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7"/>
  </p:notesMasterIdLst>
  <p:handoutMasterIdLst>
    <p:handoutMasterId r:id="rId38"/>
  </p:handoutMasterIdLst>
  <p:sldIdLst>
    <p:sldId id="812" r:id="rId3"/>
    <p:sldId id="903" r:id="rId4"/>
    <p:sldId id="871" r:id="rId5"/>
    <p:sldId id="904" r:id="rId6"/>
    <p:sldId id="932" r:id="rId7"/>
    <p:sldId id="873" r:id="rId8"/>
    <p:sldId id="874" r:id="rId9"/>
    <p:sldId id="908" r:id="rId10"/>
    <p:sldId id="933" r:id="rId11"/>
    <p:sldId id="909" r:id="rId12"/>
    <p:sldId id="875" r:id="rId13"/>
    <p:sldId id="877" r:id="rId14"/>
    <p:sldId id="500" r:id="rId15"/>
    <p:sldId id="786" r:id="rId16"/>
    <p:sldId id="791" r:id="rId17"/>
    <p:sldId id="912" r:id="rId18"/>
    <p:sldId id="953" r:id="rId19"/>
    <p:sldId id="952" r:id="rId20"/>
    <p:sldId id="954" r:id="rId21"/>
    <p:sldId id="913" r:id="rId22"/>
    <p:sldId id="957" r:id="rId23"/>
    <p:sldId id="958" r:id="rId24"/>
    <p:sldId id="960" r:id="rId25"/>
    <p:sldId id="914" r:id="rId26"/>
    <p:sldId id="961" r:id="rId27"/>
    <p:sldId id="962" r:id="rId28"/>
    <p:sldId id="963" r:id="rId29"/>
    <p:sldId id="915" r:id="rId30"/>
    <p:sldId id="883" r:id="rId31"/>
    <p:sldId id="946" r:id="rId32"/>
    <p:sldId id="947" r:id="rId33"/>
    <p:sldId id="948" r:id="rId34"/>
    <p:sldId id="884" r:id="rId35"/>
    <p:sldId id="885" r:id="rId36"/>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7367" autoAdjust="0"/>
    <p:restoredTop sz="89277" autoAdjust="0"/>
  </p:normalViewPr>
  <p:slideViewPr>
    <p:cSldViewPr snapToGrid="0">
      <p:cViewPr>
        <p:scale>
          <a:sx n="66" d="100"/>
          <a:sy n="66" d="100"/>
        </p:scale>
        <p:origin x="-654" y="-75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492" y="46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25.xml"/><Relationship Id="rId13" Type="http://schemas.openxmlformats.org/officeDocument/2006/relationships/slide" Target="slides/slide31.xml"/><Relationship Id="rId3" Type="http://schemas.openxmlformats.org/officeDocument/2006/relationships/slide" Target="slides/slide18.xml"/><Relationship Id="rId7" Type="http://schemas.openxmlformats.org/officeDocument/2006/relationships/slide" Target="slides/slide23.xml"/><Relationship Id="rId12" Type="http://schemas.openxmlformats.org/officeDocument/2006/relationships/slide" Target="slides/slide30.xml"/><Relationship Id="rId2" Type="http://schemas.openxmlformats.org/officeDocument/2006/relationships/slide" Target="slides/slide17.xml"/><Relationship Id="rId1" Type="http://schemas.openxmlformats.org/officeDocument/2006/relationships/slide" Target="slides/slide16.xml"/><Relationship Id="rId6" Type="http://schemas.openxmlformats.org/officeDocument/2006/relationships/slide" Target="slides/slide22.xml"/><Relationship Id="rId11" Type="http://schemas.openxmlformats.org/officeDocument/2006/relationships/slide" Target="slides/slide29.xml"/><Relationship Id="rId5" Type="http://schemas.openxmlformats.org/officeDocument/2006/relationships/slide" Target="slides/slide21.xml"/><Relationship Id="rId10" Type="http://schemas.openxmlformats.org/officeDocument/2006/relationships/slide" Target="slides/slide27.xml"/><Relationship Id="rId4" Type="http://schemas.openxmlformats.org/officeDocument/2006/relationships/slide" Target="slides/slide19.xml"/><Relationship Id="rId9" Type="http://schemas.openxmlformats.org/officeDocument/2006/relationships/slide" Target="slides/slide26.xml"/><Relationship Id="rId14"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fr-FR"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fr-FR"/>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a:t>Cisco Networking Academy Program</a:t>
            </a:r>
          </a:p>
          <a:p>
            <a:pPr>
              <a:buFontTx/>
              <a:buNone/>
            </a:pPr>
            <a:r>
              <a:rPr lang="fr-FR" b="0" dirty="0" smtClean="0"/>
              <a:t>Introduction to Networks v6.0</a:t>
            </a:r>
            <a:endParaRPr lang="fr-FR" b="0" dirty="0"/>
          </a:p>
          <a:p>
            <a:pPr>
              <a:buFontTx/>
              <a:buNone/>
            </a:pPr>
            <a:r>
              <a:rPr lang="fr-FR" sz="1400" dirty="0" smtClean="0">
                <a:latin typeface="Arial" charset="0"/>
              </a:rPr>
              <a:t>Chapitre 5 : Technologie Ethernet</a:t>
            </a:r>
            <a:endParaRPr lang="fr-FR"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2550294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11</a:t>
            </a:fld>
            <a:endParaRPr lang="fr-FR"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12</a:t>
            </a:fld>
            <a:endParaRPr lang="fr-FR"/>
          </a:p>
        </p:txBody>
      </p:sp>
    </p:spTree>
    <p:extLst>
      <p:ext uri="{BB962C8B-B14F-4D97-AF65-F5344CB8AC3E}">
        <p14:creationId xmlns:p14="http://schemas.microsoft.com/office/powerpoint/2010/main" val="1250389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13</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dirty="0" smtClean="0">
                <a:latin typeface="Arial" charset="0"/>
              </a:rPr>
              <a:t>Chapitre 5 : Technologie Ethernet</a:t>
            </a:r>
            <a:endParaRPr lang="fr-FR" b="0" dirty="0"/>
          </a:p>
        </p:txBody>
      </p:sp>
    </p:spTree>
    <p:extLst>
      <p:ext uri="{BB962C8B-B14F-4D97-AF65-F5344CB8AC3E}">
        <p14:creationId xmlns:p14="http://schemas.microsoft.com/office/powerpoint/2010/main" val="476943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14</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723805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15</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5 : Technologie Ethernet</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5.1 : </a:t>
            </a:r>
            <a:r>
              <a:rPr lang="fr-FR" sz="1200" dirty="0" smtClean="0">
                <a:latin typeface="Arial" charset="0"/>
              </a:rPr>
              <a:t>Protocole Ethernet</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5.1.1 : </a:t>
            </a:r>
            <a:r>
              <a:rPr lang="fr-FR" sz="1200" dirty="0" smtClean="0">
                <a:latin typeface="Arial" charset="0"/>
              </a:rPr>
              <a:t>La trame Ethernet</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1504448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5.1 : </a:t>
            </a:r>
            <a:r>
              <a:rPr lang="fr-FR" sz="1200" dirty="0" smtClean="0">
                <a:latin typeface="Arial" charset="0"/>
              </a:rPr>
              <a:t>Protocole Ethernet</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5.1.1 : </a:t>
            </a:r>
            <a:r>
              <a:rPr lang="fr-FR" sz="1200" dirty="0" smtClean="0">
                <a:latin typeface="Arial" charset="0"/>
              </a:rPr>
              <a:t>La trame Ethernet</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1762158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5.1 : </a:t>
            </a:r>
            <a:r>
              <a:rPr lang="fr-FR" sz="1200" dirty="0" smtClean="0">
                <a:latin typeface="Arial" charset="0"/>
              </a:rPr>
              <a:t>Protocole Ethernet</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5.1.2 :</a:t>
            </a:r>
            <a:r>
              <a:rPr lang="fr-FR" sz="1200" dirty="0" smtClean="0">
                <a:latin typeface="Arial" charset="0"/>
              </a:rPr>
              <a:t> Les adresses MAC Ethernet</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940497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5.1 : </a:t>
            </a:r>
            <a:r>
              <a:rPr lang="fr-FR" sz="1200" dirty="0" smtClean="0">
                <a:latin typeface="Arial" charset="0"/>
              </a:rPr>
              <a:t>Protocole Ethernet</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5.1.2 :</a:t>
            </a:r>
            <a:r>
              <a:rPr lang="fr-FR" sz="1200" dirty="0" smtClean="0">
                <a:latin typeface="Arial" charset="0"/>
              </a:rPr>
              <a:t> Les adresses MAC Ethernet</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2047158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401638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20</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5 : Technologie Ethernet</a:t>
            </a:r>
            <a:endParaRPr lang="fr-FR" b="0" dirty="0"/>
          </a:p>
        </p:txBody>
      </p:sp>
    </p:spTree>
    <p:extLst>
      <p:ext uri="{BB962C8B-B14F-4D97-AF65-F5344CB8AC3E}">
        <p14:creationId xmlns:p14="http://schemas.microsoft.com/office/powerpoint/2010/main" val="2196270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5.2 : </a:t>
            </a:r>
            <a:r>
              <a:rPr lang="fr-FR" smtClean="0"/>
              <a:t>Commutateurs </a:t>
            </a:r>
            <a:r>
              <a:rPr lang="fr-FR" sz="1200" dirty="0" smtClean="0">
                <a:latin typeface="Arial" charset="0"/>
              </a:rPr>
              <a:t>LAN</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5.2.1 : La t</a:t>
            </a:r>
            <a:r>
              <a:rPr lang="fr-FR" sz="1200" dirty="0" smtClean="0">
                <a:latin typeface="Arial" charset="0"/>
              </a:rPr>
              <a:t>able d'adresses MAC</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3831498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5.2 : </a:t>
            </a:r>
            <a:r>
              <a:rPr lang="fr-FR" smtClean="0"/>
              <a:t>Commutateurs </a:t>
            </a:r>
            <a:r>
              <a:rPr lang="fr-FR" sz="1200" dirty="0" smtClean="0">
                <a:latin typeface="Arial" charset="0"/>
              </a:rPr>
              <a:t>LAN</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5.2.2 : Les méthodes de transmission du commutateur</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2545293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5.2 : </a:t>
            </a:r>
            <a:r>
              <a:rPr lang="fr-FR" smtClean="0"/>
              <a:t>Commutateurs </a:t>
            </a:r>
            <a:r>
              <a:rPr lang="fr-FR" sz="1200" dirty="0" smtClean="0">
                <a:latin typeface="Arial" charset="0"/>
              </a:rPr>
              <a:t>LAN</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5.2.3 : Les p</a:t>
            </a:r>
            <a:r>
              <a:rPr lang="fr-FR" sz="1200" dirty="0" smtClean="0">
                <a:latin typeface="Arial" charset="0"/>
              </a:rPr>
              <a:t>aramètres du port de commutateur</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2262965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24</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5 : Technologie Ethernet</a:t>
            </a:r>
            <a:endParaRPr lang="fr-FR" b="0" dirty="0"/>
          </a:p>
        </p:txBody>
      </p:sp>
    </p:spTree>
    <p:extLst>
      <p:ext uri="{BB962C8B-B14F-4D97-AF65-F5344CB8AC3E}">
        <p14:creationId xmlns:p14="http://schemas.microsoft.com/office/powerpoint/2010/main" val="1388080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5.3 : </a:t>
            </a:r>
            <a:r>
              <a:rPr lang="fr-FR" smtClean="0"/>
              <a:t>Protocole de résolution d'adresse</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5.3.1 : Les adresses MAC et IP</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1288587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5.3 : </a:t>
            </a:r>
            <a:r>
              <a:rPr lang="fr-FR" smtClean="0"/>
              <a:t>Protocole de résolution d'adresse</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5.3.2 : Le protocole </a:t>
            </a:r>
            <a:r>
              <a:rPr lang="fr-FR" sz="1200" dirty="0" smtClean="0">
                <a:latin typeface="Arial" charset="0"/>
              </a:rPr>
              <a:t>ARP</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4004270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5.3 : </a:t>
            </a:r>
            <a:r>
              <a:rPr lang="fr-FR" smtClean="0"/>
              <a:t>Protocole de résolution d'adresse</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5.3.2 : Les problèmes liés au protocole ARP</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733804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28</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5 : Technologie Ethernet</a:t>
            </a:r>
            <a:endParaRPr lang="fr-FR" b="0" dirty="0"/>
          </a:p>
        </p:txBody>
      </p:sp>
    </p:spTree>
    <p:extLst>
      <p:ext uri="{BB962C8B-B14F-4D97-AF65-F5344CB8AC3E}">
        <p14:creationId xmlns:p14="http://schemas.microsoft.com/office/powerpoint/2010/main" val="472873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5.4.1 : </a:t>
            </a:r>
            <a:r>
              <a:rPr lang="fr-FR" dirty="0" smtClean="0"/>
              <a:t>Synthèse</a:t>
            </a:r>
            <a:endParaRPr lang="fr-FR" dirty="0"/>
          </a:p>
        </p:txBody>
      </p:sp>
    </p:spTree>
    <p:extLst>
      <p:ext uri="{BB962C8B-B14F-4D97-AF65-F5344CB8AC3E}">
        <p14:creationId xmlns:p14="http://schemas.microsoft.com/office/powerpoint/2010/main" val="1130828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fr-F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fr-FR" sz="800" b="0" kern="0" dirty="0" smtClean="0">
                <a:solidFill>
                  <a:schemeClr val="bg1"/>
                </a:solidFill>
                <a:latin typeface="Arial" charset="0"/>
              </a:rPr>
              <a:t>Introduction to Network Guide de planification</a:t>
            </a:r>
          </a:p>
          <a:p>
            <a:pPr marL="0" indent="0" algn="l" defTabSz="814388">
              <a:lnSpc>
                <a:spcPct val="90000"/>
              </a:lnSpc>
              <a:buNone/>
              <a:defRPr/>
            </a:pPr>
            <a:r>
              <a:rPr lang="fr-FR" b="0" dirty="0" smtClean="0">
                <a:solidFill>
                  <a:schemeClr val="bg1"/>
                </a:solidFill>
                <a:latin typeface="Arial" pitchFamily="34" charset="0"/>
              </a:rPr>
              <a:t>Chapitre 5 : Configuration d'un système d'exploitation réseau</a:t>
            </a:r>
            <a:endParaRPr lang="fr-FR"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30</a:t>
            </a:fld>
            <a:endParaRPr lang="fr-FR"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latin typeface="Arial" charset="0"/>
              </a:rPr>
              <a:t>Nouveaux termes/commandes</a:t>
            </a:r>
            <a:endParaRPr lang="fr-FR" dirty="0"/>
          </a:p>
        </p:txBody>
      </p:sp>
    </p:spTree>
    <p:extLst>
      <p:ext uri="{BB962C8B-B14F-4D97-AF65-F5344CB8AC3E}">
        <p14:creationId xmlns:p14="http://schemas.microsoft.com/office/powerpoint/2010/main" val="38805241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31</a:t>
            </a:fld>
            <a:endParaRPr lang="fr-FR"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latin typeface="Arial" charset="0"/>
              </a:rPr>
              <a:t>Nouveaux termes/commandes</a:t>
            </a:r>
            <a:endParaRPr lang="fr-FR" dirty="0"/>
          </a:p>
        </p:txBody>
      </p:sp>
    </p:spTree>
    <p:extLst>
      <p:ext uri="{BB962C8B-B14F-4D97-AF65-F5344CB8AC3E}">
        <p14:creationId xmlns:p14="http://schemas.microsoft.com/office/powerpoint/2010/main" val="21175337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32</a:t>
            </a:fld>
            <a:endParaRPr lang="fr-FR"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latin typeface="Arial" charset="0"/>
              </a:rPr>
              <a:t>Nouveaux termes/commandes</a:t>
            </a:r>
            <a:endParaRPr lang="fr-FR" dirty="0"/>
          </a:p>
        </p:txBody>
      </p:sp>
    </p:spTree>
    <p:extLst>
      <p:ext uri="{BB962C8B-B14F-4D97-AF65-F5344CB8AC3E}">
        <p14:creationId xmlns:p14="http://schemas.microsoft.com/office/powerpoint/2010/main" val="1043761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33</a:t>
            </a:fld>
            <a:endParaRPr lang="fr-FR"/>
          </a:p>
        </p:txBody>
      </p:sp>
    </p:spTree>
    <p:extLst>
      <p:ext uri="{BB962C8B-B14F-4D97-AF65-F5344CB8AC3E}">
        <p14:creationId xmlns:p14="http://schemas.microsoft.com/office/powerpoint/2010/main" val="22988695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34</a:t>
            </a:fld>
            <a:endParaRPr lang="fr-FR"/>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057119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2951551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fr-F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3733137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endParaRPr lang="en-US" dirty="0" smtClean="0">
              <a:latin typeface="Arial" charset="0"/>
            </a:endParaRPr>
          </a:p>
        </p:txBody>
      </p:sp>
    </p:spTree>
    <p:extLst>
      <p:ext uri="{BB962C8B-B14F-4D97-AF65-F5344CB8AC3E}">
        <p14:creationId xmlns:p14="http://schemas.microsoft.com/office/powerpoint/2010/main" val="17356228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529"/>
            <a:ext cx="2443720"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a:solidFill>
                  <a:srgbClr val="D3D3D3"/>
                </a:solidFill>
              </a:rPr>
              <a:t>© 2007 - 2010, Cisco Systems, Inc. Tous droits réservés.</a:t>
            </a:r>
          </a:p>
        </p:txBody>
      </p:sp>
      <p:sp>
        <p:nvSpPr>
          <p:cNvPr id="6" name="Rectangle 4"/>
          <p:cNvSpPr>
            <a:spLocks noChangeArrowheads="1"/>
          </p:cNvSpPr>
          <p:nvPr/>
        </p:nvSpPr>
        <p:spPr bwMode="auto">
          <a:xfrm>
            <a:off x="7123113" y="6670529"/>
            <a:ext cx="1206201"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Document public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smtClean="0">
                <a:solidFill>
                  <a:srgbClr val="D3D3D3"/>
                </a:solidFill>
              </a:rPr>
              <a:t>Chapitre 5</a:t>
            </a:r>
            <a:endParaRPr lang="fr-FR"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0529"/>
            <a:ext cx="2137546"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2008 Cisco </a:t>
            </a:r>
            <a:r>
              <a:rPr lang="fr-FR" sz="700" dirty="0" err="1">
                <a:solidFill>
                  <a:srgbClr val="D3D3D3"/>
                </a:solidFill>
              </a:rPr>
              <a:t>Systems</a:t>
            </a:r>
            <a:r>
              <a:rPr lang="fr-FR" sz="700" dirty="0">
                <a:solidFill>
                  <a:srgbClr val="D3D3D3"/>
                </a:solidFill>
              </a:rPr>
              <a:t>, Inc. Tous droits réservés.</a:t>
            </a:r>
          </a:p>
        </p:txBody>
      </p:sp>
      <p:sp>
        <p:nvSpPr>
          <p:cNvPr id="6" name="Rectangle 279"/>
          <p:cNvSpPr>
            <a:spLocks noChangeArrowheads="1"/>
          </p:cNvSpPr>
          <p:nvPr/>
        </p:nvSpPr>
        <p:spPr bwMode="auto">
          <a:xfrm>
            <a:off x="6896100" y="6670529"/>
            <a:ext cx="162618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Informations confidentielles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smtClean="0"/>
              <a:t>Click to edit Master title style</a:t>
            </a:r>
            <a:endParaRPr lang="en-US" dirty="0"/>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smtClean="0">
                <a:solidFill>
                  <a:srgbClr val="D3D3D3"/>
                </a:solidFill>
              </a:rPr>
              <a:t>Chapitre 5</a:t>
            </a:r>
            <a:endParaRPr lang="fr-FR"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fr-FR"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529"/>
            <a:ext cx="2443720"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2007 - 2010, Cisco </a:t>
            </a:r>
            <a:r>
              <a:rPr lang="fr-FR" sz="700" dirty="0" err="1">
                <a:solidFill>
                  <a:srgbClr val="D3D3D3"/>
                </a:solidFill>
              </a:rPr>
              <a:t>Systems</a:t>
            </a:r>
            <a:r>
              <a:rPr lang="fr-FR" sz="700" dirty="0">
                <a:solidFill>
                  <a:srgbClr val="D3D3D3"/>
                </a:solidFill>
              </a:rPr>
              <a:t>, Inc. Tous droits réservés.</a:t>
            </a:r>
          </a:p>
        </p:txBody>
      </p:sp>
      <p:sp>
        <p:nvSpPr>
          <p:cNvPr id="1032" name="Rectangle 9"/>
          <p:cNvSpPr>
            <a:spLocks noChangeArrowheads="1"/>
          </p:cNvSpPr>
          <p:nvPr/>
        </p:nvSpPr>
        <p:spPr bwMode="auto">
          <a:xfrm>
            <a:off x="7123113" y="6670529"/>
            <a:ext cx="1206201"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Document public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fr-FR"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0529"/>
            <a:ext cx="2137546"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a:solidFill>
                  <a:srgbClr val="D3D3D3"/>
                </a:solidFill>
              </a:rPr>
              <a:t>© 2008 Cisco Systems, Inc. Tous droits réservés.</a:t>
            </a:r>
          </a:p>
        </p:txBody>
      </p:sp>
      <p:sp>
        <p:nvSpPr>
          <p:cNvPr id="3079" name="Rectangle 6313"/>
          <p:cNvSpPr>
            <a:spLocks noChangeArrowheads="1"/>
          </p:cNvSpPr>
          <p:nvPr/>
        </p:nvSpPr>
        <p:spPr bwMode="auto">
          <a:xfrm>
            <a:off x="6896100" y="6670529"/>
            <a:ext cx="162618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Informations confidentielles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www.netacad.com/group/communities/community-home"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hyperlink" Target="https://www.netacad.com/group/communities/ccna-blo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624384" y="800403"/>
            <a:ext cx="6788150" cy="1008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0" indent="0" algn="l" defTabSz="814388" rtl="0" eaLnBrk="0" fontAlgn="base" hangingPunct="0">
              <a:lnSpc>
                <a:spcPct val="90000"/>
              </a:lnSpc>
              <a:spcBef>
                <a:spcPct val="50000"/>
              </a:spcBef>
              <a:spcAft>
                <a:spcPct val="0"/>
              </a:spcAft>
              <a:buClr>
                <a:srgbClr val="708CA1"/>
              </a:buClr>
              <a:buFont typeface="Wingdings" pitchFamily="2" charset="2"/>
              <a:buNone/>
              <a:defRPr sz="2000" b="1">
                <a:solidFill>
                  <a:schemeClr val="bg2"/>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hangingPunct="1">
              <a:buFont typeface="Wingdings" charset="0"/>
              <a:buNone/>
            </a:pPr>
            <a:endParaRPr lang="en-US" kern="0" dirty="0">
              <a:latin typeface="Arial" charset="0"/>
            </a:endParaRPr>
          </a:p>
        </p:txBody>
      </p:sp>
      <p:sp>
        <p:nvSpPr>
          <p:cNvPr id="7" name="Rectangle 2"/>
          <p:cNvSpPr>
            <a:spLocks noGrp="1" noChangeArrowheads="1"/>
          </p:cNvSpPr>
          <p:nvPr>
            <p:ph type="ctrTitle"/>
          </p:nvPr>
        </p:nvSpPr>
        <p:spPr/>
        <p:txBody>
          <a:bodyPr/>
          <a:lstStyle/>
          <a:p>
            <a:pPr eaLnBrk="1" hangingPunct="1"/>
            <a:r>
              <a:rPr lang="fr-FR" sz="2400" dirty="0">
                <a:latin typeface="Arial" charset="0"/>
              </a:rPr>
              <a:t>Supports du formateur</a:t>
            </a:r>
            <a:r>
              <a:t/>
            </a:r>
            <a:br/>
            <a:r>
              <a:rPr lang="fr-FR" sz="2400" dirty="0">
                <a:latin typeface="Arial" charset="0"/>
              </a:rPr>
              <a:t>Chapitre 5 : Ethernet</a:t>
            </a:r>
            <a:endParaRPr lang="fr-FR" sz="2400" dirty="0">
              <a:solidFill>
                <a:srgbClr val="00B0F0"/>
              </a:solidFill>
              <a:latin typeface="Arial" charset="0"/>
            </a:endParaRPr>
          </a:p>
        </p:txBody>
      </p:sp>
      <p:sp>
        <p:nvSpPr>
          <p:cNvPr id="3" name="Subtitle 2"/>
          <p:cNvSpPr>
            <a:spLocks noGrp="1"/>
          </p:cNvSpPr>
          <p:nvPr>
            <p:ph type="subTitle" idx="1"/>
          </p:nvPr>
        </p:nvSpPr>
        <p:spPr>
          <a:xfrm>
            <a:off x="311150" y="4672012"/>
            <a:ext cx="4103688" cy="1061813"/>
          </a:xfrm>
        </p:spPr>
        <p:txBody>
          <a:bodyPr/>
          <a:lstStyle/>
          <a:p>
            <a:pPr eaLnBrk="1" hangingPunct="1"/>
            <a:r>
              <a:rPr lang="fr-FR" dirty="0">
                <a:latin typeface="Arial" charset="0"/>
              </a:rPr>
              <a:t>CCNA Routing and Switching,</a:t>
            </a:r>
          </a:p>
          <a:p>
            <a:pPr eaLnBrk="1" hangingPunct="1"/>
            <a:r>
              <a:rPr lang="fr-FR" dirty="0">
                <a:latin typeface="Arial" charset="0"/>
              </a:rPr>
              <a:t>Introduction to Networks v6.0</a:t>
            </a:r>
          </a:p>
          <a:p>
            <a:endParaRPr lang="fr-FR" dirty="0"/>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9672"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5 : bonnes pratiques (suite)</a:t>
            </a:r>
            <a:endParaRPr lang="fr-FR" sz="3200" b="1" kern="0" dirty="0">
              <a:solidFill>
                <a:srgbClr val="708CA1"/>
              </a:solidFill>
              <a:latin typeface="+mj-lt"/>
              <a:ea typeface="+mj-ea"/>
              <a:cs typeface="+mj-cs"/>
            </a:endParaRPr>
          </a:p>
        </p:txBody>
      </p:sp>
      <p:sp>
        <p:nvSpPr>
          <p:cNvPr id="5" name="Text Placeholder 2"/>
          <p:cNvSpPr txBox="1">
            <a:spLocks/>
          </p:cNvSpPr>
          <p:nvPr/>
        </p:nvSpPr>
        <p:spPr>
          <a:xfrm>
            <a:off x="419672" y="1344167"/>
            <a:ext cx="8327949" cy="5134691"/>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100000"/>
              </a:lnSpc>
            </a:pPr>
            <a:r>
              <a:rPr lang="fr-FR" sz="1900" dirty="0"/>
              <a:t>Section 5.2</a:t>
            </a:r>
          </a:p>
          <a:p>
            <a:pPr>
              <a:lnSpc>
                <a:spcPct val="100000"/>
              </a:lnSpc>
            </a:pPr>
            <a:r>
              <a:rPr lang="fr-FR" sz="1900" dirty="0"/>
              <a:t>Encouragez les élèves à regarder les démonstrations vidéo sur les tables d'adresses MAC du commutateur (5.2.1.4 et 5.2.1.5).</a:t>
            </a:r>
          </a:p>
          <a:p>
            <a:pPr>
              <a:lnSpc>
                <a:spcPct val="100000"/>
              </a:lnSpc>
            </a:pPr>
            <a:r>
              <a:rPr lang="fr-FR" sz="1900" dirty="0"/>
              <a:t>Utilisez la bonne activité interactive à la page 5.2.1.6.</a:t>
            </a:r>
          </a:p>
          <a:p>
            <a:pPr>
              <a:lnSpc>
                <a:spcPct val="100000"/>
              </a:lnSpc>
            </a:pPr>
            <a:r>
              <a:rPr lang="fr-FR" sz="1900" dirty="0"/>
              <a:t>Section 5.3</a:t>
            </a:r>
          </a:p>
          <a:p>
            <a:pPr>
              <a:lnSpc>
                <a:spcPct val="100000"/>
              </a:lnSpc>
            </a:pPr>
            <a:r>
              <a:rPr lang="fr-FR" sz="1900" dirty="0"/>
              <a:t>Il est important que les élèves connaissent le processus ARP. Recommandez-leur de regarder les vidéos de la section 5.3.2 sur le protocole ARP. </a:t>
            </a:r>
          </a:p>
          <a:p>
            <a:pPr>
              <a:lnSpc>
                <a:spcPct val="100000"/>
              </a:lnSpc>
            </a:pPr>
            <a:r>
              <a:rPr lang="fr-FR" sz="1900" dirty="0"/>
              <a:t>Utilisez Packet Tracer pour présenter le processus ARP sur un réseau local et sur un réseau distant (reportez-vous aux travaux pratiques 5.3.2.8).  </a:t>
            </a:r>
          </a:p>
          <a:p>
            <a:pPr>
              <a:lnSpc>
                <a:spcPct val="100000"/>
              </a:lnSpc>
            </a:pPr>
            <a:r>
              <a:rPr lang="fr-FR" sz="1900" dirty="0"/>
              <a:t>Expliquez que les entrées de la table ARP ont une durée de vie limitée.</a:t>
            </a:r>
          </a:p>
          <a:p>
            <a:pPr>
              <a:lnSpc>
                <a:spcPct val="100000"/>
              </a:lnSpc>
            </a:pPr>
            <a:r>
              <a:rPr lang="fr-FR" sz="1900" dirty="0"/>
              <a:t>Consultez une présentation du protocole ARP sur ce site web : https://www.youtube.com/watch?v=hx9ZZivtzEE</a:t>
            </a:r>
          </a:p>
        </p:txBody>
      </p:sp>
    </p:spTree>
    <p:extLst>
      <p:ext uri="{BB962C8B-B14F-4D97-AF65-F5344CB8AC3E}">
        <p14:creationId xmlns:p14="http://schemas.microsoft.com/office/powerpoint/2010/main" val="1043817465"/>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395786" y="350288"/>
            <a:ext cx="8145462" cy="838200"/>
          </a:xfrm>
        </p:spPr>
        <p:txBody>
          <a:bodyPr/>
          <a:lstStyle/>
          <a:p>
            <a:pPr eaLnBrk="1" hangingPunct="1"/>
            <a:r>
              <a:rPr lang="fr-FR" smtClean="0"/>
              <a:t>Chapitre 5 : aide supplémentaire</a:t>
            </a:r>
          </a:p>
        </p:txBody>
      </p:sp>
      <p:sp>
        <p:nvSpPr>
          <p:cNvPr id="20483" name="Rectangle 34"/>
          <p:cNvSpPr>
            <a:spLocks noGrp="1" noChangeArrowheads="1"/>
          </p:cNvSpPr>
          <p:nvPr>
            <p:ph type="body" idx="4294967295"/>
          </p:nvPr>
        </p:nvSpPr>
        <p:spPr>
          <a:xfrm>
            <a:off x="395786" y="1260910"/>
            <a:ext cx="8200528" cy="4180885"/>
          </a:xfrm>
        </p:spPr>
        <p:txBody>
          <a:bodyPr/>
          <a:lstStyle/>
          <a:p>
            <a:pPr>
              <a:lnSpc>
                <a:spcPct val="85000"/>
              </a:lnSpc>
              <a:spcBef>
                <a:spcPct val="30000"/>
              </a:spcBef>
              <a:spcAft>
                <a:spcPts val="1200"/>
              </a:spcAft>
              <a:defRPr/>
            </a:pPr>
            <a:r>
              <a:rPr lang="fr-FR" sz="2000" dirty="0" smtClean="0"/>
              <a:t>Pour obtenir davantage d'aide sur les stratégies d'enseignement, notamment les plans de cours, l'utilisation d'analogies pour expliquer des concepts difficiles et les sujets de discussion, consultez la communauté CCNA à l'adresse </a:t>
            </a:r>
            <a:r>
              <a:rPr lang="fr-FR" sz="2000" dirty="0">
                <a:hlinkClick r:id="rId3"/>
              </a:rPr>
              <a:t>https://www.netacad.com/group/communities/community-home</a:t>
            </a:r>
            <a:endParaRPr lang="fr-FR" sz="2000" dirty="0"/>
          </a:p>
          <a:p>
            <a:pPr>
              <a:lnSpc>
                <a:spcPct val="85000"/>
              </a:lnSpc>
              <a:spcBef>
                <a:spcPct val="30000"/>
              </a:spcBef>
              <a:spcAft>
                <a:spcPts val="1200"/>
              </a:spcAft>
              <a:defRPr/>
            </a:pPr>
            <a:r>
              <a:rPr lang="fr-FR" sz="2000" dirty="0"/>
              <a:t>Les bonnes pratiques du monde entier relatives au programme CCNA Routing and Switching. </a:t>
            </a:r>
            <a:r>
              <a:rPr lang="fr-FR" sz="2000" dirty="0">
                <a:hlinkClick r:id="rId4"/>
              </a:rPr>
              <a:t>https://www.netacad.com/group/communities/ccna-blog</a:t>
            </a:r>
            <a:endParaRPr lang="fr-FR" sz="2000" dirty="0"/>
          </a:p>
          <a:p>
            <a:pPr>
              <a:lnSpc>
                <a:spcPct val="85000"/>
              </a:lnSpc>
              <a:spcBef>
                <a:spcPct val="30000"/>
              </a:spcBef>
              <a:defRPr/>
            </a:pPr>
            <a:r>
              <a:rPr lang="fr-FR" sz="2000" dirty="0"/>
              <a:t>Si vous souhaitez partager des plans de cours ou des ressources, téléchargez-les sur le site de la communauté CCNA afin d'aider les autres instructeurs.</a:t>
            </a:r>
          </a:p>
          <a:p>
            <a:r>
              <a:rPr lang="fr-FR" sz="2000" dirty="0"/>
              <a:t>Les élèves peuvent s'inscrire à la formation </a:t>
            </a:r>
            <a:r>
              <a:rPr lang="fr-FR" sz="2000" b="1" dirty="0"/>
              <a:t>Packet Tracer Know How 1: Packet Tracer 101 </a:t>
            </a:r>
            <a:r>
              <a:rPr lang="fr-FR" sz="2000" dirty="0"/>
              <a:t>(inscription en libre-service)</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fr-FR" sz="2400" dirty="0" smtClean="0">
                <a:latin typeface="Arial" charset="0"/>
              </a:rPr>
              <a:t>Chapitre 5 : Technologie Ethernet</a:t>
            </a:r>
            <a:endParaRPr lang="fr-FR"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fr-FR" smtClean="0"/>
              <a:t>Introduction to Networks v6.0</a:t>
            </a:r>
            <a:endParaRPr lang="fr-FR" dirty="0">
              <a:solidFill>
                <a:srgbClr val="00B0F0"/>
              </a:solidFill>
              <a:latin typeface="Arial" charset="0"/>
            </a:endParaRP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350288"/>
            <a:ext cx="8145462" cy="838200"/>
          </a:xfrm>
        </p:spPr>
        <p:txBody>
          <a:bodyPr/>
          <a:lstStyle/>
          <a:p>
            <a:pPr eaLnBrk="1" hangingPunct="1"/>
            <a:r>
              <a:rPr lang="fr-FR" smtClean="0"/>
              <a:t>Chapitre 5 - Sections et objectifs</a:t>
            </a:r>
          </a:p>
        </p:txBody>
      </p:sp>
      <p:sp>
        <p:nvSpPr>
          <p:cNvPr id="4099" name="Rectangle 34"/>
          <p:cNvSpPr>
            <a:spLocks noGrp="1" noChangeArrowheads="1"/>
          </p:cNvSpPr>
          <p:nvPr>
            <p:ph type="body" idx="4294967295"/>
          </p:nvPr>
        </p:nvSpPr>
        <p:spPr>
          <a:xfrm>
            <a:off x="655638" y="1337482"/>
            <a:ext cx="7940675" cy="4743578"/>
          </a:xfrm>
        </p:spPr>
        <p:txBody>
          <a:bodyPr/>
          <a:lstStyle/>
          <a:p>
            <a:pPr marL="0" indent="0">
              <a:buNone/>
            </a:pPr>
            <a:r>
              <a:rPr lang="fr-FR" sz="1800" dirty="0"/>
              <a:t>5.1 Protocole Ethernet</a:t>
            </a:r>
          </a:p>
          <a:p>
            <a:pPr marL="625475" lvl="1" indent="-285750">
              <a:buFont typeface="Arial" panose="020B0604020202020204" pitchFamily="34" charset="0"/>
              <a:buChar char="•"/>
            </a:pPr>
            <a:r>
              <a:rPr lang="fr-FR" sz="1600" dirty="0"/>
              <a:t>Expliquer comment les sous-couches Ethernet sont liées aux champs de trame</a:t>
            </a:r>
          </a:p>
          <a:p>
            <a:pPr marL="625475" lvl="1" indent="-285750">
              <a:buFont typeface="Arial" panose="020B0604020202020204" pitchFamily="34" charset="0"/>
              <a:buChar char="•"/>
            </a:pPr>
            <a:r>
              <a:rPr lang="fr-FR" sz="1600" dirty="0"/>
              <a:t>Décrire l'adresse MAC Ethernet</a:t>
            </a:r>
            <a:endParaRPr lang="fr-FR" sz="1400" dirty="0" smtClean="0"/>
          </a:p>
          <a:p>
            <a:pPr marL="1588" indent="0">
              <a:buNone/>
            </a:pPr>
            <a:r>
              <a:rPr lang="fr-FR" sz="1800" dirty="0"/>
              <a:t>5.2 Commutateurs LAN</a:t>
            </a:r>
          </a:p>
          <a:p>
            <a:pPr marL="625475" lvl="1" indent="-285750">
              <a:buFont typeface="Arial" panose="020B0604020202020204" pitchFamily="34" charset="0"/>
              <a:buChar char="•"/>
            </a:pPr>
            <a:r>
              <a:rPr lang="fr-FR" sz="1600" dirty="0"/>
              <a:t>Expliquer le fonctionnement d'un commutateur</a:t>
            </a:r>
          </a:p>
          <a:p>
            <a:pPr marL="625475" lvl="1" indent="-285750">
              <a:buFont typeface="Arial" panose="020B0604020202020204" pitchFamily="34" charset="0"/>
              <a:buChar char="•"/>
            </a:pPr>
            <a:r>
              <a:rPr lang="fr-FR" sz="1600" dirty="0"/>
              <a:t>Expliquer comment un commutateur construit sa table des adresses MAC et transmet les trames</a:t>
            </a:r>
          </a:p>
          <a:p>
            <a:pPr marL="625475" lvl="1" indent="-285750">
              <a:buFont typeface="Arial" panose="020B0604020202020204" pitchFamily="34" charset="0"/>
              <a:buChar char="•"/>
            </a:pPr>
            <a:r>
              <a:rPr lang="fr-FR" sz="1600" dirty="0"/>
              <a:t>Décrire les méthodes de transmission du commutateur</a:t>
            </a:r>
          </a:p>
          <a:p>
            <a:pPr marL="625475" lvl="1" indent="-285750">
              <a:buFont typeface="Arial" panose="020B0604020202020204" pitchFamily="34" charset="0"/>
              <a:buChar char="•"/>
            </a:pPr>
            <a:r>
              <a:rPr lang="fr-FR" sz="1600" dirty="0"/>
              <a:t>Décrire les types de paramètres de port disponibles pour les commutateurs de la couche 2</a:t>
            </a:r>
            <a:endParaRPr lang="fr-FR" sz="1400" dirty="0"/>
          </a:p>
          <a:p>
            <a:pPr marL="0" indent="0">
              <a:buNone/>
            </a:pPr>
            <a:r>
              <a:rPr lang="fr-FR" sz="1800" dirty="0"/>
              <a:t>5.3 Protocole ARP (Address Resolution Protocol)</a:t>
            </a:r>
          </a:p>
          <a:p>
            <a:pPr marL="627063" lvl="1" indent="-285750">
              <a:buFont typeface="Arial" panose="020B0604020202020204" pitchFamily="34" charset="0"/>
              <a:buChar char="•"/>
            </a:pPr>
            <a:r>
              <a:rPr lang="fr-FR" sz="1600" dirty="0"/>
              <a:t>Comparer les rôles de l'adresse MAC et de l'adresse IP</a:t>
            </a:r>
          </a:p>
          <a:p>
            <a:pPr marL="627063" lvl="1" indent="-285750">
              <a:buFont typeface="Arial" panose="020B0604020202020204" pitchFamily="34" charset="0"/>
              <a:buChar char="•"/>
            </a:pPr>
            <a:r>
              <a:rPr lang="fr-FR" sz="1600" dirty="0"/>
              <a:t>Décrire l'objectif du protocole ARP</a:t>
            </a:r>
          </a:p>
          <a:p>
            <a:pPr marL="627063" lvl="1" indent="-285750">
              <a:buFont typeface="Arial" panose="020B0604020202020204" pitchFamily="34" charset="0"/>
              <a:buChar char="•"/>
            </a:pPr>
            <a:r>
              <a:rPr lang="fr-FR" sz="1600" dirty="0"/>
              <a:t>Expliquer l'impact qu'ont les requêtes ARP sur le réseau et les performances des hôtes</a:t>
            </a:r>
            <a:endParaRPr lang="fr-FR" sz="14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a:t>5.1  Le protocole Ethernet</a:t>
            </a:r>
            <a:endParaRPr lang="fr-FR"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Protocole Ethernet</a:t>
            </a:r>
            <a:r>
              <a:rPr dirty="0"/>
              <a:t/>
            </a:r>
            <a:br>
              <a:rPr dirty="0"/>
            </a:br>
            <a:r>
              <a:rPr lang="fr-FR" dirty="0" smtClean="0"/>
              <a:t>La trame </a:t>
            </a:r>
            <a:r>
              <a:rPr lang="fr-FR" dirty="0" smtClean="0">
                <a:latin typeface="Arial" charset="0"/>
              </a:rPr>
              <a:t>Ethernet</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8752915" cy="5093780"/>
          </a:xfrm>
        </p:spPr>
        <p:txBody>
          <a:bodyPr/>
          <a:lstStyle/>
          <a:p>
            <a:r>
              <a:rPr lang="fr-FR" sz="1800" dirty="0" smtClean="0"/>
              <a:t>Encapsulation Ethernet</a:t>
            </a:r>
          </a:p>
          <a:p>
            <a:pPr lvl="1"/>
            <a:r>
              <a:rPr lang="fr-FR" sz="1400" dirty="0"/>
              <a:t>Il fonctionne au niveau de la couche liaison de données et de la couche physique.</a:t>
            </a:r>
          </a:p>
          <a:p>
            <a:pPr lvl="1"/>
            <a:r>
              <a:rPr lang="fr-FR" sz="1400" dirty="0"/>
              <a:t>Ethernet prend en charge des bandes passantes de données de 10 Mbit/s à 100 Gbit/s.</a:t>
            </a:r>
          </a:p>
          <a:p>
            <a:pPr lvl="1"/>
            <a:r>
              <a:rPr lang="fr-FR" sz="1400" dirty="0"/>
              <a:t>Les normes Ethernet définissent à la fois les protocoles de la couche 2 et les technologies de la couche 1.</a:t>
            </a:r>
            <a:endParaRPr lang="fr-FR" sz="1400" dirty="0" smtClean="0"/>
          </a:p>
          <a:p>
            <a:r>
              <a:rPr lang="fr-FR" sz="1800" dirty="0" smtClean="0"/>
              <a:t>Sous-couche MAC</a:t>
            </a:r>
          </a:p>
          <a:p>
            <a:pPr lvl="1"/>
            <a:r>
              <a:rPr lang="fr-FR" sz="1400" dirty="0"/>
              <a:t>La sous-couche MAC est la sous-couche inférieure de la couche liaison de données.</a:t>
            </a:r>
          </a:p>
          <a:p>
            <a:pPr lvl="1"/>
            <a:r>
              <a:rPr lang="fr-FR" sz="1400" dirty="0" smtClean="0"/>
              <a:t>Responsable de l'encapsulation des données et du contrôle d'accès au support.</a:t>
            </a:r>
          </a:p>
          <a:p>
            <a:r>
              <a:rPr lang="fr-FR" sz="1800" dirty="0" smtClean="0"/>
              <a:t>Évolution d'Ethernet</a:t>
            </a:r>
            <a:endParaRPr lang="fr-FR" sz="1800" dirty="0"/>
          </a:p>
          <a:p>
            <a:pPr lvl="1"/>
            <a:r>
              <a:rPr lang="fr-FR" sz="1400" dirty="0" smtClean="0"/>
              <a:t>Ethernet a bien évolué depuis sa création en 1973.</a:t>
            </a:r>
          </a:p>
          <a:p>
            <a:pPr lvl="1"/>
            <a:r>
              <a:rPr lang="fr-FR" sz="1400" dirty="0"/>
              <a:t>La structure de trame Ethernet ajoute des en-têtes et des codes de fin à l’unité de données de protocole de la couche 3 pour encapsuler le message envoyé.</a:t>
            </a:r>
          </a:p>
          <a:p>
            <a:r>
              <a:rPr lang="fr-FR" sz="1800" dirty="0" smtClean="0"/>
              <a:t>Champs de trame Ethernet</a:t>
            </a:r>
            <a:endParaRPr lang="fr-FR" sz="1800" dirty="0"/>
          </a:p>
          <a:p>
            <a:pPr lvl="1"/>
            <a:r>
              <a:rPr lang="fr-FR" sz="1400" dirty="0"/>
              <a:t>La taille minimale des trames Ethernet est de 64 octets et la taille maximale de 1 518 octets.</a:t>
            </a:r>
          </a:p>
          <a:p>
            <a:pPr lvl="1"/>
            <a:r>
              <a:rPr lang="fr-FR" sz="1400" dirty="0" smtClean="0"/>
              <a:t>Les trames inférieures à la taille minimum ou supérieures à la taille maximum sont abandonnées.</a:t>
            </a:r>
          </a:p>
          <a:p>
            <a:pPr lvl="1"/>
            <a:r>
              <a:rPr lang="fr-FR" sz="1400" dirty="0" smtClean="0"/>
              <a:t>Les trames abandonnées sont souvent le résultat de collisions ou d’autres signaux rejetés et donc traités comme étant non valides.</a:t>
            </a:r>
            <a:endParaRPr lang="fr-FR" sz="1800" dirty="0" smtClean="0"/>
          </a:p>
        </p:txBody>
      </p:sp>
    </p:spTree>
    <p:extLst>
      <p:ext uri="{BB962C8B-B14F-4D97-AF65-F5344CB8AC3E}">
        <p14:creationId xmlns:p14="http://schemas.microsoft.com/office/powerpoint/2010/main" val="2700030874"/>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46337" y="2622473"/>
            <a:ext cx="7352269" cy="2162432"/>
          </a:xfrm>
          <a:prstGeom prst="rect">
            <a:avLst/>
          </a:prstGeom>
        </p:spPr>
      </p:pic>
      <p:sp>
        <p:nvSpPr>
          <p:cNvPr id="21505" name="Rectangle 2"/>
          <p:cNvSpPr>
            <a:spLocks noGrp="1" noChangeArrowheads="1"/>
          </p:cNvSpPr>
          <p:nvPr>
            <p:ph type="title"/>
          </p:nvPr>
        </p:nvSpPr>
        <p:spPr/>
        <p:txBody>
          <a:bodyPr/>
          <a:lstStyle/>
          <a:p>
            <a:pPr eaLnBrk="1" hangingPunct="1"/>
            <a:r>
              <a:rPr lang="fr-FR" sz="1800" dirty="0">
                <a:latin typeface="Arial" charset="0"/>
              </a:rPr>
              <a:t>Protocole Ethernet</a:t>
            </a:r>
            <a:r>
              <a:rPr sz="1800" dirty="0">
                <a:latin typeface="Arial" charset="0"/>
              </a:rPr>
              <a:t/>
            </a:r>
            <a:br>
              <a:rPr sz="1800" dirty="0">
                <a:latin typeface="Arial" charset="0"/>
              </a:rPr>
            </a:br>
            <a:r>
              <a:rPr lang="fr-FR" dirty="0" smtClean="0"/>
              <a:t>La trame </a:t>
            </a:r>
            <a:r>
              <a:rPr lang="fr-FR" dirty="0" smtClean="0">
                <a:latin typeface="Arial" charset="0"/>
              </a:rPr>
              <a:t>Ethernet (suite)</a:t>
            </a:r>
            <a:endParaRPr lang="fr-FR" dirty="0">
              <a:solidFill>
                <a:srgbClr val="00B0F0"/>
              </a:solidFill>
              <a:latin typeface="Arial" charset="0"/>
            </a:endParaRPr>
          </a:p>
        </p:txBody>
      </p:sp>
    </p:spTree>
    <p:extLst>
      <p:ext uri="{BB962C8B-B14F-4D97-AF65-F5344CB8AC3E}">
        <p14:creationId xmlns:p14="http://schemas.microsoft.com/office/powerpoint/2010/main" val="3813053678"/>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Protocole Ethernet</a:t>
            </a:r>
            <a:r>
              <a:rPr dirty="0"/>
              <a:t/>
            </a:r>
            <a:br>
              <a:rPr dirty="0"/>
            </a:br>
            <a:r>
              <a:rPr lang="fr-FR" dirty="0" smtClean="0"/>
              <a:t>Les adresses MAC </a:t>
            </a:r>
            <a:r>
              <a:rPr lang="fr-FR" dirty="0" smtClean="0">
                <a:latin typeface="Arial" charset="0"/>
              </a:rPr>
              <a:t>Ethernet</a:t>
            </a:r>
            <a:endParaRPr lang="fr-FR" dirty="0">
              <a:solidFill>
                <a:srgbClr val="00B0F0"/>
              </a:solidFill>
              <a:latin typeface="Arial" charset="0"/>
            </a:endParaRPr>
          </a:p>
        </p:txBody>
      </p:sp>
      <p:sp>
        <p:nvSpPr>
          <p:cNvPr id="2" name="Content Placeholder 1"/>
          <p:cNvSpPr>
            <a:spLocks noGrp="1"/>
          </p:cNvSpPr>
          <p:nvPr>
            <p:ph idx="1"/>
          </p:nvPr>
        </p:nvSpPr>
        <p:spPr>
          <a:xfrm>
            <a:off x="213109" y="1232592"/>
            <a:ext cx="8752915" cy="5093780"/>
          </a:xfrm>
        </p:spPr>
        <p:txBody>
          <a:bodyPr/>
          <a:lstStyle/>
          <a:p>
            <a:pPr>
              <a:lnSpc>
                <a:spcPct val="100000"/>
              </a:lnSpc>
            </a:pPr>
            <a:r>
              <a:rPr lang="fr-FR" sz="1800" dirty="0" smtClean="0"/>
              <a:t>Adresses MAC et format hexadécimal</a:t>
            </a:r>
          </a:p>
          <a:p>
            <a:pPr lvl="1">
              <a:lnSpc>
                <a:spcPct val="100000"/>
              </a:lnSpc>
            </a:pPr>
            <a:r>
              <a:rPr lang="fr-FR" sz="1400" dirty="0"/>
              <a:t>Une adresse MAC est une valeur de 48 bits exprimée sur 12 chiffres hexadécimaux.</a:t>
            </a:r>
          </a:p>
          <a:p>
            <a:pPr>
              <a:lnSpc>
                <a:spcPct val="100000"/>
              </a:lnSpc>
            </a:pPr>
            <a:r>
              <a:rPr lang="fr-FR" sz="1800" dirty="0" smtClean="0"/>
              <a:t>Adresses MAC : identité Ethernet</a:t>
            </a:r>
            <a:endParaRPr lang="fr-FR" sz="1400" dirty="0"/>
          </a:p>
          <a:p>
            <a:pPr lvl="1">
              <a:lnSpc>
                <a:spcPct val="100000"/>
              </a:lnSpc>
            </a:pPr>
            <a:r>
              <a:rPr lang="fr-FR" sz="1400" dirty="0"/>
              <a:t>L'IEEE demande aux revendeurs de suivre deux règles simples :</a:t>
            </a:r>
          </a:p>
          <a:p>
            <a:pPr marL="571500" lvl="1" indent="-342900">
              <a:lnSpc>
                <a:spcPct val="100000"/>
              </a:lnSpc>
              <a:buFont typeface="+mj-lt"/>
              <a:buAutoNum type="arabicPeriod"/>
            </a:pPr>
            <a:r>
              <a:rPr lang="fr-FR" sz="1400" dirty="0"/>
              <a:t>L'adresse doit utiliser dans ses trois premiers octets l'identifiant unique (OUI) attribué au revendeur.</a:t>
            </a:r>
          </a:p>
          <a:p>
            <a:pPr marL="571500" lvl="1" indent="-342900">
              <a:lnSpc>
                <a:spcPct val="100000"/>
              </a:lnSpc>
              <a:buFont typeface="+mj-lt"/>
              <a:buAutoNum type="arabicPeriod"/>
            </a:pPr>
            <a:r>
              <a:rPr lang="fr-FR" sz="1400" dirty="0"/>
              <a:t>Toutes les adresses MAC ayant le même identifiant OUI doivent utiliser une valeur unique dans les trois derniers octets.</a:t>
            </a:r>
          </a:p>
          <a:p>
            <a:pPr>
              <a:lnSpc>
                <a:spcPct val="100000"/>
              </a:lnSpc>
            </a:pPr>
            <a:r>
              <a:rPr lang="fr-FR" sz="1800" dirty="0" smtClean="0"/>
              <a:t>Traitement des trames</a:t>
            </a:r>
          </a:p>
          <a:p>
            <a:pPr lvl="1">
              <a:lnSpc>
                <a:spcPct val="100000"/>
              </a:lnSpc>
            </a:pPr>
            <a:r>
              <a:rPr lang="fr-FR" sz="1400" dirty="0"/>
              <a:t>La carte réseau compare l'adresse MAC de destination dans la trame avec l'adresse MAC physique de l'appareil stockée dans la mémoire vive (RAM).</a:t>
            </a:r>
          </a:p>
          <a:p>
            <a:pPr lvl="1">
              <a:lnSpc>
                <a:spcPct val="100000"/>
              </a:lnSpc>
            </a:pPr>
            <a:r>
              <a:rPr lang="fr-FR" sz="1400" dirty="0" smtClean="0"/>
              <a:t>Si les adresses correspondent, la trame est transmise aux couches OSI.</a:t>
            </a:r>
          </a:p>
          <a:p>
            <a:pPr lvl="1">
              <a:lnSpc>
                <a:spcPct val="100000"/>
              </a:lnSpc>
            </a:pPr>
            <a:r>
              <a:rPr lang="fr-FR" sz="1400" dirty="0"/>
              <a:t>En l'absence de correspondance, la carte réseau ignore la trame.</a:t>
            </a:r>
          </a:p>
          <a:p>
            <a:pPr>
              <a:lnSpc>
                <a:spcPct val="100000"/>
              </a:lnSpc>
            </a:pPr>
            <a:r>
              <a:rPr lang="fr-FR" sz="1800" dirty="0" smtClean="0"/>
              <a:t>Représentations des adresses MAC</a:t>
            </a:r>
            <a:endParaRPr lang="fr-FR" sz="1800" dirty="0"/>
          </a:p>
          <a:p>
            <a:pPr lvl="1">
              <a:lnSpc>
                <a:spcPct val="100000"/>
              </a:lnSpc>
            </a:pPr>
            <a:r>
              <a:rPr lang="fr-FR" sz="1400" dirty="0" smtClean="0"/>
              <a:t>Les adresses MAC peuvent être représentées avec des deux points, des tirets ou des points et elles ne sont pas sensibles à la casse.</a:t>
            </a:r>
          </a:p>
          <a:p>
            <a:pPr lvl="1">
              <a:lnSpc>
                <a:spcPct val="100000"/>
              </a:lnSpc>
            </a:pPr>
            <a:r>
              <a:rPr lang="fr-FR" sz="1400" dirty="0" smtClean="0"/>
              <a:t>00-60-2F-3A-07-BC, 00:60:2F:3A:07:BC, 0060.2F3A.07BC et 00-60-2f-3a-07-bc sont toutes des représentations valides de la même adresse MAC.</a:t>
            </a:r>
            <a:endParaRPr lang="fr-FR" sz="1800" dirty="0" smtClean="0"/>
          </a:p>
        </p:txBody>
      </p:sp>
    </p:spTree>
    <p:extLst>
      <p:ext uri="{BB962C8B-B14F-4D97-AF65-F5344CB8AC3E}">
        <p14:creationId xmlns:p14="http://schemas.microsoft.com/office/powerpoint/2010/main" val="2722201812"/>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latin typeface="Arial" charset="0"/>
              </a:rPr>
              <a:t>Protocole Ethernet</a:t>
            </a:r>
            <a:r>
              <a:t/>
            </a:r>
            <a:br/>
            <a:r>
              <a:rPr lang="fr-FR" smtClean="0"/>
              <a:t>Les adresses MAC </a:t>
            </a:r>
            <a:r>
              <a:rPr lang="fr-FR" dirty="0" smtClean="0">
                <a:latin typeface="Arial" charset="0"/>
              </a:rPr>
              <a:t>Ethernet (suite)</a:t>
            </a:r>
            <a:endParaRPr lang="fr-FR" dirty="0">
              <a:solidFill>
                <a:srgbClr val="00B0F0"/>
              </a:solidFill>
              <a:latin typeface="Arial" charset="0"/>
            </a:endParaRPr>
          </a:p>
        </p:txBody>
      </p:sp>
      <p:sp>
        <p:nvSpPr>
          <p:cNvPr id="2" name="Content Placeholder 1"/>
          <p:cNvSpPr>
            <a:spLocks noGrp="1"/>
          </p:cNvSpPr>
          <p:nvPr>
            <p:ph idx="1"/>
          </p:nvPr>
        </p:nvSpPr>
        <p:spPr>
          <a:xfrm>
            <a:off x="213109" y="1232592"/>
            <a:ext cx="8752915" cy="5093780"/>
          </a:xfrm>
        </p:spPr>
        <p:txBody>
          <a:bodyPr/>
          <a:lstStyle/>
          <a:p>
            <a:r>
              <a:rPr lang="fr-FR" sz="1800" dirty="0" smtClean="0"/>
              <a:t>Adresse MAC de monodiffusion </a:t>
            </a:r>
          </a:p>
          <a:p>
            <a:pPr lvl="1"/>
            <a:r>
              <a:rPr lang="fr-FR" sz="1400" dirty="0" smtClean="0"/>
              <a:t>Une adresse unique utilisée lorsqu'une trame est envoyée à partir d'un seul appareil émetteur à un seul appareil destinataire.</a:t>
            </a:r>
            <a:endParaRPr lang="fr-FR" sz="1400" dirty="0"/>
          </a:p>
          <a:p>
            <a:pPr lvl="1"/>
            <a:r>
              <a:rPr lang="fr-FR" sz="1400" dirty="0" smtClean="0"/>
              <a:t>L'adresse MAC source doit toujours être une adresse de monodiffusion.</a:t>
            </a:r>
          </a:p>
          <a:p>
            <a:r>
              <a:rPr lang="fr-FR" sz="1800" dirty="0" smtClean="0"/>
              <a:t>Adresse MAC de diffusion</a:t>
            </a:r>
          </a:p>
          <a:p>
            <a:pPr lvl="1"/>
            <a:r>
              <a:rPr lang="fr-FR" sz="1400" dirty="0" smtClean="0"/>
              <a:t>Utilisée pour s'adresser à tous les nœuds du segment.</a:t>
            </a:r>
          </a:p>
          <a:p>
            <a:pPr lvl="1"/>
            <a:r>
              <a:rPr lang="fr-FR" sz="1400" dirty="0" smtClean="0"/>
              <a:t>L'adresse MAC de destination est l'adresse FF-FF-FF-FF-FF-FF au format hexadécimal (48 uns en notation binaire).</a:t>
            </a:r>
          </a:p>
          <a:p>
            <a:r>
              <a:rPr lang="fr-FR" sz="1800" dirty="0" smtClean="0"/>
              <a:t>Adresse MAC de multidiffusion</a:t>
            </a:r>
          </a:p>
          <a:p>
            <a:pPr lvl="1"/>
            <a:r>
              <a:rPr lang="fr-FR" sz="1400" dirty="0" smtClean="0"/>
              <a:t>Utilisée pour s'adresser à un groupe de nœuds du segment.</a:t>
            </a:r>
          </a:p>
          <a:p>
            <a:pPr lvl="1"/>
            <a:r>
              <a:rPr lang="fr-FR" sz="1400" dirty="0"/>
              <a:t>L’adresse MAC multidiffusion (utilisée conjointement avec le protocole IP) est une valeur spécifique, qui commence par 01-00-5E au format hexadécimal.</a:t>
            </a:r>
          </a:p>
          <a:p>
            <a:pPr lvl="1"/>
            <a:r>
              <a:rPr lang="fr-FR" sz="1400" dirty="0" smtClean="0"/>
              <a:t>L'autre partie de l'adresse MAC de multidiffusion provient de la conversion des 23 bits inférieurs de l'adresse IP du groupe de multidiffusion en 6 caractères hexadécimaux.</a:t>
            </a:r>
            <a:endParaRPr lang="fr-FR" sz="1400"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993266" y="5201046"/>
            <a:ext cx="4972758" cy="1237095"/>
          </a:xfrm>
          <a:prstGeom prst="rect">
            <a:avLst/>
          </a:prstGeom>
        </p:spPr>
      </p:pic>
    </p:spTree>
    <p:extLst>
      <p:ext uri="{BB962C8B-B14F-4D97-AF65-F5344CB8AC3E}">
        <p14:creationId xmlns:p14="http://schemas.microsoft.com/office/powerpoint/2010/main" val="1372835055"/>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dirty="0">
                <a:latin typeface="Arial" charset="0"/>
              </a:rPr>
              <a:t>Supports de l’instructeur – Chapitre 5 Guide de planification</a:t>
            </a:r>
            <a:endParaRPr lang="fr-FR"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fr-FR" smtClean="0"/>
              <a:t>Cette présentation PowerPoint est divisée en deux parties :</a:t>
            </a:r>
          </a:p>
          <a:p>
            <a:pPr marL="457200" indent="-457200">
              <a:buFont typeface="+mj-lt"/>
              <a:buAutoNum type="arabicPeriod"/>
            </a:pPr>
            <a:r>
              <a:rPr lang="fr-FR" sz="2000" dirty="0" smtClean="0"/>
              <a:t>Guide de planification de l'enseignant</a:t>
            </a:r>
          </a:p>
          <a:p>
            <a:pPr lvl="1">
              <a:buFont typeface="Wingdings" charset="2"/>
              <a:buChar char="§"/>
            </a:pPr>
            <a:r>
              <a:rPr lang="fr-FR" sz="1600" dirty="0" smtClean="0"/>
              <a:t>Informations destinées à vous familiariser avec le chapitre</a:t>
            </a:r>
          </a:p>
          <a:p>
            <a:pPr lvl="1">
              <a:buFont typeface="Wingdings" charset="2"/>
              <a:buChar char="§"/>
            </a:pPr>
            <a:r>
              <a:rPr lang="fr-FR" sz="1600" dirty="0" smtClean="0"/>
              <a:t>Outils pédagogiques</a:t>
            </a:r>
          </a:p>
          <a:p>
            <a:pPr marL="457200" indent="-457200">
              <a:buFont typeface="+mj-lt"/>
              <a:buAutoNum type="arabicPeriod"/>
            </a:pPr>
            <a:r>
              <a:rPr lang="fr-FR" sz="2000" dirty="0" smtClean="0"/>
              <a:t>Présentation en classe pour l'enseignant</a:t>
            </a:r>
          </a:p>
          <a:p>
            <a:pPr lvl="1">
              <a:buFont typeface="Wingdings" charset="2"/>
              <a:buChar char="§"/>
            </a:pPr>
            <a:r>
              <a:rPr lang="fr-FR" sz="1600" dirty="0"/>
              <a:t>Diapositives facultatives que vous pouvez utiliser en classe</a:t>
            </a:r>
          </a:p>
          <a:p>
            <a:pPr lvl="1">
              <a:buFont typeface="Wingdings" charset="2"/>
              <a:buChar char="§"/>
            </a:pPr>
            <a:r>
              <a:rPr lang="fr-FR" sz="1600" dirty="0"/>
              <a:t>Commence à la diapositive 13</a:t>
            </a:r>
            <a:endParaRPr lang="fr-FR" sz="1600" b="1" dirty="0">
              <a:solidFill>
                <a:srgbClr val="00B0F0"/>
              </a:solidFill>
            </a:endParaRPr>
          </a:p>
          <a:p>
            <a:pPr marL="0" indent="0">
              <a:buNone/>
            </a:pPr>
            <a:r>
              <a:rPr lang="fr-FR" sz="2000" dirty="0" smtClean="0"/>
              <a:t>Remarque : retirez le guide de planification de cette présentation avant de la partager avec quiconque.</a:t>
            </a:r>
            <a:endParaRPr lang="fr-FR" dirty="0" smtClean="0"/>
          </a:p>
        </p:txBody>
      </p:sp>
    </p:spTree>
    <p:extLst>
      <p:ext uri="{BB962C8B-B14F-4D97-AF65-F5344CB8AC3E}">
        <p14:creationId xmlns:p14="http://schemas.microsoft.com/office/powerpoint/2010/main" val="104576193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49" y="2263775"/>
            <a:ext cx="4138187" cy="1481138"/>
          </a:xfrm>
        </p:spPr>
        <p:txBody>
          <a:bodyPr/>
          <a:lstStyle/>
          <a:p>
            <a:pPr eaLnBrk="1" hangingPunct="1"/>
            <a:r>
              <a:rPr lang="fr-FR" sz="2400" dirty="0"/>
              <a:t>5.2  Les commutateurs LAN</a:t>
            </a:r>
            <a:endParaRPr lang="fr-FR" sz="2400" dirty="0">
              <a:solidFill>
                <a:srgbClr val="00B0F0"/>
              </a:solidFill>
            </a:endParaRPr>
          </a:p>
        </p:txBody>
      </p:sp>
    </p:spTree>
    <p:extLst>
      <p:ext uri="{BB962C8B-B14F-4D97-AF65-F5344CB8AC3E}">
        <p14:creationId xmlns:p14="http://schemas.microsoft.com/office/powerpoint/2010/main" val="1565692449"/>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663802" y="4294208"/>
            <a:ext cx="3299812" cy="1990846"/>
          </a:xfrm>
          <a:prstGeom prst="rect">
            <a:avLst/>
          </a:prstGeom>
        </p:spPr>
      </p:pic>
      <p:sp>
        <p:nvSpPr>
          <p:cNvPr id="21505" name="Rectangle 2"/>
          <p:cNvSpPr>
            <a:spLocks noGrp="1" noChangeArrowheads="1"/>
          </p:cNvSpPr>
          <p:nvPr>
            <p:ph type="title"/>
          </p:nvPr>
        </p:nvSpPr>
        <p:spPr/>
        <p:txBody>
          <a:bodyPr/>
          <a:lstStyle/>
          <a:p>
            <a:pPr eaLnBrk="1" hangingPunct="1"/>
            <a:r>
              <a:rPr lang="fr-FR" sz="1800" dirty="0">
                <a:latin typeface="Arial" charset="0"/>
              </a:rPr>
              <a:t>Commutateurs LAN</a:t>
            </a:r>
            <a:r>
              <a:rPr sz="1800" dirty="0">
                <a:latin typeface="Arial" charset="0"/>
              </a:rPr>
              <a:t/>
            </a:r>
            <a:br>
              <a:rPr sz="1800" dirty="0">
                <a:latin typeface="Arial" charset="0"/>
              </a:rPr>
            </a:br>
            <a:r>
              <a:rPr lang="fr-FR" dirty="0"/>
              <a:t>La table d'adresses MAC</a:t>
            </a:r>
            <a:r>
              <a:rPr lang="en-US" dirty="0"/>
              <a:t>	</a:t>
            </a:r>
            <a:endParaRPr lang="fr-FR" dirty="0"/>
          </a:p>
        </p:txBody>
      </p:sp>
      <p:sp>
        <p:nvSpPr>
          <p:cNvPr id="2" name="Content Placeholder 1"/>
          <p:cNvSpPr>
            <a:spLocks noGrp="1"/>
          </p:cNvSpPr>
          <p:nvPr>
            <p:ph idx="1"/>
          </p:nvPr>
        </p:nvSpPr>
        <p:spPr>
          <a:xfrm>
            <a:off x="213110" y="1232592"/>
            <a:ext cx="5448281" cy="5093780"/>
          </a:xfrm>
        </p:spPr>
        <p:txBody>
          <a:bodyPr/>
          <a:lstStyle/>
          <a:p>
            <a:r>
              <a:rPr lang="fr-FR" sz="1800" dirty="0" smtClean="0"/>
              <a:t>Notions fondamentales sur les commutateurs</a:t>
            </a:r>
          </a:p>
          <a:p>
            <a:pPr lvl="1"/>
            <a:r>
              <a:rPr lang="fr-FR" sz="1400" dirty="0"/>
              <a:t>Un commutateur Ethernet est un périphérique de couche 2.</a:t>
            </a:r>
          </a:p>
          <a:p>
            <a:pPr lvl="1"/>
            <a:r>
              <a:rPr lang="fr-FR" sz="1400" dirty="0"/>
              <a:t>Il utilise des adresses MAC pour prendre des décisions de transmission.</a:t>
            </a:r>
          </a:p>
          <a:p>
            <a:pPr lvl="1"/>
            <a:r>
              <a:rPr lang="fr-FR" sz="1400" dirty="0"/>
              <a:t>La table d'adresses MAC est parfois appelée table de « mémoire adressable par contenu » (CAM, Content-addressable memory).</a:t>
            </a:r>
            <a:endParaRPr lang="fr-FR" sz="1400" dirty="0" smtClean="0"/>
          </a:p>
          <a:p>
            <a:r>
              <a:rPr lang="fr-FR" sz="1800" dirty="0"/>
              <a:t>Apprentissage des adresses MAC</a:t>
            </a:r>
          </a:p>
          <a:p>
            <a:pPr lvl="1"/>
            <a:r>
              <a:rPr lang="fr-FR" sz="1400" dirty="0" smtClean="0"/>
              <a:t>Les commutateurs créent dynamiquement la CAM en surveillant les adresses MAC source.</a:t>
            </a:r>
          </a:p>
          <a:p>
            <a:pPr lvl="1"/>
            <a:r>
              <a:rPr lang="fr-FR" sz="1400" dirty="0"/>
              <a:t>Le commutateur vérifie si de nouvelles adresses sont disponibles sur chacune des trames entrantes.</a:t>
            </a:r>
          </a:p>
          <a:p>
            <a:pPr lvl="1"/>
            <a:r>
              <a:rPr lang="fr-FR" sz="1400" dirty="0" smtClean="0"/>
              <a:t>La trame est envoyée en fonction de la CAM.</a:t>
            </a:r>
          </a:p>
          <a:p>
            <a:r>
              <a:rPr lang="fr-FR" sz="1800" dirty="0"/>
              <a:t>Filtrage des trames</a:t>
            </a:r>
          </a:p>
          <a:p>
            <a:pPr lvl="1"/>
            <a:r>
              <a:rPr lang="fr-FR" sz="1400" dirty="0" smtClean="0"/>
              <a:t>Dans la mesure où le commutateur sait où trouver une adresse MAC spécifique, il peut filtrer les trames sur ce port seulement.</a:t>
            </a:r>
          </a:p>
          <a:p>
            <a:pPr lvl="1"/>
            <a:r>
              <a:rPr lang="fr-FR" sz="1400" dirty="0" smtClean="0"/>
              <a:t>Le filtrage n'est pas effectué si l'adresse MAC de destination n'est pas présente dans la CAM.</a:t>
            </a:r>
            <a:endParaRPr lang="fr-FR" sz="1800" dirty="0" smtClean="0"/>
          </a:p>
        </p:txBody>
      </p:sp>
    </p:spTree>
    <p:extLst>
      <p:ext uri="{BB962C8B-B14F-4D97-AF65-F5344CB8AC3E}">
        <p14:creationId xmlns:p14="http://schemas.microsoft.com/office/powerpoint/2010/main" val="102051673"/>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90094" y="4009411"/>
            <a:ext cx="4175930" cy="2316574"/>
          </a:xfrm>
          <a:prstGeom prst="rect">
            <a:avLst/>
          </a:prstGeom>
        </p:spPr>
      </p:pic>
      <p:sp>
        <p:nvSpPr>
          <p:cNvPr id="21505" name="Rectangle 2"/>
          <p:cNvSpPr>
            <a:spLocks noGrp="1" noChangeArrowheads="1"/>
          </p:cNvSpPr>
          <p:nvPr>
            <p:ph type="title"/>
          </p:nvPr>
        </p:nvSpPr>
        <p:spPr/>
        <p:txBody>
          <a:bodyPr/>
          <a:lstStyle/>
          <a:p>
            <a:pPr eaLnBrk="1" hangingPunct="1"/>
            <a:r>
              <a:rPr lang="fr-FR" sz="1800" dirty="0" smtClean="0">
                <a:latin typeface="Arial" charset="0"/>
              </a:rPr>
              <a:t>Commutateurs LAN</a:t>
            </a:r>
            <a:r>
              <a:rPr dirty="0"/>
              <a:t/>
            </a:r>
            <a:br>
              <a:rPr dirty="0"/>
            </a:br>
            <a:r>
              <a:rPr lang="fr-FR" sz="2900" dirty="0">
                <a:latin typeface="Arial" charset="0"/>
              </a:rPr>
              <a:t>Les méthodes de transmission du commutateur</a:t>
            </a:r>
            <a:endParaRPr lang="fr-FR" sz="2900" dirty="0">
              <a:solidFill>
                <a:srgbClr val="00B0F0"/>
              </a:solidFill>
              <a:latin typeface="Arial" charset="0"/>
            </a:endParaRPr>
          </a:p>
        </p:txBody>
      </p:sp>
      <p:sp>
        <p:nvSpPr>
          <p:cNvPr id="2" name="Content Placeholder 1"/>
          <p:cNvSpPr>
            <a:spLocks noGrp="1"/>
          </p:cNvSpPr>
          <p:nvPr>
            <p:ph idx="1"/>
          </p:nvPr>
        </p:nvSpPr>
        <p:spPr>
          <a:xfrm>
            <a:off x="213109" y="1232592"/>
            <a:ext cx="8752915" cy="4359479"/>
          </a:xfrm>
        </p:spPr>
        <p:txBody>
          <a:bodyPr>
            <a:spAutoFit/>
          </a:bodyPr>
          <a:lstStyle/>
          <a:p>
            <a:r>
              <a:rPr lang="fr-FR" sz="1800" dirty="0" smtClean="0"/>
              <a:t>Méthodes de transmission de trames sur les commutateurs Cisco</a:t>
            </a:r>
          </a:p>
          <a:p>
            <a:pPr lvl="1"/>
            <a:r>
              <a:rPr lang="fr-FR" sz="1400" dirty="0" smtClean="0"/>
              <a:t>Stockage et transfert</a:t>
            </a:r>
          </a:p>
          <a:p>
            <a:pPr lvl="1"/>
            <a:r>
              <a:rPr lang="fr-FR" sz="1400" dirty="0" smtClean="0"/>
              <a:t>Cut-through</a:t>
            </a:r>
          </a:p>
          <a:p>
            <a:r>
              <a:rPr lang="fr-FR" sz="1800" dirty="0" smtClean="0"/>
              <a:t>Commutation cut-through</a:t>
            </a:r>
            <a:endParaRPr lang="fr-FR" sz="1400" dirty="0"/>
          </a:p>
          <a:p>
            <a:pPr lvl="1"/>
            <a:r>
              <a:rPr lang="fr-FR" sz="1400" dirty="0"/>
              <a:t>Commutation Fast-Forward</a:t>
            </a:r>
          </a:p>
          <a:p>
            <a:pPr marL="971550" lvl="2" indent="-285750">
              <a:buFont typeface="Arial" panose="020B0604020202020204" pitchFamily="34" charset="0"/>
              <a:buChar char="•"/>
            </a:pPr>
            <a:r>
              <a:rPr lang="fr-FR" sz="1400" dirty="0"/>
              <a:t>Un faible niveau de latence transmet un paquet immédiatement après la lecture de l'adresse de destination.</a:t>
            </a:r>
          </a:p>
          <a:p>
            <a:pPr marL="971550" lvl="2" indent="-285750">
              <a:buFont typeface="Arial" panose="020B0604020202020204" pitchFamily="34" charset="0"/>
              <a:buChar char="•"/>
            </a:pPr>
            <a:r>
              <a:rPr lang="fr-FR" sz="1400" dirty="0"/>
              <a:t>Méthode de commutation à la volée (« cut-through ») typique.</a:t>
            </a:r>
          </a:p>
          <a:p>
            <a:pPr lvl="1"/>
            <a:r>
              <a:rPr lang="fr-FR" sz="1400" dirty="0"/>
              <a:t>Commutation non fragmentée (Fragment-Free)</a:t>
            </a:r>
          </a:p>
          <a:p>
            <a:pPr marL="971550" lvl="2" indent="-285750">
              <a:buFont typeface="Arial" panose="020B0604020202020204" pitchFamily="34" charset="0"/>
              <a:buChar char="•"/>
            </a:pPr>
            <a:r>
              <a:rPr lang="fr-FR" sz="1400" dirty="0"/>
              <a:t>Le commutateur stocke les 64 premiers octets de la trame avant la transmission.</a:t>
            </a:r>
          </a:p>
          <a:p>
            <a:pPr marL="971550" lvl="2" indent="-285750">
              <a:buFont typeface="Arial" panose="020B0604020202020204" pitchFamily="34" charset="0"/>
              <a:buChar char="•"/>
            </a:pPr>
            <a:r>
              <a:rPr lang="fr-FR" sz="1400" dirty="0"/>
              <a:t>La plupart des erreurs et des collisions sur le réseau se </a:t>
            </a:r>
            <a:r>
              <a:rPr lang="fr-FR" sz="1400" dirty="0" smtClean="0"/>
              <a:t/>
            </a:r>
            <a:br>
              <a:rPr lang="fr-FR" sz="1400" dirty="0" smtClean="0"/>
            </a:br>
            <a:r>
              <a:rPr lang="fr-FR" sz="1400" dirty="0" smtClean="0"/>
              <a:t>produisent </a:t>
            </a:r>
            <a:r>
              <a:rPr lang="fr-FR" sz="1400" dirty="0"/>
              <a:t>dans les 64 premiers octets.</a:t>
            </a:r>
            <a:endParaRPr lang="fr-FR" sz="1400" dirty="0" smtClean="0"/>
          </a:p>
          <a:p>
            <a:r>
              <a:rPr lang="fr-FR" sz="1800" dirty="0" smtClean="0"/>
              <a:t>Mise en mémoire tampon sur les commutateurs</a:t>
            </a:r>
            <a:endParaRPr lang="fr-FR" sz="1400" dirty="0" smtClean="0"/>
          </a:p>
          <a:p>
            <a:pPr lvl="1"/>
            <a:r>
              <a:rPr lang="fr-FR" sz="1400" dirty="0" smtClean="0"/>
              <a:t>Mémoire axée sur les ports</a:t>
            </a:r>
          </a:p>
          <a:p>
            <a:pPr lvl="1"/>
            <a:r>
              <a:rPr lang="fr-FR" sz="1400" dirty="0" smtClean="0"/>
              <a:t>Mémoire partagée</a:t>
            </a:r>
          </a:p>
        </p:txBody>
      </p:sp>
    </p:spTree>
    <p:extLst>
      <p:ext uri="{BB962C8B-B14F-4D97-AF65-F5344CB8AC3E}">
        <p14:creationId xmlns:p14="http://schemas.microsoft.com/office/powerpoint/2010/main" val="3723172220"/>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41622" y="3402957"/>
            <a:ext cx="4123233" cy="2923415"/>
          </a:xfrm>
          <a:prstGeom prst="rect">
            <a:avLst/>
          </a:prstGeom>
        </p:spPr>
      </p:pic>
      <p:sp>
        <p:nvSpPr>
          <p:cNvPr id="21505" name="Rectangle 2"/>
          <p:cNvSpPr>
            <a:spLocks noGrp="1" noChangeArrowheads="1"/>
          </p:cNvSpPr>
          <p:nvPr>
            <p:ph type="title"/>
          </p:nvPr>
        </p:nvSpPr>
        <p:spPr/>
        <p:txBody>
          <a:bodyPr/>
          <a:lstStyle/>
          <a:p>
            <a:pPr eaLnBrk="1" hangingPunct="1"/>
            <a:r>
              <a:rPr lang="fr-FR" sz="1800" dirty="0" smtClean="0">
                <a:latin typeface="Arial" charset="0"/>
              </a:rPr>
              <a:t>Commutateurs LAN</a:t>
            </a:r>
            <a:r>
              <a:rPr dirty="0"/>
              <a:t/>
            </a:r>
            <a:br>
              <a:rPr dirty="0"/>
            </a:br>
            <a:r>
              <a:rPr lang="fr-FR" dirty="0">
                <a:latin typeface="Arial" charset="0"/>
              </a:rPr>
              <a:t>Les paramètres du port de commutateur</a:t>
            </a:r>
            <a:endParaRPr lang="fr-FR" dirty="0">
              <a:solidFill>
                <a:srgbClr val="00B0F0"/>
              </a:solidFill>
              <a:latin typeface="Arial" charset="0"/>
            </a:endParaRPr>
          </a:p>
        </p:txBody>
      </p:sp>
      <p:sp>
        <p:nvSpPr>
          <p:cNvPr id="2" name="Content Placeholder 1"/>
          <p:cNvSpPr>
            <a:spLocks noGrp="1"/>
          </p:cNvSpPr>
          <p:nvPr>
            <p:ph idx="1"/>
          </p:nvPr>
        </p:nvSpPr>
        <p:spPr>
          <a:xfrm>
            <a:off x="213109" y="1232592"/>
            <a:ext cx="8562901" cy="5093780"/>
          </a:xfrm>
        </p:spPr>
        <p:txBody>
          <a:bodyPr/>
          <a:lstStyle/>
          <a:p>
            <a:r>
              <a:rPr lang="fr-FR" sz="1800" dirty="0" smtClean="0"/>
              <a:t>Paramètres du mode duplex et de vitesse</a:t>
            </a:r>
          </a:p>
          <a:p>
            <a:pPr lvl="1"/>
            <a:r>
              <a:rPr lang="fr-FR" sz="1400" dirty="0"/>
              <a:t>Duplex intégral : les deux extrémités de la connexion peuvent envoyer et recevoir simultanément.</a:t>
            </a:r>
          </a:p>
          <a:p>
            <a:pPr lvl="1"/>
            <a:r>
              <a:rPr lang="fr-FR" sz="1400" dirty="0"/>
              <a:t>Semi-duplex : seule une extrémité de la connexion peut envoyer à la fois.</a:t>
            </a:r>
          </a:p>
          <a:p>
            <a:pPr lvl="1"/>
            <a:r>
              <a:rPr lang="fr-FR" sz="1400" dirty="0"/>
              <a:t>Sur les liaisons Ethernet, les problèmes de performances découlent souvent du fait qu'un des ports de la liaison fonctionne en mode semi-duplex et l'autre en mode duplex intégral.</a:t>
            </a:r>
            <a:endParaRPr lang="fr-FR" sz="1400" dirty="0" smtClean="0"/>
          </a:p>
          <a:p>
            <a:r>
              <a:rPr lang="fr-FR" sz="1800" dirty="0" smtClean="0"/>
              <a:t>Auto-MDX</a:t>
            </a:r>
            <a:endParaRPr lang="fr-FR" sz="1400" dirty="0"/>
          </a:p>
          <a:p>
            <a:pPr lvl="1"/>
            <a:r>
              <a:rPr lang="fr-FR" sz="1400" dirty="0" smtClean="0"/>
              <a:t>Détecte le type de connexion requis et configure l'interface en conséquence.</a:t>
            </a:r>
          </a:p>
          <a:p>
            <a:pPr lvl="1"/>
            <a:r>
              <a:rPr lang="fr-FR" sz="1400" dirty="0" smtClean="0"/>
              <a:t>Réduit le nombre d'erreurs de configuration.</a:t>
            </a:r>
            <a:endParaRPr lang="fr-FR" sz="1400" dirty="0"/>
          </a:p>
        </p:txBody>
      </p:sp>
    </p:spTree>
    <p:extLst>
      <p:ext uri="{BB962C8B-B14F-4D97-AF65-F5344CB8AC3E}">
        <p14:creationId xmlns:p14="http://schemas.microsoft.com/office/powerpoint/2010/main" val="1235850625"/>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a:t>5.3 Protocole ARP (Address Resolution Protocol)</a:t>
            </a:r>
            <a:endParaRPr lang="fr-FR" sz="2400" dirty="0">
              <a:solidFill>
                <a:srgbClr val="00B0F0"/>
              </a:solidFill>
            </a:endParaRPr>
          </a:p>
        </p:txBody>
      </p:sp>
    </p:spTree>
    <p:extLst>
      <p:ext uri="{BB962C8B-B14F-4D97-AF65-F5344CB8AC3E}">
        <p14:creationId xmlns:p14="http://schemas.microsoft.com/office/powerpoint/2010/main" val="1085013060"/>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77759" y="3414532"/>
            <a:ext cx="4248860" cy="2938236"/>
          </a:xfrm>
          <a:prstGeom prst="rect">
            <a:avLst/>
          </a:prstGeom>
        </p:spPr>
      </p:pic>
      <p:sp>
        <p:nvSpPr>
          <p:cNvPr id="21505" name="Rectangle 2"/>
          <p:cNvSpPr>
            <a:spLocks noGrp="1" noChangeArrowheads="1"/>
          </p:cNvSpPr>
          <p:nvPr>
            <p:ph type="title"/>
          </p:nvPr>
        </p:nvSpPr>
        <p:spPr/>
        <p:txBody>
          <a:bodyPr/>
          <a:lstStyle/>
          <a:p>
            <a:pPr eaLnBrk="1" hangingPunct="1"/>
            <a:r>
              <a:rPr lang="fr-FR" sz="1800" dirty="0">
                <a:latin typeface="Arial" charset="0"/>
              </a:rPr>
              <a:t>Protocole de résolution d'adresse</a:t>
            </a:r>
            <a:r>
              <a:t/>
            </a:r>
            <a:br/>
            <a:r>
              <a:rPr lang="fr-FR" dirty="0">
                <a:latin typeface="Arial" charset="0"/>
              </a:rPr>
              <a:t>Les adresses MAC et IP</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5226991" cy="5093780"/>
          </a:xfrm>
        </p:spPr>
        <p:txBody>
          <a:bodyPr/>
          <a:lstStyle/>
          <a:p>
            <a:r>
              <a:rPr lang="fr-FR" sz="2000" dirty="0" smtClean="0"/>
              <a:t>La combinaison d'adresses MAC et IP facilite la communication de bout en bout.</a:t>
            </a:r>
          </a:p>
          <a:p>
            <a:r>
              <a:rPr lang="fr-FR" sz="2000" dirty="0" smtClean="0"/>
              <a:t>Les adresses de couche 2 sont utilisées pour déplacer la trame sur le réseau local.</a:t>
            </a:r>
          </a:p>
          <a:p>
            <a:r>
              <a:rPr lang="fr-FR" sz="2000" dirty="0" smtClean="0"/>
              <a:t>Les adresses de couche 3 sont utilisées pour déplacer les paquets sur des réseaux distants.</a:t>
            </a:r>
          </a:p>
          <a:p>
            <a:r>
              <a:rPr lang="fr-FR" sz="2000" dirty="0" smtClean="0"/>
              <a:t>Destination sur le même réseau</a:t>
            </a:r>
          </a:p>
          <a:p>
            <a:pPr lvl="1"/>
            <a:r>
              <a:rPr lang="fr-FR" sz="1600" dirty="0"/>
              <a:t>L'adresse physique (adresse MAC) est utilisée pour les communications entre cartes réseau Ethernet situées sur le même réseau.</a:t>
            </a:r>
          </a:p>
          <a:p>
            <a:r>
              <a:rPr lang="fr-FR" sz="2000" dirty="0" smtClean="0"/>
              <a:t>Destination sur un réseau distant</a:t>
            </a:r>
            <a:endParaRPr lang="fr-FR" sz="1600" dirty="0"/>
          </a:p>
          <a:p>
            <a:pPr lvl="1"/>
            <a:r>
              <a:rPr lang="fr-FR" sz="1600" dirty="0"/>
              <a:t>L'adresse logique (adresse IP) est utilisée pour envoyer les paquets depuis la source initiale jusqu'à la destination finale</a:t>
            </a:r>
            <a:r>
              <a:rPr lang="fr-FR" sz="1600" dirty="0" smtClean="0"/>
              <a:t>.</a:t>
            </a:r>
            <a:endParaRPr lang="fr-FR" sz="1600" dirty="0"/>
          </a:p>
        </p:txBody>
      </p:sp>
    </p:spTree>
    <p:extLst>
      <p:ext uri="{BB962C8B-B14F-4D97-AF65-F5344CB8AC3E}">
        <p14:creationId xmlns:p14="http://schemas.microsoft.com/office/powerpoint/2010/main" val="1853988860"/>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ntroduction to Networks - Google Chrome"/>
          <p:cNvPicPr>
            <a:picLocks noChangeAspect="1"/>
          </p:cNvPicPr>
          <p:nvPr/>
        </p:nvPicPr>
        <p:blipFill rotWithShape="1">
          <a:blip r:embed="rId3" cstate="email">
            <a:extLst>
              <a:ext uri="{28A0092B-C50C-407E-A947-70E740481C1C}">
                <a14:useLocalDpi xmlns:a14="http://schemas.microsoft.com/office/drawing/2010/main" val="0"/>
              </a:ext>
            </a:extLst>
          </a:blip>
          <a:srcRect l="17702" t="34360" r="41892" b="42222"/>
          <a:stretch/>
        </p:blipFill>
        <p:spPr>
          <a:xfrm>
            <a:off x="5644104" y="5286891"/>
            <a:ext cx="3321920" cy="1194931"/>
          </a:xfrm>
          <a:prstGeom prst="rect">
            <a:avLst/>
          </a:prstGeom>
        </p:spPr>
      </p:pic>
      <p:sp>
        <p:nvSpPr>
          <p:cNvPr id="21505" name="Rectangle 2"/>
          <p:cNvSpPr>
            <a:spLocks noGrp="1" noChangeArrowheads="1"/>
          </p:cNvSpPr>
          <p:nvPr>
            <p:ph type="title"/>
          </p:nvPr>
        </p:nvSpPr>
        <p:spPr/>
        <p:txBody>
          <a:bodyPr/>
          <a:lstStyle/>
          <a:p>
            <a:pPr eaLnBrk="1" hangingPunct="1"/>
            <a:r>
              <a:rPr lang="fr-FR" sz="1800" dirty="0">
                <a:latin typeface="Arial" charset="0"/>
              </a:rPr>
              <a:t>Protocole de résolution d'adresse</a:t>
            </a:r>
            <a:r>
              <a:t/>
            </a:r>
            <a:br/>
            <a:r>
              <a:rPr lang="fr-FR" smtClean="0"/>
              <a:t>Le protocole </a:t>
            </a:r>
            <a:r>
              <a:rPr lang="fr-FR" dirty="0">
                <a:latin typeface="Arial" charset="0"/>
              </a:rPr>
              <a:t>ARP</a:t>
            </a:r>
            <a:endParaRPr lang="fr-FR" dirty="0">
              <a:solidFill>
                <a:srgbClr val="00B0F0"/>
              </a:solidFill>
              <a:latin typeface="Arial" charset="0"/>
            </a:endParaRPr>
          </a:p>
        </p:txBody>
      </p:sp>
      <p:sp>
        <p:nvSpPr>
          <p:cNvPr id="2" name="Content Placeholder 1"/>
          <p:cNvSpPr>
            <a:spLocks noGrp="1"/>
          </p:cNvSpPr>
          <p:nvPr>
            <p:ph idx="1"/>
          </p:nvPr>
        </p:nvSpPr>
        <p:spPr>
          <a:xfrm>
            <a:off x="213109" y="1232592"/>
            <a:ext cx="8596354" cy="5093780"/>
          </a:xfrm>
        </p:spPr>
        <p:txBody>
          <a:bodyPr/>
          <a:lstStyle/>
          <a:p>
            <a:r>
              <a:rPr lang="fr-FR" sz="1800" dirty="0" smtClean="0"/>
              <a:t>Présentation du protocole ARP</a:t>
            </a:r>
          </a:p>
          <a:p>
            <a:pPr lvl="1"/>
            <a:r>
              <a:rPr lang="fr-FR" sz="1400" dirty="0" smtClean="0"/>
              <a:t>Le protocole ARP est utilisé pour demander l'adresse MAC de destination.</a:t>
            </a:r>
          </a:p>
          <a:p>
            <a:pPr lvl="1"/>
            <a:r>
              <a:rPr lang="fr-FR" sz="1400" dirty="0" smtClean="0"/>
              <a:t>La requête se base sur l'adresse de destination de couche 3 (connue par la source).</a:t>
            </a:r>
          </a:p>
          <a:p>
            <a:r>
              <a:rPr lang="fr-FR" sz="1800" dirty="0" smtClean="0"/>
              <a:t>Fonctions du protocole ARP</a:t>
            </a:r>
            <a:endParaRPr lang="fr-FR" sz="1400" dirty="0"/>
          </a:p>
          <a:p>
            <a:pPr lvl="1"/>
            <a:r>
              <a:rPr lang="fr-FR" sz="1400" dirty="0" smtClean="0"/>
              <a:t>la résolution des adresses IPv4 en adresses MAC ;</a:t>
            </a:r>
          </a:p>
          <a:p>
            <a:pPr lvl="1"/>
            <a:r>
              <a:rPr lang="fr-FR" sz="1400" dirty="0"/>
              <a:t>la tenue d'une table des </a:t>
            </a:r>
            <a:r>
              <a:rPr lang="fr-FR" sz="1400" dirty="0" smtClean="0"/>
              <a:t>mappages ;</a:t>
            </a:r>
          </a:p>
          <a:p>
            <a:pPr lvl="1"/>
            <a:r>
              <a:rPr lang="fr-FR" sz="1400" dirty="0" smtClean="0"/>
              <a:t>Le protocole ARP utilise les requêtes et les réponses ARP pour fonctionner.</a:t>
            </a:r>
          </a:p>
          <a:p>
            <a:r>
              <a:rPr lang="fr-FR" sz="1800" dirty="0" smtClean="0"/>
              <a:t>Suppression des entrées d'une table ARP</a:t>
            </a:r>
            <a:endParaRPr lang="fr-FR" sz="1800" dirty="0"/>
          </a:p>
          <a:p>
            <a:pPr lvl="1"/>
            <a:r>
              <a:rPr lang="fr-FR" sz="1400" dirty="0" smtClean="0"/>
              <a:t>Des données sont supprimées de la table ARP de l'appareil lorsque le temps de mise en mémoire cache expire.</a:t>
            </a:r>
          </a:p>
          <a:p>
            <a:pPr lvl="1"/>
            <a:r>
              <a:rPr lang="fr-FR" sz="1400" dirty="0" smtClean="0"/>
              <a:t>Le temps de mise en mémoire cache dépend du système d'exploitation.</a:t>
            </a:r>
          </a:p>
          <a:p>
            <a:pPr lvl="1"/>
            <a:r>
              <a:rPr lang="fr-FR" sz="1400" dirty="0" smtClean="0"/>
              <a:t>Des entrées ARP peuvent être supprimées manuellement par l'intermédiaire de commandes.</a:t>
            </a:r>
          </a:p>
          <a:p>
            <a:r>
              <a:rPr lang="fr-FR" sz="1800" dirty="0" smtClean="0"/>
              <a:t>Tables ARP</a:t>
            </a:r>
            <a:endParaRPr lang="fr-FR" sz="1800" dirty="0"/>
          </a:p>
          <a:p>
            <a:pPr lvl="1"/>
            <a:r>
              <a:rPr lang="fr-FR" sz="1400" dirty="0" smtClean="0"/>
              <a:t>Sur IOS : show ip arp</a:t>
            </a:r>
          </a:p>
          <a:p>
            <a:pPr lvl="1"/>
            <a:r>
              <a:rPr lang="fr-FR" sz="1400" dirty="0" smtClean="0"/>
              <a:t>Sur des ordinateurs Windows : arp -a</a:t>
            </a:r>
            <a:endParaRPr lang="fr-FR" sz="1400" dirty="0"/>
          </a:p>
        </p:txBody>
      </p:sp>
    </p:spTree>
    <p:extLst>
      <p:ext uri="{BB962C8B-B14F-4D97-AF65-F5344CB8AC3E}">
        <p14:creationId xmlns:p14="http://schemas.microsoft.com/office/powerpoint/2010/main" val="136600661"/>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225111" y="2956794"/>
            <a:ext cx="4740562" cy="3369578"/>
          </a:xfrm>
          <a:prstGeom prst="rect">
            <a:avLst/>
          </a:prstGeom>
        </p:spPr>
      </p:pic>
      <p:sp>
        <p:nvSpPr>
          <p:cNvPr id="21505" name="Rectangle 2"/>
          <p:cNvSpPr>
            <a:spLocks noGrp="1" noChangeArrowheads="1"/>
          </p:cNvSpPr>
          <p:nvPr>
            <p:ph type="title"/>
          </p:nvPr>
        </p:nvSpPr>
        <p:spPr/>
        <p:txBody>
          <a:bodyPr/>
          <a:lstStyle/>
          <a:p>
            <a:pPr eaLnBrk="1" hangingPunct="1"/>
            <a:r>
              <a:rPr lang="fr-FR" sz="1800" dirty="0">
                <a:latin typeface="Arial" charset="0"/>
              </a:rPr>
              <a:t>Protocole de résolution d'adresse</a:t>
            </a:r>
            <a:r>
              <a:t/>
            </a:r>
            <a:br/>
            <a:r>
              <a:rPr lang="fr-FR" dirty="0" smtClean="0">
                <a:latin typeface="Arial" charset="0"/>
              </a:rPr>
              <a:t>Les problèmes liés au protocole ARP</a:t>
            </a:r>
            <a:endParaRPr lang="fr-FR" dirty="0">
              <a:solidFill>
                <a:srgbClr val="00B0F0"/>
              </a:solidFill>
              <a:latin typeface="Arial" charset="0"/>
            </a:endParaRPr>
          </a:p>
        </p:txBody>
      </p:sp>
      <p:sp>
        <p:nvSpPr>
          <p:cNvPr id="2" name="Content Placeholder 1"/>
          <p:cNvSpPr>
            <a:spLocks noGrp="1"/>
          </p:cNvSpPr>
          <p:nvPr>
            <p:ph idx="1"/>
          </p:nvPr>
        </p:nvSpPr>
        <p:spPr>
          <a:xfrm>
            <a:off x="213110" y="1232592"/>
            <a:ext cx="4439913" cy="5093780"/>
          </a:xfrm>
        </p:spPr>
        <p:txBody>
          <a:bodyPr/>
          <a:lstStyle/>
          <a:p>
            <a:r>
              <a:rPr lang="fr-FR" sz="2000" dirty="0" smtClean="0"/>
              <a:t>Diffusions ARP</a:t>
            </a:r>
          </a:p>
          <a:p>
            <a:pPr lvl="1"/>
            <a:r>
              <a:rPr lang="fr-FR" sz="1600" dirty="0" smtClean="0"/>
              <a:t>Les requêtes ARP peuvent inonder les segments locaux.</a:t>
            </a:r>
          </a:p>
          <a:p>
            <a:r>
              <a:rPr lang="fr-FR" sz="2000" dirty="0" smtClean="0"/>
              <a:t>Usurpation ARP</a:t>
            </a:r>
            <a:endParaRPr lang="fr-FR" sz="1600" dirty="0"/>
          </a:p>
          <a:p>
            <a:pPr lvl="1"/>
            <a:r>
              <a:rPr lang="fr-FR" sz="1600" dirty="0" smtClean="0"/>
              <a:t>Les cybercriminels peuvent répondre aux requêtes et prétendre être des prestataires de services. Exemple : la passerelle par défaut</a:t>
            </a:r>
          </a:p>
        </p:txBody>
      </p:sp>
    </p:spTree>
    <p:extLst>
      <p:ext uri="{BB962C8B-B14F-4D97-AF65-F5344CB8AC3E}">
        <p14:creationId xmlns:p14="http://schemas.microsoft.com/office/powerpoint/2010/main" val="23427049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a:t>5.4 Synthèse du chapitre</a:t>
            </a:r>
            <a:endParaRPr lang="fr-FR" sz="2400" dirty="0">
              <a:solidFill>
                <a:srgbClr val="00B0F0"/>
              </a:solidFill>
            </a:endParaRPr>
          </a:p>
        </p:txBody>
      </p:sp>
    </p:spTree>
    <p:extLst>
      <p:ext uri="{BB962C8B-B14F-4D97-AF65-F5344CB8AC3E}">
        <p14:creationId xmlns:p14="http://schemas.microsoft.com/office/powerpoint/2010/main" val="2987867139"/>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248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1600" dirty="0"/>
              <a:t>Expliquer le fonctionnement d'Ethernet</a:t>
            </a:r>
          </a:p>
          <a:p>
            <a:r>
              <a:rPr lang="fr-FR" sz="1600" dirty="0"/>
              <a:t>Expliquer le fonctionnement d'un commutateur</a:t>
            </a:r>
          </a:p>
          <a:p>
            <a:r>
              <a:rPr lang="fr-FR" sz="1600" dirty="0"/>
              <a:t>Expliquer comment le protocole de résolution d'adresse permet de communiquer sur un réseau</a:t>
            </a:r>
          </a:p>
        </p:txBody>
      </p:sp>
      <p:sp>
        <p:nvSpPr>
          <p:cNvPr id="21505" name="Rectangle 2"/>
          <p:cNvSpPr>
            <a:spLocks noGrp="1" noChangeArrowheads="1"/>
          </p:cNvSpPr>
          <p:nvPr>
            <p:ph type="title"/>
          </p:nvPr>
        </p:nvSpPr>
        <p:spPr/>
        <p:txBody>
          <a:bodyPr/>
          <a:lstStyle/>
          <a:p>
            <a:pPr eaLnBrk="1" hangingPunct="1"/>
            <a:r>
              <a:rPr lang="fr-FR" sz="1800" dirty="0" smtClean="0">
                <a:latin typeface="Arial" charset="0"/>
              </a:rPr>
              <a:t>Synthèse du chapitre</a:t>
            </a:r>
            <a:r>
              <a:rPr dirty="0"/>
              <a:t/>
            </a:r>
            <a:br>
              <a:rPr dirty="0"/>
            </a:br>
            <a:r>
              <a:rPr lang="fr-FR" dirty="0" smtClean="0">
                <a:latin typeface="Arial" charset="0"/>
              </a:rPr>
              <a:t>Synthèse</a:t>
            </a:r>
            <a:endParaRPr lang="fr-FR"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fr-FR" b="0" kern="0" dirty="0" smtClean="0">
                <a:solidFill>
                  <a:schemeClr val="bg1"/>
                </a:solidFill>
                <a:latin typeface="+mj-lt"/>
              </a:rPr>
              <a:t>Introduction to Network </a:t>
            </a:r>
            <a:r>
              <a:rPr lang="fr-FR" kern="0" dirty="0" smtClean="0">
                <a:solidFill>
                  <a:schemeClr val="bg1"/>
                </a:solidFill>
                <a:latin typeface="+mj-lt"/>
              </a:rPr>
              <a:t>6.0 </a:t>
            </a:r>
            <a:r>
              <a:rPr lang="fr-FR" b="0" kern="0" dirty="0" smtClean="0">
                <a:solidFill>
                  <a:schemeClr val="bg1"/>
                </a:solidFill>
                <a:latin typeface="+mj-lt"/>
              </a:rPr>
              <a:t>Guide de planification</a:t>
            </a:r>
          </a:p>
          <a:p>
            <a:pPr algn="l" defTabSz="814388">
              <a:lnSpc>
                <a:spcPct val="90000"/>
              </a:lnSpc>
              <a:defRPr/>
            </a:pPr>
            <a:r>
              <a:rPr lang="fr-FR" b="0" dirty="0" smtClean="0">
                <a:solidFill>
                  <a:schemeClr val="bg1"/>
                </a:solidFill>
                <a:latin typeface="Arial" pitchFamily="34" charset="0"/>
              </a:rPr>
              <a:t>Chapitre 5 : Technologie Ethernet</a:t>
            </a:r>
            <a:endParaRPr lang="fr-FR" b="0" kern="0" dirty="0">
              <a:solidFill>
                <a:srgbClr val="00B0F0"/>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fr-FR" sz="1800" dirty="0" smtClean="0">
                <a:latin typeface="Arial" charset="0"/>
              </a:rPr>
              <a:t>Section 5.1</a:t>
            </a:r>
            <a:r>
              <a:t/>
            </a:r>
            <a:br/>
            <a:r>
              <a:rPr lang="fr-FR" smtClean="0"/>
              <a:t>Nouveaux termes/commandes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fr-FR" sz="1400" dirty="0"/>
              <a:t>IEEE 802.2</a:t>
            </a:r>
          </a:p>
          <a:p>
            <a:pPr eaLnBrk="1" fontAlgn="b" hangingPunct="1"/>
            <a:r>
              <a:rPr lang="fr-FR" sz="1400" dirty="0"/>
              <a:t>IEEE 802.3</a:t>
            </a:r>
          </a:p>
          <a:p>
            <a:pPr eaLnBrk="1" fontAlgn="b" hangingPunct="1"/>
            <a:r>
              <a:rPr lang="fr-FR" sz="1400" dirty="0"/>
              <a:t>Sous-couche LLC</a:t>
            </a:r>
          </a:p>
          <a:p>
            <a:pPr eaLnBrk="1" fontAlgn="b" hangingPunct="1"/>
            <a:r>
              <a:rPr lang="fr-FR" sz="1400" dirty="0"/>
              <a:t>Sous-couche MAC</a:t>
            </a:r>
          </a:p>
          <a:p>
            <a:pPr eaLnBrk="1" fontAlgn="b" hangingPunct="1"/>
            <a:r>
              <a:rPr lang="fr-FR" sz="1400" dirty="0"/>
              <a:t>Encapsulation de données</a:t>
            </a:r>
          </a:p>
          <a:p>
            <a:pPr eaLnBrk="1" fontAlgn="b" hangingPunct="1"/>
            <a:r>
              <a:rPr lang="fr-FR" sz="1400" dirty="0"/>
              <a:t>Délimitation des trames</a:t>
            </a:r>
          </a:p>
          <a:p>
            <a:pPr eaLnBrk="1" fontAlgn="b" hangingPunct="1"/>
            <a:r>
              <a:rPr lang="fr-FR" sz="1400" dirty="0"/>
              <a:t>Contrôle par redondance cyclique</a:t>
            </a:r>
          </a:p>
          <a:p>
            <a:pPr eaLnBrk="1" fontAlgn="b" hangingPunct="1"/>
            <a:r>
              <a:rPr lang="fr-FR" sz="1400" dirty="0"/>
              <a:t>accès multiple avec écoute de porteuse (CSMA)</a:t>
            </a:r>
          </a:p>
          <a:p>
            <a:pPr eaLnBrk="1" fontAlgn="b" hangingPunct="1"/>
            <a:r>
              <a:rPr lang="fr-FR" sz="1400" dirty="0"/>
              <a:t>Ethernet II</a:t>
            </a:r>
          </a:p>
          <a:p>
            <a:pPr eaLnBrk="1" fontAlgn="b" hangingPunct="1"/>
            <a:r>
              <a:rPr lang="fr-FR" sz="1400" dirty="0"/>
              <a:t>&lt;p&gt;&lt;b&gt;Séquence de contrôle de trame (FCS)&lt;/b&gt;&lt;/p&gt; &lt;p&gt;</a:t>
            </a:r>
          </a:p>
          <a:p>
            <a:pPr eaLnBrk="1" fontAlgn="b" hangingPunct="1"/>
            <a:r>
              <a:rPr lang="fr-FR" sz="1400" dirty="0"/>
              <a:t>Préambule</a:t>
            </a:r>
          </a:p>
          <a:p>
            <a:pPr eaLnBrk="1" fontAlgn="b" hangingPunct="1"/>
            <a:r>
              <a:rPr lang="fr-FR" sz="1400" dirty="0" smtClean="0"/>
              <a:t>EtherType</a:t>
            </a:r>
            <a:endParaRPr lang="fr-FR" sz="1400" dirty="0"/>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fr-FR" sz="1400" dirty="0"/>
              <a:t>Incomplète</a:t>
            </a:r>
          </a:p>
          <a:p>
            <a:pPr eaLnBrk="1" fontAlgn="b" hangingPunct="1"/>
            <a:r>
              <a:rPr lang="fr-FR" sz="1400" dirty="0"/>
              <a:t>Fragment de collision</a:t>
            </a:r>
          </a:p>
          <a:p>
            <a:pPr eaLnBrk="1" fontAlgn="b" hangingPunct="1"/>
            <a:r>
              <a:rPr lang="fr-FR" sz="1400" dirty="0"/>
              <a:t>Trame géante</a:t>
            </a:r>
          </a:p>
          <a:p>
            <a:pPr eaLnBrk="1" fontAlgn="b" hangingPunct="1"/>
            <a:r>
              <a:rPr lang="fr-FR" sz="1400" dirty="0"/>
              <a:t>Trame Baby Giant</a:t>
            </a:r>
          </a:p>
          <a:p>
            <a:pPr eaLnBrk="1" fontAlgn="b" hangingPunct="1"/>
            <a:r>
              <a:rPr lang="fr-FR" sz="1400" dirty="0"/>
              <a:t>Hexadécimal</a:t>
            </a:r>
          </a:p>
          <a:p>
            <a:pPr eaLnBrk="1" fontAlgn="b" hangingPunct="1"/>
            <a:r>
              <a:rPr lang="fr-FR" sz="1400" dirty="0"/>
              <a:t>OUI (Organizationally Unique Identifier)</a:t>
            </a:r>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fontAlgn="b"/>
            <a:endParaRPr lang="en-US" sz="1600" dirty="0"/>
          </a:p>
        </p:txBody>
      </p:sp>
    </p:spTree>
    <p:extLst>
      <p:ext uri="{BB962C8B-B14F-4D97-AF65-F5344CB8AC3E}">
        <p14:creationId xmlns:p14="http://schemas.microsoft.com/office/powerpoint/2010/main" val="3150004748"/>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fr-FR" sz="1800" dirty="0" smtClean="0">
                <a:latin typeface="Arial" charset="0"/>
              </a:rPr>
              <a:t>Section 5.2</a:t>
            </a:r>
            <a:r>
              <a:t/>
            </a:r>
            <a:br/>
            <a:r>
              <a:rPr lang="fr-FR" smtClean="0"/>
              <a:t>Nouveaux termes/commandes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fr-FR" sz="1300" dirty="0"/>
              <a:t>Adresse BIA (Burned-In Address)</a:t>
            </a:r>
          </a:p>
          <a:p>
            <a:pPr eaLnBrk="1" fontAlgn="b" hangingPunct="1"/>
            <a:r>
              <a:rPr lang="fr-FR" sz="1300" dirty="0"/>
              <a:t>commande ipconfig /all</a:t>
            </a:r>
          </a:p>
          <a:p>
            <a:pPr eaLnBrk="1" fontAlgn="b" hangingPunct="1"/>
            <a:r>
              <a:rPr lang="fr-FR" sz="1300" dirty="0"/>
              <a:t>commande ipconfig</a:t>
            </a:r>
          </a:p>
          <a:p>
            <a:pPr eaLnBrk="1" fontAlgn="b" hangingPunct="1"/>
            <a:r>
              <a:rPr lang="fr-FR" sz="1300" dirty="0"/>
              <a:t>Adresse MAC de monodiffusion</a:t>
            </a:r>
          </a:p>
          <a:p>
            <a:pPr eaLnBrk="1" fontAlgn="b" hangingPunct="1"/>
            <a:r>
              <a:rPr lang="fr-FR" sz="1300" dirty="0"/>
              <a:t>Adresse MAC de diffusion</a:t>
            </a:r>
          </a:p>
          <a:p>
            <a:pPr eaLnBrk="1" fontAlgn="b" hangingPunct="1"/>
            <a:r>
              <a:rPr lang="fr-FR" sz="1300" dirty="0"/>
              <a:t>Adresse MAC de multidiffusion</a:t>
            </a:r>
          </a:p>
          <a:p>
            <a:pPr eaLnBrk="1" fontAlgn="b" hangingPunct="1"/>
            <a:r>
              <a:rPr lang="fr-FR" sz="1300" dirty="0"/>
              <a:t>Mémoire CAM (Content Addressable Memory)</a:t>
            </a:r>
          </a:p>
          <a:p>
            <a:pPr eaLnBrk="1" fontAlgn="b" hangingPunct="1"/>
            <a:r>
              <a:rPr lang="fr-FR" sz="1300" dirty="0"/>
              <a:t>Store and Forward</a:t>
            </a:r>
          </a:p>
          <a:p>
            <a:pPr eaLnBrk="1" fontAlgn="b" hangingPunct="1"/>
            <a:r>
              <a:rPr lang="fr-FR" sz="1300" dirty="0"/>
              <a:t>Cut-through </a:t>
            </a:r>
          </a:p>
          <a:p>
            <a:pPr eaLnBrk="1" fontAlgn="b" hangingPunct="1"/>
            <a:r>
              <a:rPr lang="fr-FR" sz="1300" dirty="0"/>
              <a:t>Commutation Fast-Forward</a:t>
            </a:r>
          </a:p>
          <a:p>
            <a:pPr eaLnBrk="1" fontAlgn="b" hangingPunct="1"/>
            <a:r>
              <a:rPr lang="fr-FR" sz="1300" dirty="0"/>
              <a:t>Commutation non fragmentée (Fragment-Free)</a:t>
            </a:r>
          </a:p>
          <a:p>
            <a:pPr eaLnBrk="1" fontAlgn="b" hangingPunct="1"/>
            <a:r>
              <a:rPr lang="fr-FR" sz="1300" dirty="0"/>
              <a:t>Mise en mémoire tampon axée sur les ports</a:t>
            </a:r>
          </a:p>
          <a:p>
            <a:pPr eaLnBrk="1" fontAlgn="b" hangingPunct="1"/>
            <a:r>
              <a:rPr lang="fr-FR" sz="1300" dirty="0"/>
              <a:t>Mise en mémoire tampon partagée</a:t>
            </a:r>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fr-FR" sz="1300" dirty="0"/>
              <a:t>Semi-duplex</a:t>
            </a:r>
          </a:p>
          <a:p>
            <a:pPr eaLnBrk="1" fontAlgn="b" hangingPunct="1"/>
            <a:r>
              <a:rPr lang="fr-FR" sz="1300" dirty="0"/>
              <a:t>Duplex intégral</a:t>
            </a:r>
          </a:p>
          <a:p>
            <a:pPr eaLnBrk="1" fontAlgn="b" hangingPunct="1"/>
            <a:r>
              <a:rPr lang="fr-FR" sz="1300" dirty="0"/>
              <a:t>Auto-MDIX </a:t>
            </a:r>
          </a:p>
          <a:p>
            <a:pPr eaLnBrk="1" fontAlgn="b" hangingPunct="1"/>
            <a:r>
              <a:rPr lang="fr-FR" sz="1300" dirty="0"/>
              <a:t>Protocole ARP (Address Resolution Protocol)</a:t>
            </a:r>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fontAlgn="b"/>
            <a:endParaRPr lang="en-US" sz="1600" dirty="0"/>
          </a:p>
        </p:txBody>
      </p:sp>
    </p:spTree>
    <p:extLst>
      <p:ext uri="{BB962C8B-B14F-4D97-AF65-F5344CB8AC3E}">
        <p14:creationId xmlns:p14="http://schemas.microsoft.com/office/powerpoint/2010/main" val="1606104559"/>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fr-FR" sz="1800" dirty="0" smtClean="0">
                <a:latin typeface="Arial" charset="0"/>
              </a:rPr>
              <a:t>Section 5.3</a:t>
            </a:r>
            <a:r>
              <a:t/>
            </a:r>
            <a:br/>
            <a:r>
              <a:rPr lang="fr-FR" smtClean="0"/>
              <a:t>Nouveaux termes/commandes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fr-FR" sz="1600" dirty="0"/>
              <a:t>Tableau ARP</a:t>
            </a:r>
          </a:p>
          <a:p>
            <a:pPr eaLnBrk="1" fontAlgn="b" hangingPunct="1"/>
            <a:r>
              <a:rPr lang="fr-FR" sz="1600" dirty="0"/>
              <a:t>Cache ARP</a:t>
            </a:r>
          </a:p>
          <a:p>
            <a:pPr eaLnBrk="1" fontAlgn="b" hangingPunct="1"/>
            <a:r>
              <a:rPr lang="fr-FR" sz="1600" dirty="0"/>
              <a:t>Requête ARP</a:t>
            </a:r>
          </a:p>
          <a:p>
            <a:pPr eaLnBrk="1" fontAlgn="b" hangingPunct="1"/>
            <a:r>
              <a:rPr lang="fr-FR" sz="1600" dirty="0"/>
              <a:t>Réponse ARP</a:t>
            </a:r>
          </a:p>
          <a:p>
            <a:pPr eaLnBrk="1" fontAlgn="b" hangingPunct="1"/>
            <a:r>
              <a:rPr lang="fr-FR" sz="1600" dirty="0"/>
              <a:t>show ip</a:t>
            </a:r>
            <a:r>
              <a:rPr lang="fr-FR" sz="1600" dirty="0" smtClean="0"/>
              <a:t> </a:t>
            </a:r>
            <a:r>
              <a:rPr lang="fr-FR" sz="1600" dirty="0"/>
              <a:t>arp, arp –a</a:t>
            </a:r>
          </a:p>
          <a:p>
            <a:pPr eaLnBrk="1" fontAlgn="b" hangingPunct="1"/>
            <a:r>
              <a:rPr lang="fr-FR" sz="1600" dirty="0"/>
              <a:t>Spoofing ARP</a:t>
            </a:r>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endParaRPr lang="en-US" sz="1600" dirty="0"/>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fontAlgn="b"/>
            <a:endParaRPr lang="en-US" sz="1600" dirty="0"/>
          </a:p>
        </p:txBody>
      </p:sp>
    </p:spTree>
    <p:extLst>
      <p:ext uri="{BB962C8B-B14F-4D97-AF65-F5344CB8AC3E}">
        <p14:creationId xmlns:p14="http://schemas.microsoft.com/office/powerpoint/2010/main" val="2859828675"/>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fr-FR" smtClean="0"/>
              <a:t>Chapitre 5 : exercices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fr-FR" sz="2000" dirty="0" smtClean="0"/>
              <a:t>Quels sont les exercices associés à ce chapitre ?</a:t>
            </a:r>
            <a:endParaRPr lang="fr-FR" sz="2000" dirty="0">
              <a:solidFill>
                <a:srgbClr val="00B0F0"/>
              </a:solidFill>
            </a:endParaRPr>
          </a:p>
          <a:p>
            <a:pPr marL="0" indent="0" eaLnBrk="1" hangingPunct="1">
              <a:spcBef>
                <a:spcPct val="30000"/>
              </a:spcBef>
              <a:buNone/>
            </a:pPr>
            <a:endParaRPr lang="fr-FR" sz="2000" dirty="0" smtClean="0"/>
          </a:p>
          <a:p>
            <a:pPr marL="119063" indent="0" eaLnBrk="1" hangingPunct="1">
              <a:spcBef>
                <a:spcPct val="30000"/>
              </a:spcBef>
              <a:buNone/>
            </a:pPr>
            <a:endParaRPr lang="fr-FR" sz="2000" dirty="0" smtClean="0"/>
          </a:p>
          <a:p>
            <a:pPr marL="119063"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2225055339"/>
              </p:ext>
            </p:extLst>
          </p:nvPr>
        </p:nvGraphicFramePr>
        <p:xfrm>
          <a:off x="445863" y="1641144"/>
          <a:ext cx="8315996" cy="4206240"/>
        </p:xfrm>
        <a:graphic>
          <a:graphicData uri="http://schemas.openxmlformats.org/drawingml/2006/table">
            <a:tbl>
              <a:tblPr firstRow="1" bandRow="1">
                <a:tableStyleId>{5C22544A-7EE6-4342-B048-85BDC9FD1C3A}</a:tableStyleId>
              </a:tblPr>
              <a:tblGrid>
                <a:gridCol w="976322"/>
                <a:gridCol w="1964622"/>
                <a:gridCol w="3962654"/>
                <a:gridCol w="1412398"/>
              </a:tblGrid>
              <a:tr h="0">
                <a:tc>
                  <a:txBody>
                    <a:bodyPr/>
                    <a:lstStyle/>
                    <a:p>
                      <a:r>
                        <a:rPr lang="en-US" sz="1400" dirty="0" smtClean="0"/>
                        <a:t>Page no.</a:t>
                      </a:r>
                      <a:endParaRPr lang="fr-FR" sz="1400" dirty="0"/>
                    </a:p>
                  </a:txBody>
                  <a:tcPr/>
                </a:tc>
                <a:tc>
                  <a:txBody>
                    <a:bodyPr/>
                    <a:lstStyle/>
                    <a:p>
                      <a:r>
                        <a:rPr lang="en-US" sz="1400" dirty="0" smtClean="0"/>
                        <a:t>Type d'exercice</a:t>
                      </a:r>
                      <a:endParaRPr lang="fr-FR" sz="1400" dirty="0"/>
                    </a:p>
                  </a:txBody>
                  <a:tcPr/>
                </a:tc>
                <a:tc>
                  <a:txBody>
                    <a:bodyPr/>
                    <a:lstStyle/>
                    <a:p>
                      <a:r>
                        <a:rPr lang="en-US" sz="1400" dirty="0" smtClean="0"/>
                        <a:t>Nom de l'exercice</a:t>
                      </a:r>
                      <a:endParaRPr lang="fr-FR" sz="1400" dirty="0"/>
                    </a:p>
                  </a:txBody>
                  <a:tcPr/>
                </a:tc>
                <a:tc>
                  <a:txBody>
                    <a:bodyPr/>
                    <a:lstStyle/>
                    <a:p>
                      <a:r>
                        <a:rPr lang="en-US" sz="1400" dirty="0" smtClean="0"/>
                        <a:t>Facultatif ?</a:t>
                      </a:r>
                      <a:endParaRPr lang="fr-FR" sz="1400" dirty="0"/>
                    </a:p>
                  </a:txBody>
                  <a:tcPr/>
                </a:tc>
              </a:tr>
              <a:tr h="0">
                <a:tc>
                  <a:txBody>
                    <a:bodyPr/>
                    <a:lstStyle/>
                    <a:p>
                      <a:r>
                        <a:rPr lang="en-US" sz="1400" dirty="0" smtClean="0"/>
                        <a:t>5.0.1.2</a:t>
                      </a:r>
                      <a:endParaRPr lang="fr-FR" sz="1400" dirty="0"/>
                    </a:p>
                  </a:txBody>
                  <a:tcPr/>
                </a:tc>
                <a:tc>
                  <a:txBody>
                    <a:bodyPr/>
                    <a:lstStyle/>
                    <a:p>
                      <a:r>
                        <a:rPr lang="en-US" sz="1400" dirty="0" smtClean="0"/>
                        <a:t>Exercice en classe</a:t>
                      </a:r>
                      <a:endParaRPr lang="fr-FR" sz="1400" dirty="0"/>
                    </a:p>
                  </a:txBody>
                  <a:tcPr/>
                </a:tc>
                <a:tc>
                  <a:txBody>
                    <a:bodyPr/>
                    <a:lstStyle/>
                    <a:p>
                      <a:r>
                        <a:rPr lang="en-US" sz="1400" dirty="0" smtClean="0"/>
                        <a:t>Rejoignez mon réseau social</a:t>
                      </a:r>
                      <a:endParaRPr lang="fr-FR" sz="1400" dirty="0"/>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5.1.1.5</a:t>
                      </a:r>
                      <a:endParaRPr lang="fr-FR" sz="1400" dirty="0"/>
                    </a:p>
                  </a:txBody>
                  <a:tcPr/>
                </a:tc>
                <a:tc>
                  <a:txBody>
                    <a:bodyPr/>
                    <a:lstStyle/>
                    <a:p>
                      <a:r>
                        <a:rPr lang="en-US" sz="1400" baseline="0" dirty="0" smtClean="0"/>
                        <a:t>Exercice interactif</a:t>
                      </a:r>
                      <a:endParaRPr lang="fr-FR" sz="1400" dirty="0"/>
                    </a:p>
                  </a:txBody>
                  <a:tcPr/>
                </a:tc>
                <a:tc>
                  <a:txBody>
                    <a:bodyPr/>
                    <a:lstStyle/>
                    <a:p>
                      <a:r>
                        <a:rPr lang="en-US" sz="1400" dirty="0" smtClean="0"/>
                        <a:t>Sous-couches LLC et MAC</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5.1.1.6</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Exercice interactif</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Champs de trame Ethernet</a:t>
                      </a:r>
                      <a:endParaRPr lang="fr-FR" sz="1400" dirty="0" smtClean="0"/>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5.1.1.7</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Travaux pratiques</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Utiliser Wireshark pour examiner les trames Ethernet</a:t>
                      </a:r>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5.1.2.8</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Travaux pratiques</a:t>
                      </a:r>
                      <a:endParaRPr lang="fr-FR" sz="1400" dirty="0" smtClean="0"/>
                    </a:p>
                  </a:txBody>
                  <a:tcPr/>
                </a:tc>
                <a:tc>
                  <a:txBody>
                    <a:bodyPr/>
                    <a:lstStyle/>
                    <a:p>
                      <a:r>
                        <a:rPr lang="en-US" sz="1400" dirty="0" smtClean="0"/>
                        <a:t>Afficher les adresses MAC des appareils réseau</a:t>
                      </a:r>
                      <a:endParaRPr lang="fr-FR" sz="1400" dirty="0"/>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5.2.1.4</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r>
                        <a:rPr lang="en-US" sz="1400" dirty="0" smtClean="0"/>
                        <a:t>Tables d'adresses MAC sur des commutateurs connectés</a:t>
                      </a:r>
                      <a:endParaRPr lang="fr-FR" sz="1400" dirty="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5.2.1.5</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r>
                        <a:rPr lang="en-US" sz="1400" dirty="0" smtClean="0"/>
                        <a:t>Envoi d'une trame à la passerelle par défaut</a:t>
                      </a:r>
                      <a:endParaRPr lang="fr-FR" sz="1400" dirty="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5.2.1.6</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Exercice interactif</a:t>
                      </a:r>
                      <a:endParaRPr lang="fr-FR" sz="1400" dirty="0" smtClean="0"/>
                    </a:p>
                  </a:txBody>
                  <a:tcPr/>
                </a:tc>
                <a:tc>
                  <a:txBody>
                    <a:bodyPr/>
                    <a:lstStyle/>
                    <a:p>
                      <a:r>
                        <a:rPr lang="en-US" sz="1400" dirty="0" smtClean="0"/>
                        <a:t>Commutez-le</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5.2.1.7</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Travaux pratiques</a:t>
                      </a:r>
                      <a:endParaRPr lang="fr-FR" sz="1400" dirty="0" smtClean="0"/>
                    </a:p>
                  </a:txBody>
                  <a:tcPr/>
                </a:tc>
                <a:tc>
                  <a:txBody>
                    <a:bodyPr/>
                    <a:lstStyle/>
                    <a:p>
                      <a:r>
                        <a:rPr lang="en-US" sz="1400" dirty="0" smtClean="0"/>
                        <a:t>Afficher la table d'adresses MAC du commutateur</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5.2.2.4</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Exercice interactif</a:t>
                      </a:r>
                      <a:endParaRPr lang="fr-FR" sz="1400" dirty="0" smtClean="0"/>
                    </a:p>
                  </a:txBody>
                  <a:tcPr/>
                </a:tc>
                <a:tc>
                  <a:txBody>
                    <a:bodyPr/>
                    <a:lstStyle/>
                    <a:p>
                      <a:r>
                        <a:rPr lang="en-US" sz="1400" dirty="0" smtClean="0"/>
                        <a:t>Méthodes de transmission de trames</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bl>
          </a:graphicData>
        </a:graphic>
      </p:graphicFrame>
      <p:sp>
        <p:nvSpPr>
          <p:cNvPr id="6" name="Rectangle 34"/>
          <p:cNvSpPr txBox="1">
            <a:spLocks noChangeArrowheads="1"/>
          </p:cNvSpPr>
          <p:nvPr/>
        </p:nvSpPr>
        <p:spPr bwMode="auto">
          <a:xfrm>
            <a:off x="445863" y="6019643"/>
            <a:ext cx="8162663"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fr-FR" sz="1600" kern="0" dirty="0" smtClean="0"/>
              <a:t>Le mot de passe utilisé dans le cadre des exercices Packet Tracer de ce chapitre est : </a:t>
            </a:r>
            <a:r>
              <a:rPr lang="fr-FR" sz="1600" b="1" kern="0" dirty="0" smtClean="0"/>
              <a:t>PT_ccna5</a:t>
            </a:r>
          </a:p>
          <a:p>
            <a:pPr marL="0" indent="0" eaLnBrk="1" hangingPunct="1">
              <a:spcBef>
                <a:spcPct val="30000"/>
              </a:spcBef>
              <a:buFont typeface="Wingdings" charset="0"/>
              <a:buNone/>
            </a:pPr>
            <a:endParaRPr lang="fr-FR" sz="2000" kern="0" dirty="0" smtClean="0"/>
          </a:p>
          <a:p>
            <a:pPr marL="119063"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a:p>
        </p:txBody>
      </p:sp>
    </p:spTree>
    <p:extLst>
      <p:ext uri="{BB962C8B-B14F-4D97-AF65-F5344CB8AC3E}">
        <p14:creationId xmlns:p14="http://schemas.microsoft.com/office/powerpoint/2010/main" val="3307004754"/>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45863" y="350288"/>
            <a:ext cx="8218757" cy="838200"/>
          </a:xfrm>
        </p:spPr>
        <p:txBody>
          <a:bodyPr/>
          <a:lstStyle/>
          <a:p>
            <a:pPr eaLnBrk="1" hangingPunct="1"/>
            <a:r>
              <a:rPr lang="fr-FR" smtClean="0"/>
              <a:t>Chapitre 5 : exercices</a:t>
            </a:r>
          </a:p>
        </p:txBody>
      </p:sp>
      <p:sp>
        <p:nvSpPr>
          <p:cNvPr id="6147" name="Rectangle 34"/>
          <p:cNvSpPr>
            <a:spLocks noGrp="1" noChangeArrowheads="1"/>
          </p:cNvSpPr>
          <p:nvPr>
            <p:ph type="body" idx="4294967295"/>
          </p:nvPr>
        </p:nvSpPr>
        <p:spPr>
          <a:xfrm>
            <a:off x="445863" y="1222600"/>
            <a:ext cx="8060269" cy="372982"/>
          </a:xfrm>
        </p:spPr>
        <p:txBody>
          <a:bodyPr/>
          <a:lstStyle/>
          <a:p>
            <a:pPr marL="0" indent="0" eaLnBrk="1" hangingPunct="1">
              <a:spcBef>
                <a:spcPct val="30000"/>
              </a:spcBef>
              <a:buNone/>
            </a:pPr>
            <a:r>
              <a:rPr lang="fr-FR" sz="2000" dirty="0" smtClean="0"/>
              <a:t>Quels sont les exercices associés à ce chapitre ?</a:t>
            </a:r>
            <a:endParaRPr lang="fr-FR" sz="2000" dirty="0">
              <a:solidFill>
                <a:srgbClr val="00B0F0"/>
              </a:solidFill>
            </a:endParaRPr>
          </a:p>
          <a:p>
            <a:pPr marL="0" indent="0" eaLnBrk="1" hangingPunct="1">
              <a:spcBef>
                <a:spcPct val="30000"/>
              </a:spcBef>
              <a:buNone/>
            </a:pPr>
            <a:endParaRPr lang="fr-FR" sz="2000" dirty="0" smtClean="0"/>
          </a:p>
          <a:p>
            <a:pPr marL="119063" indent="0" eaLnBrk="1" hangingPunct="1">
              <a:spcBef>
                <a:spcPct val="30000"/>
              </a:spcBef>
              <a:buNone/>
            </a:pPr>
            <a:endParaRPr lang="fr-FR" sz="2000" dirty="0" smtClean="0"/>
          </a:p>
          <a:p>
            <a:pPr marL="119063"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2860447926"/>
              </p:ext>
            </p:extLst>
          </p:nvPr>
        </p:nvGraphicFramePr>
        <p:xfrm>
          <a:off x="445863" y="1641144"/>
          <a:ext cx="8315996" cy="2346960"/>
        </p:xfrm>
        <a:graphic>
          <a:graphicData uri="http://schemas.openxmlformats.org/drawingml/2006/table">
            <a:tbl>
              <a:tblPr firstRow="1" bandRow="1">
                <a:tableStyleId>{5C22544A-7EE6-4342-B048-85BDC9FD1C3A}</a:tableStyleId>
              </a:tblPr>
              <a:tblGrid>
                <a:gridCol w="976322"/>
                <a:gridCol w="1964622"/>
                <a:gridCol w="3962654"/>
                <a:gridCol w="1412398"/>
              </a:tblGrid>
              <a:tr h="0">
                <a:tc>
                  <a:txBody>
                    <a:bodyPr/>
                    <a:lstStyle/>
                    <a:p>
                      <a:r>
                        <a:rPr lang="en-US" sz="1400" dirty="0" smtClean="0"/>
                        <a:t>Page no.</a:t>
                      </a:r>
                      <a:endParaRPr lang="fr-FR" sz="1400" dirty="0"/>
                    </a:p>
                  </a:txBody>
                  <a:tcPr/>
                </a:tc>
                <a:tc>
                  <a:txBody>
                    <a:bodyPr/>
                    <a:lstStyle/>
                    <a:p>
                      <a:r>
                        <a:rPr lang="en-US" sz="1400" dirty="0" smtClean="0"/>
                        <a:t>Type d'exercice</a:t>
                      </a:r>
                      <a:endParaRPr lang="fr-FR" sz="1400" dirty="0"/>
                    </a:p>
                  </a:txBody>
                  <a:tcPr/>
                </a:tc>
                <a:tc>
                  <a:txBody>
                    <a:bodyPr/>
                    <a:lstStyle/>
                    <a:p>
                      <a:r>
                        <a:rPr lang="en-US" sz="1400" dirty="0" smtClean="0"/>
                        <a:t>Nom de l'exercice</a:t>
                      </a:r>
                      <a:endParaRPr lang="fr-FR" sz="1400" dirty="0"/>
                    </a:p>
                  </a:txBody>
                  <a:tcPr/>
                </a:tc>
                <a:tc>
                  <a:txBody>
                    <a:bodyPr/>
                    <a:lstStyle/>
                    <a:p>
                      <a:r>
                        <a:rPr lang="en-US" sz="1400" dirty="0" smtClean="0"/>
                        <a:t>Facultatif ?</a:t>
                      </a:r>
                      <a:endParaRPr lang="fr-FR" sz="1400" dirty="0"/>
                    </a:p>
                  </a:txBody>
                  <a:tcPr/>
                </a:tc>
              </a:tr>
              <a:tr h="0">
                <a:tc>
                  <a:txBody>
                    <a:bodyPr/>
                    <a:lstStyle/>
                    <a:p>
                      <a:r>
                        <a:rPr lang="en-US" sz="1400" dirty="0" smtClean="0"/>
                        <a:t>5.3.1.3</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Packet Tracer</a:t>
                      </a:r>
                    </a:p>
                  </a:txBody>
                  <a:tcPr/>
                </a:tc>
                <a:tc>
                  <a:txBody>
                    <a:bodyPr/>
                    <a:lstStyle/>
                    <a:p>
                      <a:r>
                        <a:rPr lang="en-US" sz="1400" dirty="0" smtClean="0"/>
                        <a:t>Identifier les adresses MAC et IP</a:t>
                      </a:r>
                      <a:endParaRPr lang="fr-FR" sz="1400" dirty="0"/>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t>5.3.2.3</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Requête ARP</a:t>
                      </a:r>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5.3.2.4</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Démonstration vidéo</a:t>
                      </a:r>
                    </a:p>
                  </a:txBody>
                  <a:tcPr/>
                </a:tc>
                <a:tc>
                  <a:txBody>
                    <a:bodyPr/>
                    <a:lstStyle/>
                    <a:p>
                      <a:r>
                        <a:rPr lang="en-US" sz="1400" dirty="0" smtClean="0"/>
                        <a:t>Réponse ARP</a:t>
                      </a:r>
                      <a:endParaRPr lang="fr-FR" sz="1400" dirty="0"/>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5.3.2.5</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Démonstration vidéo</a:t>
                      </a:r>
                      <a:endParaRPr lang="fr-FR"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Rôle d'ARP dans les communications à distance</a:t>
                      </a:r>
                    </a:p>
                  </a:txBody>
                  <a:tcPr/>
                </a:tc>
                <a:tc>
                  <a:txBody>
                    <a:bodyPr/>
                    <a:lstStyle/>
                    <a:p>
                      <a:r>
                        <a:rPr lang="en-US" sz="1400" dirty="0" smtClean="0">
                          <a:solidFill>
                            <a:schemeClr val="tx1"/>
                          </a:solidFill>
                        </a:rPr>
                        <a:t>-</a:t>
                      </a:r>
                      <a:endParaRPr lang="fr-FR" sz="1400" dirty="0">
                        <a:solidFill>
                          <a:schemeClr val="tx1"/>
                        </a:solidFill>
                      </a:endParaRPr>
                    </a:p>
                  </a:txBody>
                  <a:tcPr/>
                </a:tc>
              </a:tr>
              <a:tr h="0">
                <a:tc>
                  <a:txBody>
                    <a:bodyPr/>
                    <a:lstStyle/>
                    <a:p>
                      <a:r>
                        <a:rPr lang="en-US" sz="1400" dirty="0" smtClean="0"/>
                        <a:t>5.3.2.8</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Packet Tracer</a:t>
                      </a:r>
                    </a:p>
                  </a:txBody>
                  <a:tcPr/>
                </a:tc>
                <a:tc>
                  <a:txBody>
                    <a:bodyPr/>
                    <a:lstStyle/>
                    <a:p>
                      <a:r>
                        <a:rPr lang="en-US" sz="1400" dirty="0" smtClean="0"/>
                        <a:t>Examiner la table ARP</a:t>
                      </a:r>
                      <a:endParaRPr lang="fr-FR" sz="1400" dirty="0"/>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t>5.4.1.1</a:t>
                      </a:r>
                      <a:endParaRPr lang="fr-FR"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Exercice en classe</a:t>
                      </a:r>
                      <a:endParaRPr lang="fr-FR" sz="1400" dirty="0" smtClean="0"/>
                    </a:p>
                  </a:txBody>
                  <a:tcPr/>
                </a:tc>
                <a:tc>
                  <a:txBody>
                    <a:bodyPr/>
                    <a:lstStyle/>
                    <a:p>
                      <a:r>
                        <a:rPr lang="en-US" sz="1400" dirty="0" smtClean="0"/>
                        <a:t>Sélection MAC</a:t>
                      </a:r>
                      <a:endParaRPr lang="fr-FR" sz="1400" dirty="0"/>
                    </a:p>
                  </a:txBody>
                  <a:tcPr/>
                </a:tc>
                <a:tc>
                  <a:txBody>
                    <a:bodyPr/>
                    <a:lstStyle/>
                    <a:p>
                      <a:r>
                        <a:rPr lang="en-US" sz="1400" dirty="0" smtClean="0">
                          <a:solidFill>
                            <a:schemeClr val="tx1"/>
                          </a:solidFill>
                        </a:rPr>
                        <a:t>En option</a:t>
                      </a:r>
                      <a:endParaRPr lang="fr-FR" sz="1400" dirty="0">
                        <a:solidFill>
                          <a:schemeClr val="tx1"/>
                        </a:solidFill>
                      </a:endParaRPr>
                    </a:p>
                  </a:txBody>
                  <a:tcPr/>
                </a:tc>
              </a:tr>
            </a:tbl>
          </a:graphicData>
        </a:graphic>
      </p:graphicFrame>
      <p:sp>
        <p:nvSpPr>
          <p:cNvPr id="6" name="Rectangle 34"/>
          <p:cNvSpPr txBox="1">
            <a:spLocks noChangeArrowheads="1"/>
          </p:cNvSpPr>
          <p:nvPr/>
        </p:nvSpPr>
        <p:spPr bwMode="auto">
          <a:xfrm>
            <a:off x="445863" y="6019643"/>
            <a:ext cx="8162663" cy="407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eaLnBrk="1" hangingPunct="1">
              <a:spcBef>
                <a:spcPct val="30000"/>
              </a:spcBef>
              <a:buFont typeface="Wingdings" charset="0"/>
              <a:buNone/>
            </a:pPr>
            <a:r>
              <a:rPr lang="fr-FR" sz="1600" kern="0" dirty="0" smtClean="0"/>
              <a:t>Le mot de passe utilisé dans le cadre des exercices Packet Tracer de ce chapitre est : </a:t>
            </a:r>
            <a:r>
              <a:rPr lang="fr-FR" sz="1600" b="1" kern="0" dirty="0" smtClean="0"/>
              <a:t>PT_ccna5</a:t>
            </a:r>
          </a:p>
          <a:p>
            <a:pPr marL="0" indent="0" eaLnBrk="1" hangingPunct="1">
              <a:spcBef>
                <a:spcPct val="30000"/>
              </a:spcBef>
              <a:buFont typeface="Wingdings" charset="0"/>
              <a:buNone/>
            </a:pPr>
            <a:endParaRPr lang="fr-FR" sz="2000" kern="0" dirty="0" smtClean="0"/>
          </a:p>
          <a:p>
            <a:pPr marL="119063"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smtClean="0"/>
          </a:p>
          <a:p>
            <a:pPr marL="0" indent="0" eaLnBrk="1" hangingPunct="1">
              <a:spcBef>
                <a:spcPct val="30000"/>
              </a:spcBef>
              <a:buFont typeface="Wingdings" charset="0"/>
              <a:buNone/>
            </a:pPr>
            <a:endParaRPr lang="fr-FR" sz="2000" kern="0" dirty="0"/>
          </a:p>
        </p:txBody>
      </p:sp>
    </p:spTree>
    <p:extLst>
      <p:ext uri="{BB962C8B-B14F-4D97-AF65-F5344CB8AC3E}">
        <p14:creationId xmlns:p14="http://schemas.microsoft.com/office/powerpoint/2010/main" val="3946008897"/>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46113" y="340092"/>
            <a:ext cx="8145462" cy="838200"/>
          </a:xfrm>
        </p:spPr>
        <p:txBody>
          <a:bodyPr/>
          <a:lstStyle/>
          <a:p>
            <a:pPr eaLnBrk="1" hangingPunct="1"/>
            <a:r>
              <a:rPr lang="fr-FR" smtClean="0"/>
              <a:t>Chapitre 5 : évaluation</a:t>
            </a:r>
          </a:p>
        </p:txBody>
      </p:sp>
      <p:sp>
        <p:nvSpPr>
          <p:cNvPr id="7171" name="Rectangle 34"/>
          <p:cNvSpPr>
            <a:spLocks noGrp="1" noChangeArrowheads="1"/>
          </p:cNvSpPr>
          <p:nvPr>
            <p:ph type="body" idx="4294967295"/>
          </p:nvPr>
        </p:nvSpPr>
        <p:spPr>
          <a:xfrm>
            <a:off x="646113" y="1285841"/>
            <a:ext cx="7940675" cy="3571875"/>
          </a:xfrm>
        </p:spPr>
        <p:txBody>
          <a:bodyPr/>
          <a:lstStyle/>
          <a:p>
            <a:pPr eaLnBrk="1" hangingPunct="1">
              <a:spcBef>
                <a:spcPct val="30000"/>
              </a:spcBef>
            </a:pPr>
            <a:r>
              <a:rPr lang="fr-FR" sz="2000" dirty="0" smtClean="0"/>
              <a:t>Une fois qu'ils ont terminé le chapitre 5, les étudiants doivent se soumettre à l'évaluation correspondante.</a:t>
            </a:r>
          </a:p>
          <a:p>
            <a:pPr eaLnBrk="1" hangingPunct="1">
              <a:spcBef>
                <a:spcPct val="30000"/>
              </a:spcBef>
            </a:pPr>
            <a:r>
              <a:rPr lang="fr-FR" sz="2000" dirty="0" smtClean="0"/>
              <a:t>Les questionnaires, les travaux pratiques, les exercices dans Packet Tracer, ainsi que les autres activités peuvent servir à évaluer, de manière informelle, les progrès des étudiants.</a:t>
            </a:r>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505510" y="1214404"/>
            <a:ext cx="7940675" cy="5186398"/>
          </a:xfrm>
        </p:spPr>
        <p:txBody>
          <a:bodyPr/>
          <a:lstStyle/>
          <a:p>
            <a:pPr marL="0" indent="0" eaLnBrk="1" hangingPunct="1">
              <a:lnSpc>
                <a:spcPct val="85000"/>
              </a:lnSpc>
              <a:spcBef>
                <a:spcPct val="30000"/>
              </a:spcBef>
              <a:buNone/>
            </a:pPr>
            <a:r>
              <a:rPr lang="fr-FR" sz="2000" dirty="0" smtClean="0"/>
              <a:t>Avant d'enseigner le contenu du chapitre 5, l'instructeur doit :</a:t>
            </a:r>
          </a:p>
          <a:p>
            <a:pPr eaLnBrk="1" hangingPunct="1">
              <a:lnSpc>
                <a:spcPct val="85000"/>
              </a:lnSpc>
              <a:spcBef>
                <a:spcPct val="30000"/>
              </a:spcBef>
            </a:pPr>
            <a:r>
              <a:rPr lang="fr-FR" sz="2000" dirty="0"/>
              <a:t>Réussir la partie « Évaluation » du chapitre 5.</a:t>
            </a:r>
          </a:p>
          <a:p>
            <a:pPr eaLnBrk="1" hangingPunct="1">
              <a:lnSpc>
                <a:spcPct val="85000"/>
              </a:lnSpc>
              <a:spcBef>
                <a:spcPct val="30000"/>
              </a:spcBef>
            </a:pPr>
            <a:r>
              <a:rPr lang="fr-FR" sz="2000" dirty="0"/>
              <a:t>Les objectifs de ce chapitre sont les suivants :</a:t>
            </a:r>
          </a:p>
          <a:p>
            <a:pPr marL="742950" lvl="1" indent="-285750">
              <a:buFont typeface="Arial" panose="020B0604020202020204" pitchFamily="34" charset="0"/>
              <a:buChar char="•"/>
            </a:pPr>
            <a:r>
              <a:rPr lang="fr-FR" sz="1600" dirty="0"/>
              <a:t>Expliquer comment les sous-couches Ethernet sont liées aux champs de trame</a:t>
            </a:r>
          </a:p>
          <a:p>
            <a:pPr marL="742950" lvl="1" indent="-285750">
              <a:buFont typeface="Arial" panose="020B0604020202020204" pitchFamily="34" charset="0"/>
              <a:buChar char="•"/>
            </a:pPr>
            <a:r>
              <a:rPr lang="fr-FR" sz="1600" dirty="0" smtClean="0"/>
              <a:t>Décrire l'adresse MAC Ethernet</a:t>
            </a:r>
          </a:p>
          <a:p>
            <a:pPr marL="742950" lvl="1" indent="-285750">
              <a:buFont typeface="Arial" panose="020B0604020202020204" pitchFamily="34" charset="0"/>
              <a:buChar char="•"/>
            </a:pPr>
            <a:r>
              <a:rPr lang="fr-FR" sz="1600" dirty="0"/>
              <a:t>Expliquer comment un commutateur construit sa table des adresses MAC et transmet les trames</a:t>
            </a:r>
          </a:p>
          <a:p>
            <a:pPr marL="742950" lvl="1" indent="-285750">
              <a:buFont typeface="Arial" panose="020B0604020202020204" pitchFamily="34" charset="0"/>
              <a:buChar char="•"/>
            </a:pPr>
            <a:r>
              <a:rPr lang="fr-FR" sz="1600" dirty="0"/>
              <a:t>Décrire les méthodes de transmission du commutateur</a:t>
            </a:r>
          </a:p>
          <a:p>
            <a:pPr marL="742950" lvl="1" indent="-285750">
              <a:buFont typeface="Arial" panose="020B0604020202020204" pitchFamily="34" charset="0"/>
              <a:buChar char="•"/>
            </a:pPr>
            <a:r>
              <a:rPr lang="fr-FR" sz="1600" dirty="0"/>
              <a:t>Décrire les types de paramètres de port disponibles pour les commutateurs de la couche 2</a:t>
            </a:r>
          </a:p>
          <a:p>
            <a:pPr marL="742950" lvl="1" indent="-285750">
              <a:buFont typeface="Arial" panose="020B0604020202020204" pitchFamily="34" charset="0"/>
              <a:buChar char="•"/>
            </a:pPr>
            <a:r>
              <a:rPr lang="fr-FR" sz="1600" dirty="0"/>
              <a:t>Comparer les rôles de l'adresse MAC et de l'adresse IP</a:t>
            </a:r>
          </a:p>
          <a:p>
            <a:pPr marL="742950" lvl="1" indent="-285750">
              <a:buFont typeface="Arial" panose="020B0604020202020204" pitchFamily="34" charset="0"/>
              <a:buChar char="•"/>
            </a:pPr>
            <a:r>
              <a:rPr lang="fr-FR" sz="1600" dirty="0"/>
              <a:t>Décrire l'objectif du protocole ARP</a:t>
            </a:r>
          </a:p>
          <a:p>
            <a:pPr marL="742950" lvl="1" indent="-285750">
              <a:buFont typeface="Arial" panose="020B0604020202020204" pitchFamily="34" charset="0"/>
              <a:buChar char="•"/>
            </a:pPr>
            <a:r>
              <a:rPr lang="fr-FR" sz="1600" dirty="0"/>
              <a:t>Expliquer l'impact qu'ont les requêtes ARP sur le réseau et les performances des </a:t>
            </a:r>
            <a:r>
              <a:rPr lang="fr-FR" sz="1600" dirty="0" smtClean="0"/>
              <a:t>hôtes</a:t>
            </a:r>
          </a:p>
        </p:txBody>
      </p:sp>
      <p:sp>
        <p:nvSpPr>
          <p:cNvPr id="4" name="Rectangle 33"/>
          <p:cNvSpPr txBox="1">
            <a:spLocks noChangeArrowheads="1"/>
          </p:cNvSpPr>
          <p:nvPr/>
        </p:nvSpPr>
        <p:spPr bwMode="auto">
          <a:xfrm>
            <a:off x="505510" y="35115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5 : bonnes pratiques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5 : bonnes pratiques (suite)</a:t>
            </a:r>
            <a:endParaRPr lang="fr-FR" sz="3200" b="1" kern="0" dirty="0">
              <a:solidFill>
                <a:srgbClr val="708CA1"/>
              </a:solidFill>
              <a:latin typeface="+mj-lt"/>
              <a:ea typeface="+mj-ea"/>
              <a:cs typeface="+mj-cs"/>
            </a:endParaRP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2000" dirty="0"/>
              <a:t>Expliquez que ce chapitre porte sur le protocole Ethernet, la technologie LAN la plus utilisée au monde. Ethernet est une combinaison du logiciel de couche liaison de données et du matériel de la couche physique, car les couches liaison de données et physique sont étroitement liées. </a:t>
            </a:r>
          </a:p>
          <a:p>
            <a:r>
              <a:rPr lang="fr-FR" sz="2000" dirty="0"/>
              <a:t>Section 5.1</a:t>
            </a:r>
          </a:p>
          <a:p>
            <a:r>
              <a:rPr lang="fr-FR" sz="2000" dirty="0"/>
              <a:t>Rappelez aux élèves qu'Ethernet est un protocole standardisé. Son fonctionnement et la structure des trames de la couche liaison de données et de la couche physique sont donc soumis à des règles bien définies.</a:t>
            </a:r>
          </a:p>
          <a:p>
            <a:r>
              <a:rPr lang="fr-FR" sz="2000" dirty="0"/>
              <a:t>Expliquez que la couche liaison de données Ethernet possède aujourd'hui deux composantes principales. La sous-couche LLC relie Ethernet aux couches supérieures, tandis que la sous-couche MAC contrôle le matériel. Ethernet peut être utilisé avec de nombreux supports différents</a:t>
            </a:r>
            <a:r>
              <a:rPr lang="fr-FR" sz="2000" dirty="0" smtClean="0"/>
              <a:t>.</a:t>
            </a:r>
            <a:endParaRPr lang="fr-FR" sz="2000" dirty="0"/>
          </a:p>
        </p:txBody>
      </p:sp>
    </p:spTree>
    <p:extLst>
      <p:ext uri="{BB962C8B-B14F-4D97-AF65-F5344CB8AC3E}">
        <p14:creationId xmlns:p14="http://schemas.microsoft.com/office/powerpoint/2010/main" val="322527194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411087" y="354413"/>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5 : bonnes pratiques (suite)</a:t>
            </a:r>
            <a:endParaRPr lang="fr-FR" sz="3200" b="1" kern="0" dirty="0">
              <a:solidFill>
                <a:srgbClr val="708CA1"/>
              </a:solidFill>
              <a:latin typeface="+mj-lt"/>
              <a:ea typeface="+mj-ea"/>
              <a:cs typeface="+mj-cs"/>
            </a:endParaRPr>
          </a:p>
        </p:txBody>
      </p:sp>
      <p:sp>
        <p:nvSpPr>
          <p:cNvPr id="9" name="Text Placeholder 6"/>
          <p:cNvSpPr txBox="1">
            <a:spLocks/>
          </p:cNvSpPr>
          <p:nvPr/>
        </p:nvSpPr>
        <p:spPr>
          <a:xfrm>
            <a:off x="228600" y="1344168"/>
            <a:ext cx="8577072" cy="4965192"/>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lvl="0">
              <a:lnSpc>
                <a:spcPct val="100000"/>
              </a:lnSpc>
              <a:spcBef>
                <a:spcPct val="30000"/>
              </a:spcBef>
            </a:pPr>
            <a:r>
              <a:rPr lang="fr-FR" sz="1900" dirty="0"/>
              <a:t>Utilisez le site suivant pour expliquer les identifiants IEEE, tels que 10BaseT et 100BaseT : http://computernetworkingnotes.com/network-technologies/10base-ethernet.html</a:t>
            </a:r>
          </a:p>
          <a:p>
            <a:pPr lvl="0">
              <a:lnSpc>
                <a:spcPct val="100000"/>
              </a:lnSpc>
              <a:spcBef>
                <a:spcPct val="30000"/>
              </a:spcBef>
            </a:pPr>
            <a:r>
              <a:rPr lang="fr-FR" sz="1900" dirty="0"/>
              <a:t>Expliquez la figure 5.1.2.1 et comment elle vous permet de traduire rapidement un format hexadécimal en format binaire ou en notation décimale.</a:t>
            </a:r>
          </a:p>
          <a:p>
            <a:pPr lvl="0">
              <a:lnSpc>
                <a:spcPct val="100000"/>
              </a:lnSpc>
              <a:spcBef>
                <a:spcPct val="30000"/>
              </a:spcBef>
            </a:pPr>
            <a:r>
              <a:rPr lang="fr-FR" sz="1900" dirty="0"/>
              <a:t>Décrivez l'OUI (l'identifiant d'organisation) et les éléments d'une adresse MAC attribués aux revendeurs. </a:t>
            </a:r>
          </a:p>
          <a:p>
            <a:pPr lvl="0">
              <a:lnSpc>
                <a:spcPct val="100000"/>
              </a:lnSpc>
              <a:spcBef>
                <a:spcPct val="30000"/>
              </a:spcBef>
            </a:pPr>
            <a:r>
              <a:rPr lang="fr-FR" sz="1900" dirty="0"/>
              <a:t>Remarque : les adresses MAC sont propres aux réseaux Ethernet (les interfaces série n'ont pas d'adresse MAC).</a:t>
            </a:r>
          </a:p>
          <a:p>
            <a:pPr lvl="0">
              <a:lnSpc>
                <a:spcPct val="100000"/>
              </a:lnSpc>
              <a:spcBef>
                <a:spcPct val="30000"/>
              </a:spcBef>
            </a:pPr>
            <a:r>
              <a:rPr lang="fr-FR" sz="1900" dirty="0"/>
              <a:t>Recherche de fournisseurs d'adresses MAC : www.macvendorlookup.com</a:t>
            </a:r>
          </a:p>
          <a:p>
            <a:pPr lvl="0">
              <a:lnSpc>
                <a:spcPct val="100000"/>
              </a:lnSpc>
              <a:spcBef>
                <a:spcPct val="30000"/>
              </a:spcBef>
            </a:pPr>
            <a:r>
              <a:rPr lang="fr-FR" sz="1900" dirty="0"/>
              <a:t>Effectuez une démonstration de Wireshark (peut-être à l'aide des travaux pratiques 5.1.1.7). Utilisez Wireshark pour capturer plusieurs paquets. Attirez l'attention des élèves sur les différents champs de la PDU de couche 2.</a:t>
            </a:r>
          </a:p>
        </p:txBody>
      </p:sp>
    </p:spTree>
    <p:extLst>
      <p:ext uri="{BB962C8B-B14F-4D97-AF65-F5344CB8AC3E}">
        <p14:creationId xmlns:p14="http://schemas.microsoft.com/office/powerpoint/2010/main" val="767061149"/>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26202</TotalTime>
  <Pages>28</Pages>
  <Words>736</Words>
  <Application>Microsoft Office PowerPoint</Application>
  <PresentationFormat>On-screen Show (4:3)</PresentationFormat>
  <Paragraphs>387</Paragraphs>
  <Slides>34</Slides>
  <Notes>34</Notes>
  <HiddenSlides>14</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PPT-TMPLT-WHT_C</vt:lpstr>
      <vt:lpstr>NetAcad-4F_PPT-WHT_060408</vt:lpstr>
      <vt:lpstr>Supports du formateur Chapitre 5 : Ethernet</vt:lpstr>
      <vt:lpstr>Supports de l’instructeur – Chapitre 5 Guide de planification</vt:lpstr>
      <vt:lpstr>PowerPoint Presentation</vt:lpstr>
      <vt:lpstr>Chapitre 5 : exercices</vt:lpstr>
      <vt:lpstr>Chapitre 5 : exercices</vt:lpstr>
      <vt:lpstr>Chapitre 5 : évaluation</vt:lpstr>
      <vt:lpstr>PowerPoint Presentation</vt:lpstr>
      <vt:lpstr>PowerPoint Presentation</vt:lpstr>
      <vt:lpstr>PowerPoint Presentation</vt:lpstr>
      <vt:lpstr>PowerPoint Presentation</vt:lpstr>
      <vt:lpstr>Chapitre 5 : aide supplémentaire</vt:lpstr>
      <vt:lpstr>PowerPoint Presentation</vt:lpstr>
      <vt:lpstr>Chapitre 5 : Technologie Ethernet</vt:lpstr>
      <vt:lpstr>Chapitre 5 - Sections et objectifs</vt:lpstr>
      <vt:lpstr>5.1  Le protocole Ethernet</vt:lpstr>
      <vt:lpstr>Protocole Ethernet La trame Ethernet</vt:lpstr>
      <vt:lpstr>Protocole Ethernet La trame Ethernet (suite)</vt:lpstr>
      <vt:lpstr>Protocole Ethernet Les adresses MAC Ethernet</vt:lpstr>
      <vt:lpstr>Protocole Ethernet Les adresses MAC Ethernet (suite)</vt:lpstr>
      <vt:lpstr>5.2  Les commutateurs LAN</vt:lpstr>
      <vt:lpstr>Commutateurs LAN La table d'adresses MAC </vt:lpstr>
      <vt:lpstr>Commutateurs LAN Les méthodes de transmission du commutateur</vt:lpstr>
      <vt:lpstr>Commutateurs LAN Les paramètres du port de commutateur</vt:lpstr>
      <vt:lpstr>5.3 Protocole ARP (Address Resolution Protocol)</vt:lpstr>
      <vt:lpstr>Protocole de résolution d'adresse Les adresses MAC et IP</vt:lpstr>
      <vt:lpstr>Protocole de résolution d'adresse Le protocole ARP</vt:lpstr>
      <vt:lpstr>Protocole de résolution d'adresse Les problèmes liés au protocole ARP</vt:lpstr>
      <vt:lpstr>5.4 Synthèse du chapitre</vt:lpstr>
      <vt:lpstr>Synthèse du chapitre Synthèse</vt:lpstr>
      <vt:lpstr>Section 5.1 Nouveaux termes/commandes</vt:lpstr>
      <vt:lpstr>Section 5.2 Nouveaux termes/commandes</vt:lpstr>
      <vt:lpstr>Section 5.3 Nouveaux termes/commandes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SDWM</cp:lastModifiedBy>
  <cp:revision>972</cp:revision>
  <cp:lastPrinted>1999-01-27T00:54:54Z</cp:lastPrinted>
  <dcterms:created xsi:type="dcterms:W3CDTF">2006-10-23T15:07:30Z</dcterms:created>
  <dcterms:modified xsi:type="dcterms:W3CDTF">2017-03-22T07:49:12Z</dcterms:modified>
</cp:coreProperties>
</file>