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0"/>
  </p:notesMasterIdLst>
  <p:handoutMasterIdLst>
    <p:handoutMasterId r:id="rId51"/>
  </p:handoutMasterIdLst>
  <p:sldIdLst>
    <p:sldId id="812" r:id="rId3"/>
    <p:sldId id="903" r:id="rId4"/>
    <p:sldId id="871" r:id="rId5"/>
    <p:sldId id="904" r:id="rId6"/>
    <p:sldId id="932" r:id="rId7"/>
    <p:sldId id="964" r:id="rId8"/>
    <p:sldId id="873" r:id="rId9"/>
    <p:sldId id="874" r:id="rId10"/>
    <p:sldId id="908" r:id="rId11"/>
    <p:sldId id="965" r:id="rId12"/>
    <p:sldId id="966" r:id="rId13"/>
    <p:sldId id="967" r:id="rId14"/>
    <p:sldId id="968" r:id="rId15"/>
    <p:sldId id="933" r:id="rId16"/>
    <p:sldId id="909" r:id="rId17"/>
    <p:sldId id="969" r:id="rId18"/>
    <p:sldId id="970" r:id="rId19"/>
    <p:sldId id="875" r:id="rId20"/>
    <p:sldId id="877" r:id="rId21"/>
    <p:sldId id="500" r:id="rId22"/>
    <p:sldId id="786" r:id="rId23"/>
    <p:sldId id="791" r:id="rId24"/>
    <p:sldId id="912" r:id="rId25"/>
    <p:sldId id="977" r:id="rId26"/>
    <p:sldId id="978" r:id="rId27"/>
    <p:sldId id="979" r:id="rId28"/>
    <p:sldId id="987" r:id="rId29"/>
    <p:sldId id="913" r:id="rId30"/>
    <p:sldId id="980" r:id="rId31"/>
    <p:sldId id="988" r:id="rId32"/>
    <p:sldId id="981" r:id="rId33"/>
    <p:sldId id="989" r:id="rId34"/>
    <p:sldId id="914" r:id="rId35"/>
    <p:sldId id="982" r:id="rId36"/>
    <p:sldId id="983" r:id="rId37"/>
    <p:sldId id="915" r:id="rId38"/>
    <p:sldId id="984" r:id="rId39"/>
    <p:sldId id="985" r:id="rId40"/>
    <p:sldId id="986" r:id="rId41"/>
    <p:sldId id="976" r:id="rId42"/>
    <p:sldId id="883" r:id="rId43"/>
    <p:sldId id="946" r:id="rId44"/>
    <p:sldId id="947" r:id="rId45"/>
    <p:sldId id="948" r:id="rId46"/>
    <p:sldId id="990" r:id="rId47"/>
    <p:sldId id="884" r:id="rId48"/>
    <p:sldId id="885" r:id="rId4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367" autoAdjust="0"/>
    <p:restoredTop sz="91269" autoAdjust="0"/>
  </p:normalViewPr>
  <p:slideViewPr>
    <p:cSldViewPr snapToGrid="0">
      <p:cViewPr varScale="1">
        <p:scale>
          <a:sx n="93" d="100"/>
          <a:sy n="93" d="100"/>
        </p:scale>
        <p:origin x="-102" y="-34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492" y="46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38.xml"/><Relationship Id="rId18" Type="http://schemas.openxmlformats.org/officeDocument/2006/relationships/slide" Target="slides/slide44.xml"/><Relationship Id="rId3" Type="http://schemas.openxmlformats.org/officeDocument/2006/relationships/slide" Target="slides/slide25.xml"/><Relationship Id="rId7" Type="http://schemas.openxmlformats.org/officeDocument/2006/relationships/slide" Target="slides/slide30.xml"/><Relationship Id="rId12" Type="http://schemas.openxmlformats.org/officeDocument/2006/relationships/slide" Target="slides/slide37.xml"/><Relationship Id="rId17" Type="http://schemas.openxmlformats.org/officeDocument/2006/relationships/slide" Target="slides/slide43.xml"/><Relationship Id="rId2" Type="http://schemas.openxmlformats.org/officeDocument/2006/relationships/slide" Target="slides/slide24.xml"/><Relationship Id="rId16" Type="http://schemas.openxmlformats.org/officeDocument/2006/relationships/slide" Target="slides/slide42.xml"/><Relationship Id="rId1" Type="http://schemas.openxmlformats.org/officeDocument/2006/relationships/slide" Target="slides/slide23.xml"/><Relationship Id="rId6" Type="http://schemas.openxmlformats.org/officeDocument/2006/relationships/slide" Target="slides/slide29.xml"/><Relationship Id="rId11" Type="http://schemas.openxmlformats.org/officeDocument/2006/relationships/slide" Target="slides/slide35.xml"/><Relationship Id="rId5" Type="http://schemas.openxmlformats.org/officeDocument/2006/relationships/slide" Target="slides/slide27.xml"/><Relationship Id="rId15" Type="http://schemas.openxmlformats.org/officeDocument/2006/relationships/slide" Target="slides/slide41.xml"/><Relationship Id="rId10" Type="http://schemas.openxmlformats.org/officeDocument/2006/relationships/slide" Target="slides/slide34.xml"/><Relationship Id="rId19" Type="http://schemas.openxmlformats.org/officeDocument/2006/relationships/slide" Target="slides/slide45.xml"/><Relationship Id="rId4" Type="http://schemas.openxmlformats.org/officeDocument/2006/relationships/slide" Target="slides/slide26.xml"/><Relationship Id="rId9" Type="http://schemas.openxmlformats.org/officeDocument/2006/relationships/slide" Target="slides/slide32.xml"/><Relationship Id="rId14"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xmlns=""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Introduction to Networks v6.0</a:t>
            </a:r>
            <a:endParaRPr lang="fr-FR" b="0" dirty="0"/>
          </a:p>
          <a:p>
            <a:pPr>
              <a:buFontTx/>
              <a:buNone/>
            </a:pPr>
            <a:r>
              <a:rPr lang="fr-FR" sz="1400" dirty="0" smtClean="0">
                <a:latin typeface="Arial" charset="0"/>
              </a:rPr>
              <a:t>Chapitre 6 : Couche réseau</a:t>
            </a:r>
            <a:endParaRPr lang="fr-FR" b="0" dirty="0"/>
          </a:p>
        </p:txBody>
      </p:sp>
    </p:spTree>
    <p:extLst>
      <p:ext uri="{BB962C8B-B14F-4D97-AF65-F5344CB8AC3E}">
        <p14:creationId xmlns:p14="http://schemas.microsoft.com/office/powerpoint/2010/main" xmlns=""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1018519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38668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1472317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434239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1735622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15</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2550294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389611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1695023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18</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xmlns="" val="2635279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19</a:t>
            </a:fld>
            <a:endParaRPr lang="fr-FR"/>
          </a:p>
        </p:txBody>
      </p:sp>
    </p:spTree>
    <p:extLst>
      <p:ext uri="{BB962C8B-B14F-4D97-AF65-F5344CB8AC3E}">
        <p14:creationId xmlns:p14="http://schemas.microsoft.com/office/powerpoint/2010/main" xmlns="" val="125038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xmlns=""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20</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dirty="0" smtClean="0">
                <a:latin typeface="Arial" charset="0"/>
              </a:rPr>
              <a:t>Chapitre 6 : Couche réseau</a:t>
            </a:r>
            <a:endParaRPr lang="fr-FR" b="0" dirty="0"/>
          </a:p>
        </p:txBody>
      </p:sp>
    </p:spTree>
    <p:extLst>
      <p:ext uri="{BB962C8B-B14F-4D97-AF65-F5344CB8AC3E}">
        <p14:creationId xmlns:p14="http://schemas.microsoft.com/office/powerpoint/2010/main" xmlns="" val="476943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21</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xmlns="" val="723805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6 : Couche réseau</a:t>
            </a:r>
            <a:endParaRPr lang="fr-FR" b="0" dirty="0"/>
          </a:p>
        </p:txBody>
      </p:sp>
    </p:spTree>
    <p:extLst>
      <p:ext uri="{BB962C8B-B14F-4D97-AF65-F5344CB8AC3E}">
        <p14:creationId xmlns:p14="http://schemas.microsoft.com/office/powerpoint/2010/main" xmlns="" val="2867733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6.1 : </a:t>
            </a:r>
            <a:r>
              <a:rPr lang="fr-FR" smtClean="0"/>
              <a:t>Protocoles de couche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6.1.1 : Couche réseau des communications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1504448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6.1 : </a:t>
            </a:r>
            <a:r>
              <a:rPr lang="fr-FR" smtClean="0"/>
              <a:t>Protocoles de couche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6.1.2 : Les caractéristiques du protocole IP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1899849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6.1 : </a:t>
            </a:r>
            <a:r>
              <a:rPr lang="fr-FR" smtClean="0"/>
              <a:t>Protocoles de couche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6.1.3 : Paquet IPv4</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3490562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6.1 : </a:t>
            </a:r>
            <a:r>
              <a:rPr lang="fr-FR" smtClean="0"/>
              <a:t>Protocoles de couche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6.1.4 : Paquet IPv6</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836874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6.1 : </a:t>
            </a:r>
            <a:r>
              <a:rPr lang="fr-FR" smtClean="0"/>
              <a:t>Protocoles de couche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6.1.4 : Paquet IPv6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931364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6 : Couche réseau</a:t>
            </a:r>
            <a:endParaRPr lang="fr-FR" b="0" dirty="0"/>
          </a:p>
        </p:txBody>
      </p:sp>
    </p:spTree>
    <p:extLst>
      <p:ext uri="{BB962C8B-B14F-4D97-AF65-F5344CB8AC3E}">
        <p14:creationId xmlns:p14="http://schemas.microsoft.com/office/powerpoint/2010/main" xmlns="" val="2196270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6.2 : </a:t>
            </a:r>
            <a:r>
              <a:rPr lang="fr-FR" sz="1200" dirty="0" smtClean="0">
                <a:latin typeface="Arial" charset="0"/>
              </a:rPr>
              <a:t>Routage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6.2.1 : La méthode de routage des hôtes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327223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Introduction to Network Guide de planification</a:t>
            </a:r>
          </a:p>
          <a:p>
            <a:pPr marL="0" indent="0" algn="l" defTabSz="814388">
              <a:lnSpc>
                <a:spcPct val="90000"/>
              </a:lnSpc>
              <a:buNone/>
              <a:defRPr/>
            </a:pPr>
            <a:r>
              <a:rPr lang="fr-FR" b="0" dirty="0" smtClean="0">
                <a:solidFill>
                  <a:schemeClr val="bg1"/>
                </a:solidFill>
                <a:latin typeface="Arial" pitchFamily="34" charset="0"/>
              </a:rPr>
              <a:t>Chapitre 6 : Configuration d'un système d'exploitation réseau</a:t>
            </a:r>
            <a:endParaRPr lang="fr-FR" dirty="0" smtClean="0"/>
          </a:p>
        </p:txBody>
      </p:sp>
    </p:spTree>
    <p:extLst>
      <p:ext uri="{BB962C8B-B14F-4D97-AF65-F5344CB8AC3E}">
        <p14:creationId xmlns:p14="http://schemas.microsoft.com/office/powerpoint/2010/main" xmlns=""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6.2 : </a:t>
            </a:r>
            <a:r>
              <a:rPr lang="fr-FR" sz="1200" dirty="0" smtClean="0">
                <a:latin typeface="Arial" charset="0"/>
              </a:rPr>
              <a:t>Routage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6.2.1 : La méthode de routage des hôtes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2099580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6.2 : </a:t>
            </a:r>
            <a:r>
              <a:rPr lang="fr-FR" sz="1200" dirty="0" smtClean="0">
                <a:latin typeface="Arial" charset="0"/>
              </a:rPr>
              <a:t>Routage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6.2.2 : Les tables de routage des routeurs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1066638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6.2 : </a:t>
            </a:r>
            <a:r>
              <a:rPr lang="fr-FR" sz="1200" dirty="0" smtClean="0">
                <a:latin typeface="Arial" charset="0"/>
              </a:rPr>
              <a:t>Routage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6.2.2 : Les tables de routage des routeurs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3602174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33</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6 : Couche réseau</a:t>
            </a:r>
            <a:endParaRPr lang="fr-FR" b="0" dirty="0"/>
          </a:p>
        </p:txBody>
      </p:sp>
    </p:spTree>
    <p:extLst>
      <p:ext uri="{BB962C8B-B14F-4D97-AF65-F5344CB8AC3E}">
        <p14:creationId xmlns:p14="http://schemas.microsoft.com/office/powerpoint/2010/main" xmlns="" val="1388080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6.3 : </a:t>
            </a:r>
            <a:r>
              <a:rPr lang="fr-FR" sz="1200" dirty="0" smtClean="0">
                <a:latin typeface="Arial" charset="0"/>
              </a:rPr>
              <a:t>Routeurs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6.3.1 : Les composants d'un routeur</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1168085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6.3 : </a:t>
            </a:r>
            <a:r>
              <a:rPr lang="fr-FR" sz="1200" dirty="0" smtClean="0">
                <a:latin typeface="Arial" charset="0"/>
              </a:rPr>
              <a:t>Routeurs</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6.3.2 : Les composants d'un routeur</a:t>
            </a:r>
            <a:endParaRPr lang="fr-FR" dirty="0"/>
          </a:p>
        </p:txBody>
      </p:sp>
    </p:spTree>
    <p:extLst>
      <p:ext uri="{BB962C8B-B14F-4D97-AF65-F5344CB8AC3E}">
        <p14:creationId xmlns:p14="http://schemas.microsoft.com/office/powerpoint/2010/main" xmlns="" val="4261712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6 : Couche réseau</a:t>
            </a:r>
            <a:endParaRPr lang="fr-FR" b="0" dirty="0"/>
          </a:p>
        </p:txBody>
      </p:sp>
    </p:spTree>
    <p:extLst>
      <p:ext uri="{BB962C8B-B14F-4D97-AF65-F5344CB8AC3E}">
        <p14:creationId xmlns:p14="http://schemas.microsoft.com/office/powerpoint/2010/main" xmlns="" val="472873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6.4 : </a:t>
            </a:r>
            <a:r>
              <a:rPr lang="fr-FR" smtClean="0"/>
              <a:t>Configuration d'un routeur Cisco</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6.4.1 : Configurer les paramètres initiaux</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2565520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6.4 : </a:t>
            </a:r>
            <a:r>
              <a:rPr lang="fr-FR" smtClean="0"/>
              <a:t>Configuration d'un routeur Cisco</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6.4.2 : Configurer les interfaces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3129931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6.4 : </a:t>
            </a:r>
            <a:r>
              <a:rPr lang="fr-FR" smtClean="0"/>
              <a:t>Configuration d'un routeur Cisco</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6.4.3 : Configurer la passerelle par défaut</a:t>
            </a:r>
            <a:endParaRPr lang="fr-FR" dirty="0" smtClean="0"/>
          </a:p>
          <a:p>
            <a:pPr>
              <a:lnSpc>
                <a:spcPct val="80000"/>
              </a:lnSpc>
              <a:buFontTx/>
              <a:buNone/>
            </a:pPr>
            <a:endParaRPr lang="fr-FR" dirty="0"/>
          </a:p>
        </p:txBody>
      </p:sp>
    </p:spTree>
    <p:extLst>
      <p:ext uri="{BB962C8B-B14F-4D97-AF65-F5344CB8AC3E}">
        <p14:creationId xmlns:p14="http://schemas.microsoft.com/office/powerpoint/2010/main" xmlns="" val="387091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xmlns="" val="305711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6 : Couche réseau</a:t>
            </a:r>
            <a:endParaRPr lang="fr-FR" b="0" dirty="0"/>
          </a:p>
        </p:txBody>
      </p:sp>
    </p:spTree>
    <p:extLst>
      <p:ext uri="{BB962C8B-B14F-4D97-AF65-F5344CB8AC3E}">
        <p14:creationId xmlns:p14="http://schemas.microsoft.com/office/powerpoint/2010/main" xmlns="" val="2882555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sz="1200" kern="1200" smtClean="0">
                <a:solidFill>
                  <a:schemeClr val="tx1"/>
                </a:solidFill>
                <a:latin typeface="Arial" charset="0"/>
              </a:rPr>
              <a:t>6.5.1</a:t>
            </a:r>
            <a:r>
              <a:rPr lang="fr-FR" smtClean="0"/>
              <a:t> </a:t>
            </a:r>
            <a:r>
              <a:rPr lang="fr-FR" sz="1200" kern="1200" baseline="0" dirty="0" smtClean="0">
                <a:solidFill>
                  <a:schemeClr val="tx1"/>
                </a:solidFill>
                <a:latin typeface="Arial" charset="0"/>
              </a:rPr>
              <a:t>: </a:t>
            </a:r>
            <a:r>
              <a:rPr lang="fr-FR" smtClean="0"/>
              <a:t>Synthèse</a:t>
            </a:r>
            <a:endParaRPr lang="fr-FR" dirty="0"/>
          </a:p>
        </p:txBody>
      </p:sp>
    </p:spTree>
    <p:extLst>
      <p:ext uri="{BB962C8B-B14F-4D97-AF65-F5344CB8AC3E}">
        <p14:creationId xmlns:p14="http://schemas.microsoft.com/office/powerpoint/2010/main" xmlns="" val="1130828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42</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xmlns="" val="3880524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43</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xmlns="" val="211753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44</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xmlns="" val="1043761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45</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xmlns="" val="1781160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46</a:t>
            </a:fld>
            <a:endParaRPr lang="fr-FR"/>
          </a:p>
        </p:txBody>
      </p:sp>
    </p:spTree>
    <p:extLst>
      <p:ext uri="{BB962C8B-B14F-4D97-AF65-F5344CB8AC3E}">
        <p14:creationId xmlns:p14="http://schemas.microsoft.com/office/powerpoint/2010/main" xmlns="" val="29476418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47</a:t>
            </a:fld>
            <a:endParaRPr lang="fr-FR"/>
          </a:p>
        </p:txBody>
      </p:sp>
    </p:spTree>
    <p:extLst>
      <p:ext uri="{BB962C8B-B14F-4D97-AF65-F5344CB8AC3E}">
        <p14:creationId xmlns:p14="http://schemas.microsoft.com/office/powerpoint/2010/main" xmlns="" val="118099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xmlns="" val="29515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xmlns="" val="143089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xmlns="" val="178440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xmlns="" val="336847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xmlns="" val="3733137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6</a:t>
            </a:r>
            <a:endParaRPr lang="fr-FR"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xmlns=""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xmlns=""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xmlns=""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6</a:t>
            </a:r>
            <a:endParaRPr lang="fr-FR"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a:xfrm>
            <a:off x="311150" y="2671763"/>
            <a:ext cx="4215130" cy="830262"/>
          </a:xfrm>
        </p:spPr>
        <p:txBody>
          <a:bodyPr/>
          <a:lstStyle/>
          <a:p>
            <a:pPr eaLnBrk="1" hangingPunct="1"/>
            <a:r>
              <a:rPr lang="fr-FR" sz="2400" dirty="0">
                <a:latin typeface="Arial" charset="0"/>
              </a:rPr>
              <a:t>Supports du formateur</a:t>
            </a:r>
            <a:r>
              <a:rPr dirty="0"/>
              <a:t/>
            </a:r>
            <a:br>
              <a:rPr dirty="0"/>
            </a:br>
            <a:r>
              <a:rPr lang="fr-FR" sz="2400" dirty="0">
                <a:latin typeface="Arial" charset="0"/>
              </a:rPr>
              <a:t>Chapitre 6 : Couche réseau</a:t>
            </a:r>
            <a:endParaRPr lang="fr-FR"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fr-FR" dirty="0">
                <a:latin typeface="Arial" charset="0"/>
              </a:rPr>
              <a:t>CCNA Routing and Switching,</a:t>
            </a:r>
          </a:p>
          <a:p>
            <a:pPr eaLnBrk="1" hangingPunct="1"/>
            <a:r>
              <a:rPr lang="fr-FR" dirty="0">
                <a:latin typeface="Arial" charset="0"/>
              </a:rPr>
              <a:t>Introduction to Networks v6.0</a:t>
            </a:r>
          </a:p>
          <a:p>
            <a:endParaRPr lang="fr-FR" dirty="0"/>
          </a:p>
        </p:txBody>
      </p:sp>
    </p:spTree>
    <p:extLst>
      <p:ext uri="{BB962C8B-B14F-4D97-AF65-F5344CB8AC3E}">
        <p14:creationId xmlns:p14="http://schemas.microsoft.com/office/powerpoint/2010/main" xmlns=""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Section 6.1 (suite)</a:t>
            </a:r>
          </a:p>
          <a:p>
            <a:pPr marL="230188" indent="-230188"/>
            <a:r>
              <a:rPr lang="fr-FR" dirty="0" smtClean="0"/>
              <a:t>Analogie avec les courriers postaux aux États-Unis : </a:t>
            </a:r>
          </a:p>
          <a:p>
            <a:pPr marL="720725" lvl="1" indent="-263525">
              <a:buFont typeface="Courier New" panose="02070309020205020404" pitchFamily="49" charset="0"/>
              <a:buChar char="o"/>
            </a:pPr>
            <a:r>
              <a:rPr lang="fr-FR" dirty="0" smtClean="0"/>
              <a:t>L'expéditeur ne sait pas</a:t>
            </a:r>
          </a:p>
          <a:p>
            <a:pPr marL="914400" lvl="4"/>
            <a:r>
              <a:rPr lang="fr-FR" sz="1600" dirty="0"/>
              <a:t>si le destinataire est présent ;</a:t>
            </a:r>
          </a:p>
          <a:p>
            <a:pPr marL="914400" lvl="4"/>
            <a:r>
              <a:rPr lang="fr-FR" sz="1600" dirty="0"/>
              <a:t>si la lettre est arrivée ;</a:t>
            </a:r>
          </a:p>
          <a:p>
            <a:pPr marL="914400" lvl="4"/>
            <a:r>
              <a:rPr lang="fr-FR" sz="1600" dirty="0"/>
              <a:t>si le destinataire peut lire la lettre.</a:t>
            </a:r>
          </a:p>
          <a:p>
            <a:pPr marL="720725" lvl="1" indent="-263525">
              <a:buFont typeface="Courier New" panose="02070309020205020404" pitchFamily="49" charset="0"/>
              <a:buChar char="o"/>
            </a:pPr>
            <a:r>
              <a:rPr lang="fr-FR" dirty="0"/>
              <a:t>Le destinataire ne sait pas</a:t>
            </a:r>
          </a:p>
          <a:p>
            <a:pPr marL="914400" lvl="4"/>
            <a:r>
              <a:rPr lang="fr-FR" sz="1600" dirty="0"/>
              <a:t>quand la lettre va arriver.</a:t>
            </a:r>
            <a:endParaRPr lang="fr-FR" dirty="0" smtClean="0"/>
          </a:p>
          <a:p>
            <a:endParaRPr lang="fr-FR" dirty="0" smtClean="0"/>
          </a:p>
          <a:p>
            <a:endParaRPr lang="fr-FR" dirty="0"/>
          </a:p>
          <a:p>
            <a:pPr lvl="0"/>
            <a:endParaRPr lang="fr-FR" sz="2000" dirty="0"/>
          </a:p>
        </p:txBody>
      </p:sp>
    </p:spTree>
    <p:extLst>
      <p:ext uri="{BB962C8B-B14F-4D97-AF65-F5344CB8AC3E}">
        <p14:creationId xmlns:p14="http://schemas.microsoft.com/office/powerpoint/2010/main" xmlns="" val="391406094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dirty="0" smtClean="0"/>
              <a:t>Section 6.1 (suite)</a:t>
            </a:r>
          </a:p>
          <a:p>
            <a:r>
              <a:rPr lang="fr-FR" dirty="0" smtClean="0"/>
              <a:t>Acheminement au mieux</a:t>
            </a:r>
          </a:p>
          <a:p>
            <a:pPr marL="749300" lvl="1" indent="-342900">
              <a:buFont typeface="Courier New" panose="02070309020205020404" pitchFamily="49" charset="0"/>
              <a:buChar char="o"/>
            </a:pPr>
            <a:r>
              <a:rPr lang="fr-FR" dirty="0" smtClean="0"/>
              <a:t>Le protocole IP n'est pas fiable, car la livraison des paquets n'est pas garantie.</a:t>
            </a:r>
          </a:p>
          <a:p>
            <a:pPr marL="749300" lvl="1" indent="-342900">
              <a:buFont typeface="Courier New" panose="02070309020205020404" pitchFamily="49" charset="0"/>
              <a:buChar char="o"/>
            </a:pPr>
            <a:r>
              <a:rPr lang="fr-FR" dirty="0" smtClean="0"/>
              <a:t>Les paquets IP sont envoyés avec des informations sur l'emplacement de la destination, mais ils ne contiennent aucune information pouvant être traitée pour informer l'expéditeur que les paquets ont bien été reçus.</a:t>
            </a:r>
          </a:p>
          <a:p>
            <a:pPr marL="749300" lvl="1" indent="-342900">
              <a:buFont typeface="Courier New" panose="02070309020205020404" pitchFamily="49" charset="0"/>
              <a:buChar char="o"/>
            </a:pPr>
            <a:r>
              <a:rPr lang="fr-FR" dirty="0" smtClean="0"/>
              <a:t>Les paquets peuvent arriver endommagés ou dans le désordre à destination, voire ne pas arriver du tout.</a:t>
            </a:r>
          </a:p>
          <a:p>
            <a:pPr marL="749300" lvl="1" indent="-342900">
              <a:buFont typeface="Courier New" panose="02070309020205020404" pitchFamily="49" charset="0"/>
              <a:buChar char="o"/>
            </a:pPr>
            <a:r>
              <a:rPr lang="fr-FR" dirty="0" smtClean="0"/>
              <a:t>Avec les informations de l'en-tête IP, il est impossible de retransmettre des paquets en cas d'erreur.</a:t>
            </a:r>
          </a:p>
          <a:p>
            <a:pPr marL="749300" lvl="1" indent="-342900">
              <a:buFont typeface="Courier New" panose="02070309020205020404" pitchFamily="49" charset="0"/>
              <a:buChar char="o"/>
            </a:pPr>
            <a:r>
              <a:rPr lang="fr-FR" dirty="0" smtClean="0"/>
              <a:t>D'autres protocoles gèrent le processus de suivi des paquets et de confirmation de leur livraison.</a:t>
            </a:r>
            <a:endParaRPr lang="fr-FR" sz="2000" dirty="0"/>
          </a:p>
        </p:txBody>
      </p:sp>
    </p:spTree>
    <p:extLst>
      <p:ext uri="{BB962C8B-B14F-4D97-AF65-F5344CB8AC3E}">
        <p14:creationId xmlns:p14="http://schemas.microsoft.com/office/powerpoint/2010/main" xmlns="" val="344100592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dirty="0" smtClean="0"/>
              <a:t>Section 6.1 (suite)</a:t>
            </a:r>
          </a:p>
          <a:p>
            <a:pPr lvl="0"/>
            <a:r>
              <a:rPr lang="fr-FR" dirty="0" smtClean="0"/>
              <a:t>Paquet IPv4</a:t>
            </a:r>
          </a:p>
          <a:p>
            <a:pPr marL="749300" lvl="1" indent="-342900">
              <a:buFont typeface="Courier New" panose="02070309020205020404" pitchFamily="49" charset="0"/>
              <a:buChar char="o"/>
            </a:pPr>
            <a:r>
              <a:rPr lang="fr-FR" dirty="0" smtClean="0"/>
              <a:t>Ces informations seront testées dans l'exercice 6.1.3.3</a:t>
            </a:r>
          </a:p>
          <a:p>
            <a:pPr marL="749300" lvl="1" indent="-342900">
              <a:buFont typeface="Courier New" panose="02070309020205020404" pitchFamily="49" charset="0"/>
              <a:buChar char="o"/>
            </a:pPr>
            <a:r>
              <a:rPr lang="fr-FR" dirty="0" smtClean="0"/>
              <a:t>IPv4 = 0100 </a:t>
            </a:r>
          </a:p>
          <a:p>
            <a:pPr marL="749300" lvl="1" indent="-342900">
              <a:buFont typeface="Courier New" panose="02070309020205020404" pitchFamily="49" charset="0"/>
              <a:buChar char="o"/>
            </a:pPr>
            <a:r>
              <a:rPr lang="fr-FR" dirty="0" smtClean="0"/>
              <a:t>Protocole : indique le prochain protocole de couche supérieure à utiliser</a:t>
            </a:r>
          </a:p>
          <a:p>
            <a:pPr marL="1198563" lvl="4"/>
            <a:r>
              <a:rPr lang="fr-FR" sz="1600" dirty="0"/>
              <a:t>Exemple : ICMP (1), TCP (6) ou UDP (17)</a:t>
            </a:r>
          </a:p>
          <a:p>
            <a:pPr marL="749300" lvl="1" indent="-342900">
              <a:buFont typeface="Courier New" panose="02070309020205020404" pitchFamily="49" charset="0"/>
              <a:buChar char="o"/>
            </a:pPr>
            <a:r>
              <a:rPr lang="fr-FR" dirty="0" smtClean="0"/>
              <a:t>Durée de vie : généralement appelée « nombre de sauts »</a:t>
            </a:r>
          </a:p>
          <a:p>
            <a:pPr marL="749300" lvl="1" indent="-342900">
              <a:buFont typeface="Courier New" panose="02070309020205020404" pitchFamily="49" charset="0"/>
              <a:buChar char="o"/>
            </a:pPr>
            <a:r>
              <a:rPr lang="fr-FR" dirty="0" smtClean="0"/>
              <a:t>Services différenciés : définit la priorité de chaque paquet</a:t>
            </a:r>
          </a:p>
          <a:p>
            <a:pPr marL="749300" lvl="1" indent="-342900">
              <a:buFont typeface="Courier New" panose="02070309020205020404" pitchFamily="49" charset="0"/>
              <a:buChar char="o"/>
            </a:pPr>
            <a:r>
              <a:rPr lang="fr-FR" dirty="0" smtClean="0"/>
              <a:t>Adresses IP source et de destination</a:t>
            </a:r>
          </a:p>
        </p:txBody>
      </p:sp>
    </p:spTree>
    <p:extLst>
      <p:ext uri="{BB962C8B-B14F-4D97-AF65-F5344CB8AC3E}">
        <p14:creationId xmlns:p14="http://schemas.microsoft.com/office/powerpoint/2010/main" xmlns="" val="316950129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smtClean="0"/>
              <a:t>Section 6.1 (suite)</a:t>
            </a:r>
          </a:p>
          <a:p>
            <a:r>
              <a:rPr lang="fr-FR" sz="2000" dirty="0" smtClean="0"/>
              <a:t>En-tête de paquet IPv6</a:t>
            </a:r>
          </a:p>
          <a:p>
            <a:pPr marL="692150" lvl="1" indent="-285750">
              <a:buFont typeface="Courier New" panose="02070309020205020404" pitchFamily="49" charset="0"/>
              <a:buChar char="o"/>
            </a:pPr>
            <a:r>
              <a:rPr lang="fr-FR" sz="1800" dirty="0" smtClean="0"/>
              <a:t>Ces informations seront testées dans l'exercice 6.1.4.6</a:t>
            </a:r>
          </a:p>
          <a:p>
            <a:pPr marL="692150" lvl="1" indent="-285750">
              <a:buFont typeface="Courier New" panose="02070309020205020404" pitchFamily="49" charset="0"/>
              <a:buChar char="o"/>
            </a:pPr>
            <a:r>
              <a:rPr lang="fr-FR" sz="1800" dirty="0" smtClean="0"/>
              <a:t>Version = 0110</a:t>
            </a:r>
          </a:p>
          <a:p>
            <a:pPr marL="692150" lvl="1" indent="-285750">
              <a:buFont typeface="Courier New" panose="02070309020205020404" pitchFamily="49" charset="0"/>
              <a:buChar char="o"/>
            </a:pPr>
            <a:r>
              <a:rPr lang="fr-FR" sz="1800" dirty="0" smtClean="0"/>
              <a:t>Classe de trafic : classe les paquets afin de contrôler l'encombrement (similaire aux services différenciés IPv4)</a:t>
            </a:r>
          </a:p>
          <a:p>
            <a:pPr marL="692150" lvl="1" indent="-285750">
              <a:buFont typeface="Courier New" panose="02070309020205020404" pitchFamily="49" charset="0"/>
              <a:buChar char="o"/>
            </a:pPr>
            <a:r>
              <a:rPr lang="fr-FR" sz="1800" dirty="0" smtClean="0"/>
              <a:t>Étiquetage de flux : pour indiquer que tous les paquets doivent être traités de la même manière par les routeurs IPv6</a:t>
            </a:r>
          </a:p>
          <a:p>
            <a:pPr marL="692150" lvl="1" indent="-285750">
              <a:buFont typeface="Courier New" panose="02070309020205020404" pitchFamily="49" charset="0"/>
              <a:buChar char="o"/>
            </a:pPr>
            <a:r>
              <a:rPr lang="fr-FR" sz="1800" dirty="0" smtClean="0"/>
              <a:t>Longueur des données utiles : longueur totale du paquet entier, en-tête compris (identique à la longueur totale IPv4)</a:t>
            </a:r>
          </a:p>
          <a:p>
            <a:pPr marL="692150" lvl="1" indent="-285750">
              <a:buFont typeface="Courier New" panose="02070309020205020404" pitchFamily="49" charset="0"/>
              <a:buChar char="o"/>
            </a:pPr>
            <a:r>
              <a:rPr lang="fr-FR" sz="1800" dirty="0" smtClean="0"/>
              <a:t>Prochain en-tête : indique le type d'application au protocole de couche supérieure (identique au champ de protocole IPv4)</a:t>
            </a:r>
          </a:p>
          <a:p>
            <a:pPr marL="692150" lvl="1" indent="-285750">
              <a:buFont typeface="Courier New" panose="02070309020205020404" pitchFamily="49" charset="0"/>
              <a:buChar char="o"/>
            </a:pPr>
            <a:r>
              <a:rPr lang="fr-FR" sz="1800" dirty="0" smtClean="0"/>
              <a:t>Limite du nombre de sauts : lorsque cette valeur atteint 0, l'expéditeur est averti que le paquet n'a pas été livré (identique au champ TTL IPv4)</a:t>
            </a:r>
          </a:p>
        </p:txBody>
      </p:sp>
    </p:spTree>
    <p:extLst>
      <p:ext uri="{BB962C8B-B14F-4D97-AF65-F5344CB8AC3E}">
        <p14:creationId xmlns:p14="http://schemas.microsoft.com/office/powerpoint/2010/main" xmlns="" val="3904481289"/>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lvl="0" indent="0">
              <a:lnSpc>
                <a:spcPct val="85000"/>
              </a:lnSpc>
              <a:spcBef>
                <a:spcPct val="30000"/>
              </a:spcBef>
              <a:buNone/>
            </a:pPr>
            <a:r>
              <a:rPr lang="fr-FR" sz="2000" dirty="0"/>
              <a:t>Section 6.2 </a:t>
            </a:r>
          </a:p>
          <a:p>
            <a:pPr lvl="0">
              <a:lnSpc>
                <a:spcPct val="85000"/>
              </a:lnSpc>
              <a:spcBef>
                <a:spcPct val="30000"/>
              </a:spcBef>
            </a:pPr>
            <a:r>
              <a:rPr lang="fr-FR" sz="2000" dirty="0"/>
              <a:t>Le routage est le processus de détermination du meilleur chemin vers une destination.</a:t>
            </a:r>
          </a:p>
          <a:p>
            <a:pPr lvl="0">
              <a:lnSpc>
                <a:spcPct val="85000"/>
              </a:lnSpc>
              <a:spcBef>
                <a:spcPct val="30000"/>
              </a:spcBef>
            </a:pPr>
            <a:r>
              <a:rPr lang="fr-FR" sz="2000" dirty="0"/>
              <a:t>La passerelle par défaut est l'interface du routeur connectée au réseau local. Elle est utilisée uniquement si un hôte doit transmettre des paquets à un réseau distant.</a:t>
            </a:r>
          </a:p>
          <a:p>
            <a:pPr marL="0" lvl="0" indent="0">
              <a:lnSpc>
                <a:spcPct val="85000"/>
              </a:lnSpc>
              <a:spcBef>
                <a:spcPct val="30000"/>
              </a:spcBef>
              <a:buNone/>
            </a:pPr>
            <a:r>
              <a:rPr lang="fr-FR" sz="2000" dirty="0"/>
              <a:t>Section 6.3 </a:t>
            </a:r>
          </a:p>
          <a:p>
            <a:pPr lvl="0">
              <a:lnSpc>
                <a:spcPct val="85000"/>
              </a:lnSpc>
              <a:spcBef>
                <a:spcPct val="30000"/>
              </a:spcBef>
            </a:pPr>
            <a:r>
              <a:rPr lang="fr-FR" sz="2000" dirty="0"/>
              <a:t>Un routeur nécessite les éléments suivants :</a:t>
            </a:r>
          </a:p>
          <a:p>
            <a:pPr lvl="0">
              <a:lnSpc>
                <a:spcPct val="85000"/>
              </a:lnSpc>
              <a:spcBef>
                <a:spcPct val="30000"/>
              </a:spcBef>
            </a:pPr>
            <a:r>
              <a:rPr lang="fr-FR" sz="2000" dirty="0"/>
              <a:t>Système d'exploitation</a:t>
            </a:r>
          </a:p>
          <a:p>
            <a:pPr lvl="0">
              <a:lnSpc>
                <a:spcPct val="85000"/>
              </a:lnSpc>
              <a:spcBef>
                <a:spcPct val="30000"/>
              </a:spcBef>
            </a:pPr>
            <a:r>
              <a:rPr lang="fr-FR" sz="2000" dirty="0"/>
              <a:t>Processeur</a:t>
            </a:r>
          </a:p>
          <a:p>
            <a:pPr lvl="0">
              <a:lnSpc>
                <a:spcPct val="85000"/>
              </a:lnSpc>
              <a:spcBef>
                <a:spcPct val="30000"/>
              </a:spcBef>
            </a:pPr>
            <a:r>
              <a:rPr lang="fr-FR" sz="2000" dirty="0"/>
              <a:t>Mémoire vive (RAM)</a:t>
            </a:r>
          </a:p>
          <a:p>
            <a:pPr lvl="0">
              <a:lnSpc>
                <a:spcPct val="85000"/>
              </a:lnSpc>
              <a:spcBef>
                <a:spcPct val="30000"/>
              </a:spcBef>
            </a:pPr>
            <a:r>
              <a:rPr lang="fr-FR" sz="2000" dirty="0"/>
              <a:t>Mémoire morte (ROM)</a:t>
            </a:r>
          </a:p>
          <a:p>
            <a:pPr lvl="0">
              <a:lnSpc>
                <a:spcPct val="85000"/>
              </a:lnSpc>
              <a:spcBef>
                <a:spcPct val="30000"/>
              </a:spcBef>
            </a:pPr>
            <a:r>
              <a:rPr lang="fr-FR" sz="2000" dirty="0"/>
              <a:t>Mémoire spécifique : inclut la mémoire Flash et la mémoire vive non volatile (NVRAM)</a:t>
            </a:r>
          </a:p>
        </p:txBody>
      </p:sp>
    </p:spTree>
    <p:extLst>
      <p:ext uri="{BB962C8B-B14F-4D97-AF65-F5344CB8AC3E}">
        <p14:creationId xmlns:p14="http://schemas.microsoft.com/office/powerpoint/2010/main" xmlns="" val="76706114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9672"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5" name="Text Placeholder 2"/>
          <p:cNvSpPr txBox="1">
            <a:spLocks/>
          </p:cNvSpPr>
          <p:nvPr/>
        </p:nvSpPr>
        <p:spPr>
          <a:xfrm>
            <a:off x="419672" y="1344168"/>
            <a:ext cx="8327949" cy="512521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lvl="0" indent="0">
              <a:buNone/>
            </a:pPr>
            <a:r>
              <a:rPr lang="fr-FR" sz="1900" dirty="0"/>
              <a:t>Section 6.3 (suite)</a:t>
            </a:r>
          </a:p>
          <a:p>
            <a:pPr lvl="0"/>
            <a:r>
              <a:rPr lang="fr-FR" sz="1900" dirty="0"/>
              <a:t>Stocké dans la RAM : Cisco IOS, configuration en cours, table de routage, cache ARP, mémoire tampon</a:t>
            </a:r>
          </a:p>
          <a:p>
            <a:pPr lvl="0"/>
            <a:r>
              <a:rPr lang="fr-FR" sz="1900" dirty="0"/>
              <a:t>RAM : perd son contenu lorsque le routeur est redémarré ou mis hors tension</a:t>
            </a:r>
          </a:p>
          <a:p>
            <a:pPr lvl="0"/>
            <a:r>
              <a:rPr lang="fr-FR" sz="1900" dirty="0"/>
              <a:t>ROM : instructions de démarrage, POST, IOS limité</a:t>
            </a:r>
          </a:p>
          <a:p>
            <a:pPr lvl="0"/>
            <a:r>
              <a:rPr lang="fr-FR" sz="1900" dirty="0"/>
              <a:t>NVRAM : configuration initiale</a:t>
            </a:r>
          </a:p>
          <a:p>
            <a:pPr lvl="0"/>
            <a:r>
              <a:rPr lang="fr-FR" sz="1900" dirty="0"/>
              <a:t>ROM et NVRAM : ne perdent pas leur contenu lors de la mise hors tension</a:t>
            </a:r>
          </a:p>
          <a:p>
            <a:pPr lvl="0"/>
            <a:r>
              <a:rPr lang="fr-FR" sz="1900" dirty="0"/>
              <a:t>Flash : stockage permanent de l'IOS et d'autres fichiers système </a:t>
            </a:r>
          </a:p>
          <a:p>
            <a:pPr lvl="0"/>
            <a:r>
              <a:rPr lang="fr-FR" sz="1900" dirty="0"/>
              <a:t>Le routeur charge deux fichiers dans la RAM au démarrage : l'IOS (depuis la mémoire Flash) et la configuration initiale (depuis la NVRAM)</a:t>
            </a:r>
          </a:p>
          <a:p>
            <a:pPr lvl="0"/>
            <a:r>
              <a:rPr lang="fr-FR" sz="1900" dirty="0"/>
              <a:t>La configuration initiale devient la configuration en cours au premier démarrage du routeur</a:t>
            </a:r>
          </a:p>
        </p:txBody>
      </p:sp>
    </p:spTree>
    <p:extLst>
      <p:ext uri="{BB962C8B-B14F-4D97-AF65-F5344CB8AC3E}">
        <p14:creationId xmlns:p14="http://schemas.microsoft.com/office/powerpoint/2010/main" xmlns="" val="104381746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9672"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5" name="Text Placeholder 2"/>
          <p:cNvSpPr txBox="1">
            <a:spLocks/>
          </p:cNvSpPr>
          <p:nvPr/>
        </p:nvSpPr>
        <p:spPr>
          <a:xfrm>
            <a:off x="419672" y="1344168"/>
            <a:ext cx="8327949"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Section 6.3 (suite)</a:t>
            </a:r>
          </a:p>
          <a:p>
            <a:r>
              <a:rPr lang="fr-FR" sz="2000" dirty="0"/>
              <a:t>Affichez le processus de démarrage d'un routeur pour que les élèves voient ce qui se passe et le temps qu'il faut pour charger les données.</a:t>
            </a:r>
          </a:p>
          <a:p>
            <a:r>
              <a:rPr lang="fr-FR" sz="2000" dirty="0"/>
              <a:t>Processus de démarrage d'un routeur</a:t>
            </a:r>
          </a:p>
          <a:p>
            <a:pPr marL="457200" lvl="1" indent="0"/>
            <a:r>
              <a:rPr lang="fr-FR" sz="1600" dirty="0"/>
              <a:t>Exécution du POST et chargement du bootstrap</a:t>
            </a:r>
          </a:p>
          <a:p>
            <a:pPr marL="457200" lvl="1" indent="0"/>
            <a:r>
              <a:rPr lang="fr-FR" sz="1600" dirty="0"/>
              <a:t>Recherche et chargement du système d'exploitation</a:t>
            </a:r>
          </a:p>
          <a:p>
            <a:pPr marL="457200" lvl="1" indent="0"/>
            <a:r>
              <a:rPr lang="fr-FR" sz="1600" dirty="0"/>
              <a:t>Recherche et chargement du fichier de configuration initiale ou passage en mode Configuration</a:t>
            </a:r>
          </a:p>
        </p:txBody>
      </p:sp>
    </p:spTree>
    <p:extLst>
      <p:ext uri="{BB962C8B-B14F-4D97-AF65-F5344CB8AC3E}">
        <p14:creationId xmlns:p14="http://schemas.microsoft.com/office/powerpoint/2010/main" xmlns="" val="301382927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9672"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5" name="Text Placeholder 2"/>
          <p:cNvSpPr txBox="1">
            <a:spLocks/>
          </p:cNvSpPr>
          <p:nvPr/>
        </p:nvSpPr>
        <p:spPr>
          <a:xfrm>
            <a:off x="419672" y="1344168"/>
            <a:ext cx="8327949"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Section 6.4</a:t>
            </a:r>
          </a:p>
          <a:p>
            <a:r>
              <a:rPr lang="fr-FR" sz="2000" dirty="0"/>
              <a:t>Vérification de la configuration de l'interface</a:t>
            </a:r>
          </a:p>
          <a:p>
            <a:pPr marL="692150" lvl="1" indent="-285750">
              <a:buFont typeface="Courier New" panose="02070309020205020404" pitchFamily="49" charset="0"/>
              <a:buChar char="o"/>
            </a:pPr>
            <a:r>
              <a:rPr lang="fr-FR" sz="1600" b="1" dirty="0"/>
              <a:t>show ip interface brief</a:t>
            </a:r>
          </a:p>
          <a:p>
            <a:pPr marL="692150" lvl="1" indent="-285750">
              <a:buFont typeface="Courier New" panose="02070309020205020404" pitchFamily="49" charset="0"/>
              <a:buChar char="o"/>
            </a:pPr>
            <a:r>
              <a:rPr lang="fr-FR" sz="1600" b="1" dirty="0"/>
              <a:t>show ip route</a:t>
            </a:r>
          </a:p>
          <a:p>
            <a:pPr marL="692150" lvl="1" indent="-285750">
              <a:buFont typeface="Courier New" panose="02070309020205020404" pitchFamily="49" charset="0"/>
              <a:buChar char="o"/>
            </a:pPr>
            <a:r>
              <a:rPr lang="fr-FR" sz="1600" b="1" dirty="0"/>
              <a:t>show interfaces</a:t>
            </a:r>
          </a:p>
          <a:p>
            <a:pPr marL="692150" lvl="1" indent="-285750">
              <a:buFont typeface="Courier New" panose="02070309020205020404" pitchFamily="49" charset="0"/>
              <a:buChar char="o"/>
            </a:pPr>
            <a:r>
              <a:rPr lang="fr-FR" sz="1600" b="1" dirty="0"/>
              <a:t>show ip interface</a:t>
            </a:r>
          </a:p>
          <a:p>
            <a:pPr marL="230188" indent="-230188"/>
            <a:r>
              <a:rPr lang="fr-FR" sz="2000" dirty="0"/>
              <a:t>Recommandation : les élèves doivent prendre note des commandes « show » et des résultats.</a:t>
            </a:r>
          </a:p>
        </p:txBody>
      </p:sp>
    </p:spTree>
    <p:extLst>
      <p:ext uri="{BB962C8B-B14F-4D97-AF65-F5344CB8AC3E}">
        <p14:creationId xmlns:p14="http://schemas.microsoft.com/office/powerpoint/2010/main" xmlns="" val="78671081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395786" y="350288"/>
            <a:ext cx="8145462" cy="838200"/>
          </a:xfrm>
        </p:spPr>
        <p:txBody>
          <a:bodyPr/>
          <a:lstStyle/>
          <a:p>
            <a:pPr eaLnBrk="1" hangingPunct="1"/>
            <a:r>
              <a:rPr lang="fr-FR" smtClean="0"/>
              <a:t>Chapitre 6 : aide supplémentaire</a:t>
            </a:r>
          </a:p>
        </p:txBody>
      </p:sp>
      <p:sp>
        <p:nvSpPr>
          <p:cNvPr id="20483" name="Rectangle 34"/>
          <p:cNvSpPr>
            <a:spLocks noGrp="1" noChangeArrowheads="1"/>
          </p:cNvSpPr>
          <p:nvPr>
            <p:ph type="body" idx="4294967295"/>
          </p:nvPr>
        </p:nvSpPr>
        <p:spPr>
          <a:xfrm>
            <a:off x="395785" y="1260910"/>
            <a:ext cx="8280381" cy="4271210"/>
          </a:xfrm>
        </p:spPr>
        <p:txBody>
          <a:bodyPr/>
          <a:lstStyle/>
          <a:p>
            <a:pPr>
              <a:lnSpc>
                <a:spcPct val="85000"/>
              </a:lnSpc>
              <a:spcBef>
                <a:spcPct val="30000"/>
              </a:spcBef>
              <a:spcAft>
                <a:spcPts val="1200"/>
              </a:spcAft>
              <a:defRPr/>
            </a:pPr>
            <a:r>
              <a:rPr lang="fr-FR" sz="2000" dirty="0" smtClean="0"/>
              <a:t>Pour obtenir davantage d'aide sur les stratégies d'enseignement, notamment les plans de cours, l'utilisation d'analogies pour expliquer des concepts difficiles et les sujets de discussion, consultez la communauté CCNA à l'adresse </a:t>
            </a:r>
            <a:r>
              <a:rPr lang="fr-FR" sz="2000" dirty="0">
                <a:hlinkClick r:id="rId3"/>
              </a:rPr>
              <a:t>https://www.netacad.com/group/communities/community-home</a:t>
            </a:r>
            <a:endParaRPr lang="fr-FR" sz="2000" dirty="0"/>
          </a:p>
          <a:p>
            <a:pPr>
              <a:lnSpc>
                <a:spcPct val="85000"/>
              </a:lnSpc>
              <a:spcBef>
                <a:spcPct val="30000"/>
              </a:spcBef>
              <a:spcAft>
                <a:spcPts val="1200"/>
              </a:spcAft>
              <a:defRPr/>
            </a:pPr>
            <a:r>
              <a:rPr lang="fr-FR" sz="2000" dirty="0"/>
              <a:t>Les bonnes pratiques du monde entier relatives au programme CCNA Routing and </a:t>
            </a:r>
            <a:r>
              <a:rPr lang="fr-FR" sz="2000" dirty="0" err="1"/>
              <a:t>Switching</a:t>
            </a:r>
            <a:r>
              <a:rPr lang="fr-FR" sz="2000" dirty="0"/>
              <a:t> sont disponibles à l'adresse </a:t>
            </a:r>
            <a:r>
              <a:rPr lang="fr-FR" sz="2000" dirty="0">
                <a:hlinkClick r:id="rId4"/>
              </a:rPr>
              <a:t>https://www.netacad.com/group/communities/ccna-blog</a:t>
            </a:r>
            <a:endParaRPr lang="fr-FR" sz="2000" dirty="0"/>
          </a:p>
          <a:p>
            <a:pPr>
              <a:lnSpc>
                <a:spcPct val="85000"/>
              </a:lnSpc>
              <a:spcBef>
                <a:spcPct val="30000"/>
              </a:spcBef>
              <a:defRPr/>
            </a:pPr>
            <a:r>
              <a:rPr lang="fr-FR" sz="2000" dirty="0"/>
              <a:t>Si vous souhaitez partager des plans de cours ou des ressources, téléchargez-les sur le site de la communauté CCNA afin d'aider les autres </a:t>
            </a:r>
            <a:r>
              <a:rPr lang="fr-FR" sz="2000" dirty="0" smtClean="0"/>
              <a:t>formateurs.</a:t>
            </a:r>
            <a:endParaRPr lang="fr-FR" sz="2000" dirty="0"/>
          </a:p>
          <a:p>
            <a:r>
              <a:rPr lang="fr-FR" sz="2000" dirty="0"/>
              <a:t>Les élèves peuvent s'inscrire à la formation </a:t>
            </a:r>
            <a:r>
              <a:rPr lang="fr-FR" sz="2000" b="1" dirty="0"/>
              <a:t>Packet Tracer Know How 1: Packet Tracer 101 </a:t>
            </a:r>
            <a:r>
              <a:rPr lang="fr-FR" sz="2000" dirty="0"/>
              <a:t>(inscription en libre-service</a:t>
            </a:r>
            <a:r>
              <a:rPr lang="fr-FR" sz="2000" dirty="0" smtClean="0"/>
              <a:t>).</a:t>
            </a:r>
            <a:endParaRPr lang="fr-FR" sz="2000" dirty="0"/>
          </a:p>
        </p:txBody>
      </p:sp>
    </p:spTree>
    <p:extLst>
      <p:ext uri="{BB962C8B-B14F-4D97-AF65-F5344CB8AC3E}">
        <p14:creationId xmlns:p14="http://schemas.microsoft.com/office/powerpoint/2010/main" xmlns="" val="140258930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3929787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du formateur – Chapitre 6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dirty="0" smtClean="0"/>
              <a:t>Cette présentation PowerPoint est divisée en deux parties :</a:t>
            </a:r>
          </a:p>
          <a:p>
            <a:pPr marL="457200" indent="-457200">
              <a:buFont typeface="+mj-lt"/>
              <a:buAutoNum type="arabicPeriod"/>
            </a:pPr>
            <a:r>
              <a:rPr lang="fr-FR" sz="2000" dirty="0" smtClean="0"/>
              <a:t>Guide de planification </a:t>
            </a:r>
            <a:r>
              <a:rPr lang="fr-FR" sz="2000" dirty="0"/>
              <a:t>du formateur</a:t>
            </a:r>
            <a:endParaRPr lang="fr-FR" sz="2000" dirty="0" smtClean="0"/>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a:t>
            </a:r>
            <a:r>
              <a:rPr lang="fr-FR" sz="2000" dirty="0"/>
              <a:t>le formateur</a:t>
            </a:r>
            <a:endParaRPr lang="fr-FR" sz="2000" dirty="0" smtClean="0"/>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20</a:t>
            </a:r>
            <a:endParaRPr lang="fr-FR" sz="1600" b="1" dirty="0">
              <a:solidFill>
                <a:srgbClr val="00B0F0"/>
              </a:solidFill>
            </a:endParaRPr>
          </a:p>
          <a:p>
            <a:pPr marL="0" indent="0">
              <a:buNone/>
            </a:pPr>
            <a:r>
              <a:rPr lang="fr-FR" sz="2000" dirty="0"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xmlns=""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6 : Couche réseau</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fr-FR" smtClean="0"/>
              <a:t>Introduction to Networks v6.0</a:t>
            </a:r>
            <a:endParaRPr lang="fr-FR"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fr-FR" dirty="0" smtClean="0"/>
              <a:t>Chapitre 6 </a:t>
            </a:r>
            <a:r>
              <a:rPr lang="fr-FR" dirty="0" smtClean="0">
                <a:latin typeface="Arial"/>
                <a:cs typeface="Arial"/>
              </a:rPr>
              <a:t>–</a:t>
            </a:r>
            <a:r>
              <a:rPr lang="fr-FR" dirty="0" smtClean="0"/>
              <a:t> Sections et objectifs</a:t>
            </a:r>
          </a:p>
        </p:txBody>
      </p:sp>
      <p:sp>
        <p:nvSpPr>
          <p:cNvPr id="4099" name="Rectangle 34"/>
          <p:cNvSpPr>
            <a:spLocks noGrp="1" noChangeArrowheads="1"/>
          </p:cNvSpPr>
          <p:nvPr>
            <p:ph type="body" idx="4294967295"/>
          </p:nvPr>
        </p:nvSpPr>
        <p:spPr>
          <a:xfrm>
            <a:off x="655638" y="1337482"/>
            <a:ext cx="7940675" cy="4743578"/>
          </a:xfrm>
        </p:spPr>
        <p:txBody>
          <a:bodyPr/>
          <a:lstStyle/>
          <a:p>
            <a:pPr marL="0" indent="0">
              <a:buNone/>
            </a:pPr>
            <a:r>
              <a:rPr lang="fr-FR" sz="1800" dirty="0"/>
              <a:t>6.1 Protocoles de couche réseau</a:t>
            </a:r>
          </a:p>
          <a:p>
            <a:pPr marL="625475" lvl="1" indent="-285750">
              <a:buFont typeface="Arial" panose="020B0604020202020204" pitchFamily="34" charset="0"/>
              <a:buChar char="•"/>
            </a:pPr>
            <a:r>
              <a:rPr lang="fr-FR" sz="1400" dirty="0"/>
              <a:t>Décrire l'utilité de la couche réseau dans le cadre de la communication de données</a:t>
            </a:r>
          </a:p>
          <a:p>
            <a:pPr marL="625475" lvl="1" indent="-285750">
              <a:buFont typeface="Arial" panose="020B0604020202020204" pitchFamily="34" charset="0"/>
              <a:buChar char="•"/>
            </a:pPr>
            <a:r>
              <a:rPr lang="fr-FR" sz="1400" dirty="0"/>
              <a:t>Expliquer pourquoi le protocole IPv4 nécessite d'autres couches pour garantir la fiabilité du réseau </a:t>
            </a:r>
            <a:endParaRPr lang="fr-FR" sz="1400" dirty="0" smtClean="0"/>
          </a:p>
          <a:p>
            <a:pPr marL="625475" lvl="1" indent="-285750">
              <a:buFont typeface="Arial" panose="020B0604020202020204" pitchFamily="34" charset="0"/>
              <a:buChar char="•"/>
            </a:pPr>
            <a:r>
              <a:rPr lang="fr-FR" sz="1400" dirty="0" smtClean="0"/>
              <a:t>Expliquer le rôle des principaux champs d'en-tête dans les paquets IPv4 et IPv6</a:t>
            </a:r>
          </a:p>
          <a:p>
            <a:pPr marL="1588" indent="0">
              <a:buNone/>
            </a:pPr>
            <a:r>
              <a:rPr lang="fr-FR" sz="1800" dirty="0" smtClean="0"/>
              <a:t>6.2 Routage</a:t>
            </a:r>
          </a:p>
          <a:p>
            <a:pPr marL="625475" lvl="1" indent="-285750">
              <a:buFont typeface="Arial" panose="020B0604020202020204" pitchFamily="34" charset="0"/>
              <a:buChar char="•"/>
            </a:pPr>
            <a:r>
              <a:rPr lang="fr-FR" sz="1400" dirty="0"/>
              <a:t>Expliquer comment un périphérique hôte utilise les tables de routage pour diriger les paquets vers les périphériques, une destination locale ou une passerelle par défaut</a:t>
            </a:r>
          </a:p>
          <a:p>
            <a:pPr marL="625475" lvl="1" indent="-285750">
              <a:buFont typeface="Arial" panose="020B0604020202020204" pitchFamily="34" charset="0"/>
              <a:buChar char="•"/>
            </a:pPr>
            <a:r>
              <a:rPr lang="fr-FR" sz="1400" dirty="0"/>
              <a:t>Comparer une table de routage d'hôte à une table de routage de routeur</a:t>
            </a:r>
            <a:endParaRPr lang="fr-FR" sz="1400" dirty="0" smtClean="0"/>
          </a:p>
          <a:p>
            <a:pPr marL="0" indent="0">
              <a:buNone/>
            </a:pPr>
            <a:r>
              <a:rPr lang="fr-FR" sz="1800" dirty="0" smtClean="0"/>
              <a:t>6.3 Routeurs</a:t>
            </a:r>
          </a:p>
          <a:p>
            <a:pPr marL="627063" lvl="1" indent="-285750">
              <a:buFont typeface="Arial" panose="020B0604020202020204" pitchFamily="34" charset="0"/>
              <a:buChar char="•"/>
            </a:pPr>
            <a:r>
              <a:rPr lang="fr-FR" sz="1400" dirty="0"/>
              <a:t>Décrire les interfaces et les composants courants d'un routeur</a:t>
            </a:r>
          </a:p>
          <a:p>
            <a:pPr marL="627063" lvl="1" indent="-285750">
              <a:buFont typeface="Arial" panose="020B0604020202020204" pitchFamily="34" charset="0"/>
              <a:buChar char="•"/>
            </a:pPr>
            <a:r>
              <a:rPr lang="fr-FR" sz="1400" dirty="0"/>
              <a:t>Décrire le processus de démarrage d'un routeur Cisco IOS</a:t>
            </a:r>
            <a:endParaRPr lang="fr-FR" sz="1400" dirty="0" smtClean="0"/>
          </a:p>
          <a:p>
            <a:pPr marL="0" indent="0">
              <a:buNone/>
            </a:pPr>
            <a:r>
              <a:rPr lang="fr-FR" sz="1800" dirty="0" smtClean="0"/>
              <a:t>6.4 Configuration d'un routeur Cisco</a:t>
            </a:r>
            <a:endParaRPr lang="fr-FR" sz="1800" dirty="0"/>
          </a:p>
          <a:p>
            <a:pPr marL="627063" lvl="1" indent="-285750">
              <a:buFont typeface="Arial" panose="020B0604020202020204" pitchFamily="34" charset="0"/>
              <a:buChar char="•"/>
            </a:pPr>
            <a:r>
              <a:rPr lang="fr-FR" sz="1400" dirty="0"/>
              <a:t>Configurer les paramètres initiaux d'un routeur Cisco IOS</a:t>
            </a:r>
          </a:p>
          <a:p>
            <a:pPr marL="627063" lvl="1" indent="-285750">
              <a:buFont typeface="Arial" panose="020B0604020202020204" pitchFamily="34" charset="0"/>
              <a:buChar char="•"/>
            </a:pPr>
            <a:r>
              <a:rPr lang="fr-FR" sz="1400" dirty="0"/>
              <a:t>Configurer deux interfaces actives sur un routeur Cisco IOS</a:t>
            </a:r>
          </a:p>
          <a:p>
            <a:pPr marL="627063" lvl="1" indent="-285750">
              <a:buFont typeface="Arial" panose="020B0604020202020204" pitchFamily="34" charset="0"/>
              <a:buChar char="•"/>
            </a:pPr>
            <a:r>
              <a:rPr lang="fr-FR" sz="1400" dirty="0"/>
              <a:t>Configurer les périphériques pour utiliser la passerelle par </a:t>
            </a:r>
            <a:r>
              <a:rPr lang="fr-FR" sz="1400" dirty="0" smtClean="0"/>
              <a:t>défaut</a:t>
            </a:r>
          </a:p>
        </p:txBody>
      </p:sp>
    </p:spTree>
    <p:extLst>
      <p:ext uri="{BB962C8B-B14F-4D97-AF65-F5344CB8AC3E}">
        <p14:creationId xmlns:p14="http://schemas.microsoft.com/office/powerpoint/2010/main" xmlns="" val="106571089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6.1 Protocoles de couche réseau</a:t>
            </a:r>
            <a:endParaRPr lang="fr-FR" sz="2400" dirty="0">
              <a:solidFill>
                <a:srgbClr val="00B0F0"/>
              </a:solidFill>
            </a:endParaRPr>
          </a:p>
        </p:txBody>
      </p:sp>
    </p:spTree>
    <p:extLst>
      <p:ext uri="{BB962C8B-B14F-4D97-AF65-F5344CB8AC3E}">
        <p14:creationId xmlns:p14="http://schemas.microsoft.com/office/powerpoint/2010/main" xmlns="" val="2753221210"/>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tretch>
            <a:fillRect/>
          </a:stretch>
        </p:blipFill>
        <p:spPr bwMode="auto">
          <a:xfrm>
            <a:off x="4260771" y="2662706"/>
            <a:ext cx="4703966" cy="3663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Protocoles de couche réseau</a:t>
            </a:r>
            <a:r>
              <a:t/>
            </a:r>
            <a:br/>
            <a:r>
              <a:rPr lang="fr-FR" dirty="0" smtClean="0">
                <a:latin typeface="Arial" charset="0"/>
              </a:rPr>
              <a:t>Couche réseau des communications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2000" dirty="0" smtClean="0"/>
              <a:t>Couche réseau</a:t>
            </a:r>
          </a:p>
          <a:p>
            <a:pPr lvl="1"/>
            <a:r>
              <a:rPr lang="fr-FR" sz="1600" dirty="0"/>
              <a:t>Transport de bout en bout</a:t>
            </a:r>
          </a:p>
          <a:p>
            <a:pPr lvl="1"/>
            <a:r>
              <a:rPr lang="fr-FR" sz="1600" dirty="0"/>
              <a:t>Adressage des périphériques finaux</a:t>
            </a:r>
          </a:p>
          <a:p>
            <a:pPr lvl="1"/>
            <a:r>
              <a:rPr lang="fr-FR" sz="1600" dirty="0"/>
              <a:t>Encapsulation</a:t>
            </a:r>
          </a:p>
          <a:p>
            <a:pPr lvl="1"/>
            <a:r>
              <a:rPr lang="fr-FR" sz="1600" dirty="0"/>
              <a:t>Routage</a:t>
            </a:r>
          </a:p>
          <a:p>
            <a:pPr lvl="1"/>
            <a:r>
              <a:rPr lang="fr-FR" sz="1600" dirty="0" smtClean="0"/>
              <a:t>Désencapsulation</a:t>
            </a:r>
          </a:p>
          <a:p>
            <a:r>
              <a:rPr lang="fr-FR" sz="2000" dirty="0" smtClean="0"/>
              <a:t>Protocoles de couche réseau</a:t>
            </a:r>
          </a:p>
          <a:p>
            <a:pPr lvl="1"/>
            <a:r>
              <a:rPr lang="fr-FR" sz="1600" dirty="0" smtClean="0"/>
              <a:t>IPv4</a:t>
            </a:r>
          </a:p>
          <a:p>
            <a:pPr lvl="1"/>
            <a:r>
              <a:rPr lang="fr-FR" sz="1600" dirty="0" smtClean="0"/>
              <a:t>IPv6</a:t>
            </a:r>
            <a:endParaRPr lang="fr-FR" sz="1600" dirty="0"/>
          </a:p>
        </p:txBody>
      </p:sp>
    </p:spTree>
    <p:extLst>
      <p:ext uri="{BB962C8B-B14F-4D97-AF65-F5344CB8AC3E}">
        <p14:creationId xmlns:p14="http://schemas.microsoft.com/office/powerpoint/2010/main" xmlns="" val="270003087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tretch>
            <a:fillRect/>
          </a:stretch>
        </p:blipFill>
        <p:spPr bwMode="auto">
          <a:xfrm>
            <a:off x="5166355" y="3137999"/>
            <a:ext cx="3799670" cy="3187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Protocoles de couche réseau</a:t>
            </a:r>
            <a:r>
              <a:t/>
            </a:r>
            <a:br/>
            <a:r>
              <a:rPr lang="fr-FR" dirty="0" smtClean="0">
                <a:latin typeface="Arial" charset="0"/>
              </a:rPr>
              <a:t>Les caractéristiques du protocole IP</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5134393" cy="5093780"/>
          </a:xfrm>
        </p:spPr>
        <p:txBody>
          <a:bodyPr/>
          <a:lstStyle/>
          <a:p>
            <a:r>
              <a:rPr lang="fr-FR" sz="2000" dirty="0" smtClean="0"/>
              <a:t>Encapsulation IP</a:t>
            </a:r>
          </a:p>
          <a:p>
            <a:pPr lvl="1"/>
            <a:r>
              <a:rPr lang="fr-FR" sz="1600" dirty="0" smtClean="0"/>
              <a:t>Les segments sont encapsulés dans des paquets IP pour être transmis.</a:t>
            </a:r>
          </a:p>
          <a:p>
            <a:pPr lvl="1"/>
            <a:r>
              <a:rPr lang="fr-FR" sz="1600" dirty="0" smtClean="0"/>
              <a:t>La couche réseau ajoute un en-tête de sorte que les paquets puissent être acheminés vers la destination.</a:t>
            </a:r>
          </a:p>
          <a:p>
            <a:r>
              <a:rPr lang="fr-FR" sz="2000" dirty="0" smtClean="0"/>
              <a:t>IP – Sans connexion</a:t>
            </a:r>
            <a:endParaRPr lang="fr-FR" sz="2000" dirty="0"/>
          </a:p>
          <a:p>
            <a:pPr lvl="1"/>
            <a:r>
              <a:rPr lang="fr-FR" sz="1600" dirty="0" smtClean="0"/>
              <a:t>L'expéditeur ne sait pas si le destinataire écoute le message ou si le message est arrivé à temps.</a:t>
            </a:r>
          </a:p>
          <a:p>
            <a:pPr lvl="1"/>
            <a:r>
              <a:rPr lang="fr-FR" sz="1600" dirty="0" smtClean="0"/>
              <a:t>Le destinataire ne sait pas que des données lui sont envoyées.</a:t>
            </a:r>
            <a:endParaRPr lang="fr-FR" sz="1600" dirty="0"/>
          </a:p>
          <a:p>
            <a:r>
              <a:rPr lang="fr-FR" sz="2000" dirty="0" smtClean="0"/>
              <a:t>IP – Acheminement au mieux</a:t>
            </a:r>
            <a:endParaRPr lang="fr-FR" sz="2000" dirty="0"/>
          </a:p>
          <a:p>
            <a:pPr lvl="1"/>
            <a:r>
              <a:rPr lang="fr-FR" sz="1600" dirty="0" smtClean="0"/>
              <a:t>La livraison n'est pas garantie.</a:t>
            </a:r>
            <a:endParaRPr lang="fr-FR" sz="1600" dirty="0"/>
          </a:p>
          <a:p>
            <a:r>
              <a:rPr lang="fr-FR" sz="2000" dirty="0" smtClean="0"/>
              <a:t>IP – Indépendance vis-à-vis des supports</a:t>
            </a:r>
            <a:endParaRPr lang="fr-FR" sz="2000" dirty="0"/>
          </a:p>
          <a:p>
            <a:pPr lvl="1"/>
            <a:r>
              <a:rPr lang="fr-FR" sz="1600" dirty="0" smtClean="0"/>
              <a:t>Les paquets IP peuvent transiter par différents types de supports.</a:t>
            </a:r>
          </a:p>
        </p:txBody>
      </p:sp>
    </p:spTree>
    <p:extLst>
      <p:ext uri="{BB962C8B-B14F-4D97-AF65-F5344CB8AC3E}">
        <p14:creationId xmlns:p14="http://schemas.microsoft.com/office/powerpoint/2010/main" xmlns="" val="296094997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Protocoles de couche réseau</a:t>
            </a:r>
            <a:r>
              <a:t/>
            </a:r>
            <a:br/>
            <a:r>
              <a:rPr lang="fr-FR" dirty="0" smtClean="0">
                <a:latin typeface="Arial" charset="0"/>
              </a:rPr>
              <a:t>Paquet IPv4</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2000" dirty="0" smtClean="0"/>
              <a:t>En-tête de paquet IPv4</a:t>
            </a:r>
          </a:p>
        </p:txBody>
      </p:sp>
      <p:sp>
        <p:nvSpPr>
          <p:cNvPr id="4" name="Text Placeholder 2"/>
          <p:cNvSpPr txBox="1">
            <a:spLocks/>
          </p:cNvSpPr>
          <p:nvPr/>
        </p:nvSpPr>
        <p:spPr>
          <a:xfrm>
            <a:off x="6259280" y="1746937"/>
            <a:ext cx="2400686" cy="450004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700" kern="0" dirty="0" smtClean="0"/>
              <a:t>Version = 0100</a:t>
            </a:r>
          </a:p>
          <a:p>
            <a:r>
              <a:rPr lang="fr-FR" sz="1700" kern="0" dirty="0" smtClean="0"/>
              <a:t>DS = priorité du paquet</a:t>
            </a:r>
          </a:p>
          <a:p>
            <a:r>
              <a:rPr lang="fr-FR" sz="1700" kern="0" dirty="0" smtClean="0"/>
              <a:t>TTL = limite la durée de vie du paquet</a:t>
            </a:r>
          </a:p>
          <a:p>
            <a:r>
              <a:rPr lang="fr-FR" sz="1700" kern="0" dirty="0"/>
              <a:t>Protocole </a:t>
            </a:r>
            <a:r>
              <a:rPr lang="fr-FR" sz="1700" kern="0" dirty="0" smtClean="0"/>
              <a:t>= protocole de la couche supérieure tel que TCP</a:t>
            </a:r>
          </a:p>
          <a:p>
            <a:r>
              <a:rPr lang="fr-FR" sz="1700" kern="0" dirty="0"/>
              <a:t>Adresse IP source </a:t>
            </a:r>
            <a:r>
              <a:rPr lang="fr-FR" sz="1700" kern="0" dirty="0" smtClean="0"/>
              <a:t>= source du paquet</a:t>
            </a:r>
          </a:p>
          <a:p>
            <a:r>
              <a:rPr lang="fr-FR" sz="1700" kern="0" dirty="0"/>
              <a:t>Adresse IP de destination </a:t>
            </a:r>
            <a:r>
              <a:rPr lang="fr-FR" sz="1700" kern="0" dirty="0" smtClean="0"/>
              <a:t>= destination du paquet</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560350" y="1609409"/>
            <a:ext cx="5512950" cy="4716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30723549"/>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Protocoles de couche réseau</a:t>
            </a:r>
            <a:r>
              <a:t/>
            </a:r>
            <a:br/>
            <a:r>
              <a:rPr lang="fr-FR" dirty="0" smtClean="0">
                <a:latin typeface="Arial" charset="0"/>
              </a:rPr>
              <a:t>Paquet IPv6</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2000" dirty="0" smtClean="0"/>
              <a:t>Limites du protocole IPv4</a:t>
            </a:r>
          </a:p>
          <a:p>
            <a:pPr lvl="1"/>
            <a:r>
              <a:rPr lang="fr-FR" sz="1600" dirty="0"/>
              <a:t>Manque d'adresses IP</a:t>
            </a:r>
          </a:p>
          <a:p>
            <a:pPr lvl="1"/>
            <a:r>
              <a:rPr lang="fr-FR" sz="1600" dirty="0"/>
              <a:t>Croissance de la table de routage Internet</a:t>
            </a:r>
          </a:p>
          <a:p>
            <a:pPr lvl="1"/>
            <a:r>
              <a:rPr lang="fr-FR" sz="1600" dirty="0"/>
              <a:t>Absence de connectivité de bout en bout</a:t>
            </a:r>
          </a:p>
          <a:p>
            <a:r>
              <a:rPr lang="fr-FR" sz="2000" dirty="0" smtClean="0"/>
              <a:t>Présentation de l'IPv6</a:t>
            </a:r>
          </a:p>
          <a:p>
            <a:pPr lvl="1"/>
            <a:r>
              <a:rPr lang="fr-FR" sz="1600" dirty="0"/>
              <a:t>Espace d'adressage plus important</a:t>
            </a:r>
          </a:p>
          <a:p>
            <a:pPr lvl="1"/>
            <a:r>
              <a:rPr lang="fr-FR" sz="1600" dirty="0"/>
              <a:t>Amélioration du traitement des paquets</a:t>
            </a:r>
          </a:p>
          <a:p>
            <a:pPr lvl="1"/>
            <a:r>
              <a:rPr lang="fr-FR" sz="1600" dirty="0"/>
              <a:t>Élimination du besoin d'adresses réseau (NAT)</a:t>
            </a:r>
          </a:p>
          <a:p>
            <a:r>
              <a:rPr lang="fr-FR" sz="2000" dirty="0" smtClean="0"/>
              <a:t>Encapsulation IPv6</a:t>
            </a:r>
            <a:endParaRPr lang="fr-FR" sz="2000" dirty="0"/>
          </a:p>
          <a:p>
            <a:pPr lvl="1"/>
            <a:r>
              <a:rPr lang="fr-FR" sz="1600" dirty="0" smtClean="0"/>
              <a:t>Format d'en-tête simplifié</a:t>
            </a:r>
          </a:p>
          <a:p>
            <a:pPr lvl="1"/>
            <a:r>
              <a:rPr lang="fr-FR" sz="1600" dirty="0" smtClean="0"/>
              <a:t>Processus de somme de contrôle non obligatoire</a:t>
            </a:r>
          </a:p>
          <a:p>
            <a:pPr lvl="1"/>
            <a:r>
              <a:rPr lang="fr-FR" sz="1600" dirty="0" smtClean="0"/>
              <a:t>Mécanisme plus efficace d'options d'en-tête</a:t>
            </a:r>
          </a:p>
          <a:p>
            <a:pPr lvl="1"/>
            <a:r>
              <a:rPr lang="fr-FR" sz="1600" dirty="0"/>
              <a:t>Amélioration de l'efficacité par le champ Étiquetage</a:t>
            </a:r>
            <a:endParaRPr lang="fr-FR" sz="1600" dirty="0" smtClean="0"/>
          </a:p>
          <a:p>
            <a:r>
              <a:rPr lang="fr-FR" sz="2000" dirty="0" smtClean="0"/>
              <a:t>En-tête de paquet IPv6</a:t>
            </a:r>
          </a:p>
          <a:p>
            <a:pPr lvl="1"/>
            <a:r>
              <a:rPr lang="fr-FR" sz="1600" dirty="0" smtClean="0"/>
              <a:t>xx</a:t>
            </a:r>
            <a:endParaRPr lang="fr-FR" sz="2000" dirty="0" smtClean="0"/>
          </a:p>
        </p:txBody>
      </p:sp>
    </p:spTree>
    <p:extLst>
      <p:ext uri="{BB962C8B-B14F-4D97-AF65-F5344CB8AC3E}">
        <p14:creationId xmlns:p14="http://schemas.microsoft.com/office/powerpoint/2010/main" xmlns="" val="125616496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Protocoles de couche réseau</a:t>
            </a:r>
            <a:r>
              <a:rPr dirty="0"/>
              <a:t/>
            </a:r>
            <a:br>
              <a:rPr dirty="0"/>
            </a:br>
            <a:r>
              <a:rPr lang="fr-FR" dirty="0" smtClean="0">
                <a:latin typeface="Arial" charset="0"/>
              </a:rPr>
              <a:t>Paquet IPv6 (suite)</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2000" dirty="0" smtClean="0"/>
              <a:t>En-tête de paquet IPv6</a:t>
            </a:r>
          </a:p>
          <a:p>
            <a:pPr lvl="1"/>
            <a:r>
              <a:rPr lang="fr-FR" sz="1600" dirty="0" smtClean="0"/>
              <a:t>xx</a:t>
            </a:r>
          </a:p>
          <a:p>
            <a:pPr lvl="1"/>
            <a:endParaRPr lang="fr-FR" sz="1600" dirty="0"/>
          </a:p>
          <a:p>
            <a:pPr lvl="1"/>
            <a:endParaRPr lang="fr-FR" sz="1600" dirty="0"/>
          </a:p>
          <a:p>
            <a:endParaRPr lang="fr-FR" sz="2000" dirty="0" smtClean="0"/>
          </a:p>
        </p:txBody>
      </p:sp>
      <p:sp>
        <p:nvSpPr>
          <p:cNvPr id="4" name="Text Placeholder 2"/>
          <p:cNvSpPr txBox="1">
            <a:spLocks/>
          </p:cNvSpPr>
          <p:nvPr/>
        </p:nvSpPr>
        <p:spPr>
          <a:xfrm>
            <a:off x="6330787" y="1772941"/>
            <a:ext cx="2378873" cy="4593735"/>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kern="0" dirty="0" smtClean="0"/>
              <a:t>Version = 0110</a:t>
            </a:r>
          </a:p>
          <a:p>
            <a:r>
              <a:rPr lang="fr-FR" sz="1600" kern="0" dirty="0"/>
              <a:t>Classe de trafic </a:t>
            </a:r>
            <a:r>
              <a:rPr lang="fr-FR" sz="1600" kern="0" dirty="0" smtClean="0"/>
              <a:t>= priorité</a:t>
            </a:r>
          </a:p>
          <a:p>
            <a:r>
              <a:rPr lang="fr-FR" sz="1600" kern="0" dirty="0"/>
              <a:t>Étiquetage de flux </a:t>
            </a:r>
            <a:r>
              <a:rPr lang="fr-FR" sz="1600" kern="0" dirty="0" smtClean="0"/>
              <a:t>= le même flux recevra le même traitement</a:t>
            </a:r>
          </a:p>
          <a:p>
            <a:r>
              <a:rPr lang="fr-FR" sz="1600" kern="0" dirty="0"/>
              <a:t>Longueur des données utiles </a:t>
            </a:r>
            <a:r>
              <a:rPr lang="fr-FR" sz="1600" kern="0" dirty="0" smtClean="0"/>
              <a:t>= identique à la longueur totale</a:t>
            </a:r>
          </a:p>
          <a:p>
            <a:r>
              <a:rPr lang="fr-FR" sz="1600" kern="0" dirty="0" smtClean="0"/>
              <a:t>En-tête </a:t>
            </a:r>
            <a:r>
              <a:rPr lang="fr-FR" sz="1600" kern="0" dirty="0" smtClean="0"/>
              <a:t>suivant </a:t>
            </a:r>
            <a:r>
              <a:rPr lang="fr-FR" sz="1600" kern="0" dirty="0" smtClean="0"/>
              <a:t>= protocole de la couche 4</a:t>
            </a:r>
          </a:p>
          <a:p>
            <a:r>
              <a:rPr lang="fr-FR" sz="1600" kern="0" dirty="0"/>
              <a:t>Limite de nombre de tronçons </a:t>
            </a:r>
            <a:r>
              <a:rPr lang="fr-FR" sz="1600" kern="0" dirty="0" smtClean="0"/>
              <a:t>= remplace le champ TTL</a:t>
            </a:r>
            <a:endParaRPr lang="fr-FR" sz="1600" kern="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363582" y="1938404"/>
            <a:ext cx="5731941" cy="43867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8644712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6.2 Routage</a:t>
            </a:r>
            <a:endParaRPr lang="fr-FR" sz="2400" dirty="0">
              <a:solidFill>
                <a:srgbClr val="00B0F0"/>
              </a:solidFill>
            </a:endParaRPr>
          </a:p>
        </p:txBody>
      </p:sp>
    </p:spTree>
    <p:extLst>
      <p:ext uri="{BB962C8B-B14F-4D97-AF65-F5344CB8AC3E}">
        <p14:creationId xmlns:p14="http://schemas.microsoft.com/office/powerpoint/2010/main" xmlns="" val="1565692449"/>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tretch>
            <a:fillRect/>
          </a:stretch>
        </p:blipFill>
        <p:spPr bwMode="auto">
          <a:xfrm>
            <a:off x="4534248" y="4261220"/>
            <a:ext cx="4431775" cy="2063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Routage</a:t>
            </a:r>
            <a:r>
              <a:t/>
            </a:r>
            <a:br/>
            <a:r>
              <a:rPr lang="fr-FR" dirty="0">
                <a:latin typeface="Arial" charset="0"/>
              </a:rPr>
              <a:t>La méthode de routage des hôtes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1800" dirty="0" smtClean="0"/>
              <a:t>Décisions relatives aux transmissions</a:t>
            </a:r>
          </a:p>
          <a:p>
            <a:pPr lvl="1"/>
            <a:r>
              <a:rPr lang="fr-FR" sz="1400" dirty="0" smtClean="0"/>
              <a:t>Trois types de destinations : lui-même, hôte local, hôte distant.</a:t>
            </a:r>
          </a:p>
          <a:p>
            <a:r>
              <a:rPr lang="fr-FR" sz="1800" dirty="0" smtClean="0"/>
              <a:t>Passerelle par défaut</a:t>
            </a:r>
          </a:p>
          <a:p>
            <a:pPr lvl="1"/>
            <a:r>
              <a:rPr lang="fr-FR" sz="1400" dirty="0"/>
              <a:t>Route le trafic vers d'autres réseaux</a:t>
            </a:r>
          </a:p>
          <a:p>
            <a:pPr lvl="1"/>
            <a:r>
              <a:rPr lang="fr-FR" sz="1400" dirty="0"/>
              <a:t>Possède une adresse IP locale située dans la même plage d'adresses que les autres hôtes du réseau</a:t>
            </a:r>
          </a:p>
          <a:p>
            <a:pPr lvl="1"/>
            <a:r>
              <a:rPr lang="fr-FR" sz="1400" dirty="0"/>
              <a:t>Peut recevoir des données et en transmettre</a:t>
            </a:r>
          </a:p>
          <a:p>
            <a:r>
              <a:rPr lang="fr-FR" sz="1800" dirty="0" smtClean="0"/>
              <a:t>Utilisation de la passerelle par défaut</a:t>
            </a:r>
          </a:p>
          <a:p>
            <a:pPr lvl="1"/>
            <a:r>
              <a:rPr lang="fr-FR" sz="1400" dirty="0" smtClean="0"/>
              <a:t>Les hôtes utiliseront la passerelle par défaut pour envoyer des paquets à des réseaux distants.</a:t>
            </a:r>
            <a:endParaRPr lang="fr-FR" sz="1400" dirty="0"/>
          </a:p>
          <a:p>
            <a:r>
              <a:rPr lang="fr-FR" sz="1800" dirty="0" smtClean="0"/>
              <a:t>Tables de routage des hôtes</a:t>
            </a:r>
            <a:endParaRPr lang="fr-FR" sz="1800" dirty="0"/>
          </a:p>
          <a:p>
            <a:pPr lvl="1"/>
            <a:r>
              <a:rPr lang="fr-FR" sz="1400" dirty="0" smtClean="0"/>
              <a:t>Utilisez la commande</a:t>
            </a:r>
            <a:r>
              <a:rPr lang="fr-FR" sz="1400" b="1" dirty="0" smtClean="0"/>
              <a:t> netstat –r</a:t>
            </a:r>
            <a:r>
              <a:rPr lang="fr-FR" sz="1400" dirty="0" smtClean="0"/>
              <a:t> pour afficher </a:t>
            </a:r>
            <a:br>
              <a:rPr lang="fr-FR" sz="1400" dirty="0" smtClean="0"/>
            </a:br>
            <a:r>
              <a:rPr lang="fr-FR" sz="1400" dirty="0" smtClean="0"/>
              <a:t>la table de routage de l'hôte sur un ordinateur </a:t>
            </a:r>
            <a:br>
              <a:rPr lang="fr-FR" sz="1400" dirty="0" smtClean="0"/>
            </a:br>
            <a:r>
              <a:rPr lang="fr-FR" sz="1400" dirty="0" smtClean="0"/>
              <a:t>Windows.</a:t>
            </a:r>
            <a:endParaRPr lang="fr-FR" sz="1400" dirty="0"/>
          </a:p>
        </p:txBody>
      </p:sp>
    </p:spTree>
    <p:extLst>
      <p:ext uri="{BB962C8B-B14F-4D97-AF65-F5344CB8AC3E}">
        <p14:creationId xmlns:p14="http://schemas.microsoft.com/office/powerpoint/2010/main" xmlns="" val="104177159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Introduction to Network </a:t>
            </a:r>
            <a:r>
              <a:rPr lang="fr-FR" kern="0" dirty="0" smtClean="0">
                <a:solidFill>
                  <a:schemeClr val="bg1"/>
                </a:solidFill>
                <a:latin typeface="+mj-lt"/>
              </a:rPr>
              <a:t>6.0 </a:t>
            </a: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6 : Couche réseau</a:t>
            </a:r>
            <a:endParaRPr lang="fr-FR" b="0" kern="0" dirty="0">
              <a:solidFill>
                <a:srgbClr val="00B0F0"/>
              </a:solidFill>
              <a:latin typeface="+mj-lt"/>
              <a:ea typeface="+mj-ea"/>
              <a:cs typeface="+mj-cs"/>
            </a:endParaRPr>
          </a:p>
        </p:txBody>
      </p:sp>
    </p:spTree>
    <p:extLst>
      <p:ext uri="{BB962C8B-B14F-4D97-AF65-F5344CB8AC3E}">
        <p14:creationId xmlns:p14="http://schemas.microsoft.com/office/powerpoint/2010/main" xmlns=""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Routage</a:t>
            </a:r>
            <a:r>
              <a:t/>
            </a:r>
            <a:br/>
            <a:r>
              <a:rPr lang="fr-FR" dirty="0">
                <a:latin typeface="Arial" charset="0"/>
              </a:rPr>
              <a:t>La méthode de routage des hôtes (suite)</a:t>
            </a:r>
            <a:endParaRPr lang="fr-FR" dirty="0">
              <a:solidFill>
                <a:srgbClr val="00B0F0"/>
              </a:solidFill>
              <a:latin typeface="Arial"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743749" y="1409819"/>
            <a:ext cx="5672392" cy="51040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8669683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La méthode de routage des hôtes</a:t>
            </a:r>
            <a:r>
              <a:t/>
            </a:r>
            <a:br/>
            <a:r>
              <a:rPr lang="fr-FR" dirty="0">
                <a:latin typeface="Arial" charset="0"/>
              </a:rPr>
              <a:t>Les tables de routage des routeurs</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1600" dirty="0" smtClean="0"/>
              <a:t>Décisions relatives à la transmission de paquets du routeur</a:t>
            </a:r>
          </a:p>
          <a:p>
            <a:pPr lvl="1"/>
            <a:r>
              <a:rPr lang="fr-FR" sz="1200" dirty="0" smtClean="0"/>
              <a:t>Les routeurs et les hôtes transmettent des paquets de la même manière.</a:t>
            </a:r>
          </a:p>
          <a:p>
            <a:pPr lvl="1"/>
            <a:r>
              <a:rPr lang="fr-FR" sz="1200" dirty="0" smtClean="0"/>
              <a:t>La principale différence réside dans le fait que les routeurs ont plusieurs interfaces tandis que les hôtes n'en ont souvent qu'une seule.</a:t>
            </a:r>
          </a:p>
          <a:p>
            <a:pPr lvl="1"/>
            <a:r>
              <a:rPr lang="fr-FR" sz="1200" dirty="0" smtClean="0"/>
              <a:t>Les appareils sur les réseaux directement connectés sont accessibles directement.</a:t>
            </a:r>
          </a:p>
          <a:p>
            <a:pPr lvl="1"/>
            <a:r>
              <a:rPr lang="fr-FR" sz="1200" dirty="0" smtClean="0"/>
              <a:t>Les appareils sur des réseaux distants sont accessibles via une passerelle.</a:t>
            </a:r>
          </a:p>
          <a:p>
            <a:r>
              <a:rPr lang="fr-FR" sz="1600" dirty="0" smtClean="0"/>
              <a:t>Table de routage d'un routeur IPv4</a:t>
            </a:r>
          </a:p>
          <a:p>
            <a:pPr lvl="1"/>
            <a:r>
              <a:rPr lang="fr-FR" sz="1200" dirty="0" smtClean="0"/>
              <a:t>La table de routage du routeur stocke les routages réseau que le routeur connaît.</a:t>
            </a:r>
          </a:p>
          <a:p>
            <a:pPr lvl="1"/>
            <a:r>
              <a:rPr lang="fr-FR" sz="1200" dirty="0" smtClean="0"/>
              <a:t>Utilisez la commande </a:t>
            </a:r>
            <a:r>
              <a:rPr lang="fr-FR" sz="1200" b="1" dirty="0" smtClean="0"/>
              <a:t>show ip route</a:t>
            </a:r>
            <a:r>
              <a:rPr lang="fr-FR" sz="1200" dirty="0" smtClean="0"/>
              <a:t> pour afficher la table de routage d'un routeur Cisco.</a:t>
            </a:r>
          </a:p>
          <a:p>
            <a:pPr lvl="1"/>
            <a:r>
              <a:rPr lang="fr-FR" sz="1200" dirty="0" smtClean="0"/>
              <a:t>La table de routage du routeur contient également des informations sur la méthode de détection du routage, sa fiabilité et son évaluation.</a:t>
            </a:r>
          </a:p>
          <a:p>
            <a:pPr lvl="1"/>
            <a:r>
              <a:rPr lang="fr-FR" sz="1200" dirty="0" smtClean="0"/>
              <a:t>Elle précise aussi quelle interface vous devez utiliser pour atteindre cette destination spécifique.</a:t>
            </a:r>
          </a:p>
          <a:p>
            <a:r>
              <a:rPr lang="fr-FR" sz="1600" dirty="0" smtClean="0"/>
              <a:t>Entrées de table de routage d'un réseau connecté directement</a:t>
            </a:r>
            <a:endParaRPr lang="fr-FR" sz="1600" dirty="0"/>
          </a:p>
          <a:p>
            <a:pPr lvl="1"/>
            <a:r>
              <a:rPr lang="fr-FR" sz="1200" dirty="0" smtClean="0"/>
              <a:t>C : identifie un réseau connecté directement, créé automatiquement lorsqu'une interface est configurée avec une adresse IP et activée.</a:t>
            </a:r>
          </a:p>
          <a:p>
            <a:pPr lvl="1"/>
            <a:r>
              <a:rPr lang="fr-FR" sz="1200" dirty="0" smtClean="0"/>
              <a:t>L : indique qu'il s'agit d'une interface locale. Cette entrée fournit l'adresse IPv4 de l'interface sur le routeur.</a:t>
            </a:r>
          </a:p>
          <a:p>
            <a:r>
              <a:rPr lang="fr-FR" sz="1600" dirty="0" smtClean="0"/>
              <a:t>Entrées de table de routage d'un réseau distant</a:t>
            </a:r>
            <a:endParaRPr lang="fr-FR" sz="1600" dirty="0"/>
          </a:p>
          <a:p>
            <a:pPr lvl="1"/>
            <a:r>
              <a:rPr lang="fr-FR" sz="1200" dirty="0" smtClean="0"/>
              <a:t>Xx</a:t>
            </a:r>
            <a:endParaRPr lang="fr-FR" sz="1200" dirty="0"/>
          </a:p>
          <a:p>
            <a:r>
              <a:rPr lang="fr-FR" sz="1600" dirty="0" smtClean="0"/>
              <a:t>Adresse du tronçon suivant</a:t>
            </a:r>
            <a:endParaRPr lang="fr-FR" sz="1600" dirty="0"/>
          </a:p>
          <a:p>
            <a:pPr lvl="1"/>
            <a:r>
              <a:rPr lang="fr-FR" sz="1200" dirty="0"/>
              <a:t>xx</a:t>
            </a:r>
            <a:endParaRPr lang="fr-FR" sz="1200" dirty="0" smtClean="0"/>
          </a:p>
        </p:txBody>
      </p:sp>
    </p:spTree>
    <p:extLst>
      <p:ext uri="{BB962C8B-B14F-4D97-AF65-F5344CB8AC3E}">
        <p14:creationId xmlns:p14="http://schemas.microsoft.com/office/powerpoint/2010/main" xmlns="" val="3625244325"/>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La méthode de routage des hôtes</a:t>
            </a:r>
            <a:r>
              <a:rPr dirty="0"/>
              <a:t/>
            </a:r>
            <a:br>
              <a:rPr dirty="0"/>
            </a:br>
            <a:r>
              <a:rPr lang="fr-FR" dirty="0">
                <a:latin typeface="Arial" charset="0"/>
              </a:rPr>
              <a:t>Les tables de routage des routeurs (suite)</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3548426" cy="5093780"/>
          </a:xfrm>
        </p:spPr>
        <p:txBody>
          <a:bodyPr/>
          <a:lstStyle/>
          <a:p>
            <a:r>
              <a:rPr lang="fr-FR" sz="2000" dirty="0" smtClean="0"/>
              <a:t>Entrées de table de routage d'un réseau distant</a:t>
            </a:r>
            <a:endParaRPr lang="fr-FR" sz="2000" dirty="0"/>
          </a:p>
          <a:p>
            <a:pPr lvl="1"/>
            <a:r>
              <a:rPr lang="fr-FR" sz="1600" dirty="0" smtClean="0"/>
              <a:t>Les destinations distantes ne sont pas accessibles directement.</a:t>
            </a:r>
          </a:p>
          <a:p>
            <a:pPr lvl="1"/>
            <a:r>
              <a:rPr lang="fr-FR" sz="1600" dirty="0" smtClean="0"/>
              <a:t>Les routages distants contiennent l'adresse de l'appareil réseau intermédiaire à utiliser pour atteindre la destination.</a:t>
            </a:r>
            <a:endParaRPr lang="fr-FR" sz="1600" dirty="0"/>
          </a:p>
          <a:p>
            <a:r>
              <a:rPr lang="fr-FR" sz="2000" dirty="0" smtClean="0"/>
              <a:t>Adresse du tronçon suivant</a:t>
            </a:r>
            <a:endParaRPr lang="fr-FR" sz="2000" dirty="0"/>
          </a:p>
          <a:p>
            <a:pPr lvl="1"/>
            <a:r>
              <a:rPr lang="fr-FR" sz="1600" dirty="0" smtClean="0"/>
              <a:t>L'adresse du </a:t>
            </a:r>
            <a:r>
              <a:rPr lang="fr-FR" sz="1600" dirty="0"/>
              <a:t>tronçon </a:t>
            </a:r>
            <a:r>
              <a:rPr lang="fr-FR" sz="1600" dirty="0" smtClean="0"/>
              <a:t>suivant est l'adresse de l'appareil intermédiaire utilisé pour atteindre une destination distante spécifique.</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3766338" y="3090371"/>
            <a:ext cx="5194886" cy="323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7881513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6.3 Routeurs</a:t>
            </a:r>
            <a:endParaRPr lang="fr-FR" sz="2400" dirty="0">
              <a:solidFill>
                <a:srgbClr val="00B0F0"/>
              </a:solidFill>
            </a:endParaRPr>
          </a:p>
        </p:txBody>
      </p:sp>
    </p:spTree>
    <p:extLst>
      <p:ext uri="{BB962C8B-B14F-4D97-AF65-F5344CB8AC3E}">
        <p14:creationId xmlns:p14="http://schemas.microsoft.com/office/powerpoint/2010/main" xmlns="" val="1085013060"/>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tretch>
            <a:fillRect/>
          </a:stretch>
        </p:blipFill>
        <p:spPr bwMode="auto">
          <a:xfrm>
            <a:off x="5092861" y="3502389"/>
            <a:ext cx="3873164" cy="28232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Routeurs</a:t>
            </a:r>
            <a:r>
              <a:t/>
            </a:r>
            <a:br/>
            <a:r>
              <a:rPr lang="fr-FR" dirty="0" smtClean="0">
                <a:latin typeface="Arial" charset="0"/>
              </a:rPr>
              <a:t>Les composants d'un routeur</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1600" dirty="0" smtClean="0"/>
              <a:t>Un routeur est un ordinateur</a:t>
            </a:r>
          </a:p>
          <a:p>
            <a:pPr lvl="1"/>
            <a:r>
              <a:rPr lang="fr-FR" sz="1200" dirty="0" smtClean="0"/>
              <a:t>Les routeurs possèdent un CPU, de la mémoire et des appareils d'E/S.</a:t>
            </a:r>
          </a:p>
          <a:p>
            <a:pPr lvl="1"/>
            <a:r>
              <a:rPr lang="fr-FR" sz="1200" dirty="0" smtClean="0"/>
              <a:t>Les routeurs Cisco utilisent le système d'exploitation IOS.</a:t>
            </a:r>
          </a:p>
          <a:p>
            <a:r>
              <a:rPr lang="fr-FR" sz="1600" dirty="0" smtClean="0"/>
              <a:t>Mémoire des routeurs</a:t>
            </a:r>
            <a:endParaRPr lang="fr-FR" sz="1600" dirty="0"/>
          </a:p>
          <a:p>
            <a:pPr lvl="1"/>
            <a:r>
              <a:rPr lang="fr-FR" sz="1200" dirty="0" smtClean="0"/>
              <a:t>Tout comme les ordinateurs, les routeurs possèdent de la mémoire.</a:t>
            </a:r>
          </a:p>
          <a:p>
            <a:pPr lvl="1"/>
            <a:r>
              <a:rPr lang="fr-FR" sz="1200" dirty="0" smtClean="0"/>
              <a:t>Les routeurs disposent d'une mémoire RAM, ROM, NVRAM et Flash.</a:t>
            </a:r>
            <a:endParaRPr lang="fr-FR" sz="1200" dirty="0"/>
          </a:p>
          <a:p>
            <a:r>
              <a:rPr lang="fr-FR" sz="1600" dirty="0" smtClean="0"/>
              <a:t>À l’intérieur d’un routeur</a:t>
            </a:r>
            <a:endParaRPr lang="fr-FR" sz="1600" dirty="0"/>
          </a:p>
          <a:p>
            <a:pPr lvl="1"/>
            <a:r>
              <a:rPr lang="fr-FR" sz="1200" dirty="0" smtClean="0"/>
              <a:t>Les routeurs présentent tous la même structure générale.</a:t>
            </a:r>
            <a:endParaRPr lang="fr-FR" sz="1200" dirty="0"/>
          </a:p>
          <a:p>
            <a:r>
              <a:rPr lang="fr-FR" sz="1600" dirty="0" smtClean="0"/>
              <a:t>Connexion à un routeur</a:t>
            </a:r>
            <a:endParaRPr lang="fr-FR" sz="1600" dirty="0"/>
          </a:p>
          <a:p>
            <a:pPr lvl="1"/>
            <a:r>
              <a:rPr lang="fr-FR" sz="1200" dirty="0" smtClean="0"/>
              <a:t>Les routeurs peuvent être équipés de ports capables de prendre </a:t>
            </a:r>
            <a:br>
              <a:rPr lang="fr-FR" sz="1200" dirty="0" smtClean="0"/>
            </a:br>
            <a:r>
              <a:rPr lang="fr-FR" sz="1200" dirty="0" smtClean="0"/>
              <a:t>en charge des connexions.</a:t>
            </a:r>
            <a:endParaRPr lang="fr-FR" sz="1200" dirty="0"/>
          </a:p>
          <a:p>
            <a:r>
              <a:rPr lang="fr-FR" sz="1600" dirty="0" smtClean="0"/>
              <a:t>Interfaces LAN et WAN</a:t>
            </a:r>
            <a:endParaRPr lang="fr-FR" sz="1600" dirty="0"/>
          </a:p>
          <a:p>
            <a:pPr lvl="1"/>
            <a:r>
              <a:rPr lang="fr-FR" sz="1200" dirty="0" smtClean="0"/>
              <a:t>Les routeurs disposent de ports LAN et WAN.</a:t>
            </a:r>
          </a:p>
          <a:p>
            <a:pPr lvl="1"/>
            <a:r>
              <a:rPr lang="fr-FR" sz="1200" dirty="0" smtClean="0"/>
              <a:t>Chaque modèle est doté de ports différents.</a:t>
            </a:r>
          </a:p>
          <a:p>
            <a:pPr lvl="1"/>
            <a:r>
              <a:rPr lang="fr-FR" sz="1200" dirty="0" smtClean="0"/>
              <a:t>Ethernet se retrouve souvent sur les différents modèles de </a:t>
            </a:r>
            <a:br>
              <a:rPr lang="fr-FR" sz="1200" dirty="0" smtClean="0"/>
            </a:br>
            <a:r>
              <a:rPr lang="fr-FR" sz="1200" dirty="0" smtClean="0"/>
              <a:t>routeurs.</a:t>
            </a:r>
            <a:endParaRPr lang="fr-FR" sz="1600" dirty="0" smtClean="0"/>
          </a:p>
        </p:txBody>
      </p:sp>
    </p:spTree>
    <p:extLst>
      <p:ext uri="{BB962C8B-B14F-4D97-AF65-F5344CB8AC3E}">
        <p14:creationId xmlns:p14="http://schemas.microsoft.com/office/powerpoint/2010/main" xmlns="" val="503958385"/>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Routeurs</a:t>
            </a:r>
            <a:r>
              <a:rPr dirty="0"/>
              <a:t/>
            </a:r>
            <a:br>
              <a:rPr dirty="0"/>
            </a:br>
            <a:r>
              <a:rPr lang="fr-FR" dirty="0" smtClean="0">
                <a:latin typeface="Arial" charset="0"/>
              </a:rPr>
              <a:t>Les composants d'un routeur</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4782799" cy="5093780"/>
          </a:xfrm>
        </p:spPr>
        <p:txBody>
          <a:bodyPr/>
          <a:lstStyle/>
          <a:p>
            <a:pPr>
              <a:lnSpc>
                <a:spcPct val="100000"/>
              </a:lnSpc>
            </a:pPr>
            <a:r>
              <a:rPr lang="fr-FR" sz="1800" dirty="0" smtClean="0"/>
              <a:t>Fichiers de démarrage prédéfinis</a:t>
            </a:r>
          </a:p>
          <a:p>
            <a:pPr lvl="1">
              <a:lnSpc>
                <a:spcPct val="100000"/>
              </a:lnSpc>
            </a:pPr>
            <a:r>
              <a:rPr lang="fr-FR" sz="1400" dirty="0" smtClean="0"/>
              <a:t>Le fichier image IOS, stocké dans la mémoire Flash, contient l'IOS.</a:t>
            </a:r>
          </a:p>
          <a:p>
            <a:pPr lvl="1">
              <a:lnSpc>
                <a:spcPct val="100000"/>
              </a:lnSpc>
            </a:pPr>
            <a:r>
              <a:rPr lang="fr-FR" sz="1400" dirty="0" smtClean="0"/>
              <a:t>La mémoire Flash stocke également d'autres fichiers système.</a:t>
            </a:r>
          </a:p>
          <a:p>
            <a:pPr lvl="1">
              <a:lnSpc>
                <a:spcPct val="100000"/>
              </a:lnSpc>
            </a:pPr>
            <a:r>
              <a:rPr lang="fr-FR" sz="1400" dirty="0" smtClean="0"/>
              <a:t>La mémoire NVRAM stocke les paramètres de configuration.</a:t>
            </a:r>
          </a:p>
          <a:p>
            <a:pPr>
              <a:lnSpc>
                <a:spcPct val="100000"/>
              </a:lnSpc>
            </a:pPr>
            <a:r>
              <a:rPr lang="fr-FR" sz="1800" dirty="0" smtClean="0"/>
              <a:t>Processus de démarrage d'un routeur</a:t>
            </a:r>
          </a:p>
          <a:p>
            <a:pPr marL="571500" lvl="1" indent="-342900">
              <a:lnSpc>
                <a:spcPct val="100000"/>
              </a:lnSpc>
              <a:buFont typeface="+mj-lt"/>
              <a:buAutoNum type="arabicPeriod"/>
            </a:pPr>
            <a:r>
              <a:rPr lang="fr-FR" sz="1400" dirty="0"/>
              <a:t>Exécution du POST et chargement du bootstrap</a:t>
            </a:r>
          </a:p>
          <a:p>
            <a:pPr marL="571500" lvl="1" indent="-342900">
              <a:lnSpc>
                <a:spcPct val="100000"/>
              </a:lnSpc>
              <a:buFont typeface="+mj-lt"/>
              <a:buAutoNum type="arabicPeriod"/>
            </a:pPr>
            <a:r>
              <a:rPr lang="fr-FR" sz="1400" dirty="0" smtClean="0"/>
              <a:t>Localisation et chargement du logiciel Cisco IOS</a:t>
            </a:r>
          </a:p>
          <a:p>
            <a:pPr marL="571500" lvl="1" indent="-342900">
              <a:lnSpc>
                <a:spcPct val="100000"/>
              </a:lnSpc>
              <a:buFont typeface="+mj-lt"/>
              <a:buAutoNum type="arabicPeriod"/>
            </a:pPr>
            <a:r>
              <a:rPr lang="fr-FR" sz="1400" dirty="0" smtClean="0"/>
              <a:t>Recherche et chargement du fichier de configuration initiale ou passage en mode Configuration</a:t>
            </a:r>
          </a:p>
          <a:p>
            <a:pPr>
              <a:lnSpc>
                <a:spcPct val="100000"/>
              </a:lnSpc>
            </a:pPr>
            <a:r>
              <a:rPr lang="fr-FR" sz="1800" dirty="0" smtClean="0"/>
              <a:t>Résultat de la commande show version</a:t>
            </a:r>
            <a:endParaRPr lang="fr-FR" sz="1800" dirty="0"/>
          </a:p>
          <a:p>
            <a:pPr lvl="1">
              <a:lnSpc>
                <a:spcPct val="100000"/>
              </a:lnSpc>
            </a:pPr>
            <a:r>
              <a:rPr lang="fr-FR" sz="1400" dirty="0"/>
              <a:t>La commande show version est très utile.</a:t>
            </a:r>
          </a:p>
          <a:p>
            <a:pPr lvl="1">
              <a:lnSpc>
                <a:spcPct val="100000"/>
              </a:lnSpc>
            </a:pPr>
            <a:r>
              <a:rPr lang="fr-FR" sz="1400" dirty="0"/>
              <a:t>Elle fournit des informations sur le volume de la mémoire installée, les images IOS chargées au démarrage et plus encore.</a:t>
            </a:r>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tretch>
            <a:fillRect/>
          </a:stretch>
        </p:blipFill>
        <p:spPr bwMode="auto">
          <a:xfrm>
            <a:off x="5015153" y="2661964"/>
            <a:ext cx="3970114" cy="3660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5609345"/>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6.4 Configuration d'un routeur Cisco</a:t>
            </a:r>
            <a:endParaRPr lang="fr-FR" sz="2400" dirty="0">
              <a:solidFill>
                <a:srgbClr val="00B0F0"/>
              </a:solidFill>
            </a:endParaRPr>
          </a:p>
        </p:txBody>
      </p:sp>
    </p:spTree>
    <p:extLst>
      <p:ext uri="{BB962C8B-B14F-4D97-AF65-F5344CB8AC3E}">
        <p14:creationId xmlns:p14="http://schemas.microsoft.com/office/powerpoint/2010/main" xmlns="" val="2987867139"/>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Configuration d'un routeur Cisco</a:t>
            </a:r>
            <a:r>
              <a:t/>
            </a:r>
            <a:br/>
            <a:r>
              <a:rPr lang="fr-FR" dirty="0" smtClean="0">
                <a:latin typeface="Arial" charset="0"/>
              </a:rPr>
              <a:t>Configurer les paramètres initiaux</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4000075" cy="5093780"/>
          </a:xfrm>
        </p:spPr>
        <p:txBody>
          <a:bodyPr/>
          <a:lstStyle/>
          <a:p>
            <a:r>
              <a:rPr lang="fr-FR" sz="2000" dirty="0" smtClean="0"/>
              <a:t>Étapes de la configuration de base d'un commutateur</a:t>
            </a:r>
          </a:p>
          <a:p>
            <a:pPr lvl="1"/>
            <a:r>
              <a:rPr lang="fr-FR" sz="1600" dirty="0" smtClean="0"/>
              <a:t>Configurer le nom de l'appareil</a:t>
            </a:r>
          </a:p>
          <a:p>
            <a:pPr lvl="1"/>
            <a:r>
              <a:rPr lang="fr-FR" sz="1600" dirty="0" smtClean="0"/>
              <a:t>Sécuriser le mode d'exécution</a:t>
            </a:r>
          </a:p>
          <a:p>
            <a:pPr lvl="1"/>
            <a:r>
              <a:rPr lang="fr-FR" sz="1600" dirty="0" smtClean="0"/>
              <a:t>Sécuriser les lignes VTY</a:t>
            </a:r>
          </a:p>
          <a:p>
            <a:pPr lvl="1"/>
            <a:r>
              <a:rPr lang="fr-FR" sz="1600" dirty="0"/>
              <a:t>Sécuriser le mode d'exécution privilégié</a:t>
            </a:r>
          </a:p>
          <a:p>
            <a:pPr lvl="1"/>
            <a:r>
              <a:rPr lang="fr-FR" sz="1600" dirty="0" smtClean="0"/>
              <a:t>Sécuriser tous les mots de passe</a:t>
            </a:r>
          </a:p>
          <a:p>
            <a:pPr lvl="1"/>
            <a:r>
              <a:rPr lang="fr-FR" sz="1600" dirty="0" smtClean="0"/>
              <a:t>Fournir un avertissement juridique</a:t>
            </a:r>
          </a:p>
          <a:p>
            <a:pPr lvl="1"/>
            <a:r>
              <a:rPr lang="fr-FR" sz="1600" dirty="0" smtClean="0"/>
              <a:t>Configurer l'interface SVI de gestion</a:t>
            </a:r>
          </a:p>
          <a:p>
            <a:pPr lvl="1"/>
            <a:r>
              <a:rPr lang="fr-FR" sz="1600" dirty="0"/>
              <a:t>Enregistrer </a:t>
            </a:r>
            <a:r>
              <a:rPr lang="fr-FR" sz="1600" dirty="0" smtClean="0"/>
              <a:t>la configuration</a:t>
            </a:r>
            <a:endParaRPr lang="fr-FR" sz="1600" dirty="0"/>
          </a:p>
          <a:p>
            <a:endParaRPr lang="fr-FR" sz="1600" dirty="0"/>
          </a:p>
          <a:p>
            <a:endParaRPr lang="fr-FR" sz="2000" dirty="0" smtClean="0"/>
          </a:p>
        </p:txBody>
      </p:sp>
      <p:sp>
        <p:nvSpPr>
          <p:cNvPr id="4" name="Content Placeholder 1"/>
          <p:cNvSpPr txBox="1">
            <a:spLocks/>
          </p:cNvSpPr>
          <p:nvPr/>
        </p:nvSpPr>
        <p:spPr bwMode="auto">
          <a:xfrm>
            <a:off x="4579946" y="1232592"/>
            <a:ext cx="4000075" cy="5093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kern="0" dirty="0" smtClean="0"/>
              <a:t>Étapes de la configuration de base d'un routeur</a:t>
            </a:r>
          </a:p>
          <a:p>
            <a:pPr lvl="1"/>
            <a:r>
              <a:rPr lang="fr-FR" sz="1600" kern="0" dirty="0" smtClean="0"/>
              <a:t>Configurer le nom de l'appareil</a:t>
            </a:r>
          </a:p>
          <a:p>
            <a:pPr lvl="1"/>
            <a:r>
              <a:rPr lang="fr-FR" sz="1600" kern="0" dirty="0" smtClean="0"/>
              <a:t>Sécuriser le mode d'exécution</a:t>
            </a:r>
          </a:p>
          <a:p>
            <a:pPr lvl="1"/>
            <a:r>
              <a:rPr lang="fr-FR" sz="1600" kern="0" dirty="0" smtClean="0"/>
              <a:t>Sécuriser les lignes VTY</a:t>
            </a:r>
          </a:p>
          <a:p>
            <a:pPr lvl="1"/>
            <a:r>
              <a:rPr lang="fr-FR" sz="1600" kern="0" dirty="0" smtClean="0"/>
              <a:t>Sécuriser le mode d'exécution privilégié</a:t>
            </a:r>
          </a:p>
          <a:p>
            <a:pPr lvl="1"/>
            <a:r>
              <a:rPr lang="fr-FR" sz="1600" kern="0" dirty="0" smtClean="0"/>
              <a:t>Sécuriser tous les mots de passe</a:t>
            </a:r>
          </a:p>
          <a:p>
            <a:pPr lvl="1"/>
            <a:r>
              <a:rPr lang="fr-FR" sz="1600" kern="0" dirty="0" smtClean="0"/>
              <a:t>Fournir un avertissement juridique</a:t>
            </a:r>
          </a:p>
          <a:p>
            <a:pPr lvl="1"/>
            <a:r>
              <a:rPr lang="fr-FR" sz="1600" kern="0" dirty="0" smtClean="0"/>
              <a:t>Configurer l'interface SVI de gestion</a:t>
            </a:r>
          </a:p>
          <a:p>
            <a:pPr lvl="1"/>
            <a:r>
              <a:rPr lang="fr-FR" sz="1600" kern="0" dirty="0"/>
              <a:t>Enregistrer </a:t>
            </a:r>
            <a:r>
              <a:rPr lang="fr-FR" sz="1600" kern="0" dirty="0" smtClean="0"/>
              <a:t>la configuration</a:t>
            </a:r>
          </a:p>
          <a:p>
            <a:endParaRPr lang="fr-FR" sz="1600" kern="0" dirty="0" smtClean="0"/>
          </a:p>
          <a:p>
            <a:endParaRPr lang="fr-FR" sz="2000" kern="0" dirty="0" smtClean="0"/>
          </a:p>
        </p:txBody>
      </p:sp>
      <p:pic>
        <p:nvPicPr>
          <p:cNvPr id="3" name="Picture 2"/>
          <p:cNvPicPr>
            <a:picLocks noChangeAspect="1"/>
          </p:cNvPicPr>
          <p:nvPr/>
        </p:nvPicPr>
        <p:blipFill>
          <a:blip r:embed="rId3" cstate="print"/>
          <a:stretch>
            <a:fillRect/>
          </a:stretch>
        </p:blipFill>
        <p:spPr>
          <a:xfrm>
            <a:off x="2082165" y="4721132"/>
            <a:ext cx="4995561" cy="1605240"/>
          </a:xfrm>
          <a:prstGeom prst="rect">
            <a:avLst/>
          </a:prstGeom>
        </p:spPr>
      </p:pic>
    </p:spTree>
    <p:extLst>
      <p:ext uri="{BB962C8B-B14F-4D97-AF65-F5344CB8AC3E}">
        <p14:creationId xmlns:p14="http://schemas.microsoft.com/office/powerpoint/2010/main" xmlns="" val="341557495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Configuration d'un routeur Cisco</a:t>
            </a:r>
            <a:r>
              <a:t/>
            </a:r>
            <a:br/>
            <a:r>
              <a:rPr lang="fr-FR" dirty="0">
                <a:latin typeface="Arial" charset="0"/>
              </a:rPr>
              <a:t>Configurer les interfaces</a:t>
            </a:r>
            <a:endParaRPr lang="fr-FR" dirty="0">
              <a:solidFill>
                <a:srgbClr val="00B0F0"/>
              </a:solidFill>
              <a:latin typeface="Arial" charset="0"/>
            </a:endParaRPr>
          </a:p>
        </p:txBody>
      </p:sp>
      <p:sp>
        <p:nvSpPr>
          <p:cNvPr id="2" name="Content Placeholder 1"/>
          <p:cNvSpPr>
            <a:spLocks noGrp="1"/>
          </p:cNvSpPr>
          <p:nvPr>
            <p:ph idx="1"/>
          </p:nvPr>
        </p:nvSpPr>
        <p:spPr>
          <a:xfrm>
            <a:off x="213111" y="1232592"/>
            <a:ext cx="4621343" cy="5093780"/>
          </a:xfrm>
        </p:spPr>
        <p:txBody>
          <a:bodyPr/>
          <a:lstStyle/>
          <a:p>
            <a:r>
              <a:rPr lang="fr-FR" sz="1800" dirty="0" smtClean="0"/>
              <a:t>Configurer les interfaces des routeurs</a:t>
            </a:r>
          </a:p>
          <a:p>
            <a:pPr lvl="1"/>
            <a:r>
              <a:rPr lang="fr-FR" sz="1400" dirty="0" smtClean="0"/>
              <a:t>Passez en mode de sous-configuration d'interface.</a:t>
            </a:r>
          </a:p>
          <a:p>
            <a:pPr lvl="1"/>
            <a:r>
              <a:rPr lang="fr-FR" sz="1400" dirty="0" smtClean="0"/>
              <a:t>Ajoutez une description à l'interface (facultatif).</a:t>
            </a:r>
          </a:p>
          <a:p>
            <a:pPr lvl="1"/>
            <a:r>
              <a:rPr lang="fr-FR" sz="1400" dirty="0" smtClean="0"/>
              <a:t>Configurez une adresse IPv4 ou IPv6.</a:t>
            </a:r>
          </a:p>
          <a:p>
            <a:pPr lvl="1"/>
            <a:r>
              <a:rPr lang="fr-FR" sz="1400" dirty="0" smtClean="0"/>
              <a:t>Activez l'interface avec une commande </a:t>
            </a:r>
            <a:r>
              <a:rPr lang="fr-FR" sz="1400" b="1" dirty="0" smtClean="0"/>
              <a:t>no shutdown</a:t>
            </a:r>
            <a:r>
              <a:rPr lang="fr-FR" sz="1400" dirty="0" smtClean="0"/>
              <a:t>.</a:t>
            </a:r>
          </a:p>
          <a:p>
            <a:r>
              <a:rPr lang="fr-FR" sz="1800" dirty="0" smtClean="0"/>
              <a:t>Vérification de la configuration d'interface</a:t>
            </a:r>
          </a:p>
          <a:p>
            <a:pPr lvl="1"/>
            <a:r>
              <a:rPr lang="fr-FR" sz="1400" b="1" dirty="0" smtClean="0"/>
              <a:t>show ip route </a:t>
            </a:r>
            <a:r>
              <a:rPr lang="fr-FR" sz="1400" dirty="0" smtClean="0"/>
              <a:t>- Affiche le contenu de la table de routage IPv4 stocké dans la mémoire vive.</a:t>
            </a:r>
          </a:p>
          <a:p>
            <a:pPr lvl="1"/>
            <a:r>
              <a:rPr lang="fr-FR" sz="1400" b="1" dirty="0" smtClean="0"/>
              <a:t>show interfaces</a:t>
            </a:r>
            <a:r>
              <a:rPr lang="fr-FR" sz="1400" dirty="0" smtClean="0"/>
              <a:t> </a:t>
            </a:r>
            <a:r>
              <a:rPr lang="fr-FR" sz="1400" dirty="0"/>
              <a:t>- </a:t>
            </a:r>
            <a:r>
              <a:rPr lang="fr-FR" sz="1400" dirty="0" smtClean="0"/>
              <a:t>Affiche des statistiques pour toutes les interfaces de l'appareil.</a:t>
            </a:r>
          </a:p>
          <a:p>
            <a:pPr lvl="1"/>
            <a:r>
              <a:rPr lang="fr-FR" sz="1400" b="1" dirty="0" smtClean="0"/>
              <a:t>show ip interface</a:t>
            </a:r>
            <a:r>
              <a:rPr lang="fr-FR" sz="1400" dirty="0" smtClean="0"/>
              <a:t> </a:t>
            </a:r>
            <a:r>
              <a:rPr lang="fr-FR" sz="1400" dirty="0"/>
              <a:t>- </a:t>
            </a:r>
            <a:r>
              <a:rPr lang="fr-FR" sz="1400" dirty="0" smtClean="0"/>
              <a:t>Affiche des statistiques IPv4 pour toutes les interfaces d'un routeur.</a:t>
            </a:r>
          </a:p>
        </p:txBody>
      </p:sp>
      <p:pic>
        <p:nvPicPr>
          <p:cNvPr id="3" name="Picture 2"/>
          <p:cNvPicPr>
            <a:picLocks noChangeAspect="1"/>
          </p:cNvPicPr>
          <p:nvPr/>
        </p:nvPicPr>
        <p:blipFill>
          <a:blip r:embed="rId3" cstate="print"/>
          <a:stretch>
            <a:fillRect/>
          </a:stretch>
        </p:blipFill>
        <p:spPr>
          <a:xfrm>
            <a:off x="4834454" y="3819646"/>
            <a:ext cx="4131571" cy="2147911"/>
          </a:xfrm>
          <a:prstGeom prst="rect">
            <a:avLst/>
          </a:prstGeom>
        </p:spPr>
      </p:pic>
    </p:spTree>
    <p:extLst>
      <p:ext uri="{BB962C8B-B14F-4D97-AF65-F5344CB8AC3E}">
        <p14:creationId xmlns:p14="http://schemas.microsoft.com/office/powerpoint/2010/main" xmlns="" val="254688535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latin typeface="Arial" charset="0"/>
              </a:rPr>
              <a:t>Configuration d'un routeur Cisco</a:t>
            </a:r>
            <a:r>
              <a:t/>
            </a:r>
            <a:br/>
            <a:r>
              <a:rPr lang="fr-FR" dirty="0" smtClean="0">
                <a:latin typeface="Arial" charset="0"/>
              </a:rPr>
              <a:t>Configurer la passerelle par défaut</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2000" dirty="0" smtClean="0"/>
              <a:t>Passerelle par défaut pour un hôte</a:t>
            </a:r>
          </a:p>
          <a:p>
            <a:pPr lvl="1"/>
            <a:endParaRPr lang="fr-FR" sz="1600" dirty="0" smtClean="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r>
              <a:rPr lang="fr-FR" sz="2000" dirty="0" smtClean="0"/>
              <a:t>Passerelle par défaut pour un commutateur</a:t>
            </a:r>
          </a:p>
          <a:p>
            <a:pPr lvl="1"/>
            <a:r>
              <a:rPr lang="fr-FR" sz="1600" dirty="0" smtClean="0"/>
              <a:t>Une passerelle par défaut est indispensable pour communiquer avec un réseau distant.</a:t>
            </a:r>
          </a:p>
          <a:p>
            <a:pPr lvl="1"/>
            <a:r>
              <a:rPr lang="fr-FR" sz="1600" dirty="0" smtClean="0"/>
              <a:t>Si vous devez gérer un commutateur par le biais de ses lignes VTY, une passerelle par défaut sera nécessaire.</a:t>
            </a:r>
          </a:p>
          <a:p>
            <a:pPr lvl="1"/>
            <a:r>
              <a:rPr lang="fr-FR" sz="1600" dirty="0" smtClean="0"/>
              <a:t>Utilisez</a:t>
            </a:r>
            <a:r>
              <a:rPr lang="fr-FR" sz="1600" b="1" dirty="0" smtClean="0"/>
              <a:t> </a:t>
            </a:r>
            <a:r>
              <a:rPr lang="fr-FR" sz="1600" dirty="0" smtClean="0"/>
              <a:t>la commande </a:t>
            </a:r>
            <a:r>
              <a:rPr lang="fr-FR" sz="1600" b="1" dirty="0" smtClean="0"/>
              <a:t>ip default-gateway</a:t>
            </a:r>
            <a:r>
              <a:rPr lang="fr-FR" sz="1600" dirty="0" smtClean="0"/>
              <a:t> pour configurer la passerelle par défaut d'un commutateur.</a:t>
            </a:r>
          </a:p>
          <a:p>
            <a:endParaRPr lang="fr-FR" sz="1600" dirty="0"/>
          </a:p>
          <a:p>
            <a:endParaRPr lang="fr-FR" sz="2000" dirty="0" smtClean="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tretch>
            <a:fillRect/>
          </a:stretch>
        </p:blipFill>
        <p:spPr bwMode="auto">
          <a:xfrm>
            <a:off x="433997" y="1608171"/>
            <a:ext cx="2330092" cy="27230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4" cstate="email">
            <a:extLst>
              <a:ext uri="{28A0092B-C50C-407E-A947-70E740481C1C}">
                <a14:useLocalDpi xmlns:a14="http://schemas.microsoft.com/office/drawing/2010/main" xmlns="" val="0"/>
              </a:ext>
            </a:extLst>
          </a:blip>
          <a:stretch>
            <a:fillRect/>
          </a:stretch>
        </p:blipFill>
        <p:spPr bwMode="auto">
          <a:xfrm>
            <a:off x="4773775" y="1613390"/>
            <a:ext cx="2491643" cy="27563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986777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6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xmlns="" val="321974641"/>
              </p:ext>
            </p:extLst>
          </p:nvPr>
        </p:nvGraphicFramePr>
        <p:xfrm>
          <a:off x="445863" y="1641144"/>
          <a:ext cx="8313598" cy="3566160"/>
        </p:xfrm>
        <a:graphic>
          <a:graphicData uri="http://schemas.openxmlformats.org/drawingml/2006/table">
            <a:tbl>
              <a:tblPr firstRow="1" bandRow="1">
                <a:tableStyleId>{5C22544A-7EE6-4342-B048-85BDC9FD1C3A}</a:tableStyleId>
              </a:tblPr>
              <a:tblGrid>
                <a:gridCol w="1116000"/>
                <a:gridCol w="1976400"/>
                <a:gridCol w="3808800"/>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6.0.1.2</a:t>
                      </a:r>
                      <a:endParaRPr lang="fr-FR" sz="1400" dirty="0"/>
                    </a:p>
                  </a:txBody>
                  <a:tcPr/>
                </a:tc>
                <a:tc>
                  <a:txBody>
                    <a:bodyPr/>
                    <a:lstStyle/>
                    <a:p>
                      <a:r>
                        <a:rPr lang="en-US" sz="1400" dirty="0" smtClean="0"/>
                        <a:t>Exercice en classe</a:t>
                      </a:r>
                      <a:endParaRPr lang="fr-FR" sz="1400" dirty="0"/>
                    </a:p>
                  </a:txBody>
                  <a:tcPr/>
                </a:tc>
                <a:tc>
                  <a:txBody>
                    <a:bodyPr/>
                    <a:lstStyle/>
                    <a:p>
                      <a:r>
                        <a:rPr lang="en-US" sz="1400" dirty="0" smtClean="0"/>
                        <a:t>Le chemin le moins emprunté</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6.1.2.6</a:t>
                      </a:r>
                      <a:endParaRPr lang="fr-FR" sz="1400" dirty="0"/>
                    </a:p>
                  </a:txBody>
                  <a:tcPr/>
                </a:tc>
                <a:tc>
                  <a:txBody>
                    <a:bodyPr/>
                    <a:lstStyle/>
                    <a:p>
                      <a:r>
                        <a:rPr lang="en-US" sz="1400" baseline="0" dirty="0" smtClean="0"/>
                        <a:t>Exercice en classe</a:t>
                      </a:r>
                      <a:endParaRPr lang="fr-FR" sz="1400" dirty="0"/>
                    </a:p>
                  </a:txBody>
                  <a:tcPr/>
                </a:tc>
                <a:tc>
                  <a:txBody>
                    <a:bodyPr/>
                    <a:lstStyle/>
                    <a:p>
                      <a:r>
                        <a:rPr lang="en-US" sz="1400" dirty="0" smtClean="0"/>
                        <a:t>Caractéristiques de l'adresse IP</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6.1.3.2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Exemples d'en-têtes IPv4 dans Wireshark</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6.1.3.3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en classe</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Champs d'en-tête IPv4</a:t>
                      </a: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6.1.4.5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Exemples d'en-têtes IPv6 dans Wireshark</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6.1.4.6</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en classe</a:t>
                      </a:r>
                      <a:endParaRPr lang="fr-FR" sz="1400" dirty="0" smtClean="0"/>
                    </a:p>
                  </a:txBody>
                  <a:tcPr/>
                </a:tc>
                <a:tc>
                  <a:txBody>
                    <a:bodyPr/>
                    <a:lstStyle/>
                    <a:p>
                      <a:r>
                        <a:rPr lang="en-US" sz="1400" dirty="0" smtClean="0"/>
                        <a:t>Champs d'en-tête IPv6</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6.2.3.3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Présentation de la table de routage IPv4</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6.2.2.7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Présentation de la table de routage IPv4</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6.2.2.8</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en classe</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Identifier les éléments d'une entrée de la table de routage d'un routeur</a:t>
                      </a: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6.3.1.7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en classe</a:t>
                      </a:r>
                      <a:endParaRPr lang="fr-FR" sz="1400" dirty="0" smtClean="0"/>
                    </a:p>
                  </a:txBody>
                  <a:tcPr/>
                </a:tc>
                <a:tc>
                  <a:txBody>
                    <a:bodyPr/>
                    <a:lstStyle/>
                    <a:p>
                      <a:r>
                        <a:rPr lang="en-US" sz="1400" dirty="0" smtClean="0"/>
                        <a:t>Identifier les composants du routeur</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endParaRPr lang="fr-FR" sz="2000" kern="0" dirty="0"/>
          </a:p>
        </p:txBody>
      </p:sp>
    </p:spTree>
    <p:extLst>
      <p:ext uri="{BB962C8B-B14F-4D97-AF65-F5344CB8AC3E}">
        <p14:creationId xmlns:p14="http://schemas.microsoft.com/office/powerpoint/2010/main" xmlns="" val="330700475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6.5 Synthèse du chapitre</a:t>
            </a:r>
            <a:endParaRPr lang="fr-FR" sz="2400" dirty="0">
              <a:solidFill>
                <a:srgbClr val="00B0F0"/>
              </a:solidFill>
            </a:endParaRPr>
          </a:p>
        </p:txBody>
      </p:sp>
    </p:spTree>
    <p:extLst>
      <p:ext uri="{BB962C8B-B14F-4D97-AF65-F5344CB8AC3E}">
        <p14:creationId xmlns:p14="http://schemas.microsoft.com/office/powerpoint/2010/main" xmlns="" val="1505346901"/>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Expliquer comment les protocoles et services de couche réseau prennent en charge les communications sur les réseaux de données</a:t>
            </a:r>
          </a:p>
          <a:p>
            <a:r>
              <a:rPr lang="fr-FR" sz="1600" dirty="0"/>
              <a:t>Expliquer en quoi les routeurs permettent une connectivité de bout en bout dans un réseau de PME</a:t>
            </a:r>
          </a:p>
          <a:p>
            <a:r>
              <a:rPr lang="fr-FR" sz="1600" dirty="0"/>
              <a:t>Expliquer comment les équipements acheminent le trafic sur un réseau de PME</a:t>
            </a:r>
          </a:p>
          <a:p>
            <a:r>
              <a:rPr lang="fr-FR" sz="1600" dirty="0"/>
              <a:t>Effectuer la configuration de base d'un routeur</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Synthèse du chapitre</a:t>
            </a:r>
            <a:r>
              <a:t/>
            </a:r>
            <a:br/>
            <a:r>
              <a:rPr lang="fr-FR" dirty="0" smtClean="0">
                <a:latin typeface="Arial" charset="0"/>
              </a:rPr>
              <a:t>Synthèse</a:t>
            </a:r>
            <a:endParaRPr lang="fr-FR" dirty="0">
              <a:latin typeface="Arial" charset="0"/>
            </a:endParaRPr>
          </a:p>
        </p:txBody>
      </p:sp>
    </p:spTree>
    <p:extLst>
      <p:ext uri="{BB962C8B-B14F-4D97-AF65-F5344CB8AC3E}">
        <p14:creationId xmlns:p14="http://schemas.microsoft.com/office/powerpoint/2010/main" xmlns="" val="2497760924"/>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6.1</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600" dirty="0"/>
              <a:t>Encapsulation</a:t>
            </a:r>
          </a:p>
          <a:p>
            <a:pPr eaLnBrk="1" fontAlgn="b" hangingPunct="1"/>
            <a:r>
              <a:rPr lang="fr-FR" sz="1600" dirty="0"/>
              <a:t>Routage</a:t>
            </a:r>
          </a:p>
          <a:p>
            <a:pPr eaLnBrk="1" fontAlgn="b" hangingPunct="1"/>
            <a:r>
              <a:rPr lang="fr-FR" sz="1600" dirty="0"/>
              <a:t>Désencapsulation</a:t>
            </a:r>
          </a:p>
          <a:p>
            <a:pPr eaLnBrk="1" fontAlgn="b" hangingPunct="1"/>
            <a:r>
              <a:rPr lang="fr-FR" sz="1600" dirty="0"/>
              <a:t>Données</a:t>
            </a:r>
          </a:p>
          <a:p>
            <a:pPr eaLnBrk="1" fontAlgn="b" hangingPunct="1"/>
            <a:r>
              <a:rPr lang="fr-FR" sz="1600" dirty="0"/>
              <a:t>Paquet</a:t>
            </a:r>
          </a:p>
          <a:p>
            <a:pPr eaLnBrk="1" fontAlgn="b" hangingPunct="1"/>
            <a:r>
              <a:rPr lang="fr-FR" sz="1600" dirty="0"/>
              <a:t>Trame</a:t>
            </a:r>
          </a:p>
          <a:p>
            <a:pPr eaLnBrk="1" fontAlgn="b" hangingPunct="1"/>
            <a:r>
              <a:rPr lang="fr-FR" sz="1600" dirty="0"/>
              <a:t>Protocole IP version 4 (IPv4)</a:t>
            </a:r>
          </a:p>
          <a:p>
            <a:pPr eaLnBrk="1" fontAlgn="b" hangingPunct="1"/>
            <a:r>
              <a:rPr lang="fr-FR" sz="1600" dirty="0"/>
              <a:t>Protocole IP version 6 (IPv6)</a:t>
            </a:r>
          </a:p>
          <a:p>
            <a:pPr eaLnBrk="1" fontAlgn="b" hangingPunct="1"/>
            <a:r>
              <a:rPr lang="fr-FR" sz="1600" dirty="0"/>
              <a:t>PDU de couche réseau = paquet IP</a:t>
            </a:r>
          </a:p>
          <a:p>
            <a:pPr eaLnBrk="1" fontAlgn="b" hangingPunct="1"/>
            <a:r>
              <a:rPr lang="fr-FR" sz="1600" dirty="0"/>
              <a:t>PDU de couche transport</a:t>
            </a:r>
          </a:p>
          <a:p>
            <a:pPr eaLnBrk="1" fontAlgn="b" hangingPunct="1"/>
            <a:r>
              <a:rPr lang="fr-FR" sz="1600" dirty="0"/>
              <a:t>En-tête de segment</a:t>
            </a:r>
          </a:p>
          <a:p>
            <a:pPr eaLnBrk="1" fontAlgn="b" hangingPunct="1"/>
            <a:r>
              <a:rPr lang="fr-FR" sz="1600" dirty="0"/>
              <a:t>En-tête IP</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600" dirty="0"/>
              <a:t>Port auxiliaire (AUX)</a:t>
            </a:r>
          </a:p>
          <a:p>
            <a:pPr eaLnBrk="1" fontAlgn="ctr" hangingPunct="1"/>
            <a:r>
              <a:rPr lang="fr-FR" sz="1600" dirty="0"/>
              <a:t>Sans connexion</a:t>
            </a:r>
          </a:p>
          <a:p>
            <a:pPr eaLnBrk="1" fontAlgn="ctr" hangingPunct="1"/>
            <a:r>
              <a:rPr lang="fr-FR" sz="1600" dirty="0"/>
              <a:t>La livraison avec le service best-effort (acheminement au mieux)</a:t>
            </a:r>
          </a:p>
          <a:p>
            <a:pPr eaLnBrk="1" fontAlgn="ctr" hangingPunct="1"/>
            <a:r>
              <a:rPr lang="fr-FR" sz="1600" dirty="0"/>
              <a:t>Indépendant du support</a:t>
            </a:r>
          </a:p>
          <a:p>
            <a:pPr eaLnBrk="1" fontAlgn="b" hangingPunct="1"/>
            <a:r>
              <a:rPr lang="fr-FR" sz="1600" dirty="0" smtClean="0"/>
              <a:t>Sans négociation préalable</a:t>
            </a:r>
          </a:p>
          <a:p>
            <a:pPr eaLnBrk="1" fontAlgn="b" hangingPunct="1"/>
            <a:r>
              <a:rPr lang="fr-FR" sz="1600" dirty="0"/>
              <a:t>Peu fiable</a:t>
            </a:r>
          </a:p>
          <a:p>
            <a:pPr eaLnBrk="1" fontAlgn="b" hangingPunct="1"/>
            <a:r>
              <a:rPr lang="fr-FR" sz="1600" dirty="0"/>
              <a:t>Unité de transmission maximale (MTU)</a:t>
            </a:r>
          </a:p>
          <a:p>
            <a:pPr eaLnBrk="1" fontAlgn="b" hangingPunct="1"/>
            <a:r>
              <a:rPr lang="fr-FR" sz="1600" dirty="0"/>
              <a:t>Version</a:t>
            </a:r>
          </a:p>
          <a:p>
            <a:pPr eaLnBrk="1" fontAlgn="b" hangingPunct="1"/>
            <a:r>
              <a:rPr lang="fr-FR" sz="1600" dirty="0"/>
              <a:t>Services différenciés (DS)</a:t>
            </a:r>
          </a:p>
          <a:p>
            <a:pPr eaLnBrk="1" fontAlgn="b" hangingPunct="1"/>
            <a:r>
              <a:rPr lang="fr-FR" sz="1600" dirty="0"/>
              <a:t>Time-to-Live (TTL)</a:t>
            </a:r>
          </a:p>
          <a:p>
            <a:pPr eaLnBrk="1" fontAlgn="b" hangingPunct="1"/>
            <a:r>
              <a:rPr lang="fr-FR" sz="1600" dirty="0"/>
              <a:t>Protocole ICMP (Internet Control Message Protocol)</a:t>
            </a:r>
          </a:p>
          <a:p>
            <a:pPr eaLnBrk="1" fontAlgn="b" hangingPunct="1"/>
            <a:r>
              <a:rPr lang="fr-FR" sz="1600" dirty="0"/>
              <a:t>Charge utile de données </a:t>
            </a:r>
          </a:p>
          <a:p>
            <a:pPr marL="0" indent="0" eaLnBrk="1" fontAlgn="b" hangingPunct="1">
              <a:buNone/>
            </a:pPr>
            <a:endParaRPr lang="fr-FR"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600" dirty="0"/>
              <a:t>Champs Identification, Indicateurs, Décalage du fragment</a:t>
            </a:r>
          </a:p>
          <a:p>
            <a:pPr eaLnBrk="1" fontAlgn="b" hangingPunct="1"/>
            <a:r>
              <a:rPr lang="fr-FR" sz="1600" dirty="0"/>
              <a:t>Mot-clé</a:t>
            </a:r>
          </a:p>
          <a:p>
            <a:pPr eaLnBrk="1" fontAlgn="b" hangingPunct="1"/>
            <a:r>
              <a:rPr lang="fr-FR" sz="1600" dirty="0"/>
              <a:t>Traduction d'adresses réseau (NAT)</a:t>
            </a:r>
          </a:p>
          <a:p>
            <a:pPr eaLnBrk="1" fontAlgn="b" hangingPunct="1"/>
            <a:r>
              <a:rPr lang="fr-FR" sz="1600" dirty="0"/>
              <a:t>Classe de trafic</a:t>
            </a:r>
          </a:p>
          <a:p>
            <a:pPr eaLnBrk="1" fontAlgn="b" hangingPunct="1"/>
            <a:r>
              <a:rPr lang="fr-FR" sz="1600" dirty="0"/>
              <a:t>Étiquetage de flux</a:t>
            </a:r>
          </a:p>
          <a:p>
            <a:pPr eaLnBrk="1" fontAlgn="b" hangingPunct="1"/>
            <a:r>
              <a:rPr lang="fr-FR" sz="1600" dirty="0"/>
              <a:t>Longueur des données utiles</a:t>
            </a:r>
          </a:p>
          <a:p>
            <a:pPr eaLnBrk="1" fontAlgn="b" hangingPunct="1"/>
            <a:r>
              <a:rPr lang="fr-FR" sz="1600" dirty="0"/>
              <a:t>En-tête suivant</a:t>
            </a:r>
          </a:p>
          <a:p>
            <a:pPr eaLnBrk="1" fontAlgn="b" hangingPunct="1"/>
            <a:r>
              <a:rPr lang="fr-FR" sz="1600" dirty="0"/>
              <a:t>Limite de nombre de tronçons</a:t>
            </a:r>
          </a:p>
          <a:p>
            <a:pPr eaLnBrk="1" fontAlgn="b" hangingPunct="1"/>
            <a:r>
              <a:rPr lang="fr-FR" sz="1600" dirty="0"/>
              <a:t>Hôte local</a:t>
            </a:r>
          </a:p>
          <a:p>
            <a:pPr eaLnBrk="1" fontAlgn="b" hangingPunct="1"/>
            <a:r>
              <a:rPr lang="fr-FR" sz="1600" dirty="0"/>
              <a:t>Hôte distant</a:t>
            </a:r>
          </a:p>
          <a:p>
            <a:pPr eaLnBrk="1" fontAlgn="b" hangingPunct="1"/>
            <a:r>
              <a:rPr lang="fr-FR" sz="1600" dirty="0"/>
              <a:t>Passerelle par défaut</a:t>
            </a:r>
          </a:p>
        </p:txBody>
      </p:sp>
    </p:spTree>
    <p:extLst>
      <p:ext uri="{BB962C8B-B14F-4D97-AF65-F5344CB8AC3E}">
        <p14:creationId xmlns:p14="http://schemas.microsoft.com/office/powerpoint/2010/main" xmlns="" val="315000474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6.2</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600" dirty="0" err="1"/>
              <a:t>Netstat</a:t>
            </a:r>
            <a:r>
              <a:rPr lang="fr-FR" sz="1600" dirty="0"/>
              <a:t> –r</a:t>
            </a:r>
          </a:p>
          <a:p>
            <a:pPr eaLnBrk="1" fontAlgn="b" hangingPunct="1"/>
            <a:r>
              <a:rPr lang="fr-FR" sz="1600" dirty="0"/>
              <a:t>Route print</a:t>
            </a:r>
          </a:p>
          <a:p>
            <a:pPr eaLnBrk="1" fontAlgn="b" hangingPunct="1"/>
            <a:r>
              <a:rPr lang="fr-FR" sz="1600" dirty="0"/>
              <a:t>Liste d'interfaces</a:t>
            </a:r>
          </a:p>
          <a:p>
            <a:pPr eaLnBrk="1" fontAlgn="b" hangingPunct="1"/>
            <a:r>
              <a:rPr lang="fr-FR" sz="1600" dirty="0"/>
              <a:t>Table de routage IPv4</a:t>
            </a:r>
          </a:p>
          <a:p>
            <a:pPr eaLnBrk="1" fontAlgn="b" hangingPunct="1"/>
            <a:r>
              <a:rPr lang="fr-FR" sz="1600" dirty="0"/>
              <a:t>Table de routage IPv6</a:t>
            </a:r>
          </a:p>
          <a:p>
            <a:pPr eaLnBrk="1" fontAlgn="b" hangingPunct="1"/>
            <a:r>
              <a:rPr lang="fr-FR" sz="1600" dirty="0"/>
              <a:t>Les routes directement connectées</a:t>
            </a:r>
          </a:p>
          <a:p>
            <a:pPr eaLnBrk="1" fontAlgn="b" hangingPunct="1"/>
            <a:r>
              <a:rPr lang="fr-FR" sz="1600" dirty="0"/>
              <a:t>Les routes distantes</a:t>
            </a:r>
          </a:p>
          <a:p>
            <a:pPr eaLnBrk="1" fontAlgn="b" hangingPunct="1"/>
            <a:r>
              <a:rPr lang="fr-FR" sz="1600" dirty="0"/>
              <a:t>Route par défaut</a:t>
            </a:r>
          </a:p>
          <a:p>
            <a:pPr eaLnBrk="1" fontAlgn="b" hangingPunct="1"/>
            <a:r>
              <a:rPr lang="fr-FR" sz="1600" b="1" dirty="0"/>
              <a:t>Show ip route</a:t>
            </a:r>
            <a:endParaRPr lang="fr-FR" sz="1600" dirty="0"/>
          </a:p>
          <a:p>
            <a:pPr eaLnBrk="1" fontAlgn="b" hangingPunct="1"/>
            <a:r>
              <a:rPr lang="fr-FR" sz="1600" dirty="0"/>
              <a:t>Origine de la route</a:t>
            </a:r>
          </a:p>
          <a:p>
            <a:pPr eaLnBrk="1" fontAlgn="b" hangingPunct="1"/>
            <a:r>
              <a:rPr lang="fr-FR" sz="1600" dirty="0"/>
              <a:t>Réseau de destination</a:t>
            </a:r>
          </a:p>
          <a:p>
            <a:pPr eaLnBrk="1" fontAlgn="b" hangingPunct="1"/>
            <a:r>
              <a:rPr lang="fr-FR" sz="1600" dirty="0"/>
              <a:t>Interface de sortie</a:t>
            </a:r>
          </a:p>
          <a:p>
            <a:pPr eaLnBrk="1" fontAlgn="b" hangingPunct="1"/>
            <a:r>
              <a:rPr lang="fr-FR" sz="1600" dirty="0"/>
              <a:t>Distance administrative</a:t>
            </a:r>
          </a:p>
          <a:p>
            <a:pPr eaLnBrk="1" fontAlgn="b" hangingPunct="1"/>
            <a:r>
              <a:rPr lang="fr-FR" sz="1600" dirty="0" smtClean="0"/>
              <a:t>Mesure</a:t>
            </a:r>
            <a:endParaRPr lang="fr-FR" sz="16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600" dirty="0"/>
              <a:t>Tronçon suivant</a:t>
            </a:r>
          </a:p>
          <a:p>
            <a:pPr eaLnBrk="1" fontAlgn="b" hangingPunct="1"/>
            <a:r>
              <a:rPr lang="fr-FR" sz="1600" dirty="0"/>
              <a:t>Horodatage de route</a:t>
            </a:r>
          </a:p>
          <a:p>
            <a:pPr eaLnBrk="1" fontAlgn="b" hangingPunct="1"/>
            <a:r>
              <a:rPr lang="fr-FR" sz="1600" dirty="0"/>
              <a:t>Routeurs BRANCH</a:t>
            </a:r>
          </a:p>
          <a:p>
            <a:pPr eaLnBrk="1" fontAlgn="b" hangingPunct="1"/>
            <a:r>
              <a:rPr lang="fr-FR" sz="1600" dirty="0"/>
              <a:t>Routeurs WAN</a:t>
            </a:r>
          </a:p>
          <a:p>
            <a:pPr eaLnBrk="1" fontAlgn="b" hangingPunct="1"/>
            <a:r>
              <a:rPr lang="fr-FR" sz="1600" dirty="0"/>
              <a:t>Routeurs de fournisseur de services </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xmlns="" val="1606104559"/>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6.3</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500" dirty="0" smtClean="0"/>
              <a:t>POST (Power-on-self-test)</a:t>
            </a:r>
          </a:p>
          <a:p>
            <a:pPr eaLnBrk="1" fontAlgn="b" hangingPunct="1"/>
            <a:r>
              <a:rPr lang="fr-FR" sz="1500" dirty="0"/>
              <a:t>Dans la mémoire RAM</a:t>
            </a:r>
          </a:p>
          <a:p>
            <a:pPr eaLnBrk="1" fontAlgn="b" hangingPunct="1"/>
            <a:r>
              <a:rPr lang="fr-FR" sz="1500" dirty="0"/>
              <a:t>Dans la mémoire ROM</a:t>
            </a:r>
          </a:p>
          <a:p>
            <a:pPr eaLnBrk="1" fontAlgn="b" hangingPunct="1"/>
            <a:r>
              <a:rPr lang="fr-FR" sz="1500" dirty="0"/>
              <a:t>NVRAM</a:t>
            </a:r>
          </a:p>
          <a:p>
            <a:pPr eaLnBrk="1" fontAlgn="b" hangingPunct="1"/>
            <a:r>
              <a:rPr lang="fr-FR" sz="1500" dirty="0"/>
              <a:t>Flash</a:t>
            </a:r>
          </a:p>
          <a:p>
            <a:pPr eaLnBrk="1" fontAlgn="b" hangingPunct="1"/>
            <a:r>
              <a:rPr lang="fr-FR" sz="1500" dirty="0"/>
              <a:t>Mémoire SDRAM (Synchronous Dynamic RAM)</a:t>
            </a:r>
          </a:p>
          <a:p>
            <a:pPr eaLnBrk="1" fontAlgn="b" hangingPunct="1"/>
            <a:r>
              <a:rPr lang="fr-FR" sz="1500" dirty="0"/>
              <a:t>WIC </a:t>
            </a:r>
          </a:p>
          <a:p>
            <a:pPr eaLnBrk="1" fontAlgn="b" hangingPunct="1"/>
            <a:r>
              <a:rPr lang="fr-FR" sz="1500" dirty="0"/>
              <a:t>Carte WIC haut-débit (HWIC)</a:t>
            </a:r>
          </a:p>
          <a:p>
            <a:pPr eaLnBrk="1" fontAlgn="b" hangingPunct="1"/>
            <a:r>
              <a:rPr lang="fr-FR" sz="1500" dirty="0"/>
              <a:t>ROMMON</a:t>
            </a:r>
          </a:p>
          <a:p>
            <a:pPr eaLnBrk="1" fontAlgn="b" hangingPunct="1"/>
            <a:r>
              <a:rPr lang="fr-FR" sz="1500" dirty="0"/>
              <a:t>Module d'intégration avancé (AIM)</a:t>
            </a:r>
          </a:p>
          <a:p>
            <a:pPr eaLnBrk="1" fontAlgn="b" hangingPunct="1"/>
            <a:r>
              <a:rPr lang="fr-FR" sz="1500" dirty="0"/>
              <a:t>eHWIC (carte d'interface WAN haut-débit optimisée)</a:t>
            </a:r>
          </a:p>
          <a:p>
            <a:pPr eaLnBrk="1" fontAlgn="b" hangingPunct="1"/>
            <a:endParaRPr lang="fr-FR" sz="15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500" dirty="0" smtClean="0"/>
              <a:t>Module série</a:t>
            </a:r>
          </a:p>
          <a:p>
            <a:pPr eaLnBrk="1" fontAlgn="b" hangingPunct="1"/>
            <a:r>
              <a:rPr lang="fr-FR" sz="1500" dirty="0"/>
              <a:t>Interfaces Ethernet</a:t>
            </a:r>
          </a:p>
          <a:p>
            <a:pPr eaLnBrk="1" fontAlgn="b" hangingPunct="1"/>
            <a:r>
              <a:rPr lang="fr-FR" sz="1500" dirty="0"/>
              <a:t>Port RJ-45 auxiliaire (AUX)</a:t>
            </a:r>
          </a:p>
          <a:p>
            <a:pPr eaLnBrk="1" fontAlgn="b" hangingPunct="1"/>
            <a:r>
              <a:rPr lang="fr-FR" sz="1500" dirty="0"/>
              <a:t>Interfaces de routeur intrabandes</a:t>
            </a:r>
          </a:p>
          <a:p>
            <a:pPr eaLnBrk="1" fontAlgn="b" hangingPunct="1"/>
            <a:r>
              <a:rPr lang="fr-FR" sz="1500" dirty="0"/>
              <a:t>Console</a:t>
            </a:r>
          </a:p>
          <a:p>
            <a:pPr eaLnBrk="1" fontAlgn="b" hangingPunct="1"/>
            <a:r>
              <a:rPr lang="fr-FR" sz="1500" dirty="0"/>
              <a:t>Hors bande</a:t>
            </a:r>
          </a:p>
          <a:p>
            <a:pPr eaLnBrk="1" fontAlgn="b" hangingPunct="1"/>
            <a:r>
              <a:rPr lang="fr-FR" sz="1500" dirty="0"/>
              <a:t>SSH (Secure Shell)</a:t>
            </a:r>
          </a:p>
          <a:p>
            <a:pPr eaLnBrk="1" fontAlgn="b" hangingPunct="1"/>
            <a:r>
              <a:rPr lang="fr-FR" sz="1500" dirty="0" smtClean="0"/>
              <a:t>Telnet</a:t>
            </a:r>
          </a:p>
          <a:p>
            <a:pPr eaLnBrk="1" fontAlgn="b" hangingPunct="1"/>
            <a:r>
              <a:rPr lang="fr-FR" sz="1500" dirty="0"/>
              <a:t>Configuration initiale</a:t>
            </a:r>
          </a:p>
          <a:p>
            <a:pPr eaLnBrk="1" fontAlgn="b" hangingPunct="1"/>
            <a:r>
              <a:rPr lang="fr-FR" sz="1500" dirty="0"/>
              <a:t>Running-config</a:t>
            </a:r>
          </a:p>
          <a:p>
            <a:pPr eaLnBrk="1" fontAlgn="b" hangingPunct="1"/>
            <a:r>
              <a:rPr lang="fr-FR" sz="1500" dirty="0"/>
              <a:t>Programme d'amorçage</a:t>
            </a:r>
          </a:p>
          <a:p>
            <a:pPr eaLnBrk="1" fontAlgn="b" hangingPunct="1"/>
            <a:r>
              <a:rPr lang="fr-FR" sz="1500" dirty="0"/>
              <a:t>Protocole TFTP (Trivial File Transfer Protocol)</a:t>
            </a:r>
          </a:p>
          <a:p>
            <a:pPr eaLnBrk="1" fontAlgn="b" hangingPunct="1"/>
            <a:endParaRPr lang="fr-FR" sz="15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500" dirty="0" smtClean="0"/>
              <a:t>Mode Configuration</a:t>
            </a:r>
          </a:p>
          <a:p>
            <a:pPr eaLnBrk="1" fontAlgn="b" hangingPunct="1"/>
            <a:r>
              <a:rPr lang="fr-FR" sz="1500" dirty="0"/>
              <a:t>Show version</a:t>
            </a:r>
          </a:p>
        </p:txBody>
      </p:sp>
    </p:spTree>
    <p:extLst>
      <p:ext uri="{BB962C8B-B14F-4D97-AF65-F5344CB8AC3E}">
        <p14:creationId xmlns:p14="http://schemas.microsoft.com/office/powerpoint/2010/main" xmlns="" val="2859828675"/>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6.4</a:t>
            </a:r>
            <a:r>
              <a:t/>
            </a:r>
            <a:br/>
            <a:r>
              <a:rPr lang="fr-FR" smtClean="0"/>
              <a:t>Nouveaux termes/commandes</a:t>
            </a:r>
          </a:p>
        </p:txBody>
      </p:sp>
      <p:sp>
        <p:nvSpPr>
          <p:cNvPr id="4" name="Content Placeholder 1"/>
          <p:cNvSpPr>
            <a:spLocks noGrp="1"/>
          </p:cNvSpPr>
          <p:nvPr>
            <p:ph idx="1"/>
          </p:nvPr>
        </p:nvSpPr>
        <p:spPr>
          <a:xfrm>
            <a:off x="276908" y="1358745"/>
            <a:ext cx="2880962" cy="4946358"/>
          </a:xfrm>
        </p:spPr>
        <p:txBody>
          <a:bodyPr/>
          <a:lstStyle/>
          <a:p>
            <a:pPr eaLnBrk="1" fontAlgn="b" hangingPunct="1"/>
            <a:r>
              <a:rPr lang="fr-FR" sz="1600" dirty="0"/>
              <a:t>interface </a:t>
            </a:r>
            <a:r>
              <a:rPr lang="fr-FR" sz="1600" i="1" dirty="0"/>
              <a:t>type-and-</a:t>
            </a:r>
            <a:r>
              <a:rPr lang="fr-FR" sz="1600" i="1" dirty="0" err="1"/>
              <a:t>number</a:t>
            </a:r>
            <a:endParaRPr lang="fr-FR" sz="1600" dirty="0"/>
          </a:p>
          <a:p>
            <a:pPr eaLnBrk="1" fontAlgn="b" hangingPunct="1"/>
            <a:r>
              <a:rPr lang="fr-FR" sz="1600" dirty="0"/>
              <a:t>ip </a:t>
            </a:r>
            <a:r>
              <a:rPr lang="fr-FR" sz="1600" dirty="0" err="1"/>
              <a:t>address</a:t>
            </a:r>
            <a:r>
              <a:rPr lang="fr-FR" sz="1600" dirty="0"/>
              <a:t> </a:t>
            </a:r>
            <a:r>
              <a:rPr lang="fr-FR" sz="1600" i="1" dirty="0"/>
              <a:t>ipv4-address </a:t>
            </a:r>
            <a:r>
              <a:rPr lang="fr-FR" sz="1600" i="1" dirty="0" err="1"/>
              <a:t>subnet-mask</a:t>
            </a:r>
            <a:endParaRPr lang="fr-FR" sz="1600" dirty="0"/>
          </a:p>
          <a:p>
            <a:pPr eaLnBrk="1" fontAlgn="b" hangingPunct="1"/>
            <a:r>
              <a:rPr lang="fr-FR" sz="1600" dirty="0"/>
              <a:t>description </a:t>
            </a:r>
            <a:r>
              <a:rPr lang="fr-FR" sz="1600" i="1" dirty="0"/>
              <a:t>description-</a:t>
            </a:r>
            <a:r>
              <a:rPr lang="fr-FR" sz="1600" i="1" dirty="0" err="1"/>
              <a:t>text</a:t>
            </a:r>
            <a:endParaRPr lang="fr-FR" sz="1600" dirty="0"/>
          </a:p>
          <a:p>
            <a:pPr eaLnBrk="1" fontAlgn="b" hangingPunct="1"/>
            <a:r>
              <a:rPr lang="fr-FR" sz="1600" dirty="0"/>
              <a:t>no shutdown</a:t>
            </a:r>
          </a:p>
          <a:p>
            <a:pPr eaLnBrk="1" fontAlgn="b" hangingPunct="1"/>
            <a:r>
              <a:rPr lang="fr-FR" sz="1600" dirty="0"/>
              <a:t>show ip interface brief</a:t>
            </a:r>
          </a:p>
          <a:p>
            <a:pPr eaLnBrk="1" fontAlgn="b" hangingPunct="1"/>
            <a:r>
              <a:rPr lang="fr-FR" sz="1600" dirty="0" err="1"/>
              <a:t>ping</a:t>
            </a:r>
            <a:r>
              <a:rPr lang="fr-FR" sz="1600" dirty="0"/>
              <a:t> </a:t>
            </a:r>
            <a:r>
              <a:rPr lang="fr-FR" sz="1600" i="1" dirty="0" err="1"/>
              <a:t>ip</a:t>
            </a:r>
            <a:r>
              <a:rPr lang="fr-FR" sz="1600" i="1" dirty="0"/>
              <a:t> </a:t>
            </a:r>
            <a:r>
              <a:rPr lang="fr-FR" sz="1600" i="1" dirty="0" err="1"/>
              <a:t>address</a:t>
            </a:r>
            <a:endParaRPr lang="fr-FR" sz="1600" dirty="0"/>
          </a:p>
          <a:p>
            <a:pPr eaLnBrk="1" fontAlgn="b" hangingPunct="1"/>
            <a:r>
              <a:rPr lang="fr-FR" sz="1600" dirty="0"/>
              <a:t>show ip route</a:t>
            </a:r>
          </a:p>
          <a:p>
            <a:pPr eaLnBrk="1" fontAlgn="b" hangingPunct="1"/>
            <a:r>
              <a:rPr lang="fr-FR" sz="1600" dirty="0"/>
              <a:t>show interfaces</a:t>
            </a:r>
          </a:p>
          <a:p>
            <a:pPr eaLnBrk="1" fontAlgn="b" hangingPunct="1"/>
            <a:r>
              <a:rPr lang="fr-FR" sz="1600" dirty="0"/>
              <a:t>show ip interface brief</a:t>
            </a:r>
          </a:p>
          <a:p>
            <a:pPr eaLnBrk="1" fontAlgn="b" hangingPunct="1"/>
            <a:r>
              <a:rPr lang="fr-FR" sz="1600" dirty="0"/>
              <a:t>ip default-</a:t>
            </a:r>
            <a:r>
              <a:rPr lang="fr-FR" sz="1600" dirty="0" err="1"/>
              <a:t>gateway</a:t>
            </a:r>
            <a:r>
              <a:rPr lang="fr-FR" sz="1600" dirty="0"/>
              <a:t> </a:t>
            </a:r>
            <a:r>
              <a:rPr lang="fr-FR" sz="1600" i="1" dirty="0" err="1" smtClean="0"/>
              <a:t>ip</a:t>
            </a:r>
            <a:r>
              <a:rPr lang="fr-FR" sz="1600" i="1" dirty="0" smtClean="0"/>
              <a:t> </a:t>
            </a:r>
            <a:r>
              <a:rPr lang="fr-FR" sz="1600" i="1" dirty="0" err="1" smtClean="0"/>
              <a:t>address</a:t>
            </a:r>
            <a:endParaRPr lang="fr-FR" sz="16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Tree>
    <p:extLst>
      <p:ext uri="{BB962C8B-B14F-4D97-AF65-F5344CB8AC3E}">
        <p14:creationId xmlns:p14="http://schemas.microsoft.com/office/powerpoint/2010/main" xmlns="" val="410083327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1703681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xmlns="" val="72538262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6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xmlns="" val="3511754996"/>
              </p:ext>
            </p:extLst>
          </p:nvPr>
        </p:nvGraphicFramePr>
        <p:xfrm>
          <a:off x="445863" y="1641144"/>
          <a:ext cx="8315996" cy="3992880"/>
        </p:xfrm>
        <a:graphic>
          <a:graphicData uri="http://schemas.openxmlformats.org/drawingml/2006/table">
            <a:tbl>
              <a:tblPr firstRow="1" bandRow="1">
                <a:tableStyleId>{5C22544A-7EE6-4342-B048-85BDC9FD1C3A}</a:tableStyleId>
              </a:tblPr>
              <a:tblGrid>
                <a:gridCol w="1117123"/>
                <a:gridCol w="1977656"/>
                <a:gridCol w="3808819"/>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6.3.1.8</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Découverte des périphériques interréseau</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6.3.2.3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Processus de démarrage d'un routeur</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6.3.2.5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Démonstration vidéo</a:t>
                      </a:r>
                    </a:p>
                  </a:txBody>
                  <a:tcPr/>
                </a:tc>
                <a:tc>
                  <a:txBody>
                    <a:bodyPr/>
                    <a:lstStyle/>
                    <a:p>
                      <a:r>
                        <a:rPr lang="en-US" sz="1400" dirty="0" smtClean="0"/>
                        <a:t>Commande show version</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6.3.2.6</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en classe</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Processus de démarrage d'un routeur</a:t>
                      </a: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6.3.2.7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r>
                        <a:rPr lang="en-US" sz="1400" dirty="0" smtClean="0"/>
                        <a:t>Découverte des caractéristiques physiques d'un routeur</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6.4.1.2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endParaRPr lang="fr-FR" sz="1400" dirty="0" smtClean="0"/>
                    </a:p>
                  </a:txBody>
                  <a:tcPr/>
                </a:tc>
                <a:tc>
                  <a:txBody>
                    <a:bodyPr/>
                    <a:lstStyle/>
                    <a:p>
                      <a:r>
                        <a:rPr lang="en-US" sz="1400" dirty="0" smtClean="0"/>
                        <a:t>Configuration d'un routeur Cisco</a:t>
                      </a:r>
                      <a:endParaRPr lang="fr-FR" sz="1400" dirty="0"/>
                    </a:p>
                  </a:txBody>
                  <a:tcPr/>
                </a:tc>
                <a:tc>
                  <a:txBody>
                    <a:bodyPr/>
                    <a:lstStyle/>
                    <a:p>
                      <a:r>
                        <a:rPr lang="en-US" sz="1400" dirty="0" smtClean="0">
                          <a:solidFill>
                            <a:schemeClr val="tx1"/>
                          </a:solidFill>
                        </a:rPr>
                        <a:t>Recommandé</a:t>
                      </a:r>
                    </a:p>
                  </a:txBody>
                  <a:tcPr/>
                </a:tc>
              </a:tr>
              <a:tr h="0">
                <a:tc>
                  <a:txBody>
                    <a:bodyPr/>
                    <a:lstStyle/>
                    <a:p>
                      <a:r>
                        <a:rPr lang="en-US" sz="1400" dirty="0" smtClean="0"/>
                        <a:t>6.4.1.3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Configuration des paramètres initiaux du routeur</a:t>
                      </a:r>
                      <a:endParaRPr lang="fr-FR" sz="1400" dirty="0"/>
                    </a:p>
                  </a:txBody>
                  <a:tcPr/>
                </a:tc>
                <a:tc>
                  <a:txBody>
                    <a:bodyPr/>
                    <a:lstStyle/>
                    <a:p>
                      <a:r>
                        <a:rPr lang="en-US" sz="1400" dirty="0" smtClean="0">
                          <a:solidFill>
                            <a:schemeClr val="tx1"/>
                          </a:solidFill>
                        </a:rPr>
                        <a:t>Recommandé</a:t>
                      </a:r>
                    </a:p>
                  </a:txBody>
                  <a:tcPr/>
                </a:tc>
              </a:tr>
              <a:tr h="0">
                <a:tc>
                  <a:txBody>
                    <a:bodyPr/>
                    <a:lstStyle/>
                    <a:p>
                      <a:r>
                        <a:rPr lang="en-US" sz="1400" dirty="0" smtClean="0"/>
                        <a:t>6.4.2.1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p>
                  </a:txBody>
                  <a:tcPr/>
                </a:tc>
                <a:tc>
                  <a:txBody>
                    <a:bodyPr/>
                    <a:lstStyle/>
                    <a:p>
                      <a:r>
                        <a:rPr lang="en-US" sz="1400" dirty="0" smtClean="0"/>
                        <a:t>Configuration des interfaces LAN</a:t>
                      </a:r>
                      <a:endParaRPr lang="fr-FR" sz="1400" dirty="0"/>
                    </a:p>
                  </a:txBody>
                  <a:tcPr/>
                </a:tc>
                <a:tc>
                  <a:txBody>
                    <a:bodyPr/>
                    <a:lstStyle/>
                    <a:p>
                      <a:r>
                        <a:rPr lang="en-US" sz="1400" dirty="0" smtClean="0">
                          <a:solidFill>
                            <a:schemeClr val="tx1"/>
                          </a:solidFill>
                        </a:rPr>
                        <a:t>Recommandé</a:t>
                      </a:r>
                    </a:p>
                  </a:txBody>
                  <a:tcPr/>
                </a:tc>
              </a:tr>
              <a:tr h="0">
                <a:tc>
                  <a:txBody>
                    <a:bodyPr/>
                    <a:lstStyle/>
                    <a:p>
                      <a:r>
                        <a:rPr lang="en-US" sz="1400" dirty="0" smtClean="0"/>
                        <a:t>6.4.3.2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Contrôleur de syntaxe</a:t>
                      </a:r>
                    </a:p>
                  </a:txBody>
                  <a:tcPr/>
                </a:tc>
                <a:tc>
                  <a:txBody>
                    <a:bodyPr/>
                    <a:lstStyle/>
                    <a:p>
                      <a:r>
                        <a:rPr lang="en-US" sz="1400" dirty="0" smtClean="0"/>
                        <a:t>Configuration de la passerelle par défaut d'un commutateur</a:t>
                      </a:r>
                      <a:endParaRPr lang="fr-FR" sz="1400" dirty="0"/>
                    </a:p>
                  </a:txBody>
                  <a:tcPr/>
                </a:tc>
                <a:tc>
                  <a:txBody>
                    <a:bodyPr/>
                    <a:lstStyle/>
                    <a:p>
                      <a:r>
                        <a:rPr lang="en-US" sz="1400" dirty="0" smtClean="0">
                          <a:solidFill>
                            <a:schemeClr val="tx1"/>
                          </a:solidFill>
                        </a:rPr>
                        <a:t>Recommandé</a:t>
                      </a:r>
                    </a:p>
                  </a:txBody>
                  <a:tcPr/>
                </a:tc>
              </a:tr>
              <a:tr h="0">
                <a:tc>
                  <a:txBody>
                    <a:bodyPr/>
                    <a:lstStyle/>
                    <a:p>
                      <a:r>
                        <a:rPr lang="en-US" sz="1400" dirty="0" smtClean="0"/>
                        <a:t>6.4.3.3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Connexion d'un routeur à un réseau local</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Recommandé</a:t>
                      </a: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endParaRPr lang="fr-FR" sz="2000" kern="0" dirty="0"/>
          </a:p>
        </p:txBody>
      </p:sp>
    </p:spTree>
    <p:extLst>
      <p:ext uri="{BB962C8B-B14F-4D97-AF65-F5344CB8AC3E}">
        <p14:creationId xmlns:p14="http://schemas.microsoft.com/office/powerpoint/2010/main" xmlns="" val="394600889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6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xmlns="" val="1273783426"/>
              </p:ext>
            </p:extLst>
          </p:nvPr>
        </p:nvGraphicFramePr>
        <p:xfrm>
          <a:off x="445863" y="1641144"/>
          <a:ext cx="8317198" cy="1950720"/>
        </p:xfrm>
        <a:graphic>
          <a:graphicData uri="http://schemas.openxmlformats.org/drawingml/2006/table">
            <a:tbl>
              <a:tblPr firstRow="1" bandRow="1">
                <a:tableStyleId>{5C22544A-7EE6-4342-B048-85BDC9FD1C3A}</a:tableStyleId>
              </a:tblPr>
              <a:tblGrid>
                <a:gridCol w="1119600"/>
                <a:gridCol w="1976400"/>
                <a:gridCol w="3808800"/>
                <a:gridCol w="1412398"/>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6.4.3.4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 </a:t>
                      </a:r>
                    </a:p>
                  </a:txBody>
                  <a:tcPr/>
                </a:tc>
                <a:tc>
                  <a:txBody>
                    <a:bodyPr/>
                    <a:lstStyle/>
                    <a:p>
                      <a:r>
                        <a:rPr lang="en-US" sz="1400" dirty="0" smtClean="0"/>
                        <a:t>Résolution des problèmes de passerelle par défaut</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6.5.1.1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Exercice en classe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Pouvez-vous lire cette carte ?</a:t>
                      </a: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6.5.1.2</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Travaux pratiques</a:t>
                      </a:r>
                    </a:p>
                  </a:txBody>
                  <a:tcPr/>
                </a:tc>
                <a:tc>
                  <a:txBody>
                    <a:bodyPr/>
                    <a:lstStyle/>
                    <a:p>
                      <a:r>
                        <a:rPr lang="en-US" sz="1400" dirty="0" smtClean="0"/>
                        <a:t>Création d'un réseau avec un routeur et un commutateur</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6.5.13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Intégration des compétences - Challenge</a:t>
                      </a:r>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xmlns="" val="16846647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46113" y="340092"/>
            <a:ext cx="8145462" cy="838200"/>
          </a:xfrm>
        </p:spPr>
        <p:txBody>
          <a:bodyPr/>
          <a:lstStyle/>
          <a:p>
            <a:pPr eaLnBrk="1" hangingPunct="1"/>
            <a:r>
              <a:rPr lang="fr-FR" smtClean="0"/>
              <a:t>Chapitre 6 : évaluation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fr-FR" sz="2000" dirty="0" smtClean="0"/>
              <a:t>Une fois qu'ils ont terminé le chapitre 6, les </a:t>
            </a:r>
            <a:r>
              <a:rPr lang="fr-FR" sz="2000" dirty="0"/>
              <a:t>élèves </a:t>
            </a:r>
            <a:r>
              <a:rPr lang="fr-FR" sz="2000" dirty="0" smtClean="0"/>
              <a:t>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a:t>
            </a:r>
            <a:r>
              <a:rPr lang="fr-FR" sz="2000" dirty="0"/>
              <a:t>élèves.</a:t>
            </a:r>
            <a:endParaRPr lang="fr-FR" sz="2000" dirty="0" smtClean="0"/>
          </a:p>
        </p:txBody>
      </p:sp>
    </p:spTree>
    <p:extLst>
      <p:ext uri="{BB962C8B-B14F-4D97-AF65-F5344CB8AC3E}">
        <p14:creationId xmlns:p14="http://schemas.microsoft.com/office/powerpoint/2010/main" xmlns="" val="330304491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8398460" cy="5186398"/>
          </a:xfrm>
        </p:spPr>
        <p:txBody>
          <a:bodyPr/>
          <a:lstStyle/>
          <a:p>
            <a:pPr marL="0" indent="0" eaLnBrk="1" hangingPunct="1">
              <a:lnSpc>
                <a:spcPct val="85000"/>
              </a:lnSpc>
              <a:spcBef>
                <a:spcPct val="30000"/>
              </a:spcBef>
              <a:buNone/>
            </a:pPr>
            <a:r>
              <a:rPr lang="fr-FR" sz="2000" dirty="0" smtClean="0"/>
              <a:t>Avant d'enseigner le contenu du chapitre 6, </a:t>
            </a:r>
            <a:r>
              <a:rPr lang="fr-FR" sz="2000" dirty="0"/>
              <a:t>le formateur </a:t>
            </a:r>
            <a:r>
              <a:rPr lang="fr-FR" sz="2000" dirty="0" smtClean="0"/>
              <a:t>doit :</a:t>
            </a:r>
          </a:p>
          <a:p>
            <a:pPr eaLnBrk="1" hangingPunct="1">
              <a:lnSpc>
                <a:spcPct val="85000"/>
              </a:lnSpc>
              <a:spcBef>
                <a:spcPct val="30000"/>
              </a:spcBef>
            </a:pPr>
            <a:r>
              <a:rPr lang="fr-FR" sz="2000" dirty="0"/>
              <a:t>Réussir la partie « Évaluation » du chapitre 6.</a:t>
            </a:r>
          </a:p>
          <a:p>
            <a:pPr eaLnBrk="1" hangingPunct="1">
              <a:lnSpc>
                <a:spcPct val="85000"/>
              </a:lnSpc>
              <a:spcBef>
                <a:spcPct val="30000"/>
              </a:spcBef>
            </a:pPr>
            <a:r>
              <a:rPr lang="fr-FR" sz="2000" dirty="0"/>
              <a:t>Les objectifs de ce chapitre sont les suivants :</a:t>
            </a:r>
          </a:p>
          <a:p>
            <a:pPr marL="742950" lvl="1" indent="-285750">
              <a:buFont typeface="Arial" panose="020B0604020202020204" pitchFamily="34" charset="0"/>
              <a:buChar char="•"/>
            </a:pPr>
            <a:r>
              <a:rPr lang="fr-FR" sz="1600" dirty="0"/>
              <a:t>Décrire l'utilité de la couche réseau dans le cadre de la communication de données</a:t>
            </a:r>
          </a:p>
          <a:p>
            <a:pPr marL="742950" lvl="1" indent="-285750">
              <a:buFont typeface="Arial" panose="020B0604020202020204" pitchFamily="34" charset="0"/>
              <a:buChar char="•"/>
            </a:pPr>
            <a:r>
              <a:rPr lang="fr-FR" sz="1600" dirty="0"/>
              <a:t>Expliquer pourquoi le protocole IPv4 nécessite d'autres couches pour garantir la fiabilité du réseau</a:t>
            </a:r>
          </a:p>
          <a:p>
            <a:pPr marL="742950" lvl="1" indent="-285750">
              <a:buFont typeface="Arial" panose="020B0604020202020204" pitchFamily="34" charset="0"/>
              <a:buChar char="•"/>
            </a:pPr>
            <a:r>
              <a:rPr lang="fr-FR" sz="1600" dirty="0"/>
              <a:t>Expliquer le rôle des principaux champs d'en-tête dans le paquet IPv4</a:t>
            </a:r>
          </a:p>
          <a:p>
            <a:pPr marL="742950" lvl="1" indent="-285750">
              <a:buFont typeface="Arial" panose="020B0604020202020204" pitchFamily="34" charset="0"/>
              <a:buChar char="•"/>
            </a:pPr>
            <a:r>
              <a:rPr lang="fr-FR" sz="1600" dirty="0"/>
              <a:t>Expliquer le rôle des principaux champs d'en-tête dans le paquet IPv6</a:t>
            </a:r>
          </a:p>
          <a:p>
            <a:pPr marL="742950" lvl="1" indent="-285750">
              <a:buFont typeface="Arial" panose="020B0604020202020204" pitchFamily="34" charset="0"/>
              <a:buChar char="•"/>
            </a:pPr>
            <a:r>
              <a:rPr lang="fr-FR" sz="1600" dirty="0"/>
              <a:t>Expliquer comment un appareil hôte utilise les tables de routage pour diriger les paquets vers lui-même, une destination locale ou une passerelle par défaut</a:t>
            </a:r>
          </a:p>
          <a:p>
            <a:pPr marL="742950" lvl="1" indent="-285750">
              <a:buFont typeface="Arial" panose="020B0604020202020204" pitchFamily="34" charset="0"/>
              <a:buChar char="•"/>
            </a:pPr>
            <a:r>
              <a:rPr lang="fr-FR" sz="1600" dirty="0"/>
              <a:t>Comparer une table de routage d'hôte à une table de routage de routeur</a:t>
            </a:r>
          </a:p>
          <a:p>
            <a:pPr marL="742950" lvl="1" indent="-285750">
              <a:buFont typeface="Arial" panose="020B0604020202020204" pitchFamily="34" charset="0"/>
              <a:buChar char="•"/>
            </a:pPr>
            <a:r>
              <a:rPr lang="fr-FR" sz="1600" dirty="0"/>
              <a:t>Décrire les interfaces et les composants courants d'un routeur</a:t>
            </a:r>
          </a:p>
          <a:p>
            <a:pPr marL="742950" lvl="1" indent="-285750">
              <a:buFont typeface="Arial" panose="020B0604020202020204" pitchFamily="34" charset="0"/>
              <a:buChar char="•"/>
            </a:pPr>
            <a:r>
              <a:rPr lang="fr-FR" sz="1600" dirty="0"/>
              <a:t>Décrire le processus de démarrage d'un routeur Cisco IOS</a:t>
            </a:r>
          </a:p>
          <a:p>
            <a:pPr marL="742950" lvl="1" indent="-285750">
              <a:buFont typeface="Arial" panose="020B0604020202020204" pitchFamily="34" charset="0"/>
              <a:buChar char="•"/>
            </a:pPr>
            <a:r>
              <a:rPr lang="fr-FR" sz="1600" dirty="0"/>
              <a:t>Configurer les paramètres initiaux d'un routeur Cisco IOS</a:t>
            </a:r>
          </a:p>
          <a:p>
            <a:pPr marL="742950" lvl="1" indent="-285750">
              <a:buFont typeface="Arial" panose="020B0604020202020204" pitchFamily="34" charset="0"/>
              <a:buChar char="•"/>
            </a:pPr>
            <a:r>
              <a:rPr lang="fr-FR" sz="1600" dirty="0"/>
              <a:t>Configurer deux interfaces actives sur un routeur Cisco IOS</a:t>
            </a:r>
          </a:p>
          <a:p>
            <a:pPr marL="742950" lvl="1" indent="-285750">
              <a:buFont typeface="Arial" panose="020B0604020202020204" pitchFamily="34" charset="0"/>
              <a:buChar char="•"/>
            </a:pPr>
            <a:r>
              <a:rPr lang="fr-FR" sz="1600" dirty="0"/>
              <a:t>Configurer les périphériques pour utiliser la passerelle par </a:t>
            </a:r>
            <a:r>
              <a:rPr lang="fr-FR" sz="1600" dirty="0" smtClean="0"/>
              <a:t>défaut</a:t>
            </a:r>
            <a:endParaRPr lang="fr-FR" dirty="0" smtClean="0"/>
          </a:p>
        </p:txBody>
      </p:sp>
      <p:sp>
        <p:nvSpPr>
          <p:cNvPr id="4" name="Rectangle 33"/>
          <p:cNvSpPr txBox="1">
            <a:spLocks noChangeArrowheads="1"/>
          </p:cNvSpPr>
          <p:nvPr/>
        </p:nvSpPr>
        <p:spPr bwMode="auto">
          <a:xfrm>
            <a:off x="505510" y="35115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a:t>
            </a:r>
          </a:p>
        </p:txBody>
      </p:sp>
    </p:spTree>
    <p:extLst>
      <p:ext uri="{BB962C8B-B14F-4D97-AF65-F5344CB8AC3E}">
        <p14:creationId xmlns:p14="http://schemas.microsoft.com/office/powerpoint/2010/main" xmlns="" val="280494528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000" dirty="0"/>
              <a:t>Section 6.1</a:t>
            </a:r>
          </a:p>
          <a:p>
            <a:pPr lvl="0"/>
            <a:r>
              <a:rPr lang="fr-FR" sz="2000" dirty="0"/>
              <a:t>La couche réseau, ou couche 3 du modèle OSI, fournit des services permettant aux périphériques finaux d'échanger des données sur le réseau. </a:t>
            </a:r>
          </a:p>
          <a:p>
            <a:pPr lvl="0"/>
            <a:r>
              <a:rPr lang="fr-FR" sz="2000" dirty="0"/>
              <a:t>Pour effectuer ce transport de bout en bout, la couche réseau utilise quatre processus de base : l'adressage des appareils finaux, l'encapsulation, le routage et la désencapsulation.</a:t>
            </a:r>
          </a:p>
          <a:p>
            <a:pPr lvl="0"/>
            <a:r>
              <a:rPr lang="fr-FR" sz="2000" dirty="0"/>
              <a:t>En-tête + données IP = paquet</a:t>
            </a:r>
          </a:p>
          <a:p>
            <a:r>
              <a:rPr lang="fr-FR" sz="2000" dirty="0" smtClean="0"/>
              <a:t>Protocole IP : sans connexion (comme les courriers postaux standard aux États-Unis), acheminement au mieux (non fiable), indépendant du </a:t>
            </a:r>
            <a:r>
              <a:rPr lang="fr-FR" sz="2000" dirty="0"/>
              <a:t>support. </a:t>
            </a:r>
            <a:endParaRPr lang="fr-FR" sz="2000" dirty="0" smtClean="0"/>
          </a:p>
          <a:p>
            <a:r>
              <a:rPr lang="fr-FR" sz="2000" dirty="0" smtClean="0"/>
              <a:t>Sans connexion : aucune connexion de bout en bout </a:t>
            </a:r>
            <a:r>
              <a:rPr lang="fr-FR" sz="2000" dirty="0"/>
              <a:t>dédiée.</a:t>
            </a:r>
            <a:endParaRPr lang="fr-FR" sz="2000" dirty="0" smtClean="0"/>
          </a:p>
        </p:txBody>
      </p:sp>
    </p:spTree>
    <p:extLst>
      <p:ext uri="{BB962C8B-B14F-4D97-AF65-F5344CB8AC3E}">
        <p14:creationId xmlns:p14="http://schemas.microsoft.com/office/powerpoint/2010/main" xmlns="" val="322527194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27344</TotalTime>
  <Pages>28</Pages>
  <Words>1307</Words>
  <Application>Microsoft Office PowerPoint</Application>
  <PresentationFormat>全屏显示(4:3)</PresentationFormat>
  <Paragraphs>623</Paragraphs>
  <Slides>47</Slides>
  <Notes>47</Notes>
  <HiddenSlides>22</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PPT-TMPLT-WHT_C</vt:lpstr>
      <vt:lpstr>NetAcad-4F_PPT-WHT_060408</vt:lpstr>
      <vt:lpstr>Supports du formateur Chapitre 6 : Couche réseau</vt:lpstr>
      <vt:lpstr>Supports du formateur – Chapitre 6 Guide de planification</vt:lpstr>
      <vt:lpstr>幻灯片 3</vt:lpstr>
      <vt:lpstr>Chapitre 6 : exercices</vt:lpstr>
      <vt:lpstr>Chapitre 6 : exercices</vt:lpstr>
      <vt:lpstr>Chapitre 6 : exercices</vt:lpstr>
      <vt:lpstr>Chapitre 6 : évaluation</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Chapitre 6 : aide supplémentaire</vt:lpstr>
      <vt:lpstr>幻灯片 19</vt:lpstr>
      <vt:lpstr>Chapitre 6 : Couche réseau</vt:lpstr>
      <vt:lpstr>Chapitre 6 – Sections et objectifs</vt:lpstr>
      <vt:lpstr>6.1 Protocoles de couche réseau</vt:lpstr>
      <vt:lpstr>Protocoles de couche réseau Couche réseau des communications</vt:lpstr>
      <vt:lpstr>Protocoles de couche réseau Les caractéristiques du protocole IP</vt:lpstr>
      <vt:lpstr>Protocoles de couche réseau Paquet IPv4</vt:lpstr>
      <vt:lpstr>Protocoles de couche réseau Paquet IPv6</vt:lpstr>
      <vt:lpstr>Protocoles de couche réseau Paquet IPv6 (suite)</vt:lpstr>
      <vt:lpstr>6.2 Routage</vt:lpstr>
      <vt:lpstr>Routage La méthode de routage des hôtes</vt:lpstr>
      <vt:lpstr>Routage La méthode de routage des hôtes (suite)</vt:lpstr>
      <vt:lpstr>La méthode de routage des hôtes Les tables de routage des routeurs</vt:lpstr>
      <vt:lpstr>La méthode de routage des hôtes Les tables de routage des routeurs (suite)</vt:lpstr>
      <vt:lpstr>6.3 Routeurs</vt:lpstr>
      <vt:lpstr>Routeurs Les composants d'un routeur</vt:lpstr>
      <vt:lpstr>Routeurs Les composants d'un routeur</vt:lpstr>
      <vt:lpstr>6.4 Configuration d'un routeur Cisco</vt:lpstr>
      <vt:lpstr>Configuration d'un routeur Cisco Configurer les paramètres initiaux</vt:lpstr>
      <vt:lpstr>Configuration d'un routeur Cisco Configurer les interfaces</vt:lpstr>
      <vt:lpstr>Configuration d'un routeur Cisco Configurer la passerelle par défaut</vt:lpstr>
      <vt:lpstr>6.5 Synthèse du chapitre</vt:lpstr>
      <vt:lpstr>Synthèse du chapitre Synthèse</vt:lpstr>
      <vt:lpstr>Section 6.1 Nouveaux termes/commandes</vt:lpstr>
      <vt:lpstr>Section 6.2 Nouveaux termes/commandes</vt:lpstr>
      <vt:lpstr>Section 6.3 Nouveaux termes/commandes</vt:lpstr>
      <vt:lpstr>Section 6.4 Nouveaux termes/commandes</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qumin</cp:lastModifiedBy>
  <cp:revision>1006</cp:revision>
  <cp:lastPrinted>1999-01-27T00:54:54Z</cp:lastPrinted>
  <dcterms:created xsi:type="dcterms:W3CDTF">2006-10-23T15:07:30Z</dcterms:created>
  <dcterms:modified xsi:type="dcterms:W3CDTF">2017-03-29T10:18:15Z</dcterms:modified>
</cp:coreProperties>
</file>