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8"/>
  </p:notesMasterIdLst>
  <p:handoutMasterIdLst>
    <p:handoutMasterId r:id="rId39"/>
  </p:handoutMasterIdLst>
  <p:sldIdLst>
    <p:sldId id="812" r:id="rId3"/>
    <p:sldId id="903" r:id="rId4"/>
    <p:sldId id="871" r:id="rId5"/>
    <p:sldId id="908" r:id="rId6"/>
    <p:sldId id="909" r:id="rId7"/>
    <p:sldId id="910" r:id="rId8"/>
    <p:sldId id="873" r:id="rId9"/>
    <p:sldId id="874" r:id="rId10"/>
    <p:sldId id="911" r:id="rId11"/>
    <p:sldId id="912" r:id="rId12"/>
    <p:sldId id="913" r:id="rId13"/>
    <p:sldId id="875" r:id="rId14"/>
    <p:sldId id="877" r:id="rId15"/>
    <p:sldId id="500" r:id="rId16"/>
    <p:sldId id="786" r:id="rId17"/>
    <p:sldId id="791" r:id="rId18"/>
    <p:sldId id="906" r:id="rId19"/>
    <p:sldId id="917" r:id="rId20"/>
    <p:sldId id="918" r:id="rId21"/>
    <p:sldId id="919" r:id="rId22"/>
    <p:sldId id="920" r:id="rId23"/>
    <p:sldId id="921" r:id="rId24"/>
    <p:sldId id="922" r:id="rId25"/>
    <p:sldId id="923" r:id="rId26"/>
    <p:sldId id="924" r:id="rId27"/>
    <p:sldId id="928" r:id="rId28"/>
    <p:sldId id="925" r:id="rId29"/>
    <p:sldId id="926" r:id="rId30"/>
    <p:sldId id="927" r:id="rId31"/>
    <p:sldId id="882" r:id="rId32"/>
    <p:sldId id="883" r:id="rId33"/>
    <p:sldId id="884" r:id="rId34"/>
    <p:sldId id="885" r:id="rId35"/>
    <p:sldId id="914" r:id="rId36"/>
    <p:sldId id="915" r:id="rId3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863" autoAdjust="0"/>
    <p:restoredTop sz="89277" autoAdjust="0"/>
  </p:normalViewPr>
  <p:slideViewPr>
    <p:cSldViewPr snapToGrid="0">
      <p:cViewPr>
        <p:scale>
          <a:sx n="66" d="100"/>
          <a:sy n="66" d="100"/>
        </p:scale>
        <p:origin x="-846" y="-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46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4.xml"/><Relationship Id="rId3" Type="http://schemas.openxmlformats.org/officeDocument/2006/relationships/slide" Target="slides/slide19.xml"/><Relationship Id="rId7" Type="http://schemas.openxmlformats.org/officeDocument/2006/relationships/slide" Target="slides/slide24.xml"/><Relationship Id="rId12" Type="http://schemas.openxmlformats.org/officeDocument/2006/relationships/slide" Target="slides/slide31.xml"/><Relationship Id="rId2" Type="http://schemas.openxmlformats.org/officeDocument/2006/relationships/slide" Target="slides/slide18.xml"/><Relationship Id="rId1" Type="http://schemas.openxmlformats.org/officeDocument/2006/relationships/slide" Target="slides/slide17.xml"/><Relationship Id="rId6" Type="http://schemas.openxmlformats.org/officeDocument/2006/relationships/slide" Target="slides/slide23.xml"/><Relationship Id="rId11" Type="http://schemas.openxmlformats.org/officeDocument/2006/relationships/slide" Target="slides/slide29.xml"/><Relationship Id="rId5" Type="http://schemas.openxmlformats.org/officeDocument/2006/relationships/slide" Target="slides/slide22.xml"/><Relationship Id="rId10" Type="http://schemas.openxmlformats.org/officeDocument/2006/relationships/slide" Target="slides/slide28.xml"/><Relationship Id="rId4" Type="http://schemas.openxmlformats.org/officeDocument/2006/relationships/slide" Target="slides/slide20.xml"/><Relationship Id="rId9" Type="http://schemas.openxmlformats.org/officeDocument/2006/relationships/slide" Target="slides/slide26.xml"/><Relationship Id="rId14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fr-FR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7 : Adressage IP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10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9246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11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82897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12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14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7 : Adressage IP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15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16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7 : Adressage IP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7.1</a:t>
            </a:r>
            <a:r>
              <a:rPr lang="fr-FR" dirty="0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Adresses réseau IPv4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7.1.1 : La conversion </a:t>
            </a:r>
            <a:r>
              <a:rPr lang="fr-FR" dirty="0"/>
              <a:t>du format binaire au format décimal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7.1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Adresses réseau IPv4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7.1.2 : La structure d'une adresse IPv4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772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7.1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Adresses réseau IPv4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7.1.3 : Les adresses IPv4 de monodiffusion, de diffusion et de multidiffusion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1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7.1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Adresses réseau IPv4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7.1.4 : Les types d'adresses IPv4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495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21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7 : Adressage IP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236640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7.2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Adresses réseau IPv6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7.2.1 : Les problèmes IPv4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0182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7.2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Adresses réseau IPv6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7.2.2 : L'adressage IPv6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99462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7.2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Adresses réseau IPv6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7.2.3 : Les types d'adresses IPv6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37626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7.2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Adresses réseau IPv6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7.2.4 : Les adresses de monodiffusion IPv6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66242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7.2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Adresses réseau IPv6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7.2.5 : Les adresses de multidiffusion IPv6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15832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27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7 : Adressage IP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045447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7.3 : Vérification de la connectivité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7.3.1 : ICMP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71957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7.3 : Vérification de la connectivité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mtClean="0"/>
              <a:t>7.3.2 : Test et vérification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0184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fr-FR" sz="800" b="0" kern="0" dirty="0" smtClean="0">
                <a:solidFill>
                  <a:schemeClr val="bg1"/>
                </a:solidFill>
                <a:latin typeface="Arial" charset="0"/>
              </a:rPr>
              <a:t>Guide de planification du cours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7 : Adressage IP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30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7 : Adressage IP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</a:rPr>
              <a:t>7.4.1.3 : </a:t>
            </a:r>
            <a:r>
              <a:rPr lang="fr-FR" dirty="0" smtClean="0">
                <a:latin typeface="Arial" charset="0"/>
              </a:rPr>
              <a:t>Synthèse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628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34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886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35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7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3966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720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2895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9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4863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529"/>
            <a:ext cx="24437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2007 - 2010, 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2062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0529"/>
            <a:ext cx="213754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2008 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62618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529"/>
            <a:ext cx="24437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© 2007 - 2010, Cisco Systems,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2062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0529"/>
            <a:ext cx="213754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© 2008 Cisco Systems, Inc. Tous droits réservés.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62618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ljkNMySmu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youtube.com/watch?v=zbkBa8Zl568" TargetMode="External"/><Relationship Id="rId4" Type="http://schemas.openxmlformats.org/officeDocument/2006/relationships/hyperlink" Target="https://www.youtube.com/watch?v=FVf-GvUVm5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cisco.com/CertCom/game/binary_game_page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4384" y="800403"/>
            <a:ext cx="6788150" cy="10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</a:rPr>
              <a:t>Supports du formateur</a:t>
            </a:r>
            <a:r>
              <a:t/>
            </a:r>
            <a:br/>
            <a:r>
              <a:rPr lang="fr-FR" sz="2400" dirty="0" smtClean="0">
                <a:latin typeface="Arial" charset="0"/>
              </a:rPr>
              <a:t>Chapitre 7 : Adressage IP</a:t>
            </a:r>
            <a:endParaRPr lang="fr-FR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4672012"/>
            <a:ext cx="4103688" cy="106181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CCNA Routing and Switching,</a:t>
            </a:r>
          </a:p>
          <a:p>
            <a:pPr eaLnBrk="1" hangingPunct="1"/>
            <a:r>
              <a:rPr lang="fr-FR" dirty="0">
                <a:latin typeface="Arial" charset="0"/>
              </a:rPr>
              <a:t>Introduction to Networks v6.0</a:t>
            </a: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339952" y="1197428"/>
            <a:ext cx="8444820" cy="5334001"/>
          </a:xfrm>
        </p:spPr>
        <p:txBody>
          <a:bodyPr/>
          <a:lstStyle/>
          <a:p>
            <a:r>
              <a:rPr lang="fr-FR" dirty="0" smtClean="0"/>
              <a:t>Section 7.2</a:t>
            </a:r>
          </a:p>
          <a:p>
            <a:pPr lvl="1"/>
            <a:r>
              <a:rPr lang="fr-FR" sz="1600" dirty="0"/>
              <a:t>Décrivez la structure d'une adresse IPv6.</a:t>
            </a:r>
          </a:p>
          <a:p>
            <a:pPr lvl="2">
              <a:spcBef>
                <a:spcPts val="600"/>
              </a:spcBef>
            </a:pPr>
            <a:r>
              <a:rPr lang="fr-FR" sz="1600" dirty="0"/>
              <a:t>Les adresses IPv6 ont une longueur de 128 bits et sont représentées par des valeurs hexadécimales</a:t>
            </a:r>
            <a:r>
              <a:rPr lang="fr-FR" sz="1600" dirty="0" smtClean="0"/>
              <a:t>.</a:t>
            </a:r>
            <a:endParaRPr lang="fr-FR" sz="1600" dirty="0"/>
          </a:p>
          <a:p>
            <a:pPr lvl="2">
              <a:spcBef>
                <a:spcPts val="600"/>
              </a:spcBef>
            </a:pPr>
            <a:r>
              <a:rPr lang="fr-FR" sz="1600" dirty="0"/>
              <a:t>Quatre bits peuvent être représentés par une seule valeur hexadécimale. 4 chiffres hexadécimaux = un </a:t>
            </a:r>
            <a:r>
              <a:rPr lang="fr-FR" sz="1600" dirty="0" err="1" smtClean="0"/>
              <a:t>hextet</a:t>
            </a:r>
            <a:r>
              <a:rPr lang="fr-FR" sz="1600" dirty="0" smtClean="0"/>
              <a:t>.</a:t>
            </a:r>
            <a:endParaRPr lang="fr-FR" sz="1600" dirty="0"/>
          </a:p>
          <a:p>
            <a:pPr lvl="2">
              <a:spcBef>
                <a:spcPts val="600"/>
              </a:spcBef>
            </a:pPr>
            <a:r>
              <a:rPr lang="fr-FR" sz="1600" dirty="0"/>
              <a:t>La longueur de préfixe est utilisée pour indiquer la partie réseau d'une adresse IPv6 ; comprise entre 0 et 128. La longueur de préfixe d'un LAN est généralement de /</a:t>
            </a:r>
            <a:r>
              <a:rPr lang="fr-FR" sz="1600" dirty="0" smtClean="0"/>
              <a:t>64.</a:t>
            </a:r>
            <a:endParaRPr lang="fr-FR" sz="1600" dirty="0"/>
          </a:p>
          <a:p>
            <a:pPr lvl="1"/>
            <a:r>
              <a:rPr lang="fr-FR" sz="1600" dirty="0"/>
              <a:t>Encouragez les élèves à utiliser l'exercice 7.2.4.4 pour s'entraîner à représenter des adresses IPv6.</a:t>
            </a:r>
          </a:p>
          <a:p>
            <a:pPr lvl="1"/>
            <a:r>
              <a:rPr lang="fr-FR" sz="1600" dirty="0"/>
              <a:t>Mettez en avant les fonctionnalités importantes de l'adresse de liaison locale IPv6.</a:t>
            </a:r>
          </a:p>
          <a:p>
            <a:pPr lvl="2">
              <a:spcBef>
                <a:spcPts val="600"/>
              </a:spcBef>
            </a:pPr>
            <a:r>
              <a:rPr lang="fr-FR" sz="1600" dirty="0"/>
              <a:t>Permet à un appareil de communiquer avec d'autres terminaux IPv6 sur la même liaison.</a:t>
            </a:r>
          </a:p>
          <a:p>
            <a:pPr lvl="2">
              <a:spcBef>
                <a:spcPts val="600"/>
              </a:spcBef>
            </a:pPr>
            <a:r>
              <a:rPr lang="fr-FR" sz="1600" dirty="0"/>
              <a:t>Chaque interface réseau IPv6 doit avoir une adresse de liaison locale. </a:t>
            </a:r>
          </a:p>
          <a:p>
            <a:pPr lvl="2">
              <a:spcBef>
                <a:spcPts val="600"/>
              </a:spcBef>
            </a:pPr>
            <a:r>
              <a:rPr lang="fr-FR" sz="1600" dirty="0"/>
              <a:t>Si elle n'est pas configurée manuellement sur une interface, elle est créée automatiquement</a:t>
            </a:r>
            <a:r>
              <a:rPr lang="fr-FR" sz="1600" dirty="0" smtClean="0"/>
              <a:t>.</a:t>
            </a:r>
            <a:endParaRPr lang="fr-FR" sz="1600" dirty="0"/>
          </a:p>
          <a:p>
            <a:pPr lvl="2">
              <a:spcBef>
                <a:spcPts val="600"/>
              </a:spcBef>
            </a:pPr>
            <a:r>
              <a:rPr lang="fr-FR" sz="1600" dirty="0"/>
              <a:t>Les adresses de liaison locale se trouvent dans la plage FE80::/10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339951" y="359228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 7 : 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103440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339952" y="1197428"/>
            <a:ext cx="8444820" cy="5334001"/>
          </a:xfrm>
        </p:spPr>
        <p:txBody>
          <a:bodyPr/>
          <a:lstStyle/>
          <a:p>
            <a:pPr lvl="1"/>
            <a:r>
              <a:rPr lang="fr-FR" sz="1400" dirty="0"/>
              <a:t>Présentez les composants d'une adresse de monodiffusion globale IPv6 et établissez une comparaison avec IPv4. </a:t>
            </a:r>
          </a:p>
          <a:p>
            <a:pPr lvl="2">
              <a:spcBef>
                <a:spcPts val="600"/>
              </a:spcBef>
            </a:pPr>
            <a:r>
              <a:rPr lang="fr-FR" sz="1400" dirty="0"/>
              <a:t>Le préfixe de routage global est la partie réseau de l'adresse attribuée par le fournisseur, par exemple un fournisseur d'accès à Internet (FAI).</a:t>
            </a:r>
          </a:p>
          <a:p>
            <a:pPr lvl="2">
              <a:spcBef>
                <a:spcPts val="600"/>
              </a:spcBef>
            </a:pPr>
            <a:r>
              <a:rPr lang="fr-FR" sz="1400" dirty="0"/>
              <a:t>L'ID de sous-réseau est utilisé par une entreprise pour identifier les sous-réseaux sur son site.</a:t>
            </a:r>
          </a:p>
          <a:p>
            <a:pPr lvl="2">
              <a:spcBef>
                <a:spcPts val="600"/>
              </a:spcBef>
            </a:pPr>
            <a:r>
              <a:rPr lang="fr-FR" sz="1400" dirty="0"/>
              <a:t>L'ID d'interface est l'équivalent de la partie hôte d'une adresse IPv4.</a:t>
            </a:r>
          </a:p>
          <a:p>
            <a:pPr lvl="1"/>
            <a:r>
              <a:rPr lang="fr-FR" sz="1400" dirty="0"/>
              <a:t>Découvrez les principes fondamentaux d'une adresse IPv6 à cette URL.</a:t>
            </a:r>
          </a:p>
          <a:p>
            <a:pPr marL="688975" lvl="2" indent="0">
              <a:buNone/>
            </a:pPr>
            <a:r>
              <a:rPr lang="fr-FR" sz="1400" dirty="0" smtClean="0">
                <a:hlinkClick r:id="rId3"/>
              </a:rPr>
              <a:t>https://www.youtube.com/watch?v=rljkNMySmuM</a:t>
            </a:r>
            <a:endParaRPr lang="fr-FR" sz="1400" dirty="0"/>
          </a:p>
          <a:p>
            <a:pPr lvl="1"/>
            <a:r>
              <a:rPr lang="fr-FR" sz="1400" dirty="0"/>
              <a:t>Apprenez à configurer IPv6 à cette URL.</a:t>
            </a:r>
          </a:p>
          <a:p>
            <a:pPr marL="635000" lvl="2" indent="0">
              <a:spcBef>
                <a:spcPts val="600"/>
              </a:spcBef>
              <a:buNone/>
            </a:pPr>
            <a:r>
              <a:rPr lang="fr-FR" sz="1400" dirty="0">
                <a:hlinkClick r:id="rId4"/>
              </a:rPr>
              <a:t>https://www.youtube.com/watch?v=FVf-GvUVm5U</a:t>
            </a:r>
            <a:endParaRPr lang="fr-FR" sz="1400" dirty="0"/>
          </a:p>
          <a:p>
            <a:pPr lvl="1"/>
            <a:r>
              <a:rPr lang="fr-FR" sz="1400" dirty="0"/>
              <a:t>Découvrez la configuration automatique des adresses IPv6 sans état (SLAAC) à cette URL.</a:t>
            </a:r>
          </a:p>
          <a:p>
            <a:pPr marL="688975" lvl="2" indent="0">
              <a:buNone/>
            </a:pPr>
            <a:r>
              <a:rPr lang="fr-FR" sz="1400" dirty="0" smtClean="0">
                <a:hlinkClick r:id="rId5"/>
              </a:rPr>
              <a:t>https://www.youtube.com/watch?v=zbkBa8Zl568</a:t>
            </a:r>
            <a:endParaRPr lang="fr-FR" sz="1400" dirty="0"/>
          </a:p>
          <a:p>
            <a:r>
              <a:rPr lang="fr-FR" sz="2000" dirty="0" smtClean="0"/>
              <a:t>Section 7.3</a:t>
            </a:r>
          </a:p>
          <a:p>
            <a:pPr lvl="1"/>
            <a:r>
              <a:rPr lang="fr-FR" sz="1400" dirty="0" smtClean="0"/>
              <a:t>Utilisez </a:t>
            </a:r>
            <a:r>
              <a:rPr lang="fr-FR" sz="1400" dirty="0" err="1" smtClean="0"/>
              <a:t>Packet</a:t>
            </a:r>
            <a:r>
              <a:rPr lang="fr-FR" sz="1400" dirty="0" smtClean="0"/>
              <a:t> Tracer pour expliquer la vérification de l'adressage IPv4 et IPv6 à la section 7.3.2.5.</a:t>
            </a:r>
          </a:p>
          <a:p>
            <a:pPr lvl="1"/>
            <a:r>
              <a:rPr lang="fr-FR" sz="1400" dirty="0" smtClean="0"/>
              <a:t>Utilisez </a:t>
            </a:r>
            <a:r>
              <a:rPr lang="fr-FR" sz="1400" dirty="0" err="1" smtClean="0"/>
              <a:t>Packet</a:t>
            </a:r>
            <a:r>
              <a:rPr lang="fr-FR" sz="1400" dirty="0" smtClean="0"/>
              <a:t> Tracer pour expliquer l'utilisation de </a:t>
            </a:r>
            <a:r>
              <a:rPr lang="fr-FR" sz="1400" dirty="0" err="1" smtClean="0"/>
              <a:t>ping</a:t>
            </a:r>
            <a:r>
              <a:rPr lang="fr-FR" sz="1400" dirty="0" smtClean="0"/>
              <a:t> et </a:t>
            </a:r>
            <a:r>
              <a:rPr lang="fr-FR" sz="1400" dirty="0" err="1" smtClean="0"/>
              <a:t>Traceroute</a:t>
            </a:r>
            <a:r>
              <a:rPr lang="fr-FR" sz="1400" dirty="0" smtClean="0"/>
              <a:t> pour tester la connectivité à la section 7.3.2.6.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339951" y="359228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 7 : bonnes pratiques (suite)</a:t>
            </a:r>
            <a:endParaRPr lang="fr-FR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7459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53244" y="370114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7 : aide supplémentaire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53242" y="1317172"/>
            <a:ext cx="8268640" cy="35718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fr-FR" sz="2000" dirty="0" smtClean="0"/>
              <a:t>Pour obtenir davantage d'aide sur les stratégies d'enseignement, notamment les plans de cours, l'utilisation d'analogies pour expliquer des concepts difficiles et les sujets de discussion, consultez la communauté CCNA à l'adresse </a:t>
            </a:r>
            <a:r>
              <a:rPr lang="fr-FR" sz="2000" dirty="0">
                <a:hlinkClick r:id="rId3"/>
              </a:rPr>
              <a:t>https://www.netacad.com/group/communities/community-home</a:t>
            </a:r>
            <a:endParaRPr lang="fr-FR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fr-FR" sz="2000" dirty="0"/>
              <a:t>Les bonnes pratiques du monde entier relatives au programme CCNA Routing and </a:t>
            </a:r>
            <a:r>
              <a:rPr lang="fr-FR" sz="2000" dirty="0" err="1"/>
              <a:t>Switching</a:t>
            </a:r>
            <a:r>
              <a:rPr lang="fr-FR" sz="2000" dirty="0"/>
              <a:t> sont disponibles à l'adresse </a:t>
            </a:r>
            <a:r>
              <a:rPr lang="fr-FR" sz="2000" dirty="0">
                <a:hlinkClick r:id="rId4"/>
              </a:rPr>
              <a:t>https://www.netacad.com/group/communities/ccna-blog</a:t>
            </a:r>
            <a:endParaRPr lang="fr-FR" sz="20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fr-FR" sz="2000" dirty="0"/>
              <a:t>Si vous souhaitez partager des plans de cours ou des ressources, téléchargez-les sur le site de la communauté CCNA afin d'aider les autres </a:t>
            </a:r>
            <a:r>
              <a:rPr lang="fr-FR" sz="2000" dirty="0"/>
              <a:t>formateurs.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</a:rPr>
              <a:t>Chapitre 7 : Adressage IP</a:t>
            </a:r>
            <a:endParaRPr lang="fr-FR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CCNA Routing and Switching,</a:t>
            </a:r>
          </a:p>
          <a:p>
            <a:pPr eaLnBrk="1" hangingPunct="1"/>
            <a:r>
              <a:rPr lang="fr-FR" dirty="0">
                <a:latin typeface="Arial" charset="0"/>
              </a:rPr>
              <a:t>Introduction to Networks v6.0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371843" y="339963"/>
            <a:ext cx="8772157" cy="838200"/>
          </a:xfrm>
        </p:spPr>
        <p:txBody>
          <a:bodyPr/>
          <a:lstStyle/>
          <a:p>
            <a:r>
              <a:rPr lang="fr-FR" dirty="0" smtClean="0"/>
              <a:t>Chapitre 7 </a:t>
            </a:r>
            <a:r>
              <a:rPr lang="fr-FR" dirty="0" smtClean="0">
                <a:latin typeface="Arial"/>
                <a:cs typeface="Arial"/>
              </a:rPr>
              <a:t>–</a:t>
            </a:r>
            <a:r>
              <a:rPr lang="fr-FR" dirty="0" smtClean="0"/>
              <a:t> </a:t>
            </a:r>
            <a:r>
              <a:rPr lang="fr-FR" dirty="0" smtClean="0"/>
              <a:t>Sections et objectifs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371843" y="1287020"/>
            <a:ext cx="8318761" cy="546901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dirty="0" smtClean="0"/>
              <a:t>7.1 Adresses réseau IPv4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Convertir des valeurs entre les systèmes de numération binaire et décimale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Décrire la structure d'une adresse IPv4, y compris la partie hôte, la partie réseau et le masque de sous-réseau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Comparer les caractéristiques et les utilisations des adresses IPv4 de monodiffusion, de diffusion et de multidiffusion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Expliquer ce que sont les adresses IPv4 publiques, privées et réservées</a:t>
            </a:r>
          </a:p>
          <a:p>
            <a:pPr>
              <a:lnSpc>
                <a:spcPct val="100000"/>
              </a:lnSpc>
            </a:pPr>
            <a:r>
              <a:rPr lang="fr-FR" sz="1800" dirty="0" smtClean="0"/>
              <a:t>7.2 Adresses réseau IPv6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Expliquer la nécessité de l'adressage IPv6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Décrire la représentation d'une adresse IPv6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Décrire les types d'adresses réseau IPv6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Configurer les adresses de monodiffusion globale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Décrire les adresses de multidiffusion</a:t>
            </a:r>
          </a:p>
          <a:p>
            <a:pPr>
              <a:lnSpc>
                <a:spcPct val="100000"/>
              </a:lnSpc>
            </a:pPr>
            <a:r>
              <a:rPr lang="fr-FR" sz="1800" dirty="0" smtClean="0"/>
              <a:t>7.3 Vérification de la connectivité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Expliquer comment le protocole ICMP sert à tester la connectivité réseau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Utiliser les utilitaires </a:t>
            </a:r>
            <a:r>
              <a:rPr lang="fr-FR" sz="1600" dirty="0" err="1" smtClean="0"/>
              <a:t>ping</a:t>
            </a:r>
            <a:r>
              <a:rPr lang="fr-FR" sz="1600" dirty="0" smtClean="0"/>
              <a:t> et </a:t>
            </a:r>
            <a:r>
              <a:rPr lang="fr-FR" sz="1600" dirty="0" err="1" smtClean="0"/>
              <a:t>traceroute</a:t>
            </a:r>
            <a:r>
              <a:rPr lang="fr-FR" sz="1600" dirty="0" smtClean="0"/>
              <a:t> pour tester la connectivité réseau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7.1 Adresses réseau IPv4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Adresses réseau IPv4</a:t>
            </a:r>
            <a:r>
              <a:rPr dirty="0"/>
              <a:t/>
            </a:r>
            <a:br>
              <a:rPr dirty="0"/>
            </a:br>
            <a:r>
              <a:rPr lang="fr-FR" sz="2800" dirty="0" smtClean="0"/>
              <a:t>La conversion du format binaire au format décimal</a:t>
            </a:r>
            <a:endParaRPr lang="fr-FR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539503"/>
            <a:ext cx="4906537" cy="2998208"/>
          </a:xfrm>
        </p:spPr>
        <p:txBody>
          <a:bodyPr/>
          <a:lstStyle/>
          <a:p>
            <a:r>
              <a:rPr lang="fr-FR" sz="2000" dirty="0" smtClean="0"/>
              <a:t>Adresses IPv4</a:t>
            </a:r>
          </a:p>
          <a:p>
            <a:pPr lvl="1"/>
            <a:r>
              <a:rPr lang="fr-FR" sz="1800" dirty="0" smtClean="0"/>
              <a:t>Est composée d'une chaîne de 32 bits divisée en quatre parties appelées </a:t>
            </a:r>
            <a:r>
              <a:rPr lang="fr-FR" sz="1800" i="1" dirty="0" smtClean="0"/>
              <a:t>octets</a:t>
            </a:r>
            <a:r>
              <a:rPr lang="fr-FR" sz="1800" dirty="0" smtClean="0"/>
              <a:t>.</a:t>
            </a:r>
          </a:p>
          <a:p>
            <a:pPr lvl="1"/>
            <a:r>
              <a:rPr lang="fr-FR" sz="1800" dirty="0" smtClean="0"/>
              <a:t>Chaque octet contient 8 bits séparés par un point.</a:t>
            </a:r>
          </a:p>
          <a:p>
            <a:r>
              <a:rPr lang="fr-FR" sz="2000" dirty="0" smtClean="0"/>
              <a:t>Conversion du format binaire au format décimal</a:t>
            </a:r>
          </a:p>
          <a:p>
            <a:pPr lvl="1"/>
            <a:r>
              <a:rPr lang="fr-FR" sz="1800" dirty="0" smtClean="0"/>
              <a:t>Utilisez le tableau pour vous aider à effectuer les </a:t>
            </a:r>
            <a:r>
              <a:rPr lang="fr-FR" sz="1800" dirty="0"/>
              <a:t>conversions.</a:t>
            </a:r>
            <a:endParaRPr lang="fr-FR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49" y="2212133"/>
            <a:ext cx="3846375" cy="1289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4707272"/>
            <a:ext cx="8412315" cy="17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Adresses réseau IPv4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La structure d'une adresse IPv4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9" y="1232592"/>
            <a:ext cx="4568252" cy="4779594"/>
          </a:xfrm>
        </p:spPr>
        <p:txBody>
          <a:bodyPr>
            <a:spAutoFit/>
          </a:bodyPr>
          <a:lstStyle/>
          <a:p>
            <a:r>
              <a:rPr lang="fr-FR" sz="2000" dirty="0" smtClean="0"/>
              <a:t>Parties réseau et hôte</a:t>
            </a:r>
          </a:p>
          <a:p>
            <a:r>
              <a:rPr lang="fr-FR" sz="2000" dirty="0" smtClean="0"/>
              <a:t>Masque de sous-réseau</a:t>
            </a:r>
          </a:p>
          <a:p>
            <a:r>
              <a:rPr lang="fr-FR" sz="2000" dirty="0" smtClean="0"/>
              <a:t>Logique AND (ET)</a:t>
            </a:r>
          </a:p>
          <a:p>
            <a:pPr lvl="1"/>
            <a:r>
              <a:rPr lang="fr-FR" sz="1800" dirty="0" smtClean="0"/>
              <a:t>Quelle est l'adresse réseau dans la figure ?</a:t>
            </a:r>
          </a:p>
          <a:p>
            <a:r>
              <a:rPr lang="fr-FR" sz="2000" dirty="0" smtClean="0"/>
              <a:t>Longueur de préfixe</a:t>
            </a:r>
          </a:p>
          <a:p>
            <a:pPr lvl="1"/>
            <a:r>
              <a:rPr lang="fr-FR" sz="1800" dirty="0" smtClean="0"/>
              <a:t>Quelle est la longueur de préfixe dans la figure ?</a:t>
            </a:r>
          </a:p>
          <a:p>
            <a:r>
              <a:rPr lang="fr-FR" sz="2000" dirty="0" smtClean="0"/>
              <a:t>Réseau, hôte et adresses de diffusion</a:t>
            </a:r>
          </a:p>
          <a:p>
            <a:pPr lvl="1"/>
            <a:r>
              <a:rPr lang="fr-FR" sz="1800" dirty="0" smtClean="0"/>
              <a:t>Adresse réseau ?</a:t>
            </a:r>
          </a:p>
          <a:p>
            <a:pPr lvl="1"/>
            <a:r>
              <a:rPr lang="fr-FR" sz="1800" dirty="0" smtClean="0"/>
              <a:t>Plage d'hôtes valides ?</a:t>
            </a:r>
          </a:p>
          <a:p>
            <a:pPr lvl="1"/>
            <a:r>
              <a:rPr lang="fr-FR" sz="1800" dirty="0" smtClean="0"/>
              <a:t>Adresse de diffusion 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38" y="1705225"/>
            <a:ext cx="4358350" cy="25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35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992" y="1231094"/>
            <a:ext cx="2492641" cy="1778311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6000"/>
            <a:ext cx="8772157" cy="1218619"/>
          </a:xfrm>
        </p:spPr>
        <p:txBody>
          <a:bodyPr>
            <a:noAutofit/>
          </a:bodyPr>
          <a:lstStyle/>
          <a:p>
            <a:r>
              <a:rPr lang="fr-FR" sz="1800" dirty="0" smtClean="0"/>
              <a:t>IPv4 Network Addresses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Les adresses IPv4 de monodiffusion, de diffusion et de multidiffusion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725930"/>
            <a:ext cx="5706428" cy="4739977"/>
          </a:xfrm>
        </p:spPr>
        <p:txBody>
          <a:bodyPr/>
          <a:lstStyle/>
          <a:p>
            <a:r>
              <a:rPr lang="fr-FR" sz="2000" dirty="0" smtClean="0"/>
              <a:t>Attribution d'une adresse IPv4 à un hôte</a:t>
            </a:r>
          </a:p>
          <a:p>
            <a:pPr lvl="1"/>
            <a:r>
              <a:rPr lang="fr-FR" sz="1800" dirty="0" smtClean="0"/>
              <a:t>Statique : saisie manuelle</a:t>
            </a:r>
          </a:p>
          <a:p>
            <a:pPr lvl="1"/>
            <a:r>
              <a:rPr lang="fr-FR" sz="1800" dirty="0" smtClean="0"/>
              <a:t>Dynamique : protocole DHCP (</a:t>
            </a:r>
            <a:r>
              <a:rPr lang="fr-FR" sz="1800" dirty="0" err="1" smtClean="0"/>
              <a:t>Dynamic</a:t>
            </a:r>
            <a:r>
              <a:rPr lang="fr-FR" sz="1800" dirty="0" smtClean="0"/>
              <a:t> Host Configuration Protocol)</a:t>
            </a:r>
          </a:p>
          <a:p>
            <a:r>
              <a:rPr lang="fr-FR" sz="2000" dirty="0" smtClean="0"/>
              <a:t>Communication IPv4</a:t>
            </a:r>
          </a:p>
          <a:p>
            <a:pPr lvl="1"/>
            <a:r>
              <a:rPr lang="fr-FR" sz="1800" dirty="0" smtClean="0"/>
              <a:t>Monodiffusion : envoyer des paquets d'un hôte à un autre</a:t>
            </a:r>
          </a:p>
          <a:p>
            <a:pPr lvl="1"/>
            <a:r>
              <a:rPr lang="fr-FR" sz="1800" dirty="0" smtClean="0"/>
              <a:t>Diffusion : envoyer des paquets d'un hôte à tous les hôtes du réseau</a:t>
            </a:r>
          </a:p>
          <a:p>
            <a:pPr lvl="1"/>
            <a:r>
              <a:rPr lang="fr-FR" sz="1800" dirty="0" smtClean="0"/>
              <a:t>Multidiffusion : envoyer un paquet d'un hôte à un groupe d'hôtes en particulier, situés sur le même réseau ou sur des réseaux différents</a:t>
            </a:r>
          </a:p>
          <a:p>
            <a:pPr lvl="1"/>
            <a:r>
              <a:rPr lang="fr-FR" sz="1800" dirty="0" smtClean="0"/>
              <a:t>Quels types de communications sont </a:t>
            </a:r>
            <a:br>
              <a:rPr lang="fr-FR" sz="1800" dirty="0" smtClean="0"/>
            </a:br>
            <a:r>
              <a:rPr lang="fr-FR" sz="1800" dirty="0" smtClean="0"/>
              <a:t>représentés dans la figure à droite 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510" y="3009405"/>
            <a:ext cx="2774934" cy="1966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225" y="4894789"/>
            <a:ext cx="2572016" cy="18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113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27039" y="489854"/>
            <a:ext cx="8545511" cy="838200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Supports </a:t>
            </a:r>
            <a:r>
              <a:rPr lang="fr-FR" dirty="0">
                <a:latin typeface="Arial" charset="0"/>
              </a:rPr>
              <a:t>du formateur </a:t>
            </a:r>
            <a:r>
              <a:rPr lang="fr-FR" dirty="0" smtClean="0">
                <a:latin typeface="Arial"/>
                <a:cs typeface="Arial"/>
              </a:rPr>
              <a:t>–</a:t>
            </a:r>
            <a:r>
              <a:rPr lang="fr-FR" dirty="0" smtClean="0">
                <a:latin typeface="Arial" charset="0"/>
              </a:rPr>
              <a:t> </a:t>
            </a:r>
            <a:r>
              <a:rPr lang="fr-FR" dirty="0">
                <a:latin typeface="Arial" charset="0"/>
              </a:rPr>
              <a:t>Chapitre 7 Guide de planification</a:t>
            </a:r>
            <a:endParaRPr lang="fr-FR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27040" y="1412840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présentation PowerPoint est divisée en deux parties 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Guide de planification </a:t>
            </a:r>
            <a:r>
              <a:rPr lang="fr-FR" sz="2000" dirty="0"/>
              <a:t>du formateur</a:t>
            </a:r>
            <a:endParaRPr lang="fr-FR" sz="2000" dirty="0" smtClean="0"/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Informations destinées à vous familiariser avec le chapitre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Outils pédagogiques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Présentation en classe pour </a:t>
            </a:r>
            <a:r>
              <a:rPr lang="fr-FR" sz="2000" dirty="0"/>
              <a:t>le formateur</a:t>
            </a:r>
            <a:endParaRPr lang="fr-FR" sz="2000" dirty="0" smtClean="0"/>
          </a:p>
          <a:p>
            <a:pPr lvl="1">
              <a:buFont typeface="Wingdings" charset="2"/>
              <a:buChar char="§"/>
            </a:pPr>
            <a:r>
              <a:rPr lang="fr-FR" sz="1600" dirty="0"/>
              <a:t>Diapositives facultatives que vous pouvez utiliser en classe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Commence à la diapositive 14</a:t>
            </a:r>
            <a:endParaRPr lang="fr-FR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fr-FR" sz="2000" dirty="0" smtClean="0"/>
              <a:t>Remarque : retirez le guide de planification de cette présentation avant de la partager avec quiconque.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194492"/>
            <a:ext cx="8864407" cy="5198170"/>
          </a:xfrm>
        </p:spPr>
        <p:txBody>
          <a:bodyPr>
            <a:spAutoFit/>
          </a:bodyPr>
          <a:lstStyle/>
          <a:p>
            <a:r>
              <a:rPr lang="fr-FR" sz="1600" dirty="0" smtClean="0"/>
              <a:t>Adresses IPv4 publiques et privées</a:t>
            </a:r>
          </a:p>
          <a:p>
            <a:pPr lvl="1"/>
            <a:r>
              <a:rPr lang="fr-FR" sz="1400" dirty="0" smtClean="0"/>
              <a:t>Les adresses privées ne sont pas acheminées sur Internet</a:t>
            </a:r>
          </a:p>
          <a:p>
            <a:pPr lvl="1"/>
            <a:r>
              <a:rPr lang="fr-FR" sz="1400" dirty="0" smtClean="0"/>
              <a:t>Adresses privées :</a:t>
            </a:r>
          </a:p>
          <a:p>
            <a:pPr lvl="2"/>
            <a:r>
              <a:rPr lang="fr-FR" sz="1400" dirty="0" smtClean="0"/>
              <a:t>10.0.0.0/8 ou 10.0.0.0 à 10.255.255.255</a:t>
            </a:r>
          </a:p>
          <a:p>
            <a:pPr lvl="2"/>
            <a:r>
              <a:rPr lang="fr-FR" sz="1400" dirty="0" smtClean="0"/>
              <a:t>172.16.0.0 /12 ou 172.16.0.0 à 172.31.255.255</a:t>
            </a:r>
          </a:p>
          <a:p>
            <a:pPr lvl="2"/>
            <a:r>
              <a:rPr lang="fr-FR" sz="1400" dirty="0" smtClean="0"/>
              <a:t>192.168.0.0 /16 ou 192.168.0.0 à 192.168.255.255</a:t>
            </a:r>
          </a:p>
          <a:p>
            <a:r>
              <a:rPr lang="fr-FR" sz="1600" dirty="0" smtClean="0"/>
              <a:t>Adresses IPv4 d'utilisateurs spéciaux</a:t>
            </a:r>
          </a:p>
          <a:p>
            <a:pPr lvl="1"/>
            <a:r>
              <a:rPr lang="fr-FR" sz="1400" dirty="0" smtClean="0"/>
              <a:t>Adresses de bouclage</a:t>
            </a:r>
            <a:endParaRPr lang="fr-FR" sz="1400" dirty="0"/>
          </a:p>
          <a:p>
            <a:pPr lvl="2"/>
            <a:r>
              <a:rPr lang="fr-FR" sz="1400" dirty="0" smtClean="0"/>
              <a:t>127.0.0.0 /8 ou 127.0.0.1 à 127.255.255.254</a:t>
            </a:r>
          </a:p>
          <a:p>
            <a:pPr lvl="1"/>
            <a:r>
              <a:rPr lang="fr-FR" sz="1400" dirty="0" smtClean="0"/>
              <a:t>Adresses de liaison locale ou adresses APIPA (</a:t>
            </a:r>
            <a:r>
              <a:rPr lang="fr-FR" sz="1400" dirty="0" err="1" smtClean="0"/>
              <a:t>Automatic</a:t>
            </a:r>
            <a:r>
              <a:rPr lang="fr-FR" sz="1400" dirty="0" smtClean="0"/>
              <a:t> </a:t>
            </a:r>
            <a:r>
              <a:rPr lang="fr-FR" sz="1400" dirty="0" err="1" smtClean="0"/>
              <a:t>Private</a:t>
            </a:r>
            <a:r>
              <a:rPr lang="fr-FR" sz="1400" dirty="0" smtClean="0"/>
              <a:t> IP </a:t>
            </a:r>
            <a:r>
              <a:rPr lang="fr-FR" sz="1400" dirty="0" err="1" smtClean="0"/>
              <a:t>Addressing</a:t>
            </a:r>
            <a:r>
              <a:rPr lang="fr-FR" sz="1400" dirty="0" smtClean="0"/>
              <a:t>)</a:t>
            </a:r>
          </a:p>
          <a:p>
            <a:pPr lvl="2"/>
            <a:r>
              <a:rPr lang="fr-FR" sz="1400" dirty="0" smtClean="0"/>
              <a:t>169.254.0.0 /16 ou 169.254.0.1 à 169.254.255.254</a:t>
            </a:r>
          </a:p>
          <a:p>
            <a:pPr lvl="1"/>
            <a:r>
              <a:rPr lang="fr-FR" sz="1400" dirty="0" smtClean="0"/>
              <a:t>Adresses TEST-NET</a:t>
            </a:r>
          </a:p>
          <a:p>
            <a:pPr lvl="2"/>
            <a:r>
              <a:rPr lang="fr-FR" sz="1400" dirty="0" smtClean="0"/>
              <a:t>192.0.2.0 /24 ou 192.0.2.0 à 192.0.2.255</a:t>
            </a:r>
          </a:p>
          <a:p>
            <a:r>
              <a:rPr lang="fr-FR" sz="1600" dirty="0" smtClean="0"/>
              <a:t>Adressage sans classe</a:t>
            </a:r>
          </a:p>
          <a:p>
            <a:pPr lvl="1"/>
            <a:r>
              <a:rPr lang="fr-FR" sz="1400" dirty="0"/>
              <a:t>Routage </a:t>
            </a:r>
            <a:r>
              <a:rPr lang="fr-FR" sz="1400" dirty="0" err="1" smtClean="0"/>
              <a:t>interdomaine</a:t>
            </a:r>
            <a:r>
              <a:rPr lang="fr-FR" sz="1400" dirty="0" smtClean="0"/>
              <a:t> sans classe</a:t>
            </a:r>
          </a:p>
          <a:p>
            <a:pPr lvl="1"/>
            <a:r>
              <a:rPr lang="fr-FR" sz="1400" dirty="0" smtClean="0"/>
              <a:t>Adresses IPv4 attribuées en fonction de la longueur </a:t>
            </a:r>
            <a:br>
              <a:rPr lang="fr-FR" sz="1400" dirty="0" smtClean="0"/>
            </a:br>
            <a:r>
              <a:rPr lang="fr-FR" sz="1400" dirty="0" smtClean="0"/>
              <a:t>de préfixe</a:t>
            </a:r>
            <a:endParaRPr lang="fr-FR" sz="1400" dirty="0"/>
          </a:p>
          <a:p>
            <a:r>
              <a:rPr lang="fr-FR" sz="1600" dirty="0" smtClean="0"/>
              <a:t>Attribution des adresses IP</a:t>
            </a:r>
            <a:endParaRPr lang="fr-FR" sz="16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56292"/>
            <a:ext cx="8772157" cy="838200"/>
          </a:xfrm>
        </p:spPr>
        <p:txBody>
          <a:bodyPr/>
          <a:lstStyle/>
          <a:p>
            <a:r>
              <a:rPr lang="fr-FR" sz="1800" dirty="0" smtClean="0"/>
              <a:t>Adresses réseau IPv4</a:t>
            </a:r>
            <a:r>
              <a:t/>
            </a:r>
            <a:br/>
            <a:r>
              <a:rPr lang="fr-FR" smtClean="0"/>
              <a:t>Les types d'adresses IPv4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52" y="4619625"/>
            <a:ext cx="3572223" cy="1836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62" y="914400"/>
            <a:ext cx="3302815" cy="19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294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7.2 Adresses réseau IPv6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22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Adresses réseau IPv6</a:t>
            </a:r>
            <a:r>
              <a:t/>
            </a:r>
            <a:br/>
            <a:r>
              <a:rPr lang="fr-FR" smtClean="0"/>
              <a:t>Les problèmes IPv4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2"/>
            <a:ext cx="5060733" cy="4158115"/>
          </a:xfrm>
        </p:spPr>
        <p:txBody>
          <a:bodyPr/>
          <a:lstStyle/>
          <a:p>
            <a:r>
              <a:rPr lang="fr-FR" sz="2000" dirty="0" smtClean="0"/>
              <a:t>Ce qui rend IPv6 nécessaire</a:t>
            </a:r>
          </a:p>
          <a:p>
            <a:pPr lvl="1"/>
            <a:r>
              <a:rPr lang="fr-FR" sz="1800" dirty="0" smtClean="0"/>
              <a:t>Pénurie d'espace d'adressage IPv4</a:t>
            </a:r>
          </a:p>
          <a:p>
            <a:pPr lvl="1"/>
            <a:r>
              <a:rPr lang="fr-FR" sz="1800" dirty="0" smtClean="0"/>
              <a:t>Internet of </a:t>
            </a:r>
            <a:r>
              <a:rPr lang="fr-FR" sz="1800" dirty="0" err="1" smtClean="0"/>
              <a:t>Everything</a:t>
            </a:r>
            <a:endParaRPr lang="fr-FR" sz="1800" dirty="0" smtClean="0"/>
          </a:p>
          <a:p>
            <a:r>
              <a:rPr lang="fr-FR" sz="2000" dirty="0" smtClean="0"/>
              <a:t>La coexistence des protocoles IPv4 et IPv6</a:t>
            </a:r>
          </a:p>
          <a:p>
            <a:pPr lvl="1"/>
            <a:r>
              <a:rPr lang="fr-FR" sz="1800" dirty="0" smtClean="0"/>
              <a:t>Double pile : IPv4 et IPv6 sur le même réseau</a:t>
            </a:r>
          </a:p>
          <a:p>
            <a:pPr lvl="1"/>
            <a:r>
              <a:rPr lang="fr-FR" sz="1800" dirty="0" err="1" smtClean="0"/>
              <a:t>Tunnellisation</a:t>
            </a:r>
            <a:r>
              <a:rPr lang="fr-FR" sz="1800" dirty="0" smtClean="0"/>
              <a:t> : des paquets IPv6 dans des paquets IPv4</a:t>
            </a:r>
          </a:p>
          <a:p>
            <a:pPr lvl="1"/>
            <a:r>
              <a:rPr lang="fr-FR" sz="1800" dirty="0" smtClean="0"/>
              <a:t>Traduction : un paquet IPv6 est traduit en un paquet IPv4, et inversement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5176837"/>
            <a:ext cx="5105400" cy="1400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2" y="3020091"/>
            <a:ext cx="3692181" cy="2007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4" y="815342"/>
            <a:ext cx="3301829" cy="22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58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Adresses réseau IPv6</a:t>
            </a:r>
            <a:r>
              <a:t/>
            </a:r>
            <a:br/>
            <a:r>
              <a:rPr lang="fr-FR" smtClean="0"/>
              <a:t>L'adressage IPv6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307806"/>
            <a:ext cx="5524750" cy="4359479"/>
          </a:xfrm>
        </p:spPr>
        <p:txBody>
          <a:bodyPr wrap="square">
            <a:spAutoFit/>
          </a:bodyPr>
          <a:lstStyle/>
          <a:p>
            <a:r>
              <a:rPr lang="fr-FR" sz="1800" dirty="0" smtClean="0"/>
              <a:t>Représentation de l'adresse IPv6</a:t>
            </a:r>
          </a:p>
          <a:p>
            <a:pPr lvl="1"/>
            <a:r>
              <a:rPr lang="fr-FR" sz="1600" dirty="0" smtClean="0"/>
              <a:t>x:x:x:x:x:x:x:x, où x représente 4 valeurs hexadécimales</a:t>
            </a:r>
          </a:p>
          <a:p>
            <a:r>
              <a:rPr lang="fr-FR" sz="1800" dirty="0" smtClean="0"/>
              <a:t>Appliquez les règles pour simplifier ces adresses IPv6</a:t>
            </a:r>
          </a:p>
          <a:p>
            <a:pPr lvl="1"/>
            <a:r>
              <a:rPr lang="fr-FR" sz="1600" dirty="0" smtClean="0"/>
              <a:t>Règle </a:t>
            </a:r>
            <a:r>
              <a:rPr lang="fr-FR" sz="1600" dirty="0" smtClean="0"/>
              <a:t>n°1 </a:t>
            </a:r>
            <a:r>
              <a:rPr lang="fr-FR" sz="1600" dirty="0" smtClean="0"/>
              <a:t>: </a:t>
            </a:r>
            <a:r>
              <a:rPr lang="fr-FR" sz="1600" dirty="0" smtClean="0"/>
              <a:t>omettre les zéros en début de segment</a:t>
            </a:r>
          </a:p>
          <a:p>
            <a:pPr lvl="1"/>
            <a:r>
              <a:rPr lang="fr-FR" sz="1600" dirty="0" smtClean="0"/>
              <a:t>Règle </a:t>
            </a:r>
            <a:r>
              <a:rPr lang="fr-FR" sz="1600" dirty="0" smtClean="0"/>
              <a:t>n°2</a:t>
            </a:r>
            <a:r>
              <a:rPr lang="fr-FR" sz="1600" dirty="0" smtClean="0"/>
              <a:t> : omettre les segments composés uniquement de zéros</a:t>
            </a:r>
          </a:p>
          <a:p>
            <a:pPr marL="690563" lvl="2" indent="-233363"/>
            <a:r>
              <a:rPr lang="fr-FR" sz="1200" dirty="0" smtClean="0">
                <a:latin typeface="Courier New" panose="02070309020205020404" pitchFamily="49" charset="0"/>
              </a:rPr>
              <a:t>2001:0DB8:0000:1133:0000:0000:0000:0200</a:t>
            </a:r>
          </a:p>
          <a:p>
            <a:pPr marL="690563" lvl="2" indent="-233363"/>
            <a:r>
              <a:rPr lang="fr-FR" sz="1200" dirty="0" smtClean="0">
                <a:latin typeface="Courier New" panose="02070309020205020404" pitchFamily="49" charset="0"/>
              </a:rPr>
              <a:t>2001:0DB8:CAFE:0000:1111:0000:0000:0200</a:t>
            </a:r>
          </a:p>
          <a:p>
            <a:pPr marL="690563" lvl="2" indent="-233363"/>
            <a:r>
              <a:rPr lang="fr-FR" sz="1200" dirty="0" smtClean="0">
                <a:latin typeface="Courier New" panose="02070309020205020404" pitchFamily="49" charset="0"/>
              </a:rPr>
              <a:t>2001:0DB8:000A:0000:0000:0000:0000:1000</a:t>
            </a:r>
          </a:p>
          <a:p>
            <a:pPr marL="690563" lvl="2" indent="-233363"/>
            <a:r>
              <a:rPr lang="fr-FR" sz="1200" dirty="0" smtClean="0">
                <a:latin typeface="Courier New" panose="02070309020205020404" pitchFamily="49" charset="0"/>
              </a:rPr>
              <a:t>2001:0DB8:ACAD:1234:0000:0000:0000:0000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0563" lvl="2" indent="-233363"/>
            <a:r>
              <a:rPr lang="fr-FR" sz="1200" dirty="0" smtClean="0">
                <a:latin typeface="Courier New" panose="02070309020205020404" pitchFamily="49" charset="0"/>
              </a:rPr>
              <a:t>2001:0DB8:0000:1111:0020:0000:ACAD:0000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0563" lvl="2" indent="-233363"/>
            <a:r>
              <a:rPr lang="fr-FR" sz="1200" dirty="0">
                <a:latin typeface="Courier New" panose="02070309020205020404" pitchFamily="49" charset="0"/>
              </a:rPr>
              <a:t>FF02:0000:0000:0000:0000:0000:0000:0001</a:t>
            </a:r>
          </a:p>
          <a:p>
            <a:pPr marL="690563" lvl="2" indent="-233363"/>
            <a:r>
              <a:rPr lang="fr-FR" sz="1200" dirty="0" smtClean="0">
                <a:latin typeface="Courier New" panose="02070309020205020404" pitchFamily="49" charset="0"/>
              </a:rPr>
              <a:t>FE80:0000:0000:0000:0000:0000:0000:0003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0563" lvl="2" indent="-233363"/>
            <a:r>
              <a:rPr lang="fr-FR" sz="1200" dirty="0" smtClean="0">
                <a:latin typeface="Courier New" panose="02070309020205020404" pitchFamily="49" charset="0"/>
              </a:rPr>
              <a:t>0000:0000:0000:0000:0000:0000:0000:0000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58" y="1310094"/>
            <a:ext cx="3362667" cy="2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586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Adresses réseau IPv6</a:t>
            </a:r>
            <a:r>
              <a:t/>
            </a:r>
            <a:br/>
            <a:r>
              <a:rPr lang="fr-FR" smtClean="0"/>
              <a:t>Les types d'adresses IPv6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2"/>
            <a:ext cx="8733677" cy="4928866"/>
          </a:xfrm>
        </p:spPr>
        <p:txBody>
          <a:bodyPr>
            <a:spAutoFit/>
          </a:bodyPr>
          <a:lstStyle/>
          <a:p>
            <a:r>
              <a:rPr lang="fr-FR" sz="1400" dirty="0" smtClean="0"/>
              <a:t>Types d'adresses IPv6</a:t>
            </a:r>
          </a:p>
          <a:p>
            <a:pPr lvl="1"/>
            <a:r>
              <a:rPr lang="fr-FR" sz="1200" dirty="0" smtClean="0"/>
              <a:t>Monodiffusion</a:t>
            </a:r>
          </a:p>
          <a:p>
            <a:pPr lvl="1"/>
            <a:r>
              <a:rPr lang="fr-FR" sz="1200" dirty="0" smtClean="0"/>
              <a:t>Multidiffusion</a:t>
            </a:r>
          </a:p>
          <a:p>
            <a:pPr lvl="1"/>
            <a:r>
              <a:rPr lang="fr-FR" sz="1200" dirty="0" err="1" smtClean="0"/>
              <a:t>Anycast</a:t>
            </a:r>
            <a:endParaRPr lang="fr-FR" sz="1200" dirty="0" smtClean="0"/>
          </a:p>
          <a:p>
            <a:r>
              <a:rPr lang="fr-FR" sz="1400" dirty="0" smtClean="0"/>
              <a:t>Longueur de préfixe IPv6</a:t>
            </a:r>
          </a:p>
          <a:p>
            <a:pPr lvl="1"/>
            <a:r>
              <a:rPr lang="fr-FR" sz="1200" dirty="0" smtClean="0"/>
              <a:t>Indique la partie réseau</a:t>
            </a:r>
          </a:p>
          <a:p>
            <a:pPr lvl="1"/>
            <a:r>
              <a:rPr lang="fr-FR" sz="1200" dirty="0" smtClean="0"/>
              <a:t>Format : adresse IPv6 /longueur de préfixe</a:t>
            </a:r>
          </a:p>
          <a:p>
            <a:pPr lvl="1"/>
            <a:r>
              <a:rPr lang="fr-FR" sz="1200" dirty="0" smtClean="0"/>
              <a:t>La longueur de préfixe est comprise entre 0 et 128</a:t>
            </a:r>
          </a:p>
          <a:p>
            <a:pPr lvl="1"/>
            <a:r>
              <a:rPr lang="fr-FR" sz="1200" dirty="0" smtClean="0"/>
              <a:t>La longueur est généralement de /64</a:t>
            </a:r>
          </a:p>
          <a:p>
            <a:r>
              <a:rPr lang="fr-FR" sz="1400" dirty="0" smtClean="0"/>
              <a:t>Types courants d'adresses IPv6</a:t>
            </a:r>
          </a:p>
          <a:p>
            <a:pPr lvl="1"/>
            <a:r>
              <a:rPr lang="fr-FR" sz="1200" dirty="0"/>
              <a:t>Adresses de monodiffusion</a:t>
            </a:r>
          </a:p>
          <a:p>
            <a:pPr marL="690563" lvl="2" indent="-233363"/>
            <a:r>
              <a:rPr lang="fr-FR" sz="1200" dirty="0" smtClean="0"/>
              <a:t>Adresses uniques routables sur Internet</a:t>
            </a:r>
          </a:p>
          <a:p>
            <a:pPr marL="690563" lvl="2" indent="-233363"/>
            <a:r>
              <a:rPr lang="fr-FR" sz="1200" dirty="0" smtClean="0"/>
              <a:t>Configurées de manière statique ou attribuées </a:t>
            </a:r>
            <a:br>
              <a:rPr lang="fr-FR" sz="1200" dirty="0" smtClean="0"/>
            </a:br>
            <a:r>
              <a:rPr lang="fr-FR" sz="1200" dirty="0" smtClean="0"/>
              <a:t>dynamiquement</a:t>
            </a:r>
          </a:p>
          <a:p>
            <a:pPr lvl="1"/>
            <a:r>
              <a:rPr lang="fr-FR" sz="1200" dirty="0" smtClean="0"/>
              <a:t>Adresses de monodiffusion de liaison locale</a:t>
            </a:r>
          </a:p>
          <a:p>
            <a:pPr marL="690563" lvl="2" indent="-233363"/>
            <a:r>
              <a:rPr lang="fr-FR" sz="1200" dirty="0" smtClean="0"/>
              <a:t>Pour communiquer avec d'autres appareils IPv6 sur la même liaison</a:t>
            </a:r>
          </a:p>
          <a:p>
            <a:pPr marL="690563" lvl="2" indent="-233363"/>
            <a:r>
              <a:rPr lang="fr-FR" sz="1200" dirty="0" smtClean="0"/>
              <a:t>L'appareil crée sa propre adresse de liaison locale sans serveur DHCP</a:t>
            </a:r>
          </a:p>
          <a:p>
            <a:pPr lvl="1"/>
            <a:r>
              <a:rPr lang="fr-FR" sz="1200" dirty="0" smtClean="0"/>
              <a:t>Adresses locales uniques</a:t>
            </a:r>
          </a:p>
          <a:p>
            <a:pPr marL="690563" lvl="2" indent="-233363"/>
            <a:r>
              <a:rPr lang="fr-FR" sz="1200" dirty="0" smtClean="0"/>
              <a:t>Adresses de monodiffusion locales uniques</a:t>
            </a:r>
          </a:p>
          <a:p>
            <a:pPr marL="690563" lvl="2" indent="-233363"/>
            <a:r>
              <a:rPr lang="fr-FR" sz="1200" dirty="0" smtClean="0"/>
              <a:t>Adresses utilisées pour l'adressage local sur un site ou entre un nombre limité de sites</a:t>
            </a:r>
            <a:endParaRPr lang="fr-FR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1157104"/>
            <a:ext cx="3731048" cy="1358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80" y="2791748"/>
            <a:ext cx="3981359" cy="31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67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329070"/>
            <a:ext cx="4267200" cy="3305175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Adresses réseau IPv6</a:t>
            </a:r>
            <a:r>
              <a:t/>
            </a:r>
            <a:br/>
            <a:r>
              <a:rPr lang="fr-FR" smtClean="0"/>
              <a:t>Les adresses de monodiffusion </a:t>
            </a:r>
            <a:r>
              <a:rPr lang="fr-FR" dirty="0">
                <a:latin typeface="Arial" charset="0"/>
              </a:rPr>
              <a:t>IPv6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329070"/>
            <a:ext cx="4861810" cy="5039666"/>
          </a:xfrm>
        </p:spPr>
        <p:txBody>
          <a:bodyPr wrap="square">
            <a:spAutoFit/>
          </a:bodyPr>
          <a:lstStyle/>
          <a:p>
            <a:r>
              <a:rPr lang="fr-FR" sz="1800" dirty="0" smtClean="0"/>
              <a:t>La structure d'une adresse de monodiffusion globale IPv6</a:t>
            </a:r>
          </a:p>
          <a:p>
            <a:pPr lvl="1"/>
            <a:r>
              <a:rPr lang="fr-FR" sz="1600" dirty="0" smtClean="0"/>
              <a:t>Préfixe de routage global</a:t>
            </a:r>
          </a:p>
          <a:p>
            <a:pPr lvl="1"/>
            <a:r>
              <a:rPr lang="fr-FR" sz="1600" dirty="0" smtClean="0"/>
              <a:t>ID de sous-réseau</a:t>
            </a:r>
          </a:p>
          <a:p>
            <a:pPr lvl="1"/>
            <a:r>
              <a:rPr lang="fr-FR" sz="1600" dirty="0" smtClean="0"/>
              <a:t>ID d'interface</a:t>
            </a:r>
          </a:p>
          <a:p>
            <a:r>
              <a:rPr lang="fr-FR" sz="1800" dirty="0" smtClean="0"/>
              <a:t>La configuration statique d'une adresse de monodiffusion globale</a:t>
            </a:r>
          </a:p>
          <a:p>
            <a:pPr lvl="1"/>
            <a:r>
              <a:rPr lang="fr-FR" sz="1600" b="1" dirty="0"/>
              <a:t>ipv6 </a:t>
            </a:r>
            <a:r>
              <a:rPr lang="fr-FR" sz="1600" b="1" dirty="0" err="1"/>
              <a:t>address</a:t>
            </a:r>
            <a:r>
              <a:rPr lang="fr-FR" sz="1600" i="1" dirty="0"/>
              <a:t> </a:t>
            </a:r>
            <a:r>
              <a:rPr lang="fr-FR" sz="1600" i="1" dirty="0"/>
              <a:t>ipv6-address/</a:t>
            </a:r>
            <a:r>
              <a:rPr lang="fr-FR" sz="1600" i="1" dirty="0" err="1"/>
              <a:t>prefix-length</a:t>
            </a:r>
            <a:endParaRPr lang="fr-FR" sz="1600" dirty="0" smtClean="0"/>
          </a:p>
          <a:p>
            <a:r>
              <a:rPr lang="fr-FR" sz="1800" dirty="0" smtClean="0"/>
              <a:t>Configuration dynamique</a:t>
            </a:r>
          </a:p>
          <a:p>
            <a:pPr lvl="1"/>
            <a:r>
              <a:rPr lang="fr-FR" sz="1600" dirty="0" smtClean="0"/>
              <a:t>SLAAC</a:t>
            </a:r>
          </a:p>
          <a:p>
            <a:pPr lvl="1"/>
            <a:r>
              <a:rPr lang="fr-FR" sz="1600" dirty="0" smtClean="0"/>
              <a:t>DHCPv6</a:t>
            </a:r>
          </a:p>
          <a:p>
            <a:r>
              <a:rPr lang="fr-FR" sz="1800" dirty="0" smtClean="0"/>
              <a:t>Adresses </a:t>
            </a:r>
            <a:r>
              <a:rPr lang="fr-FR" sz="1800" dirty="0" err="1"/>
              <a:t>link</a:t>
            </a:r>
            <a:r>
              <a:rPr lang="fr-FR" sz="1800" dirty="0"/>
              <a:t>-local</a:t>
            </a:r>
            <a:endParaRPr lang="fr-FR" sz="1800" dirty="0" smtClean="0"/>
          </a:p>
          <a:p>
            <a:pPr lvl="1"/>
            <a:r>
              <a:rPr lang="fr-FR" sz="1600" dirty="0" smtClean="0"/>
              <a:t>Dynamique ou statique</a:t>
            </a:r>
          </a:p>
          <a:p>
            <a:r>
              <a:rPr lang="fr-FR" sz="1800" dirty="0" smtClean="0"/>
              <a:t>Vérifier la configuration des adresses IPv6</a:t>
            </a:r>
          </a:p>
          <a:p>
            <a:pPr lvl="1"/>
            <a:r>
              <a:rPr lang="fr-FR" sz="1600" dirty="0" smtClean="0"/>
              <a:t>show ipv6 interface </a:t>
            </a:r>
            <a:r>
              <a:rPr lang="fr-FR" sz="1600" dirty="0" err="1" smtClean="0"/>
              <a:t>brief</a:t>
            </a:r>
            <a:endParaRPr lang="fr-FR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78" y="4852634"/>
            <a:ext cx="3750365" cy="13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38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96" y="1232946"/>
            <a:ext cx="3081729" cy="2478782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Adresses réseau IPv6</a:t>
            </a:r>
            <a:r>
              <a:t/>
            </a:r>
            <a:br/>
            <a:r>
              <a:rPr lang="fr-FR" dirty="0">
                <a:latin typeface="Arial" charset="0"/>
              </a:rPr>
              <a:t>Les adresses de multidiffusion IPv6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Les adresses de multidiffusion IPv6 attribuées</a:t>
            </a:r>
          </a:p>
          <a:p>
            <a:pPr lvl="1"/>
            <a:r>
              <a:rPr lang="fr-FR" sz="1600" dirty="0" smtClean="0"/>
              <a:t>Les adresses de multidiffusion IPv6 ont le préfixe FF00::/8</a:t>
            </a:r>
          </a:p>
          <a:p>
            <a:pPr marL="690563" lvl="2" indent="-233363"/>
            <a:r>
              <a:rPr lang="fr-FR" sz="1600" dirty="0" smtClean="0"/>
              <a:t>FF02::1 Groupe de multidiffusion avec tous les nœuds</a:t>
            </a:r>
          </a:p>
          <a:p>
            <a:pPr marL="690563" lvl="2" indent="-233363"/>
            <a:r>
              <a:rPr lang="fr-FR" sz="1600" dirty="0" smtClean="0"/>
              <a:t>FF02::2 Groupe de multidiffusion avec tous les routeurs</a:t>
            </a:r>
          </a:p>
          <a:p>
            <a:r>
              <a:rPr lang="fr-FR" sz="1800" dirty="0" smtClean="0"/>
              <a:t>Les adresses de multidiffusion IPv6 de nœud sollicité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24" y="3874792"/>
            <a:ext cx="4926642" cy="28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90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7.3 Vérification de la connectivité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40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66" y="1233001"/>
            <a:ext cx="4113358" cy="2587201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Vérification de la connectivité</a:t>
            </a:r>
            <a:r>
              <a:t/>
            </a:r>
            <a:br/>
            <a:r>
              <a:rPr lang="fr-FR" smtClean="0"/>
              <a:t>ICMP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2"/>
            <a:ext cx="5656063" cy="4765744"/>
          </a:xfrm>
        </p:spPr>
        <p:txBody>
          <a:bodyPr>
            <a:spAutoFit/>
          </a:bodyPr>
          <a:lstStyle/>
          <a:p>
            <a:r>
              <a:rPr lang="fr-FR" sz="1800" dirty="0" smtClean="0"/>
              <a:t>ICMPv4 et ICMPv6</a:t>
            </a:r>
          </a:p>
          <a:p>
            <a:pPr lvl="1"/>
            <a:r>
              <a:rPr lang="fr-FR" sz="1600" dirty="0"/>
              <a:t>Confirmation de l'hôte</a:t>
            </a:r>
            <a:endParaRPr lang="fr-FR" sz="1600" dirty="0" smtClean="0"/>
          </a:p>
          <a:p>
            <a:pPr lvl="1"/>
            <a:r>
              <a:rPr lang="fr-FR" sz="1600" dirty="0"/>
              <a:t>Destination ou service inaccessible</a:t>
            </a:r>
            <a:endParaRPr lang="fr-FR" sz="1600" dirty="0" smtClean="0"/>
          </a:p>
          <a:p>
            <a:pPr lvl="1"/>
            <a:r>
              <a:rPr lang="fr-FR" sz="1600" dirty="0" smtClean="0"/>
              <a:t>Dépassement du délai</a:t>
            </a:r>
          </a:p>
          <a:p>
            <a:pPr lvl="1"/>
            <a:r>
              <a:rPr lang="fr-FR" sz="1600" dirty="0" smtClean="0"/>
              <a:t>Redirection du routeur</a:t>
            </a:r>
          </a:p>
          <a:p>
            <a:r>
              <a:rPr lang="fr-FR" sz="1800" dirty="0" smtClean="0"/>
              <a:t>Les messages de sollicitation et d'annonce 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de </a:t>
            </a:r>
            <a:r>
              <a:rPr lang="fr-FR" sz="1800" dirty="0" smtClean="0"/>
              <a:t>routeur ICMPv6</a:t>
            </a:r>
          </a:p>
          <a:p>
            <a:pPr lvl="1"/>
            <a:r>
              <a:rPr lang="fr-FR" sz="1600" dirty="0" smtClean="0"/>
              <a:t>Messages envoyés entre un routeur IPv6 et un périphérique IPv6 :</a:t>
            </a:r>
          </a:p>
          <a:p>
            <a:pPr marL="690563" lvl="2" indent="-233363"/>
            <a:r>
              <a:rPr lang="fr-FR" sz="1600" dirty="0" smtClean="0"/>
              <a:t>Message de sollicitation de routeur (RS)</a:t>
            </a:r>
          </a:p>
          <a:p>
            <a:pPr marL="690563" lvl="2" indent="-233363"/>
            <a:r>
              <a:rPr lang="fr-FR" sz="1600" dirty="0" smtClean="0"/>
              <a:t>Message d'annonce de routeur (RA)</a:t>
            </a:r>
          </a:p>
          <a:p>
            <a:pPr lvl="1"/>
            <a:r>
              <a:rPr lang="fr-FR" sz="1600" dirty="0" smtClean="0"/>
              <a:t>Messages envoyés entre des périphériques IPv6 : </a:t>
            </a:r>
          </a:p>
          <a:p>
            <a:pPr marL="690563" lvl="2" indent="-233363"/>
            <a:r>
              <a:rPr lang="fr-FR" sz="1600" dirty="0" smtClean="0"/>
              <a:t>Message de sollicitation de voisin</a:t>
            </a:r>
          </a:p>
          <a:p>
            <a:pPr marL="690563" lvl="2" indent="-233363"/>
            <a:r>
              <a:rPr lang="fr-FR" sz="1600" dirty="0" smtClean="0"/>
              <a:t>Messages d'annonce de voisin</a:t>
            </a:r>
          </a:p>
          <a:p>
            <a:pPr lvl="1"/>
            <a:r>
              <a:rPr lang="fr-FR" sz="1600" dirty="0" smtClean="0"/>
              <a:t>Détection des adresses dupliquées (DAD)</a:t>
            </a:r>
          </a:p>
        </p:txBody>
      </p:sp>
    </p:spTree>
    <p:extLst>
      <p:ext uri="{BB962C8B-B14F-4D97-AF65-F5344CB8AC3E}">
        <p14:creationId xmlns:p14="http://schemas.microsoft.com/office/powerpoint/2010/main" val="39982033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Vérification de la connectivité</a:t>
            </a:r>
            <a:r>
              <a:t/>
            </a:r>
            <a:br/>
            <a:r>
              <a:rPr lang="fr-FR" smtClean="0"/>
              <a:t>Test et vérification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733677" cy="4926405"/>
          </a:xfrm>
        </p:spPr>
        <p:txBody>
          <a:bodyPr/>
          <a:lstStyle/>
          <a:p>
            <a:r>
              <a:rPr lang="fr-FR" sz="1800" dirty="0" smtClean="0"/>
              <a:t>Ping</a:t>
            </a:r>
          </a:p>
          <a:p>
            <a:pPr lvl="1"/>
            <a:r>
              <a:rPr lang="fr-FR" sz="1600" dirty="0" smtClean="0"/>
              <a:t>Test de la pile locale</a:t>
            </a:r>
          </a:p>
          <a:p>
            <a:pPr marL="690563" lvl="2" indent="-233363"/>
            <a:r>
              <a:rPr lang="fr-FR" sz="1600" dirty="0" smtClean="0"/>
              <a:t>127.0.0.1 (IPv4) ou ::1 (IPv6)</a:t>
            </a:r>
          </a:p>
          <a:p>
            <a:pPr lvl="1"/>
            <a:r>
              <a:rPr lang="fr-FR" sz="1600" dirty="0" smtClean="0"/>
              <a:t>Test de la connectivité au réseau local</a:t>
            </a:r>
            <a:endParaRPr lang="fr-FR" sz="1600" dirty="0"/>
          </a:p>
          <a:p>
            <a:pPr lvl="1"/>
            <a:r>
              <a:rPr lang="fr-FR" sz="1600" dirty="0" smtClean="0"/>
              <a:t>Test de la connectivité au réseau distant</a:t>
            </a:r>
          </a:p>
          <a:p>
            <a:r>
              <a:rPr lang="fr-FR" sz="1800" dirty="0" err="1" smtClean="0"/>
              <a:t>Traceroute</a:t>
            </a:r>
            <a:endParaRPr lang="fr-FR" sz="1800" dirty="0" smtClean="0"/>
          </a:p>
          <a:p>
            <a:pPr lvl="1"/>
            <a:r>
              <a:rPr lang="fr-FR" sz="1600" dirty="0" smtClean="0"/>
              <a:t>Test du chemin</a:t>
            </a:r>
          </a:p>
          <a:p>
            <a:pPr marL="690563" lvl="2" indent="-233363"/>
            <a:r>
              <a:rPr lang="fr-FR" sz="1600" dirty="0" smtClean="0"/>
              <a:t>Durée de transmission ou RTT </a:t>
            </a:r>
            <a:br>
              <a:rPr lang="fr-FR" sz="1600" dirty="0" smtClean="0"/>
            </a:br>
            <a:r>
              <a:rPr lang="fr-FR" sz="1600" dirty="0" smtClean="0"/>
              <a:t>(Round Trip Time)</a:t>
            </a:r>
            <a:endParaRPr lang="fr-FR" sz="1600" dirty="0"/>
          </a:p>
          <a:p>
            <a:pPr marL="690563" lvl="2" indent="-233363"/>
            <a:r>
              <a:rPr lang="fr-FR" sz="1600" dirty="0" smtClean="0"/>
              <a:t>TTL IPv4 et limite du nombre de </a:t>
            </a:r>
            <a:br>
              <a:rPr lang="fr-FR" sz="1600" dirty="0" smtClean="0"/>
            </a:br>
            <a:r>
              <a:rPr lang="fr-FR" sz="1600" dirty="0" smtClean="0"/>
              <a:t>tronçons IPv6</a:t>
            </a:r>
            <a:endParaRPr lang="fr-F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767" y="3288188"/>
            <a:ext cx="4613258" cy="27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50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defRPr/>
            </a:pPr>
            <a:r>
              <a:rPr lang="fr-FR" dirty="0">
                <a:solidFill>
                  <a:schemeClr val="bg1"/>
                </a:solidFill>
              </a:rPr>
              <a:t>Introduction to Networks v6.0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Guide de planification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dirty="0" smtClean="0">
                <a:solidFill>
                  <a:schemeClr val="bg1"/>
                </a:solidFill>
                <a:latin typeface="Arial" pitchFamily="34" charset="0"/>
              </a:rPr>
              <a:t>Chapitre 7 : Adressage IP</a:t>
            </a:r>
            <a:endParaRPr lang="fr-FR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370" y="2263775"/>
            <a:ext cx="4213989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7.4 Synthèse du chapitre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184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dirty="0"/>
              <a:t>Expliquer en quoi l'utilisation des adresses IPv4 assure la connectivité des réseaux de PME</a:t>
            </a:r>
          </a:p>
          <a:p>
            <a:r>
              <a:rPr lang="fr-FR" sz="1600" dirty="0"/>
              <a:t>Configurer des adresses IPv6 permettant de fournir la connectivité dans des réseaux de PME</a:t>
            </a:r>
          </a:p>
          <a:p>
            <a:r>
              <a:rPr lang="fr-FR" sz="1600" dirty="0"/>
              <a:t>Appliquer des utilitaires de test pour vérifier la connectivité </a:t>
            </a:r>
            <a:r>
              <a:rPr lang="fr-FR" sz="1600" dirty="0" smtClean="0"/>
              <a:t>réseau</a:t>
            </a:r>
            <a:endParaRPr lang="fr-FR" sz="16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Synthèse du chapitre</a:t>
            </a:r>
            <a:r>
              <a:t/>
            </a:r>
            <a:br/>
            <a:r>
              <a:rPr lang="fr-FR" dirty="0" smtClean="0">
                <a:latin typeface="Arial" charset="0"/>
              </a:rPr>
              <a:t>Synthèse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7.1</a:t>
            </a:r>
            <a:r>
              <a:t/>
            </a:r>
            <a:br/>
            <a:r>
              <a:rPr lang="fr-FR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2721476" cy="5214177"/>
          </a:xfrm>
        </p:spPr>
        <p:txBody>
          <a:bodyPr>
            <a:spAutoFit/>
          </a:bodyPr>
          <a:lstStyle/>
          <a:p>
            <a:pPr fontAlgn="b"/>
            <a:r>
              <a:rPr lang="fr-FR" sz="1500" dirty="0"/>
              <a:t>Opération AND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 smtClean="0"/>
              <a:t>Système binaire</a:t>
            </a:r>
          </a:p>
          <a:p>
            <a:pPr fontAlgn="b"/>
            <a:r>
              <a:rPr lang="fr-FR" sz="1500" dirty="0"/>
              <a:t>Diffusion</a:t>
            </a:r>
          </a:p>
          <a:p>
            <a:pPr fontAlgn="b"/>
            <a:r>
              <a:rPr lang="fr-FR" sz="1500" dirty="0" smtClean="0"/>
              <a:t>Adresse de diffusion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/>
              <a:t>Domaine de diffusion</a:t>
            </a:r>
          </a:p>
          <a:p>
            <a:pPr fontAlgn="b"/>
            <a:r>
              <a:rPr lang="fr-FR" sz="1500" dirty="0"/>
              <a:t>Classe A</a:t>
            </a:r>
          </a:p>
          <a:p>
            <a:pPr fontAlgn="b"/>
            <a:r>
              <a:rPr lang="fr-FR" sz="1500" dirty="0"/>
              <a:t>Classe B</a:t>
            </a:r>
          </a:p>
          <a:p>
            <a:pPr fontAlgn="b"/>
            <a:r>
              <a:rPr lang="fr-FR" sz="1500" dirty="0"/>
              <a:t>Classe C</a:t>
            </a:r>
          </a:p>
          <a:p>
            <a:pPr fontAlgn="b"/>
            <a:r>
              <a:rPr lang="fr-FR" sz="1500" dirty="0"/>
              <a:t>Classe </a:t>
            </a:r>
            <a:r>
              <a:rPr lang="fr-FR" sz="1500" dirty="0"/>
              <a:t>D</a:t>
            </a:r>
          </a:p>
          <a:p>
            <a:pPr fontAlgn="b"/>
            <a:r>
              <a:rPr lang="fr-FR" sz="1500" dirty="0"/>
              <a:t>Classe </a:t>
            </a:r>
            <a:r>
              <a:rPr lang="fr-FR" sz="1500" dirty="0"/>
              <a:t>E</a:t>
            </a:r>
          </a:p>
          <a:p>
            <a:pPr fontAlgn="b"/>
            <a:r>
              <a:rPr lang="fr-FR" sz="1500" dirty="0"/>
              <a:t>Routage interdomaine sans classe (CIDR)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 smtClean="0"/>
              <a:t>Serveur DHCP</a:t>
            </a:r>
          </a:p>
          <a:p>
            <a:pPr fontAlgn="b"/>
            <a:r>
              <a:rPr lang="fr-FR" sz="1500" dirty="0"/>
              <a:t>Attribution dynamique du client DHCP</a:t>
            </a:r>
          </a:p>
          <a:p>
            <a:pPr fontAlgn="b"/>
            <a:r>
              <a:rPr lang="fr-FR" sz="1500" dirty="0"/>
              <a:t>Diffusion </a:t>
            </a:r>
            <a:r>
              <a:rPr lang="fr-FR" sz="1500" dirty="0" smtClean="0"/>
              <a:t>dirigée</a:t>
            </a:r>
            <a:endParaRPr lang="fr-FR" sz="15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925125" y="1232592"/>
            <a:ext cx="2850381" cy="442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500" dirty="0" smtClean="0"/>
              <a:t>Format décimal à point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/>
              <a:t>Protocole </a:t>
            </a:r>
            <a:r>
              <a:rPr lang="fr-FR" sz="1500" dirty="0"/>
              <a:t>DHCP</a:t>
            </a:r>
          </a:p>
          <a:p>
            <a:pPr fontAlgn="b"/>
            <a:r>
              <a:rPr lang="fr-FR" sz="1500" dirty="0" smtClean="0"/>
              <a:t>Adresse de l’hôte</a:t>
            </a:r>
          </a:p>
          <a:p>
            <a:pPr fontAlgn="b"/>
            <a:r>
              <a:rPr lang="fr-FR" sz="1500" dirty="0"/>
              <a:t>Internet Assigned Numbers Authority (IANA)</a:t>
            </a:r>
          </a:p>
          <a:p>
            <a:pPr fontAlgn="b"/>
            <a:r>
              <a:rPr lang="fr-FR" sz="1500" dirty="0"/>
              <a:t>Fournisseurs de services Internet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 smtClean="0"/>
              <a:t>Adresse de bouclage IPv4</a:t>
            </a:r>
          </a:p>
          <a:p>
            <a:pPr fontAlgn="b"/>
            <a:r>
              <a:rPr lang="fr-FR" sz="1500" dirty="0"/>
              <a:t>Diffusion limitée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 smtClean="0"/>
              <a:t>Adresses </a:t>
            </a:r>
            <a:r>
              <a:rPr lang="fr-FR" sz="1500" dirty="0" err="1"/>
              <a:t>link</a:t>
            </a:r>
            <a:r>
              <a:rPr lang="fr-FR" sz="1500" dirty="0"/>
              <a:t>-local</a:t>
            </a:r>
            <a:endParaRPr lang="fr-FR" sz="1500" dirty="0" smtClean="0"/>
          </a:p>
          <a:p>
            <a:pPr fontAlgn="b"/>
            <a:r>
              <a:rPr lang="fr-FR" sz="1500" dirty="0" smtClean="0"/>
              <a:t>Transmission multidiffusion</a:t>
            </a:r>
          </a:p>
          <a:p>
            <a:pPr fontAlgn="b"/>
            <a:r>
              <a:rPr lang="fr-FR" sz="1500" dirty="0"/>
              <a:t>Multidiffusion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 smtClean="0"/>
              <a:t>Adresses de multidiffusion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/>
              <a:t>Adresse </a:t>
            </a:r>
            <a:r>
              <a:rPr lang="fr-FR" sz="1500" dirty="0" smtClean="0"/>
              <a:t>réseau</a:t>
            </a:r>
            <a:endParaRPr lang="fr-FR" sz="15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773339" y="1232592"/>
            <a:ext cx="2841064" cy="51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500" dirty="0"/>
              <a:t>Octet</a:t>
            </a:r>
          </a:p>
          <a:p>
            <a:pPr fontAlgn="b"/>
            <a:r>
              <a:rPr lang="fr-FR" sz="1500" dirty="0" smtClean="0"/>
              <a:t>Numération pondérée</a:t>
            </a:r>
          </a:p>
          <a:p>
            <a:pPr fontAlgn="b"/>
            <a:r>
              <a:rPr lang="fr-FR" sz="1500" dirty="0"/>
              <a:t>Longueur </a:t>
            </a:r>
            <a:r>
              <a:rPr sz="1500" dirty="0"/>
              <a:t/>
            </a:r>
            <a:br>
              <a:rPr sz="1500" dirty="0"/>
            </a:br>
            <a:r>
              <a:rPr lang="fr-FR" sz="1500" dirty="0"/>
              <a:t>de préfixe</a:t>
            </a:r>
          </a:p>
          <a:p>
            <a:pPr fontAlgn="b"/>
            <a:r>
              <a:rPr lang="fr-FR" sz="1500" dirty="0"/>
              <a:t>Adresse privée </a:t>
            </a:r>
          </a:p>
          <a:p>
            <a:pPr fontAlgn="b"/>
            <a:r>
              <a:rPr lang="fr-FR" sz="1500" dirty="0"/>
              <a:t>Adresse publique</a:t>
            </a:r>
          </a:p>
          <a:p>
            <a:pPr fontAlgn="b"/>
            <a:r>
              <a:rPr lang="fr-FR" sz="1500" dirty="0"/>
              <a:t>Base</a:t>
            </a:r>
            <a:endParaRPr lang="fr-FR" sz="1500" dirty="0" smtClean="0">
              <a:solidFill>
                <a:srgbClr val="000000"/>
              </a:solidFill>
            </a:endParaRPr>
          </a:p>
          <a:p>
            <a:pPr fontAlgn="b"/>
            <a:r>
              <a:rPr lang="fr-FR" sz="1500" dirty="0"/>
              <a:t>Organismes </a:t>
            </a:r>
            <a:r>
              <a:rPr lang="fr-FR" sz="1500" dirty="0"/>
              <a:t>d'enregistrement Internet locaux</a:t>
            </a:r>
          </a:p>
          <a:p>
            <a:pPr fontAlgn="b"/>
            <a:r>
              <a:rPr lang="fr-FR" sz="1500" dirty="0" smtClean="0"/>
              <a:t>RFC 1918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 smtClean="0"/>
              <a:t>Notation de barre oblique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 smtClean="0"/>
              <a:t>Adressage IP statique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 smtClean="0"/>
              <a:t>Masque</a:t>
            </a:r>
            <a:r>
              <a:rPr sz="1500" dirty="0"/>
              <a:t/>
            </a:r>
            <a:br>
              <a:rPr sz="1500" dirty="0"/>
            </a:br>
            <a:r>
              <a:rPr lang="fr-FR" sz="1500" dirty="0" smtClean="0"/>
              <a:t>de sous-réseau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/>
              <a:t>Adresses TEST-NET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 smtClean="0"/>
              <a:t>Monodiffusion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6659346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7.2</a:t>
            </a:r>
            <a:r>
              <a:t/>
            </a:r>
            <a:br/>
            <a:r>
              <a:rPr lang="fr-FR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2721476" cy="5048899"/>
          </a:xfrm>
        </p:spPr>
        <p:txBody>
          <a:bodyPr>
            <a:spAutoFit/>
          </a:bodyPr>
          <a:lstStyle/>
          <a:p>
            <a:pPr fontAlgn="b"/>
            <a:r>
              <a:rPr lang="fr-FR" sz="1400" dirty="0"/>
              <a:t>Résolution d'adresse</a:t>
            </a:r>
          </a:p>
          <a:p>
            <a:pPr fontAlgn="b"/>
            <a:r>
              <a:rPr lang="fr-FR" sz="1400" dirty="0"/>
              <a:t>Adresses </a:t>
            </a:r>
            <a:r>
              <a:rPr lang="fr-FR" sz="1400" dirty="0" smtClean="0"/>
              <a:t>de multidiffusion attribuées</a:t>
            </a:r>
          </a:p>
          <a:p>
            <a:pPr fontAlgn="b"/>
            <a:r>
              <a:rPr lang="fr-FR" sz="1400" dirty="0"/>
              <a:t>Destination ou service inaccessible</a:t>
            </a:r>
            <a:endParaRPr lang="fr-FR" sz="1400" dirty="0"/>
          </a:p>
          <a:p>
            <a:pPr fontAlgn="b"/>
            <a:r>
              <a:rPr lang="fr-FR" sz="1400" dirty="0" smtClean="0"/>
              <a:t>Double pile</a:t>
            </a:r>
            <a:endParaRPr lang="fr-FR" sz="1400" dirty="0"/>
          </a:p>
          <a:p>
            <a:pPr fontAlgn="b"/>
            <a:r>
              <a:rPr lang="fr-FR" sz="1400" dirty="0"/>
              <a:t>Détection des adresses dupliquées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 smtClean="0"/>
              <a:t>Méthode EUI-64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FF02::1 Groupe de multidiffusion avec tous les nœuds</a:t>
            </a:r>
          </a:p>
          <a:p>
            <a:pPr fontAlgn="b"/>
            <a:r>
              <a:rPr lang="fr-FR" sz="1400" dirty="0"/>
              <a:t>FF02::2 Groupe de multidiffusion avec tous les routeurs 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 smtClean="0"/>
              <a:t>Adresse de monodiffusion globale</a:t>
            </a:r>
          </a:p>
          <a:p>
            <a:pPr fontAlgn="b"/>
            <a:r>
              <a:rPr lang="fr-FR" sz="1400" dirty="0" smtClean="0"/>
              <a:t>Hextet 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Confirmation de l'hôte</a:t>
            </a:r>
            <a:endParaRPr lang="fr-FR" sz="1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925125" y="1232592"/>
            <a:ext cx="2850381" cy="444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400" dirty="0"/>
              <a:t>ICMPv6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 smtClean="0"/>
              <a:t>Durée de vie (TTL) IPv4</a:t>
            </a:r>
          </a:p>
          <a:p>
            <a:pPr fontAlgn="b"/>
            <a:r>
              <a:rPr lang="fr-FR" sz="1400" dirty="0" smtClean="0"/>
              <a:t>IPv6</a:t>
            </a:r>
            <a:endParaRPr lang="fr-FR" sz="1400" dirty="0"/>
          </a:p>
          <a:p>
            <a:pPr fontAlgn="b"/>
            <a:r>
              <a:rPr lang="fr-FR" sz="1400" dirty="0"/>
              <a:t>Anycast IPv6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Limite du nombre de sauts IPv6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Adresse </a:t>
            </a:r>
            <a:r>
              <a:rPr lang="fr-FR" sz="1400" dirty="0" smtClean="0"/>
              <a:t>link-local IPv6 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Adresse de bouclage IPv6</a:t>
            </a:r>
          </a:p>
          <a:p>
            <a:pPr fontAlgn="b"/>
            <a:r>
              <a:rPr lang="fr-FR" sz="1400" dirty="0" smtClean="0"/>
              <a:t>Multidiffusion IPv6</a:t>
            </a:r>
          </a:p>
          <a:p>
            <a:pPr fontAlgn="b"/>
            <a:r>
              <a:rPr lang="fr-FR" sz="1400" dirty="0"/>
              <a:t>Longueur de préfixe IPv6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IPv6 monodiffusion</a:t>
            </a:r>
          </a:p>
          <a:p>
            <a:pPr fontAlgn="b"/>
            <a:r>
              <a:rPr lang="fr-FR" sz="1400" dirty="0" smtClean="0"/>
              <a:t>Zéros du début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Adresse link-local</a:t>
            </a:r>
          </a:p>
          <a:p>
            <a:pPr fontAlgn="b"/>
            <a:r>
              <a:rPr lang="fr-FR" sz="1400" dirty="0" smtClean="0"/>
              <a:t>Traduction d'adresses réseau (NAT64)</a:t>
            </a:r>
            <a:endParaRPr lang="fr-FR" sz="1400" dirty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773339" y="1232592"/>
            <a:ext cx="2841064" cy="433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400" dirty="0"/>
              <a:t>Durée de transmission ou RTT (Round Trip Time)</a:t>
            </a:r>
          </a:p>
          <a:p>
            <a:pPr fontAlgn="b"/>
            <a:r>
              <a:rPr lang="fr-FR" sz="1400" dirty="0"/>
              <a:t>Redirection de la route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 smtClean="0"/>
              <a:t>Annonce de routeur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La sollicitation de routeur</a:t>
            </a:r>
          </a:p>
          <a:p>
            <a:pPr fontAlgn="b"/>
            <a:r>
              <a:rPr lang="fr-FR" sz="1400" b="1" dirty="0"/>
              <a:t>Show </a:t>
            </a:r>
            <a:r>
              <a:rPr lang="fr-FR" sz="1400" b="1" dirty="0"/>
              <a:t>ipv6 interface brief</a:t>
            </a:r>
          </a:p>
          <a:p>
            <a:pPr fontAlgn="b"/>
            <a:r>
              <a:rPr lang="fr-FR" sz="1400" b="1" dirty="0"/>
              <a:t>Show </a:t>
            </a:r>
            <a:r>
              <a:rPr lang="fr-FR" sz="1400" b="1" dirty="0"/>
              <a:t>ipv6 route</a:t>
            </a:r>
            <a:endParaRPr lang="fr-FR" sz="1400" b="1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Adresses </a:t>
            </a:r>
            <a:r>
              <a:rPr lang="fr-FR" sz="1400" dirty="0"/>
              <a:t>de multidiffusion de nœud sollicité</a:t>
            </a:r>
          </a:p>
          <a:p>
            <a:pPr fontAlgn="b"/>
            <a:r>
              <a:rPr lang="fr-FR" sz="1400" dirty="0" smtClean="0"/>
              <a:t>Configuration automatique des adresses sans état (SLAAC)</a:t>
            </a:r>
          </a:p>
          <a:p>
            <a:pPr fontAlgn="b"/>
            <a:r>
              <a:rPr lang="fr-FR" sz="1400" dirty="0"/>
              <a:t>Délai dépassé</a:t>
            </a:r>
            <a:endParaRPr lang="fr-FR" sz="1400" dirty="0"/>
          </a:p>
          <a:p>
            <a:pPr fontAlgn="b"/>
            <a:r>
              <a:rPr lang="fr-FR" sz="1400" dirty="0" smtClean="0"/>
              <a:t>Transmission tunnel</a:t>
            </a:r>
            <a:endParaRPr lang="fr-FR" sz="1400" dirty="0"/>
          </a:p>
          <a:p>
            <a:pPr fontAlgn="b"/>
            <a:r>
              <a:rPr lang="fr-FR" sz="1400" dirty="0" smtClean="0"/>
              <a:t>Adresse locale unique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Adresse non </a:t>
            </a:r>
            <a:r>
              <a:rPr lang="fr-FR" sz="1400" dirty="0" smtClean="0"/>
              <a:t>spécifiée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597942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08791" y="307051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7 : exercices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08791" y="1113439"/>
            <a:ext cx="7940675" cy="455849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  <a:endParaRPr lang="fr-FR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8791" y="6232016"/>
            <a:ext cx="81454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fr-FR" sz="1800" dirty="0"/>
              <a:t>Le mot de passe utilisé dans le cadre des exercices Packet Tracer de ce chapitre est : </a:t>
            </a:r>
            <a:r>
              <a:rPr lang="fr-FR" sz="1800" b="1" dirty="0" smtClean="0"/>
              <a:t>PT_ccna5</a:t>
            </a:r>
            <a:endParaRPr lang="fr-FR" sz="18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88908"/>
              </p:ext>
            </p:extLst>
          </p:nvPr>
        </p:nvGraphicFramePr>
        <p:xfrm>
          <a:off x="408791" y="1569293"/>
          <a:ext cx="839230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95"/>
                <a:gridCol w="1868116"/>
                <a:gridCol w="4303059"/>
                <a:gridCol w="13998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N° de page</a:t>
                      </a:r>
                      <a:endParaRPr lang="fr-F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Type d'exercice</a:t>
                      </a:r>
                      <a:endParaRPr lang="fr-F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Nom de l'exercice</a:t>
                      </a:r>
                      <a:endParaRPr lang="fr-F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Facultatif </a:t>
                      </a:r>
                      <a:r>
                        <a:rPr lang="en-US" sz="1300" dirty="0" smtClean="0"/>
                        <a:t>?</a:t>
                      </a:r>
                      <a:endParaRPr lang="fr-FR" sz="13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7.0.1.2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en classe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Modélisation de l'Internet of Everything (IoE)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7.1.1.4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Conversions du format binaire au format décimal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7.1.1.7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Vidéo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Conversions du format décimal au format binaire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7.1.1.8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Conversions du format décimal au format binaire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7.1.1.9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Jeu sur le système binaire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7.1.2.4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Utilisation de l'opération AND pour déterminer l'adresse réseau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7.1.2.7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Démonstration vidéo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Réseau, hôte et adresses de diffusion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7.1.2.8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Utilisation de la calculatrice Windows pour les adresses réseau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7.1.2.9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Conversion des adresses IPv4 au format binaire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7.1.3.7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Monodiffusion, diffusion ou multidiffusion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7.1.3.8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Packet Tracer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Analyser du trafic de monodiffusion, de diffusion et de multidiffusion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072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08791" y="307051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7 : exercices (suite)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08791" y="1113439"/>
            <a:ext cx="7940675" cy="455849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  <a:endParaRPr lang="fr-FR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8791" y="6232016"/>
            <a:ext cx="81454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fr-FR" sz="1800" dirty="0"/>
              <a:t>Le mot de passe utilisé dans le cadre des exercices Packet Tracer de ce chapitre est : </a:t>
            </a:r>
            <a:r>
              <a:rPr lang="fr-FR" sz="1800" b="1" dirty="0" smtClean="0"/>
              <a:t>PT_ccna5</a:t>
            </a:r>
            <a:endParaRPr lang="fr-FR" sz="18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83824"/>
              </p:ext>
            </p:extLst>
          </p:nvPr>
        </p:nvGraphicFramePr>
        <p:xfrm>
          <a:off x="408791" y="1569293"/>
          <a:ext cx="839230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95"/>
                <a:gridCol w="1868116"/>
                <a:gridCol w="4303059"/>
                <a:gridCol w="13998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N° de page</a:t>
                      </a:r>
                      <a:endParaRPr lang="fr-F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Type d'exercice</a:t>
                      </a:r>
                      <a:endParaRPr lang="fr-F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Nom de l'exercice</a:t>
                      </a:r>
                      <a:endParaRPr lang="fr-F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Facultatif </a:t>
                      </a:r>
                      <a:r>
                        <a:rPr lang="en-US" sz="1300" dirty="0" smtClean="0"/>
                        <a:t>?</a:t>
                      </a:r>
                      <a:endParaRPr lang="fr-FR" sz="13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7.1.4.2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Autoriser ou bloquer les adresses 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7.1.4.7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Adresses IPv4 publiques ou privées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7.1.4.9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Identification des adresses IPv4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7.2.1.3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Problèmes et solutions IPv4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7.2.2.4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Entraînement sur les représentations d'adresses IPv6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7.2.3.5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Identifier les types d'adresses IPv6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7.2.4.2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Contrôleur de syntaxe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Configuration de l'IPv6 sur un routeur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7.2.4.8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Contrôleur de syntaxe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Vérifier la configuration des adresses IPv6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7.2.4.9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Packet Tracer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Configuration des adresses IPv6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7.2.5.3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Identification des adresses 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7.2.5.4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Configuration des adresses IPv6 sur des périphériques réseau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4296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08791" y="307051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7 : exercices (suite)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08791" y="1113439"/>
            <a:ext cx="7940675" cy="455849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  <a:endParaRPr lang="fr-FR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8791" y="6232016"/>
            <a:ext cx="81454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fr-FR" sz="1800" dirty="0"/>
              <a:t>Le mot de passe utilisé dans le cadre des exercices Packet Tracer de ce chapitre est : </a:t>
            </a:r>
            <a:r>
              <a:rPr lang="fr-FR" sz="1800" b="1" dirty="0" smtClean="0"/>
              <a:t>PT_ccna5</a:t>
            </a:r>
            <a:endParaRPr lang="fr-FR" sz="18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41707"/>
              </p:ext>
            </p:extLst>
          </p:nvPr>
        </p:nvGraphicFramePr>
        <p:xfrm>
          <a:off x="408791" y="1569293"/>
          <a:ext cx="8392309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95"/>
                <a:gridCol w="1868116"/>
                <a:gridCol w="4303059"/>
                <a:gridCol w="13998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N° de page</a:t>
                      </a:r>
                      <a:endParaRPr lang="fr-F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Type d'exercice</a:t>
                      </a:r>
                      <a:endParaRPr lang="fr-F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Nom de l'exercice</a:t>
                      </a:r>
                      <a:endParaRPr lang="fr-F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Facultatif </a:t>
                      </a:r>
                      <a:r>
                        <a:rPr lang="en-US" sz="1300" dirty="0" smtClean="0"/>
                        <a:t>?</a:t>
                      </a:r>
                      <a:endParaRPr lang="fr-FR" sz="13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7.3.2.5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Packet Tracer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Contrôle de l'adressage IPv4 et 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7.3.2.6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Packet Tracer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Envoi des requêtes ping et traçage de route pour tester le chemin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7.3.2.7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Test de connectivité réseau à l'aide des commandes Ping et Traceroute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7.3.2.8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Carte d'Internet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7.3.2.9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Packet Tracer</a:t>
                      </a:r>
                      <a:endParaRPr lang="fr-FR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Résolution des problèmes d'adressage IPv4 et IPv6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7.4.1.1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Exercice en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L'Internet of Everything… évidemment !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7.4.1.2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Packet Tracer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Intégration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des compétences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99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59228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7 : évaluation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1343478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Une fois qu'ils ont terminé le chapitre 7, les </a:t>
            </a:r>
            <a:r>
              <a:rPr lang="fr-FR" sz="2000" dirty="0"/>
              <a:t>élèves </a:t>
            </a:r>
            <a:r>
              <a:rPr lang="fr-FR" sz="2000" dirty="0" smtClean="0"/>
              <a:t>doivent se soumettre à l'évaluation correspondante.</a:t>
            </a:r>
          </a:p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Les questionnaires, les travaux pratiques, les exercices dans Packet Tracer, ainsi que les autres activités peuvent servir à évaluer, de manière informelle, les progrès des </a:t>
            </a:r>
            <a:r>
              <a:rPr lang="fr-FR" sz="2000" dirty="0"/>
              <a:t>élèves.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339952" y="1197428"/>
            <a:ext cx="8444820" cy="5334001"/>
          </a:xfrm>
        </p:spPr>
        <p:txBody>
          <a:bodyPr/>
          <a:lstStyle/>
          <a:p>
            <a:r>
              <a:rPr lang="fr-FR" sz="2000" dirty="0" smtClean="0"/>
              <a:t>Avant d'enseigner le contenu du chapitre 7, </a:t>
            </a:r>
            <a:r>
              <a:rPr lang="fr-FR" sz="2000" dirty="0"/>
              <a:t>le formateur </a:t>
            </a:r>
            <a:r>
              <a:rPr lang="fr-FR" sz="2000" dirty="0" smtClean="0"/>
              <a:t>doit :</a:t>
            </a:r>
          </a:p>
          <a:p>
            <a:pPr lvl="1"/>
            <a:r>
              <a:rPr lang="fr-FR" sz="1800" dirty="0" smtClean="0"/>
              <a:t>terminer la partie « Évaluation » du chapitre 7.</a:t>
            </a:r>
          </a:p>
          <a:p>
            <a:r>
              <a:rPr lang="fr-FR" sz="2000" dirty="0" smtClean="0"/>
              <a:t>Section 7.1</a:t>
            </a:r>
          </a:p>
          <a:p>
            <a:pPr lvl="1"/>
            <a:r>
              <a:rPr lang="fr-FR" sz="1800" dirty="0" smtClean="0"/>
              <a:t>Rappelez aux élèves la valeur de position de la numération pondérée dans la notation décimale pour bien expliquer les valeurs de position binaires (reportez-vous à la vidéo 7.1.1.7). </a:t>
            </a:r>
          </a:p>
          <a:p>
            <a:pPr lvl="1"/>
            <a:r>
              <a:rPr lang="fr-FR" sz="1800" dirty="0" smtClean="0"/>
              <a:t>Demandez aux élèves de créer leur propre diagramme de valeurs de position pour le format binaire.</a:t>
            </a:r>
          </a:p>
          <a:p>
            <a:pPr lvl="1"/>
            <a:r>
              <a:rPr lang="fr-FR" sz="1800" dirty="0" smtClean="0"/>
              <a:t>Encouragez les élèves à s'entraîner à faire des conversions jusqu'à ce qu'ils soient assez à l'aise pour se passer de la calculatrice. En effectuant les conversions manuellement, ils apprendront à manipuler les bits pour produire l'équivalent binaire d'une valeur décimale. Les calculatrices sont interdites lors des examens de certification CCNA.</a:t>
            </a:r>
          </a:p>
          <a:p>
            <a:pPr lvl="1"/>
            <a:r>
              <a:rPr lang="fr-FR" sz="1800" dirty="0" smtClean="0"/>
              <a:t>Conseillez-leur le jeu sur le système binaire pour tester leurs compétences dans la conversion binaire/décimale.</a:t>
            </a:r>
          </a:p>
          <a:p>
            <a:pPr marL="688975" lvl="2" indent="0">
              <a:buNone/>
            </a:pPr>
            <a:r>
              <a:rPr lang="fr-FR" sz="1800" dirty="0" smtClean="0">
                <a:hlinkClick r:id="rId3"/>
              </a:rPr>
              <a:t>http://forums.cisco.com/CertCom/game/binary_game_page.htm</a:t>
            </a:r>
            <a:endParaRPr lang="fr-FR" sz="18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339951" y="359228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 7 : 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339951" y="1197428"/>
            <a:ext cx="8412163" cy="4926405"/>
          </a:xfrm>
        </p:spPr>
        <p:txBody>
          <a:bodyPr/>
          <a:lstStyle/>
          <a:p>
            <a:r>
              <a:rPr lang="fr-FR" dirty="0" smtClean="0"/>
              <a:t>Section 7.1 (suite)</a:t>
            </a:r>
            <a:endParaRPr lang="fr-FR" dirty="0"/>
          </a:p>
          <a:p>
            <a:pPr lvl="1"/>
            <a:r>
              <a:rPr lang="fr-FR" dirty="0" smtClean="0"/>
              <a:t>Expliquez la structure hiérarchique d'une adresse IP en utilisant des analogies telles que l'adresse postale et les numéros de téléphone. </a:t>
            </a:r>
          </a:p>
          <a:p>
            <a:pPr lvl="1"/>
            <a:r>
              <a:rPr lang="fr-FR" dirty="0" smtClean="0"/>
              <a:t>Expliquez l'opération AND. </a:t>
            </a:r>
          </a:p>
          <a:p>
            <a:pPr lvl="2"/>
            <a:r>
              <a:rPr lang="fr-FR" dirty="0" smtClean="0"/>
              <a:t>Recommandez l'exercice 7.1.2.4 et la vidéo 7.1.2.7.</a:t>
            </a:r>
          </a:p>
          <a:p>
            <a:pPr lvl="1"/>
            <a:r>
              <a:rPr lang="fr-FR" dirty="0" smtClean="0"/>
              <a:t>Les élèves doivent connaître les blocs d'adresses privées. </a:t>
            </a:r>
          </a:p>
          <a:p>
            <a:pPr lvl="2"/>
            <a:r>
              <a:rPr lang="fr-FR" dirty="0" smtClean="0"/>
              <a:t>Recommandez-leur d'effectuer l'exercice 7.1.4.7.</a:t>
            </a:r>
          </a:p>
          <a:p>
            <a:pPr lvl="2"/>
            <a:r>
              <a:rPr lang="fr-FR" dirty="0" smtClean="0"/>
              <a:t>Présentez le schéma d'adressage utilisé chez eux et dans votre établissement. </a:t>
            </a:r>
          </a:p>
          <a:p>
            <a:pPr lvl="1"/>
            <a:r>
              <a:rPr lang="fr-FR" dirty="0" smtClean="0"/>
              <a:t>Ancien système d'adressage par classe. </a:t>
            </a:r>
          </a:p>
          <a:p>
            <a:pPr lvl="2"/>
            <a:r>
              <a:rPr lang="fr-FR" dirty="0" smtClean="0"/>
              <a:t>Ne perdez pas trop de temps sur ce sujet.</a:t>
            </a:r>
          </a:p>
          <a:p>
            <a:pPr lvl="2"/>
            <a:r>
              <a:rPr lang="fr-FR" dirty="0" smtClean="0"/>
              <a:t>Il est utile d'étudier les fondements de l'adressage IPv4 et les raisons qui expliquent la pénurie d'adresses.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339951" y="359228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 7 : bonnes pratiques (suite)</a:t>
            </a:r>
            <a:endParaRPr lang="fr-FR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1690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24726</TotalTime>
  <Pages>28</Pages>
  <Words>1110</Words>
  <Application>Microsoft Office PowerPoint</Application>
  <PresentationFormat>On-screen Show (4:3)</PresentationFormat>
  <Paragraphs>522</Paragraphs>
  <Slides>35</Slides>
  <Notes>35</Notes>
  <HiddenSlides>14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PPT-TMPLT-WHT_C</vt:lpstr>
      <vt:lpstr>NetAcad-4F_PPT-WHT_060408</vt:lpstr>
      <vt:lpstr>Supports du formateur Chapitre 7 : Adressage IP</vt:lpstr>
      <vt:lpstr>Supports du formateur – Chapitre 7 Guide de planification</vt:lpstr>
      <vt:lpstr>PowerPoint Presentation</vt:lpstr>
      <vt:lpstr>Chapitre 7 : exercices</vt:lpstr>
      <vt:lpstr>Chapitre 7 : exercices (suite)</vt:lpstr>
      <vt:lpstr>Chapitre 7 : exercices (suite)</vt:lpstr>
      <vt:lpstr>Chapitre 7 : évaluation</vt:lpstr>
      <vt:lpstr>PowerPoint Presentation</vt:lpstr>
      <vt:lpstr>PowerPoint Presentation</vt:lpstr>
      <vt:lpstr>PowerPoint Presentation</vt:lpstr>
      <vt:lpstr>PowerPoint Presentation</vt:lpstr>
      <vt:lpstr>Chapitre 7 : aide supplémentaire</vt:lpstr>
      <vt:lpstr>PowerPoint Presentation</vt:lpstr>
      <vt:lpstr>Chapitre 7 : Adressage IP</vt:lpstr>
      <vt:lpstr>Chapitre 7 – Sections et objectifs</vt:lpstr>
      <vt:lpstr>7.1 Adresses réseau IPv4</vt:lpstr>
      <vt:lpstr>Adresses réseau IPv4 La conversion du format binaire au format décimal</vt:lpstr>
      <vt:lpstr>Adresses réseau IPv4 La structure d'une adresse IPv4</vt:lpstr>
      <vt:lpstr>IPv4 Network Addresses Les adresses IPv4 de monodiffusion, de diffusion et de multidiffusion</vt:lpstr>
      <vt:lpstr>Adresses réseau IPv4 Les types d'adresses IPv4</vt:lpstr>
      <vt:lpstr>7.2 Adresses réseau IPv6</vt:lpstr>
      <vt:lpstr>Adresses réseau IPv6 Les problèmes IPv4</vt:lpstr>
      <vt:lpstr>Adresses réseau IPv6 L'adressage IPv6</vt:lpstr>
      <vt:lpstr>Adresses réseau IPv6 Les types d'adresses IPv6</vt:lpstr>
      <vt:lpstr>Adresses réseau IPv6 Les adresses de monodiffusion IPv6</vt:lpstr>
      <vt:lpstr>Adresses réseau IPv6 Les adresses de multidiffusion IPv6</vt:lpstr>
      <vt:lpstr>7.3 Vérification de la connectivité</vt:lpstr>
      <vt:lpstr>Vérification de la connectivité ICMP</vt:lpstr>
      <vt:lpstr>Vérification de la connectivité Test et vérification</vt:lpstr>
      <vt:lpstr>7.4 Synthèse du chapitre</vt:lpstr>
      <vt:lpstr>Synthèse du chapitre Synthèse</vt:lpstr>
      <vt:lpstr>PowerPoint Presentation</vt:lpstr>
      <vt:lpstr>PowerPoint Presentation</vt:lpstr>
      <vt:lpstr>Section 7.1 Nouveaux termes/commandes</vt:lpstr>
      <vt:lpstr>Section 7.2 Nouveaux termes/commandes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USER</cp:lastModifiedBy>
  <cp:revision>932</cp:revision>
  <cp:lastPrinted>1999-01-27T00:54:54Z</cp:lastPrinted>
  <dcterms:created xsi:type="dcterms:W3CDTF">2006-10-23T15:07:30Z</dcterms:created>
  <dcterms:modified xsi:type="dcterms:W3CDTF">2017-03-28T08:11:34Z</dcterms:modified>
</cp:coreProperties>
</file>