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5"/>
  </p:notesMasterIdLst>
  <p:handoutMasterIdLst>
    <p:handoutMasterId r:id="rId36"/>
  </p:handoutMasterIdLst>
  <p:sldIdLst>
    <p:sldId id="812" r:id="rId3"/>
    <p:sldId id="903" r:id="rId4"/>
    <p:sldId id="871" r:id="rId5"/>
    <p:sldId id="904" r:id="rId6"/>
    <p:sldId id="932" r:id="rId7"/>
    <p:sldId id="964" r:id="rId8"/>
    <p:sldId id="873" r:id="rId9"/>
    <p:sldId id="874" r:id="rId10"/>
    <p:sldId id="908" r:id="rId11"/>
    <p:sldId id="965" r:id="rId12"/>
    <p:sldId id="966" r:id="rId13"/>
    <p:sldId id="967" r:id="rId14"/>
    <p:sldId id="875" r:id="rId15"/>
    <p:sldId id="877" r:id="rId16"/>
    <p:sldId id="500" r:id="rId17"/>
    <p:sldId id="786" r:id="rId18"/>
    <p:sldId id="791" r:id="rId19"/>
    <p:sldId id="912" r:id="rId20"/>
    <p:sldId id="977" r:id="rId21"/>
    <p:sldId id="983" r:id="rId22"/>
    <p:sldId id="978" r:id="rId23"/>
    <p:sldId id="979" r:id="rId24"/>
    <p:sldId id="980" r:id="rId25"/>
    <p:sldId id="913" r:id="rId26"/>
    <p:sldId id="981" r:id="rId27"/>
    <p:sldId id="914" r:id="rId28"/>
    <p:sldId id="982" r:id="rId29"/>
    <p:sldId id="976" r:id="rId30"/>
    <p:sldId id="883" r:id="rId31"/>
    <p:sldId id="946" r:id="rId32"/>
    <p:sldId id="884" r:id="rId33"/>
    <p:sldId id="885" r:id="rId3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367" autoAdjust="0"/>
    <p:restoredTop sz="89277" autoAdjust="0"/>
  </p:normalViewPr>
  <p:slideViewPr>
    <p:cSldViewPr snapToGrid="0">
      <p:cViewPr>
        <p:scale>
          <a:sx n="66" d="100"/>
          <a:sy n="66" d="100"/>
        </p:scale>
        <p:origin x="-846" y="-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32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3" Type="http://schemas.openxmlformats.org/officeDocument/2006/relationships/slide" Target="slides/slide20.xml"/><Relationship Id="rId7" Type="http://schemas.openxmlformats.org/officeDocument/2006/relationships/slide" Target="slides/slide25.xml"/><Relationship Id="rId2" Type="http://schemas.openxmlformats.org/officeDocument/2006/relationships/slide" Target="slides/slide19.xml"/><Relationship Id="rId1" Type="http://schemas.openxmlformats.org/officeDocument/2006/relationships/slide" Target="slides/slide18.xml"/><Relationship Id="rId6" Type="http://schemas.openxmlformats.org/officeDocument/2006/relationships/slide" Target="slides/slide23.xml"/><Relationship Id="rId5" Type="http://schemas.openxmlformats.org/officeDocument/2006/relationships/slide" Target="slides/slide22.xml"/><Relationship Id="rId10" Type="http://schemas.openxmlformats.org/officeDocument/2006/relationships/slide" Target="slides/slide30.xml"/><Relationship Id="rId4" Type="http://schemas.openxmlformats.org/officeDocument/2006/relationships/slide" Target="slides/slide21.xml"/><Relationship Id="rId9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fr-FR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  <a:endParaRPr lang="fr-FR" b="0" dirty="0"/>
          </a:p>
          <a:p>
            <a:pPr>
              <a:buFontTx/>
              <a:buNone/>
            </a:pPr>
            <a:r>
              <a:rPr lang="fr-FR" sz="1400" dirty="0" smtClean="0">
                <a:latin typeface="Arial" charset="0"/>
              </a:rPr>
              <a:t>Chapitre 8 : Segmentation des réseaux IP en sous-réseaux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10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1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11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12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17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13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15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8 : Segmentation des réseaux IP en sous-réseaux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16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17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</a:p>
          <a:p>
            <a:pPr>
              <a:buFontTx/>
              <a:buNone/>
            </a:pPr>
            <a:r>
              <a:rPr lang="fr-FR" sz="1200" b="0" dirty="0" smtClean="0"/>
              <a:t>Chapitre 8 : Segmentation des réseaux IP en sous-réseaux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8.1 : Segmenter un réseau IPv4 en sous-réseaux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8.1.1 : La segmentation du réseau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8.1 : Segmenter un réseau IPv4 en sous-réseaux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8.1.2 : Segmenter un réseau IPv4 en sous-réseaux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99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8.1 : Segmenter un réseau IPv4 en sous-réseaux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8.1.2 : Segmenter un réseau IPv4 en sous-réseaux (suite)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599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8.1 : Segmenter un réseau IPv4 en sous-réseaux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8.1.3 : La segmentation des préfixes /16 et /8 en sous-réseaux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53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8.1 : Segmenter un réseau IPv4 en sous-réseaux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8.1.4 : La segmentation du réseau pour répondre à ses besoins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179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8.1 : Segmenter un réseau IPv4 en sous-réseaux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8.1.5 : Les bénéfices des masques de sous-réseau à longueur variable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93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24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</a:p>
          <a:p>
            <a:pPr>
              <a:buFontTx/>
              <a:buNone/>
            </a:pPr>
            <a:r>
              <a:rPr lang="fr-FR" sz="1200" b="0" dirty="0" smtClean="0"/>
              <a:t>Chapitre 8 : Segmentation des réseaux IP en sous-réseaux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8.2 : Les schémas d'adressage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8.2.1 : La conception structurée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959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26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</a:p>
          <a:p>
            <a:pPr>
              <a:buFontTx/>
              <a:buNone/>
            </a:pPr>
            <a:r>
              <a:rPr lang="fr-FR" sz="1200" b="0" dirty="0" smtClean="0"/>
              <a:t>Chapitre 8 : Segmentation des réseaux IP en sous-réseaux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1388080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8.3 : Critères de conception à prendre en compte pour les réseaux IPv6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8.3.1 : </a:t>
            </a:r>
            <a:r>
              <a:rPr lang="fr-FR" dirty="0"/>
              <a:t>La conception structurée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326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28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Introduction to Networks v6.0</a:t>
            </a:r>
          </a:p>
          <a:p>
            <a:pPr>
              <a:buFontTx/>
              <a:buNone/>
            </a:pPr>
            <a:r>
              <a:rPr lang="fr-FR" sz="1200" b="0" dirty="0" smtClean="0"/>
              <a:t>Chapitre 8 : Segmentation des réseaux IP en sous-réseaux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82555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8.4.1</a:t>
            </a:r>
            <a:r>
              <a:rPr lang="fr-FR" smtClean="0"/>
              <a:t> 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fr-FR" smtClean="0"/>
              <a:t>Synthèse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fr-FR" sz="800" b="0" kern="0" dirty="0" smtClean="0">
                <a:solidFill>
                  <a:schemeClr val="bg1"/>
                </a:solidFill>
                <a:latin typeface="Arial" charset="0"/>
              </a:rPr>
              <a:t>Introduction to Network Guide de planification</a:t>
            </a:r>
          </a:p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fr-FR" b="0" dirty="0" smtClean="0">
                <a:solidFill>
                  <a:schemeClr val="bg1"/>
                </a:solidFill>
                <a:latin typeface="Arial" pitchFamily="34" charset="0"/>
              </a:rPr>
              <a:t>Chapitre 8 : Segmentation des réseaux IP en sous-réseaux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30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13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51551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3089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9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3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529"/>
            <a:ext cx="24437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© 2007 - 2010, Cisco Systems,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2062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 dirty="0" smtClean="0">
                <a:solidFill>
                  <a:srgbClr val="D3D3D3"/>
                </a:solidFill>
              </a:rPr>
              <a:t>Chapitre 8</a:t>
            </a:r>
            <a:endParaRPr lang="fr-FR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0529"/>
            <a:ext cx="213754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© 2008 Cisco Systems,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62618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 dirty="0" smtClean="0">
                <a:solidFill>
                  <a:srgbClr val="D3D3D3"/>
                </a:solidFill>
              </a:rPr>
              <a:t>Chapitre 8</a:t>
            </a:r>
            <a:endParaRPr lang="fr-FR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529"/>
            <a:ext cx="24437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2007 - 2010, 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2062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0529"/>
            <a:ext cx="213754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© 2008 Cisco Systems, Inc. Tous droits réservés.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62618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press.com/store/ipv6-fundamentals-livelessons-a-straightforward-approach-978158720457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youtube.com/watch?v=rljkNMySmuM&amp;list=PL7FBD333BAB233A4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netacad.com/group/communities/ccna-blo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cisco.com/CertCom/game/binary_game_page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24384" y="800403"/>
            <a:ext cx="6788150" cy="100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0" indent="0" algn="l" defTabSz="8143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None/>
              <a:defRPr sz="2000" b="1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endParaRPr lang="en-US" kern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z="2400" dirty="0">
                <a:latin typeface="Arial" charset="0"/>
              </a:rPr>
              <a:t>Support du formateur</a:t>
            </a:r>
            <a:r>
              <a:t/>
            </a:r>
            <a:br/>
            <a:r>
              <a:rPr lang="fr-FR" sz="2400" dirty="0">
                <a:latin typeface="Arial" charset="0"/>
              </a:rPr>
              <a:t>Chapitre 8 : Segmentation des réseaux IP en sous-réseaux</a:t>
            </a:r>
            <a:endParaRPr lang="fr-FR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4672012"/>
            <a:ext cx="4103688" cy="106181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CCNA Routing and Switching,</a:t>
            </a:r>
          </a:p>
          <a:p>
            <a:pPr eaLnBrk="1" hangingPunct="1"/>
            <a:r>
              <a:rPr lang="fr-FR" dirty="0">
                <a:latin typeface="Arial" charset="0"/>
              </a:rPr>
              <a:t>Introduction to Networks v6.0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11087" y="3544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 8 : bonnes pratiques (suite)</a:t>
            </a:r>
            <a:endParaRPr lang="fr-FR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28600" y="1344168"/>
            <a:ext cx="8577072" cy="4965192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lvl="1" indent="-285750">
              <a:spcBef>
                <a:spcPts val="1440"/>
              </a:spcBef>
              <a:buClr>
                <a:srgbClr val="493B93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 smtClean="0"/>
              <a:t>Expliquez la structure hiérarchique d'une adresse IP en utilisant des analogies telles que l'adresse postale et les numéros de téléphone. </a:t>
            </a:r>
          </a:p>
          <a:p>
            <a:pPr marL="285750" lvl="1" indent="-285750">
              <a:spcBef>
                <a:spcPts val="1440"/>
              </a:spcBef>
              <a:buClr>
                <a:srgbClr val="493B93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 smtClean="0"/>
              <a:t>Proposez des scénarios pratiques qui permettent aux élèves d'utiliser la formule 2^n (n = nombre de bits empruntés) pour calculer les sous-réseaux.</a:t>
            </a:r>
          </a:p>
          <a:p>
            <a:pPr marL="285750" lvl="1" indent="-285750">
              <a:spcBef>
                <a:spcPts val="1440"/>
              </a:spcBef>
              <a:buClr>
                <a:srgbClr val="493B93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/>
              <a:t>Rappelez aux élèves que la première et la dernière adresse de chaque sous-réseau ne peuvent pas être utilisées comme adresses d'hôte. La première correspond à l'ID de réseau et la dernière à l'adresse de diffusion du sous-réseau. </a:t>
            </a:r>
          </a:p>
          <a:p>
            <a:pPr marL="285750" lvl="1" indent="-285750">
              <a:spcBef>
                <a:spcPts val="1440"/>
              </a:spcBef>
              <a:buClr>
                <a:srgbClr val="493B93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/>
              <a:t>La formule, 2^n-2, est obligatoire pour calculer le nombre utilisable d'adresses.</a:t>
            </a:r>
          </a:p>
          <a:p>
            <a:pPr marL="285750" lvl="1" indent="-285750">
              <a:spcBef>
                <a:spcPts val="1440"/>
              </a:spcBef>
              <a:buClr>
                <a:srgbClr val="493B93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/>
              <a:t>Encouragez les élèves à reconnaître des modèles et à trouver des raccourcis.</a:t>
            </a:r>
          </a:p>
          <a:p>
            <a:pPr marL="285750" lvl="1" indent="-285750">
              <a:spcBef>
                <a:spcPts val="1440"/>
              </a:spcBef>
              <a:buClr>
                <a:srgbClr val="493B93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/>
              <a:t>Montrez comment calculer des sous-réseaux et des hôtes à l'aide du nombre magique (reportez-vous à la vidéo 8.1.2.5).</a:t>
            </a:r>
          </a:p>
        </p:txBody>
      </p:sp>
    </p:spTree>
    <p:extLst>
      <p:ext uri="{BB962C8B-B14F-4D97-AF65-F5344CB8AC3E}">
        <p14:creationId xmlns:p14="http://schemas.microsoft.com/office/powerpoint/2010/main" val="39140609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11087" y="3544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 8 : bonnes pratiques (suite)</a:t>
            </a:r>
            <a:endParaRPr lang="fr-FR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28599" y="1344167"/>
            <a:ext cx="8676409" cy="5101237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100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 smtClean="0"/>
              <a:t>Des problèmes pratiques sont disponibles dans le document sur l'adressage IP et la création de sous-réseaux </a:t>
            </a:r>
            <a:r>
              <a:rPr lang="fr-FR" dirty="0"/>
              <a:t>rédigé par </a:t>
            </a:r>
            <a:r>
              <a:rPr lang="fr-FR" dirty="0" err="1" smtClean="0"/>
              <a:t>Robb</a:t>
            </a:r>
            <a:r>
              <a:rPr lang="fr-FR" dirty="0" smtClean="0"/>
              <a:t> Jones (versions </a:t>
            </a:r>
            <a:r>
              <a:rPr lang="fr-FR" dirty="0"/>
              <a:t>élève </a:t>
            </a:r>
            <a:r>
              <a:rPr lang="fr-FR" dirty="0" smtClean="0"/>
              <a:t>et formateur disponibles au format PDF).</a:t>
            </a:r>
          </a:p>
          <a:p>
            <a:pPr marL="342900" lvl="1" indent="-342900">
              <a:lnSpc>
                <a:spcPct val="100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 smtClean="0"/>
              <a:t>Montrez comment les adresses sont gaspillées dans les sous-réseaux classiques qui utilisent un seul masque de sous-réseau pour l'ensemble du réseau. </a:t>
            </a:r>
          </a:p>
          <a:p>
            <a:pPr marL="342900" lvl="1" indent="-342900">
              <a:lnSpc>
                <a:spcPct val="100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 smtClean="0"/>
              <a:t>Voici un bon exemple : créez des sous-réseaux en utilisant /27 et intégrez quelques connexions WAN dans la topologie. Les élèves voient clairement le gaspillage des adresses sur les connexions WAN. </a:t>
            </a:r>
          </a:p>
          <a:p>
            <a:pPr marL="342900" lvl="1" indent="-342900">
              <a:lnSpc>
                <a:spcPct val="100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 smtClean="0"/>
              <a:t>Voici un exemple d'utilisation de /27 avec la formule 2^n-2 pour déterminer le nombre d'hôtes : </a:t>
            </a:r>
          </a:p>
          <a:p>
            <a:pPr marL="0" lvl="3" indent="0" algn="ctr">
              <a:lnSpc>
                <a:spcPct val="100000"/>
              </a:lnSpc>
            </a:pPr>
            <a:r>
              <a:rPr lang="fr-FR" sz="1800" dirty="0"/>
              <a:t>2</a:t>
            </a:r>
            <a:r>
              <a:rPr lang="fr-FR" sz="1800" baseline="30000" dirty="0"/>
              <a:t>5</a:t>
            </a:r>
            <a:r>
              <a:rPr lang="fr-FR" sz="1800" dirty="0"/>
              <a:t> - 2 = 32 - 2 réservées = 30 adresses d'hôte utilisables sur chaque </a:t>
            </a:r>
            <a:r>
              <a:rPr lang="fr-FR" sz="1800" dirty="0" smtClean="0"/>
              <a:t>sous-réseau</a:t>
            </a:r>
            <a:endParaRPr lang="fr-FR" sz="1800" dirty="0"/>
          </a:p>
          <a:p>
            <a:pPr marL="0" lvl="4" indent="0" algn="ctr">
              <a:lnSpc>
                <a:spcPct val="100000"/>
              </a:lnSpc>
              <a:spcBef>
                <a:spcPts val="1440"/>
              </a:spcBef>
              <a:buClr>
                <a:srgbClr val="493B93"/>
              </a:buClr>
              <a:buSzPct val="90000"/>
            </a:pPr>
            <a:r>
              <a:rPr lang="fr-FR" sz="1800" dirty="0"/>
              <a:t>Seules deux adresses sont nécessaires pour la connexion WAN, 28 sont gaspillées</a:t>
            </a:r>
          </a:p>
        </p:txBody>
      </p:sp>
    </p:spTree>
    <p:extLst>
      <p:ext uri="{BB962C8B-B14F-4D97-AF65-F5344CB8AC3E}">
        <p14:creationId xmlns:p14="http://schemas.microsoft.com/office/powerpoint/2010/main" val="34410059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11087" y="3544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 8 : bonnes pratiques (suite)</a:t>
            </a:r>
            <a:endParaRPr lang="fr-FR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28600" y="1344168"/>
            <a:ext cx="8577072" cy="4965192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6538" lvl="1" indent="-236538">
              <a:spcBef>
                <a:spcPct val="50000"/>
              </a:spcBef>
              <a:buSzPct val="90000"/>
              <a:buFont typeface="Wingdings" charset="0"/>
              <a:buChar char="§"/>
            </a:pPr>
            <a:r>
              <a:rPr lang="fr-FR" sz="1600" dirty="0"/>
              <a:t>Expliquez comment économiser les adresses à l'aide de la technique VLSM. Utilisez VLSM pour résoudre le problème de gaspillage des adresses sur les connexions WAN de l'exemple précédent. VLSM segmente un réseau pour créer des sous-réseaux avec des nombres différents d'hôtes.</a:t>
            </a:r>
          </a:p>
          <a:p>
            <a:r>
              <a:rPr lang="fr-FR" sz="1600" dirty="0"/>
              <a:t>Encouragez les élèves à regarder les vidéos du chapitre et à effectuer les activités interactives pratiques.</a:t>
            </a:r>
          </a:p>
          <a:p>
            <a:r>
              <a:rPr lang="fr-FR" sz="1600" dirty="0"/>
              <a:t>En plus des problèmes de sous-réseaux théoriques, les élèves doivent réaliser les travaux pratiques qui nécessitent la conception et le calcul des schémas d'adressage et l'application des adresses aux équipements du réseau (reportez-vous aux exercices).</a:t>
            </a:r>
          </a:p>
          <a:p>
            <a:r>
              <a:rPr lang="fr-FR" sz="1600" dirty="0"/>
              <a:t>Précisez qu'IPv6 est bien plus facile à segmenter en sous-réseaux qu'IPv4. Expliquez qu'avec IPv6, cette opération réalisée en utilisant un ID de sous-réseau sur 16 bits aboutit à 65 536 sous-réseaux et ne nécessite aucun emprunt de bits à l'ID d'interface.</a:t>
            </a:r>
          </a:p>
          <a:p>
            <a:r>
              <a:rPr lang="fr-FR" sz="1600" dirty="0"/>
              <a:t>En savoir plus sur </a:t>
            </a:r>
            <a:r>
              <a:rPr lang="fr-FR" sz="1600" dirty="0" smtClean="0"/>
              <a:t>IPv6</a:t>
            </a:r>
            <a:r>
              <a:rPr lang="en-US" sz="1600" dirty="0" smtClean="0"/>
              <a:t> :</a:t>
            </a:r>
            <a:r>
              <a:rPr lang="fr-FR" sz="1600" dirty="0" smtClean="0"/>
              <a:t> </a:t>
            </a:r>
            <a:endParaRPr lang="fr-FR" sz="1600" dirty="0"/>
          </a:p>
          <a:p>
            <a:pPr marL="457200" lvl="1" indent="0"/>
            <a:r>
              <a:rPr lang="fr-FR" sz="1400" u="sng" dirty="0">
                <a:hlinkClick r:id="rId3"/>
              </a:rPr>
              <a:t>IPv6 Fundamentals: A Straightforward Approach to Understanding IPv6</a:t>
            </a:r>
            <a:r>
              <a:rPr lang="fr-FR" sz="1400" dirty="0"/>
              <a:t> (Principes fondamentaux d'IPv6 : les concepts IPv6 expliqués simplement) par Rick Graziani</a:t>
            </a:r>
          </a:p>
          <a:p>
            <a:pPr marL="457200" lvl="1" indent="0"/>
            <a:r>
              <a:rPr lang="fr-FR" sz="1400" dirty="0">
                <a:hlinkClick r:id="rId4"/>
              </a:rPr>
              <a:t>Donner un sens à une adresse IPv6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695012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395786" y="350288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8 : aide supplémentaire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95785" y="1260910"/>
            <a:ext cx="8353359" cy="4258944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1200"/>
              </a:spcAft>
              <a:defRPr/>
            </a:pPr>
            <a:r>
              <a:rPr lang="fr-FR" sz="2000" dirty="0" smtClean="0"/>
              <a:t>Pour obtenir davantage d'aide sur les stratégies d'enseignement, notamment les plans de cours, l'utilisation d'analogies pour expliquer des concepts difficiles et les sujets de discussion, consultez la communauté CCNA à l'adresse </a:t>
            </a:r>
            <a:r>
              <a:rPr lang="fr-FR" sz="2000" dirty="0" smtClean="0">
                <a:hlinkClick r:id="rId3"/>
              </a:rPr>
              <a:t>https://www.netacad.com/group/communities/community-home</a:t>
            </a:r>
            <a:endParaRPr lang="fr-FR" sz="2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1200"/>
              </a:spcAft>
              <a:defRPr/>
            </a:pPr>
            <a:r>
              <a:rPr lang="fr-FR" sz="2000" dirty="0" smtClean="0"/>
              <a:t>Les bonnes pratiques du monde entier relatives au programme CCNA Routing and </a:t>
            </a:r>
            <a:r>
              <a:rPr lang="fr-FR" sz="2000" dirty="0" err="1"/>
              <a:t>Switching</a:t>
            </a:r>
            <a:r>
              <a:rPr lang="fr-FR" sz="2000" dirty="0"/>
              <a:t> sont disponibles à l'adresse </a:t>
            </a:r>
            <a:r>
              <a:rPr lang="fr-FR" sz="2000" dirty="0" smtClean="0">
                <a:hlinkClick r:id="rId4"/>
              </a:rPr>
              <a:t>https://www.netacad.com/group/communities/ccna-blog</a:t>
            </a:r>
            <a:endParaRPr lang="fr-FR" sz="2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fr-FR" sz="2000" dirty="0" smtClean="0"/>
              <a:t>Si vous souhaitez partager des plans de cours ou des ressources, téléchargez-les sur le site de la communauté CCNA afin d'aider les autres </a:t>
            </a:r>
            <a:r>
              <a:rPr lang="fr-FR" sz="2000" dirty="0"/>
              <a:t>formateurs.</a:t>
            </a:r>
            <a:endParaRPr lang="fr-FR" sz="2000" dirty="0" smtClean="0"/>
          </a:p>
          <a:p>
            <a:r>
              <a:rPr lang="fr-FR" sz="2000" dirty="0" smtClean="0"/>
              <a:t>Les élèves peuvent s'inscrire à la formation </a:t>
            </a:r>
            <a:r>
              <a:rPr lang="fr-FR" sz="2000" b="1" dirty="0" smtClean="0"/>
              <a:t>Packet Tracer Know How 1: Packet Tracer 101 </a:t>
            </a:r>
            <a:r>
              <a:rPr lang="fr-FR" sz="2000" dirty="0"/>
              <a:t>(inscription en libre-service).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>
                <a:latin typeface="Arial" charset="0"/>
              </a:rPr>
              <a:t>Chapitre 8 : Segmentation des réseaux IP en sous-réseaux</a:t>
            </a:r>
            <a:endParaRPr lang="fr-FR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fr-FR" smtClean="0"/>
              <a:t>Introduction to Networks v6.0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50288"/>
            <a:ext cx="8145462" cy="838200"/>
          </a:xfrm>
        </p:spPr>
        <p:txBody>
          <a:bodyPr/>
          <a:lstStyle/>
          <a:p>
            <a:pPr eaLnBrk="1" hangingPunct="1"/>
            <a:r>
              <a:rPr lang="fr-FR" dirty="0" smtClean="0"/>
              <a:t>Chapitre 8 </a:t>
            </a:r>
            <a:r>
              <a:rPr lang="fr-FR" dirty="0" smtClean="0">
                <a:latin typeface="Arial"/>
                <a:cs typeface="Arial"/>
              </a:rPr>
              <a:t>–</a:t>
            </a:r>
            <a:r>
              <a:rPr lang="fr-FR" dirty="0" smtClean="0"/>
              <a:t> </a:t>
            </a:r>
            <a:r>
              <a:rPr lang="fr-FR" dirty="0" smtClean="0"/>
              <a:t>Sections et objectifs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337481"/>
            <a:ext cx="8231884" cy="5308645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8.0</a:t>
            </a:r>
            <a:r>
              <a:rPr lang="en-US" sz="2000" dirty="0" smtClean="0"/>
              <a:t>  </a:t>
            </a:r>
            <a:r>
              <a:rPr lang="fr-FR" sz="2000" dirty="0" smtClean="0"/>
              <a:t>Introduction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8.1 </a:t>
            </a:r>
            <a:r>
              <a:rPr lang="fr-FR" sz="2000" dirty="0"/>
              <a:t>Segmentation d'un </a:t>
            </a:r>
            <a:r>
              <a:rPr lang="fr-FR" sz="2000" dirty="0" smtClean="0"/>
              <a:t>réseau IPv4 en sous-réseaux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Expliquer en quoi la segmentation d'un réseau permet d'améliorer la communication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Expliquer comment calculer les sous-réseaux IPv4 pour le préfixe /24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Expliquer comment calculer les sous-réseaux IPv4 pour les préfixes /16 et /8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Implémenter un schéma d'adressage IPv4 à partir d'un ensemble de critères de segmentation</a:t>
            </a:r>
            <a:endParaRPr lang="fr-FR" sz="16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Expliquer comment créer un schéma d'adressage flexible grâce au masque de sous-réseaux à longueur variable </a:t>
            </a:r>
            <a:r>
              <a:rPr lang="fr-FR" sz="1600" dirty="0"/>
              <a:t>(VLSM)</a:t>
            </a:r>
            <a:endParaRPr lang="fr-FR" sz="1600" dirty="0"/>
          </a:p>
          <a:p>
            <a:pPr marL="1588" indent="0">
              <a:buNone/>
            </a:pPr>
            <a:r>
              <a:rPr lang="fr-FR" sz="2000" dirty="0"/>
              <a:t>8.2 </a:t>
            </a:r>
            <a:r>
              <a:rPr lang="fr-FR" sz="2000" dirty="0"/>
              <a:t>Schémas </a:t>
            </a:r>
            <a:r>
              <a:rPr lang="fr-FR" sz="2000" dirty="0"/>
              <a:t>d'adressage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Implémenter un schéma d'adressage VSLM</a:t>
            </a:r>
          </a:p>
          <a:p>
            <a:pPr marL="0" indent="0">
              <a:buNone/>
            </a:pPr>
            <a:r>
              <a:rPr lang="fr-FR" sz="2000" dirty="0"/>
              <a:t>8.3  Critères de conception à prendre en compte pour les réseaux IPv6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Expliquer comment implémenter l'attribution d'adresses IPv6 dans un réseau d'entreprise</a:t>
            </a:r>
            <a:endParaRPr lang="fr-FR" sz="1600" dirty="0" smtClean="0"/>
          </a:p>
          <a:p>
            <a:pPr marL="0" indent="0">
              <a:buNone/>
            </a:pPr>
            <a:r>
              <a:rPr lang="fr-FR" sz="2000" dirty="0"/>
              <a:t>8.4 </a:t>
            </a:r>
            <a:r>
              <a:rPr lang="fr-FR" sz="2000" dirty="0" smtClean="0"/>
              <a:t> Synthèse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/>
              <a:t>8.1 Protocoles de couche réseau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63" y="3809413"/>
            <a:ext cx="3102015" cy="2474298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>
                <a:latin typeface="Arial" charset="0"/>
              </a:rPr>
              <a:t>Segmenter un réseau IPv4 en sous-réseaux</a:t>
            </a:r>
            <a:r>
              <a:t/>
            </a:r>
            <a:br/>
            <a:r>
              <a:rPr lang="fr-FR" dirty="0" smtClean="0">
                <a:latin typeface="Arial" charset="0"/>
              </a:rPr>
              <a:t>La segmentation du réseau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232592"/>
            <a:ext cx="8752914" cy="2072699"/>
          </a:xfrm>
        </p:spPr>
        <p:txBody>
          <a:bodyPr>
            <a:spAutoFit/>
          </a:bodyPr>
          <a:lstStyle/>
          <a:p>
            <a:r>
              <a:rPr lang="fr-FR" sz="1800" dirty="0" smtClean="0"/>
              <a:t>Domaines de diffusion</a:t>
            </a:r>
          </a:p>
          <a:p>
            <a:pPr lvl="1"/>
            <a:r>
              <a:rPr lang="fr-FR" sz="1400" dirty="0"/>
              <a:t>Chaque interface de routeur connecte un domaine de diffusion.</a:t>
            </a:r>
          </a:p>
          <a:p>
            <a:pPr lvl="1"/>
            <a:r>
              <a:rPr lang="fr-FR" sz="1400" dirty="0"/>
              <a:t>Les diffusions ne sont propagées que dans leur domaine.</a:t>
            </a:r>
          </a:p>
          <a:p>
            <a:r>
              <a:rPr lang="fr-FR" sz="1800" dirty="0" smtClean="0"/>
              <a:t>Problèmes liés aux domaines de diffusion importants</a:t>
            </a:r>
          </a:p>
          <a:p>
            <a:pPr lvl="1"/>
            <a:r>
              <a:rPr lang="fr-FR" sz="1400" dirty="0"/>
              <a:t>Ralentissement des opérations sur le réseau en raison d'une quantité importante de trafic de diffusion.</a:t>
            </a:r>
          </a:p>
          <a:p>
            <a:pPr lvl="1"/>
            <a:r>
              <a:rPr lang="fr-FR" sz="1400" dirty="0"/>
              <a:t>Ralentissement du fonctionnement de l'équipement dans la mesure où chaque périphérique doit accepter et traiter les paquets de diffusion un à un.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93867" y="3346591"/>
            <a:ext cx="5674497" cy="269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800" kern="0" dirty="0" smtClean="0"/>
              <a:t>Pourquoi créer des sous-réseaux ?</a:t>
            </a:r>
          </a:p>
          <a:p>
            <a:pPr lvl="1"/>
            <a:r>
              <a:rPr lang="fr-FR" sz="1400" kern="0" dirty="0" smtClean="0"/>
              <a:t>Solution : réduire la taille du réseau en créant de plus petits domaines de diffusion.</a:t>
            </a:r>
          </a:p>
          <a:p>
            <a:pPr lvl="1"/>
            <a:r>
              <a:rPr lang="fr-FR" sz="1400" kern="0" dirty="0" smtClean="0"/>
              <a:t>Comme chaque domaine de diffusion se connecte à une interface de routeur différente, chaque domaine a besoin de son propre espace d'adressage réseau.</a:t>
            </a:r>
          </a:p>
          <a:p>
            <a:pPr lvl="1"/>
            <a:r>
              <a:rPr lang="fr-FR" sz="1400" kern="0" dirty="0" smtClean="0"/>
              <a:t>Le processus qui consiste à diviser une plage d'adresses en espaces plus petits est appelé segmentation en sous-réseaux.</a:t>
            </a:r>
          </a:p>
          <a:p>
            <a:pPr lvl="1"/>
            <a:r>
              <a:rPr lang="fr-FR" sz="1400" kern="0" dirty="0" smtClean="0"/>
              <a:t>Les administrateurs réseau peuvent regrouper les appareils dans des sous-réseaux en fonction de leur emplacement, de leur type ou de l'unité organisationnelle.</a:t>
            </a:r>
            <a:endParaRPr lang="fr-FR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>
                <a:latin typeface="Arial" charset="0"/>
              </a:rPr>
              <a:t>Segmenter un réseau IPv4 en sous-réseaux</a:t>
            </a:r>
            <a:r>
              <a:t/>
            </a:r>
            <a:br/>
            <a:r>
              <a:rPr lang="fr-FR" dirty="0">
                <a:latin typeface="Arial" charset="0"/>
              </a:rPr>
              <a:t>Segmenter un réseau IPv4 en sous-réseaux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5093780"/>
          </a:xfrm>
        </p:spPr>
        <p:txBody>
          <a:bodyPr/>
          <a:lstStyle/>
          <a:p>
            <a:r>
              <a:rPr lang="fr-FR" sz="2000" dirty="0" smtClean="0"/>
              <a:t>Limites d'octet</a:t>
            </a:r>
          </a:p>
          <a:p>
            <a:pPr lvl="1"/>
            <a:r>
              <a:rPr lang="fr-FR" sz="1600" dirty="0" smtClean="0"/>
              <a:t>Des sous-réseaux peuvent être créés en fonction des limites d'octets (/8, /16 ou /24).</a:t>
            </a:r>
          </a:p>
          <a:p>
            <a:r>
              <a:rPr lang="fr-FR" sz="2000" dirty="0" smtClean="0"/>
              <a:t>Création de sous-réseaux au niveau d'une limite d'octet</a:t>
            </a:r>
          </a:p>
          <a:p>
            <a:pPr lvl="1"/>
            <a:r>
              <a:rPr lang="fr-FR" sz="1600" dirty="0" smtClean="0"/>
              <a:t>Également appelé classes IPv4.</a:t>
            </a:r>
          </a:p>
          <a:p>
            <a:pPr lvl="1"/>
            <a:r>
              <a:rPr lang="fr-FR" sz="1600" dirty="0" smtClean="0"/>
              <a:t>Utilise les limites d'octets pour séparer le réseau des hôtes.</a:t>
            </a:r>
            <a:endParaRPr lang="fr-FR" sz="1600" dirty="0"/>
          </a:p>
          <a:p>
            <a:r>
              <a:rPr lang="fr-FR" sz="2000" dirty="0" smtClean="0"/>
              <a:t>Sous-réseaux sans classe</a:t>
            </a:r>
            <a:endParaRPr lang="fr-FR" sz="2000" dirty="0"/>
          </a:p>
          <a:p>
            <a:pPr lvl="1"/>
            <a:r>
              <a:rPr lang="fr-FR" sz="1600" dirty="0" smtClean="0"/>
              <a:t>Utilise les bits d'adresse pour séparer le réseau des hôtes.</a:t>
            </a:r>
          </a:p>
          <a:p>
            <a:pPr lvl="1"/>
            <a:r>
              <a:rPr lang="fr-FR" sz="1600" dirty="0" smtClean="0"/>
              <a:t>Optimise la flexibilité.</a:t>
            </a:r>
            <a:endParaRPr lang="fr-FR" sz="1600" dirty="0"/>
          </a:p>
          <a:p>
            <a:r>
              <a:rPr lang="fr-FR" sz="2000" dirty="0"/>
              <a:t>Exemples de sous-réseaux sans </a:t>
            </a:r>
            <a:r>
              <a:rPr lang="fr-FR" sz="2000" dirty="0" smtClean="0"/>
              <a:t>classe</a:t>
            </a:r>
            <a:endParaRPr lang="fr-F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1" y="4730895"/>
            <a:ext cx="7674078" cy="92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759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Supports </a:t>
            </a:r>
            <a:r>
              <a:rPr lang="fr-FR" dirty="0">
                <a:latin typeface="Arial" charset="0"/>
              </a:rPr>
              <a:t>du formateur </a:t>
            </a:r>
            <a:r>
              <a:rPr lang="fr-FR" dirty="0">
                <a:latin typeface="Arial" charset="0"/>
              </a:rPr>
              <a:t>– Chapitre 8 Guide de planification</a:t>
            </a:r>
            <a:endParaRPr lang="fr-FR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présentation PowerPoint est divisée en deux parties 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Guide de planification </a:t>
            </a:r>
            <a:r>
              <a:rPr lang="fr-FR" sz="2000" dirty="0"/>
              <a:t>du formateur</a:t>
            </a:r>
            <a:endParaRPr lang="fr-FR" sz="2000" dirty="0" smtClean="0"/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Informations destinées à vous familiariser avec le chapitre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Outils pédagogiques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Présentation en classe pour </a:t>
            </a:r>
            <a:r>
              <a:rPr lang="fr-FR" sz="2000" dirty="0"/>
              <a:t>le formateur</a:t>
            </a:r>
            <a:endParaRPr lang="fr-FR" sz="2000" dirty="0" smtClean="0"/>
          </a:p>
          <a:p>
            <a:pPr lvl="1">
              <a:buFont typeface="Wingdings" charset="2"/>
              <a:buChar char="§"/>
            </a:pPr>
            <a:r>
              <a:rPr lang="fr-FR" sz="1600" dirty="0"/>
              <a:t>Diapositives facultatives que vous pouvez utiliser en classe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Commence à la diapositive 15</a:t>
            </a:r>
            <a:endParaRPr lang="fr-FR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fr-FR" sz="2000" dirty="0" smtClean="0"/>
              <a:t>Remarque : retirez le guide de planification de cette présentation avant de la partager avec quiconque.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roduction to Networks - Google Chrome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7" t="36787" r="47595" b="35162"/>
          <a:stretch/>
        </p:blipFill>
        <p:spPr>
          <a:xfrm>
            <a:off x="5092861" y="4590174"/>
            <a:ext cx="3873164" cy="1979272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>
                <a:latin typeface="Arial" charset="0"/>
              </a:rPr>
              <a:t>Segmenter un réseau IPv4 en sous-réseaux</a:t>
            </a:r>
            <a:r>
              <a:rPr dirty="0"/>
              <a:t/>
            </a:r>
            <a:br>
              <a:rPr dirty="0"/>
            </a:br>
            <a:r>
              <a:rPr lang="fr-FR" sz="2800" dirty="0">
                <a:latin typeface="Arial" charset="0"/>
              </a:rPr>
              <a:t>Segmenter un réseau IPv4 en sous-réseaux (suite)</a:t>
            </a:r>
            <a:endParaRPr lang="fr-FR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8462538" cy="5093780"/>
          </a:xfrm>
        </p:spPr>
        <p:txBody>
          <a:bodyPr/>
          <a:lstStyle/>
          <a:p>
            <a:r>
              <a:rPr lang="fr-FR" sz="2000" dirty="0"/>
              <a:t>Création de </a:t>
            </a:r>
            <a:r>
              <a:rPr lang="fr-FR" sz="2000" dirty="0" smtClean="0"/>
              <a:t>2 sous-réseaux</a:t>
            </a:r>
            <a:endParaRPr lang="fr-FR" sz="2000" dirty="0"/>
          </a:p>
          <a:p>
            <a:pPr lvl="1"/>
            <a:r>
              <a:rPr lang="fr-FR" sz="1600" dirty="0" smtClean="0"/>
              <a:t>Un masque de sous-réseau de /25 appliqué à 192.168.10.0 crée deux sous-réseaux égaux qui comptent chacun 126 hôtes.</a:t>
            </a:r>
            <a:endParaRPr lang="fr-FR" sz="1600" dirty="0"/>
          </a:p>
          <a:p>
            <a:r>
              <a:rPr lang="fr-FR" sz="2000" dirty="0"/>
              <a:t>Formules </a:t>
            </a:r>
            <a:r>
              <a:rPr lang="fr-FR" sz="2000" dirty="0" smtClean="0"/>
              <a:t>de calcul des sous-réseaux</a:t>
            </a:r>
            <a:endParaRPr lang="fr-FR" sz="2000" dirty="0"/>
          </a:p>
          <a:p>
            <a:pPr lvl="1"/>
            <a:r>
              <a:rPr lang="fr-FR" sz="1600" dirty="0" smtClean="0"/>
              <a:t>Utilisez 2</a:t>
            </a:r>
            <a:r>
              <a:rPr lang="fr-FR" sz="1600" baseline="30000" dirty="0" smtClean="0"/>
              <a:t>n</a:t>
            </a:r>
            <a:r>
              <a:rPr lang="fr-FR" sz="1600" dirty="0" smtClean="0"/>
              <a:t> pour calculer le nombre de sous-réseaux.</a:t>
            </a:r>
          </a:p>
          <a:p>
            <a:pPr lvl="1"/>
            <a:r>
              <a:rPr lang="fr-FR" sz="1600" dirty="0"/>
              <a:t>Utilisez 2</a:t>
            </a:r>
            <a:r>
              <a:rPr lang="fr-FR" sz="1600" baseline="30000" dirty="0" smtClean="0"/>
              <a:t>h</a:t>
            </a:r>
            <a:r>
              <a:rPr lang="fr-FR" sz="1600" dirty="0"/>
              <a:t>-2 pour calculer le nombre d'hôtes.</a:t>
            </a:r>
          </a:p>
          <a:p>
            <a:pPr lvl="1"/>
            <a:r>
              <a:rPr lang="fr-FR" sz="1600" i="1" dirty="0" smtClean="0"/>
              <a:t>n</a:t>
            </a:r>
            <a:r>
              <a:rPr lang="fr-FR" sz="1600" dirty="0" smtClean="0"/>
              <a:t> représente le numéro affecté à la partie réseau de l'adresse.</a:t>
            </a:r>
          </a:p>
          <a:p>
            <a:pPr lvl="1"/>
            <a:r>
              <a:rPr lang="fr-FR" sz="1600" i="1" dirty="0" smtClean="0"/>
              <a:t>h</a:t>
            </a:r>
            <a:r>
              <a:rPr lang="fr-FR" sz="1600" dirty="0"/>
              <a:t> représente le numéro affecté à la partie hôte de l'adresse.</a:t>
            </a:r>
          </a:p>
          <a:p>
            <a:r>
              <a:rPr lang="fr-FR" sz="2000" dirty="0"/>
              <a:t>Création de </a:t>
            </a:r>
            <a:r>
              <a:rPr lang="fr-FR" sz="2000" dirty="0" smtClean="0"/>
              <a:t>4 sous-réseaux</a:t>
            </a:r>
          </a:p>
          <a:p>
            <a:pPr lvl="1"/>
            <a:r>
              <a:rPr lang="fr-FR" sz="1600" dirty="0"/>
              <a:t>Un masque de sous-réseau de /26 appliqué à 192.168.10.0 crée quatre sous-réseaux égaux qui comptent chacun 62 hôtes.</a:t>
            </a:r>
          </a:p>
          <a:p>
            <a:pPr lvl="1"/>
            <a:r>
              <a:rPr lang="fr-FR" sz="1600" i="1" dirty="0" smtClean="0"/>
              <a:t>n</a:t>
            </a:r>
            <a:r>
              <a:rPr lang="fr-FR" sz="1600" dirty="0" smtClean="0"/>
              <a:t> = 2, donc 2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 = </a:t>
            </a:r>
            <a:r>
              <a:rPr lang="fr-FR" sz="1600" dirty="0" smtClean="0"/>
              <a:t>4</a:t>
            </a:r>
            <a:endParaRPr lang="fr-FR" sz="1600" dirty="0" smtClean="0"/>
          </a:p>
          <a:p>
            <a:pPr lvl="1"/>
            <a:r>
              <a:rPr lang="fr-FR" sz="1600" i="1" dirty="0" smtClean="0"/>
              <a:t>h</a:t>
            </a:r>
            <a:r>
              <a:rPr lang="fr-FR" sz="1600" dirty="0" smtClean="0"/>
              <a:t> </a:t>
            </a:r>
            <a:r>
              <a:rPr lang="fr-FR" sz="1600" dirty="0"/>
              <a:t>= 6, donc 2</a:t>
            </a:r>
            <a:r>
              <a:rPr lang="fr-FR" sz="1600" baseline="30000" dirty="0" smtClean="0"/>
              <a:t>6</a:t>
            </a:r>
            <a:r>
              <a:rPr lang="fr-FR" sz="1600" dirty="0"/>
              <a:t>-2 = </a:t>
            </a:r>
            <a:r>
              <a:rPr lang="fr-FR" sz="1600" dirty="0" smtClean="0"/>
              <a:t>62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9337083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6000"/>
            <a:ext cx="8772157" cy="1218619"/>
          </a:xfrm>
        </p:spPr>
        <p:txBody>
          <a:bodyPr>
            <a:noAutofit/>
          </a:bodyPr>
          <a:lstStyle/>
          <a:p>
            <a:pPr eaLnBrk="1" hangingPunct="1"/>
            <a:r>
              <a:rPr lang="fr-FR" sz="1800" dirty="0">
                <a:latin typeface="Arial" charset="0"/>
              </a:rPr>
              <a:t>Segmenter un réseau IPv4 en sous-réseaux</a:t>
            </a:r>
            <a:r>
              <a:rPr dirty="0"/>
              <a:t/>
            </a:r>
            <a:br>
              <a:rPr dirty="0"/>
            </a:br>
            <a:r>
              <a:rPr lang="fr-FR" dirty="0">
                <a:latin typeface="Arial" charset="0"/>
              </a:rPr>
              <a:t>La segmentation des préfixes /16 et /8 en sous-réseaux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728438"/>
            <a:ext cx="8752915" cy="4597933"/>
          </a:xfrm>
        </p:spPr>
        <p:txBody>
          <a:bodyPr/>
          <a:lstStyle/>
          <a:p>
            <a:r>
              <a:rPr lang="fr-FR" sz="1800" dirty="0" smtClean="0"/>
              <a:t>Création de sous-réseaux avec le préfixe /16</a:t>
            </a:r>
          </a:p>
          <a:p>
            <a:pPr lvl="1"/>
            <a:r>
              <a:rPr lang="fr-FR" sz="1400" dirty="0"/>
              <a:t>Un masque de sous-réseau de /16 appliqué à 172.16.32.0 crée un réseau qui compte 65 534 hôtes.</a:t>
            </a:r>
          </a:p>
          <a:p>
            <a:pPr lvl="1"/>
            <a:r>
              <a:rPr lang="fr-FR" sz="1400" dirty="0"/>
              <a:t>Un masque de sous-réseau de /18 appliqué à 172.16.32.0 crée quatre réseaux qui comptent chacun 16 382 hôtes.</a:t>
            </a:r>
          </a:p>
          <a:p>
            <a:pPr lvl="1"/>
            <a:r>
              <a:rPr lang="fr-FR" sz="1400" dirty="0"/>
              <a:t>Un masque de sous-réseau de /22 appliqué à 172.16.32.0 crée 64 réseaux qui comptent chacun 1 022 hôtes.</a:t>
            </a:r>
          </a:p>
          <a:p>
            <a:r>
              <a:rPr lang="fr-FR" sz="1800" dirty="0"/>
              <a:t>Création de 100 sous-réseaux avec le préfixe /16</a:t>
            </a:r>
          </a:p>
          <a:p>
            <a:pPr lvl="1"/>
            <a:r>
              <a:rPr lang="fr-FR" sz="1400" dirty="0"/>
              <a:t>Un masque de sous-réseau de /23 appliqué à 172.16.32.0 crée 128 réseaux qui comptent chacun 510 hôtes.</a:t>
            </a:r>
          </a:p>
          <a:p>
            <a:r>
              <a:rPr lang="fr-FR" sz="1800" dirty="0"/>
              <a:t>Calcul du </a:t>
            </a:r>
            <a:r>
              <a:rPr lang="fr-FR" sz="1800" dirty="0" smtClean="0"/>
              <a:t>nombre d'hôtes</a:t>
            </a:r>
            <a:endParaRPr lang="fr-FR" sz="1800" dirty="0"/>
          </a:p>
          <a:p>
            <a:pPr lvl="1"/>
            <a:r>
              <a:rPr lang="fr-FR" sz="1400" dirty="0" smtClean="0"/>
              <a:t>Utilisez 2</a:t>
            </a:r>
            <a:r>
              <a:rPr lang="fr-FR" sz="1400" baseline="30000" dirty="0"/>
              <a:t>h</a:t>
            </a:r>
            <a:r>
              <a:rPr lang="fr-FR" sz="1400" dirty="0" smtClean="0"/>
              <a:t>-2 pour calculer le nombre d'hôtes.</a:t>
            </a:r>
          </a:p>
          <a:p>
            <a:pPr lvl="1"/>
            <a:r>
              <a:rPr lang="fr-FR" sz="1400" i="1" dirty="0" smtClean="0"/>
              <a:t>h</a:t>
            </a:r>
            <a:r>
              <a:rPr lang="fr-FR" sz="1400" dirty="0"/>
              <a:t> représente le numéro affecté à la partie hôte de l'adresse.</a:t>
            </a:r>
          </a:p>
          <a:p>
            <a:r>
              <a:rPr lang="fr-FR" sz="1800" dirty="0" smtClean="0"/>
              <a:t>Création de 1 000 sous-réseaux avec le préfixe /8</a:t>
            </a:r>
          </a:p>
          <a:p>
            <a:pPr lvl="1"/>
            <a:r>
              <a:rPr lang="fr-FR" sz="1400" dirty="0"/>
              <a:t>Un masque de sous-réseau de /18 appliqué à 20.0.0.0 crée 1 024 réseaux qui comptent chacun 16 382 hôtes</a:t>
            </a:r>
            <a:r>
              <a:rPr lang="fr-F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0334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6000"/>
            <a:ext cx="8772157" cy="1218619"/>
          </a:xfrm>
        </p:spPr>
        <p:txBody>
          <a:bodyPr>
            <a:spAutoFit/>
          </a:bodyPr>
          <a:lstStyle/>
          <a:p>
            <a:pPr eaLnBrk="1" hangingPunct="1"/>
            <a:r>
              <a:rPr lang="fr-FR" sz="1800" dirty="0">
                <a:latin typeface="Arial" charset="0"/>
              </a:rPr>
              <a:t>Segmenter un réseau IPv4 en sous-réseaux</a:t>
            </a:r>
            <a:r>
              <a:rPr dirty="0"/>
              <a:t/>
            </a:r>
            <a:br>
              <a:rPr dirty="0"/>
            </a:br>
            <a:r>
              <a:rPr lang="fr-FR" dirty="0">
                <a:latin typeface="Arial" charset="0"/>
              </a:rPr>
              <a:t>La segmentation du réseau pour répondre à ses besoins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728000"/>
            <a:ext cx="8752915" cy="4359479"/>
          </a:xfrm>
        </p:spPr>
        <p:txBody>
          <a:bodyPr>
            <a:spAutoFit/>
          </a:bodyPr>
          <a:lstStyle/>
          <a:p>
            <a:r>
              <a:rPr lang="fr-FR" sz="1800" dirty="0"/>
              <a:t>Segmentation du </a:t>
            </a:r>
            <a:r>
              <a:rPr lang="fr-FR" sz="1800" dirty="0" smtClean="0"/>
              <a:t>réseau en sous-réseaux en fonction des besoins des hôtes</a:t>
            </a:r>
          </a:p>
          <a:p>
            <a:pPr lvl="1"/>
            <a:r>
              <a:rPr lang="fr-FR" sz="1400" dirty="0"/>
              <a:t>Deux considérations sont à prendre en compte lors de la planification de sous-réseaux :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fr-FR" sz="1400" dirty="0"/>
              <a:t>Le nombre d'adresses d'hôte nécessaires pour chaque réseau.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fr-FR" sz="1400" dirty="0"/>
              <a:t>Le nombre de sous-réseaux nécessaires.</a:t>
            </a:r>
            <a:endParaRPr lang="fr-FR" sz="1400" dirty="0" smtClean="0"/>
          </a:p>
          <a:p>
            <a:r>
              <a:rPr lang="fr-FR" sz="1800" dirty="0"/>
              <a:t>Segmentation du réseau en sous-réseaux en fonction de ses besoins</a:t>
            </a:r>
          </a:p>
          <a:p>
            <a:pPr lvl="1"/>
            <a:r>
              <a:rPr lang="fr-FR" sz="1400" dirty="0" smtClean="0"/>
              <a:t>Les administrateurs peuvent être invités à segmenter une plage d'adresses IP en sous-réseaux pour prendre en charge un nombre spécifique de réseaux.</a:t>
            </a:r>
          </a:p>
          <a:p>
            <a:pPr lvl="1"/>
            <a:r>
              <a:rPr lang="fr-FR" sz="1400" dirty="0" smtClean="0"/>
              <a:t>Imaginez une entreprise divisée en 7 services qui doivent avoir chacun leur propre sous-réseau.</a:t>
            </a:r>
          </a:p>
          <a:p>
            <a:pPr lvl="1"/>
            <a:r>
              <a:rPr lang="fr-FR" sz="1400" dirty="0" smtClean="0"/>
              <a:t>Même si le nombre d'hôtes par sous-réseau est secondaire, il reste important.</a:t>
            </a:r>
            <a:endParaRPr lang="fr-FR" sz="1400" dirty="0"/>
          </a:p>
          <a:p>
            <a:r>
              <a:rPr lang="fr-FR" sz="1800" dirty="0"/>
              <a:t>Exemple de besoin du réseau</a:t>
            </a:r>
          </a:p>
          <a:p>
            <a:pPr lvl="1"/>
            <a:r>
              <a:rPr lang="fr-FR" sz="1400" dirty="0" smtClean="0"/>
              <a:t>Supposons que la plage 200.42.98.0/24 a été attribuée à l'administrateur.</a:t>
            </a:r>
          </a:p>
          <a:p>
            <a:pPr lvl="1"/>
            <a:r>
              <a:rPr lang="fr-FR" sz="1400" dirty="0" smtClean="0"/>
              <a:t>7 sous-réseaux doivent être créés.</a:t>
            </a:r>
          </a:p>
          <a:p>
            <a:pPr lvl="1"/>
            <a:r>
              <a:rPr lang="fr-FR" sz="1400" dirty="0" smtClean="0"/>
              <a:t>Chaque service comportera 29 hôtes au maximum.</a:t>
            </a:r>
          </a:p>
          <a:p>
            <a:pPr lvl="1"/>
            <a:r>
              <a:rPr lang="fr-FR" sz="1400" dirty="0"/>
              <a:t>Un masque de sous-réseau de /27 appliqué à 200.42.98.0/24 crée 8 réseaux qui comptent chacun 30 hôtes</a:t>
            </a:r>
            <a:r>
              <a:rPr lang="fr-FR" sz="1400" dirty="0" smtClean="0"/>
              <a:t>.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4949435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6000"/>
            <a:ext cx="8772157" cy="1218619"/>
          </a:xfrm>
        </p:spPr>
        <p:txBody>
          <a:bodyPr>
            <a:noAutofit/>
          </a:bodyPr>
          <a:lstStyle/>
          <a:p>
            <a:pPr eaLnBrk="1" hangingPunct="1"/>
            <a:r>
              <a:rPr lang="fr-FR" sz="1800" dirty="0">
                <a:latin typeface="Arial" charset="0"/>
              </a:rPr>
              <a:t>Segmenter un réseau IPv4 en sous-réseaux</a:t>
            </a:r>
            <a:r>
              <a:rPr dirty="0"/>
              <a:t/>
            </a:r>
            <a:br>
              <a:rPr dirty="0"/>
            </a:br>
            <a:r>
              <a:rPr lang="fr-FR" dirty="0">
                <a:latin typeface="Arial" charset="0"/>
              </a:rPr>
              <a:t>Les bénéfices des masques de sous-réseau à longueur variable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728000"/>
            <a:ext cx="8752915" cy="5093780"/>
          </a:xfrm>
        </p:spPr>
        <p:txBody>
          <a:bodyPr/>
          <a:lstStyle/>
          <a:p>
            <a:r>
              <a:rPr lang="fr-FR" sz="1800" dirty="0" smtClean="0"/>
              <a:t>La segmentation traditionnelle en sous-réseaux n'est pas efficace</a:t>
            </a:r>
          </a:p>
          <a:p>
            <a:pPr lvl="1"/>
            <a:r>
              <a:rPr lang="fr-FR" sz="1400" dirty="0" smtClean="0"/>
              <a:t>La segmentation en sous-réseaux reposant sur les classes n'est pas très flexible.</a:t>
            </a:r>
          </a:p>
          <a:p>
            <a:pPr lvl="1"/>
            <a:r>
              <a:rPr lang="fr-FR" sz="1400" dirty="0" smtClean="0"/>
              <a:t>Il en résulte un gaspillage des adresses.</a:t>
            </a:r>
          </a:p>
          <a:p>
            <a:r>
              <a:rPr lang="fr-FR" sz="1800" dirty="0" smtClean="0"/>
              <a:t>Masques de sous-réseau de longueur variable</a:t>
            </a:r>
            <a:endParaRPr lang="fr-FR" sz="1800" dirty="0"/>
          </a:p>
          <a:p>
            <a:pPr lvl="1"/>
            <a:r>
              <a:rPr lang="fr-FR" sz="1400" dirty="0" smtClean="0"/>
              <a:t>En changeant le masque, un administrateur dispose d'un contrôle plus poussé.</a:t>
            </a:r>
          </a:p>
          <a:p>
            <a:pPr lvl="1"/>
            <a:r>
              <a:rPr lang="fr-FR" sz="1400" dirty="0" smtClean="0"/>
              <a:t>Moins de gaspillage.</a:t>
            </a:r>
            <a:endParaRPr lang="fr-FR" sz="1400" dirty="0"/>
          </a:p>
          <a:p>
            <a:r>
              <a:rPr lang="fr-FR" sz="1800" dirty="0" smtClean="0"/>
              <a:t>VLSM de base</a:t>
            </a:r>
            <a:endParaRPr lang="fr-FR" sz="1800" dirty="0"/>
          </a:p>
          <a:p>
            <a:pPr lvl="1"/>
            <a:r>
              <a:rPr lang="fr-FR" sz="1400" dirty="0" smtClean="0"/>
              <a:t>Un masque de sous-réseau de /30 appliqué à 200.42.98.0 crée un réseau qui compte 2 hôtes.</a:t>
            </a:r>
          </a:p>
          <a:p>
            <a:pPr lvl="1"/>
            <a:r>
              <a:rPr lang="fr-FR" sz="1400" dirty="0" smtClean="0"/>
              <a:t>Le réseau 200.42.98.0/30 serait idéal pour une liaison série.</a:t>
            </a:r>
          </a:p>
          <a:p>
            <a:r>
              <a:rPr lang="fr-FR" sz="1800" dirty="0" smtClean="0"/>
              <a:t>Le VLSM dans la pratique</a:t>
            </a:r>
            <a:endParaRPr lang="fr-FR" sz="1800" dirty="0"/>
          </a:p>
          <a:p>
            <a:pPr lvl="1"/>
            <a:r>
              <a:rPr lang="fr-FR" sz="1400" dirty="0" smtClean="0"/>
              <a:t>Imaginez deux routeurs connectés par une liaison série :</a:t>
            </a:r>
          </a:p>
          <a:p>
            <a:pPr lvl="1"/>
            <a:r>
              <a:rPr lang="fr-FR" sz="1400" dirty="0" smtClean="0"/>
              <a:t>RouterA serait 200.42.98.1/30 et RouterB serait 200.42.98.2/30.</a:t>
            </a:r>
          </a:p>
          <a:p>
            <a:pPr lvl="1"/>
            <a:r>
              <a:rPr lang="fr-FR" sz="1400" dirty="0" smtClean="0"/>
              <a:t>200.42.98.0/30 correspond à l'adresse réseau, tandis que 200.42.98.3/30 correspond à l'adresse de diffusion.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203723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/>
              <a:t>8.2  Les schémas d'adressage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42" y="5145314"/>
            <a:ext cx="3683196" cy="1181058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>
                <a:latin typeface="Arial" charset="0"/>
              </a:rPr>
              <a:t>Les schémas d'adressage</a:t>
            </a:r>
            <a:r>
              <a:rPr dirty="0"/>
              <a:t/>
            </a:r>
            <a:br>
              <a:rPr dirty="0"/>
            </a:br>
            <a:r>
              <a:rPr lang="fr-FR" dirty="0" smtClean="0">
                <a:latin typeface="Arial" charset="0"/>
              </a:rPr>
              <a:t>La conception structurée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5655254" cy="5093780"/>
          </a:xfrm>
        </p:spPr>
        <p:txBody>
          <a:bodyPr/>
          <a:lstStyle/>
          <a:p>
            <a:r>
              <a:rPr lang="fr-FR" sz="1800" dirty="0" smtClean="0"/>
              <a:t>Planification de l'adressage réseau</a:t>
            </a:r>
          </a:p>
          <a:p>
            <a:pPr lvl="1"/>
            <a:r>
              <a:rPr lang="fr-FR" sz="1400" dirty="0" smtClean="0"/>
              <a:t>La planification nécessite de prendre une décision pour chaque sous-réseau sur leur taille, le nombre d'hôtes par sous-réseau et l'attribution des adresses d'hôte.</a:t>
            </a:r>
          </a:p>
          <a:p>
            <a:r>
              <a:rPr lang="fr-FR" sz="1800" dirty="0" smtClean="0"/>
              <a:t>Préparation de l'adressage d'un réseau</a:t>
            </a:r>
          </a:p>
          <a:p>
            <a:pPr lvl="1"/>
            <a:r>
              <a:rPr lang="fr-FR" sz="1400" dirty="0" smtClean="0"/>
              <a:t>Voici les principales considérations en matière de planification :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Éviter les doublons d'adresse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Surveiller la sécurité et les performances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Fournir et contrôler l'accès</a:t>
            </a:r>
            <a:endParaRPr lang="fr-FR" sz="1400" dirty="0"/>
          </a:p>
          <a:p>
            <a:r>
              <a:rPr lang="fr-FR" sz="1800" dirty="0" smtClean="0"/>
              <a:t>Attribution d'adresses à des périphériques</a:t>
            </a:r>
            <a:endParaRPr lang="fr-FR" sz="1800" dirty="0"/>
          </a:p>
          <a:p>
            <a:pPr lvl="1"/>
            <a:r>
              <a:rPr lang="fr-FR" sz="1400" dirty="0" smtClean="0"/>
              <a:t>Les besoins différents des appareils peuvent également affecter le schéma d'adressage.</a:t>
            </a:r>
          </a:p>
          <a:p>
            <a:pPr lvl="1"/>
            <a:r>
              <a:rPr lang="fr-FR" sz="1400" dirty="0" smtClean="0"/>
              <a:t>Les appareils suivants sont les plus répandus :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Appareils de l'utilisateur, serveurs, imprimantes, appareils réseau et passerelles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24728534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/>
              <a:t>8.3  Critères de conception à prendre en compte pour les réseaux IPv6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30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60" y="3460830"/>
            <a:ext cx="3747565" cy="3010804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>
                <a:latin typeface="Arial" charset="0"/>
              </a:rPr>
              <a:t>Les schémas d'adressage</a:t>
            </a:r>
            <a:r>
              <a:rPr dirty="0"/>
              <a:t/>
            </a:r>
            <a:br>
              <a:rPr dirty="0"/>
            </a:br>
            <a:r>
              <a:rPr lang="fr-FR" dirty="0" smtClean="0">
                <a:latin typeface="Arial" charset="0"/>
              </a:rPr>
              <a:t>La conception structurée</a:t>
            </a:r>
            <a:endParaRPr lang="fr-FR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5009590" cy="5239042"/>
          </a:xfrm>
        </p:spPr>
        <p:txBody>
          <a:bodyPr/>
          <a:lstStyle/>
          <a:p>
            <a:r>
              <a:rPr lang="fr-FR" sz="2000" dirty="0" smtClean="0"/>
              <a:t>Adresse de monodiffusion globale IPv6</a:t>
            </a:r>
          </a:p>
          <a:p>
            <a:pPr lvl="1"/>
            <a:r>
              <a:rPr lang="fr-FR" sz="1600" dirty="0"/>
              <a:t>L'adresse de monodiffusion globale IPv6 se compose en principe d'un préfixe de routage global /48, d'un ID de sous-réseau 16 bits et d'un ID d'interface 64 bits.</a:t>
            </a:r>
          </a:p>
          <a:p>
            <a:r>
              <a:rPr lang="fr-FR" sz="2000" dirty="0"/>
              <a:t>Segmentation du </a:t>
            </a:r>
            <a:r>
              <a:rPr lang="fr-FR" sz="2000" dirty="0" smtClean="0"/>
              <a:t>réseau en sous-réseaux à l'aide de l'ID de sous-réseau</a:t>
            </a:r>
          </a:p>
          <a:p>
            <a:pPr lvl="1"/>
            <a:r>
              <a:rPr lang="fr-FR" sz="1600" dirty="0"/>
              <a:t>L'ID de sous-réseau prend en charge de nombreux sous-réseaux et hôtes sur un seul sous-réseau.</a:t>
            </a:r>
          </a:p>
          <a:p>
            <a:pPr lvl="1"/>
            <a:r>
              <a:rPr lang="fr-FR" sz="1600" dirty="0" smtClean="0"/>
              <a:t>L'ID de sous-réseau à lui seul permet de créer jusqu'à 65 536 sous-réseaux /64.</a:t>
            </a:r>
            <a:endParaRPr lang="fr-FR" sz="1600" dirty="0"/>
          </a:p>
          <a:p>
            <a:r>
              <a:rPr lang="fr-FR" sz="2000" dirty="0" smtClean="0"/>
              <a:t>Attribution de sous-réseaux IPv6</a:t>
            </a:r>
            <a:endParaRPr lang="fr-FR" sz="2000" dirty="0"/>
          </a:p>
          <a:p>
            <a:pPr lvl="1"/>
            <a:r>
              <a:rPr lang="fr-FR" sz="1600" dirty="0" smtClean="0"/>
              <a:t>Le gaspillage d'adresses n'est pas un problème avec IPv6.</a:t>
            </a:r>
          </a:p>
          <a:p>
            <a:pPr lvl="1"/>
            <a:r>
              <a:rPr lang="fr-FR" sz="1600" dirty="0" smtClean="0"/>
              <a:t>Les administrateurs peuvent se concentrer sur la conception d'un schéma logique pour le réseau.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9028290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8.4 Synthèse du chapitre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69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dirty="0"/>
              <a:t>Mettre en œuvre un schéma d'adressage IPv4 pour permettre la connectivité de bout en bout dans un réseau de PME</a:t>
            </a:r>
          </a:p>
          <a:p>
            <a:r>
              <a:rPr lang="fr-FR" sz="1600" dirty="0"/>
              <a:t>Implémenter un schéma d'adressage VLSM selon un ensemble de critères pour fournir une connectivité aux utilisateurs finaux d'un réseau de PME</a:t>
            </a:r>
            <a:endParaRPr lang="fr-FR" sz="1600" dirty="0"/>
          </a:p>
          <a:p>
            <a:r>
              <a:rPr lang="fr-FR" sz="1600" dirty="0"/>
              <a:t>Détailler les facteurs à prendre en considération pour la mise en œuvre d'IPv6 dans un réseau d'entreprise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Synthèse du chapitre</a:t>
            </a:r>
            <a:r>
              <a:t/>
            </a:r>
            <a:br/>
            <a:r>
              <a:rPr lang="fr-FR" dirty="0" smtClean="0">
                <a:latin typeface="Arial" charset="0"/>
              </a:rPr>
              <a:t>Synthèse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Introduction to Network </a:t>
            </a:r>
            <a:r>
              <a:rPr lang="fr-FR" kern="0" dirty="0" smtClean="0">
                <a:solidFill>
                  <a:schemeClr val="bg1"/>
                </a:solidFill>
                <a:latin typeface="+mj-lt"/>
              </a:rPr>
              <a:t>6.0 </a:t>
            </a:r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Guide de planification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fr-FR" b="0" dirty="0" smtClean="0">
                <a:solidFill>
                  <a:schemeClr val="bg1"/>
                </a:solidFill>
                <a:latin typeface="Arial" pitchFamily="34" charset="0"/>
              </a:rPr>
              <a:t>Chapitre 8 : Segmentation des réseaux IP en sous-réseaux</a:t>
            </a:r>
            <a:endParaRPr lang="fr-FR" b="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6.1</a:t>
            </a:r>
            <a:r>
              <a:t/>
            </a:r>
            <a:br/>
            <a:r>
              <a:rPr lang="fr-FR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eaLnBrk="1" fontAlgn="ctr" hangingPunct="1"/>
            <a:r>
              <a:rPr lang="fr-FR" sz="1600" dirty="0"/>
              <a:t>Segmentation réseau</a:t>
            </a:r>
          </a:p>
          <a:p>
            <a:pPr eaLnBrk="1" fontAlgn="ctr" hangingPunct="1"/>
            <a:r>
              <a:rPr lang="fr-FR" sz="1600" dirty="0"/>
              <a:t>Périphérie par classe</a:t>
            </a:r>
          </a:p>
          <a:p>
            <a:pPr eaLnBrk="1" fontAlgn="ctr" hangingPunct="1"/>
            <a:r>
              <a:rPr lang="fr-FR" sz="1600" dirty="0"/>
              <a:t>Sous-réseaux sans classe</a:t>
            </a:r>
          </a:p>
          <a:p>
            <a:pPr eaLnBrk="1" fontAlgn="ctr" hangingPunct="1"/>
            <a:r>
              <a:rPr lang="fr-FR" sz="1600" dirty="0"/>
              <a:t>Nombre magique</a:t>
            </a:r>
          </a:p>
          <a:p>
            <a:pPr eaLnBrk="1" fontAlgn="ctr" hangingPunct="1"/>
            <a:r>
              <a:rPr lang="fr-FR" sz="1600" dirty="0"/>
              <a:t>Masque de sous-réseau à longueur variable (VLSM)</a:t>
            </a:r>
          </a:p>
          <a:p>
            <a:pPr eaLnBrk="1" fontAlgn="ctr" hangingPunct="1"/>
            <a:r>
              <a:rPr lang="fr-FR" sz="1600" dirty="0"/>
              <a:t>Préfixe de routage global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004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5863" y="350288"/>
            <a:ext cx="8218757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8 : exercices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45863" y="1222600"/>
            <a:ext cx="8060269" cy="372982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  <a:endParaRPr lang="fr-FR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17540"/>
              </p:ext>
            </p:extLst>
          </p:nvPr>
        </p:nvGraphicFramePr>
        <p:xfrm>
          <a:off x="445863" y="1641144"/>
          <a:ext cx="8315996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82"/>
                <a:gridCol w="1838562"/>
                <a:gridCol w="3962654"/>
                <a:gridCol w="141239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N° de page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d'exercice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Nom de l'exercice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Facultatif ?</a:t>
                      </a:r>
                      <a:endParaRPr lang="fr-FR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8.0.1.2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Exercice en classe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Appelez-moi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8.1.2.4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Démonstration vidéo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Masque de sous-réseau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8.1.2.5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Démonstration vidéo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Segmenter en sous-réseaux à l'aide du nombre magique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8.1.2.8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Démonstration vidéo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Création de deux sous-réseaux de même 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8.1.2.11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Démonstration vidéo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Création de quatre sous-réseaux de même 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8.1.2.12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Démonstration vidéo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Création de huit sous-réseaux de même 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8.1.3.4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Démonstration vidéo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Création de cent sous-réseaux de même 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8.1.3.6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Démonstration vidéo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Segmentation en sous-réseaux sur plusieurs octets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8.1.4.4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Exercice en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Déterminer le masque de sous-réseau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8.1.4.5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Exercice en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Déterminer le nombre de bits à emprunter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445863" y="6019643"/>
            <a:ext cx="8162663" cy="40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r>
              <a:rPr lang="fr-FR" sz="1600" kern="0" dirty="0" smtClean="0"/>
              <a:t>Le mot de passe utilisé dans le cadre des exercices Packet Tracer de ce chapitre est : </a:t>
            </a:r>
            <a:r>
              <a:rPr lang="fr-FR" sz="1600" b="1" kern="0" dirty="0" smtClean="0"/>
              <a:t>PT_ccna5</a:t>
            </a:r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119063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/>
          </a:p>
        </p:txBody>
      </p:sp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5863" y="350288"/>
            <a:ext cx="8218757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8 : exercices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45863" y="1222600"/>
            <a:ext cx="8060269" cy="372982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  <a:endParaRPr lang="fr-FR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57761"/>
              </p:ext>
            </p:extLst>
          </p:nvPr>
        </p:nvGraphicFramePr>
        <p:xfrm>
          <a:off x="445863" y="1641144"/>
          <a:ext cx="8316252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00"/>
                <a:gridCol w="1839600"/>
                <a:gridCol w="3962654"/>
                <a:gridCol w="141239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N° de page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d'exercice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Nom de l'exercice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Facultatif ?</a:t>
                      </a:r>
                      <a:endParaRPr lang="fr-FR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8.1.4.6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Travaux pratiques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Calculer les sous-réseaux IPv4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8.1.4.7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Packet Tracer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Scénario de création de sous-réseaux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8.1.4.8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Travaux pratiques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Conception et mise en œuvre d'un schéma d'adressage IPv4 comportant des sous-réseaux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8.1.5.4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Démonstration vidéo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VLSM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8.1.5.7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Démonstration vidéo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Exemple de VLSM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8.1.5.8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Exercice en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Utilisation de VLSM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8.2.1.4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Packet Tracer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Conception et mise en œuvre d'un système d'adressage VLSM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8.2.1.5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Travaux pratiques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Conception et mise en œuvre d'un système d'adressage VLSM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8.3.1.4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Packet Tracer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Mettre en œuvre un schéma d'adressage IPv6 comportant des sous-réseaux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445863" y="6019643"/>
            <a:ext cx="8162663" cy="40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r>
              <a:rPr lang="fr-FR" sz="1600" kern="0" dirty="0" smtClean="0"/>
              <a:t>Le mot de passe utilisé dans le cadre des exercices Packet Tracer de ce chapitre est : </a:t>
            </a:r>
            <a:r>
              <a:rPr lang="fr-FR" sz="1600" b="1" kern="0" dirty="0" smtClean="0"/>
              <a:t>PT_ccna5</a:t>
            </a:r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119063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/>
          </a:p>
        </p:txBody>
      </p:sp>
    </p:spTree>
    <p:extLst>
      <p:ext uri="{BB962C8B-B14F-4D97-AF65-F5344CB8AC3E}">
        <p14:creationId xmlns:p14="http://schemas.microsoft.com/office/powerpoint/2010/main" val="39460088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5863" y="350288"/>
            <a:ext cx="8218757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8 : exercices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45863" y="1222600"/>
            <a:ext cx="8060269" cy="372982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  <a:endParaRPr lang="fr-FR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62979"/>
              </p:ext>
            </p:extLst>
          </p:nvPr>
        </p:nvGraphicFramePr>
        <p:xfrm>
          <a:off x="445863" y="1641144"/>
          <a:ext cx="83162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00"/>
                <a:gridCol w="1839600"/>
                <a:gridCol w="3962654"/>
                <a:gridCol w="141239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N° de page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d'exercice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Nom de l'exercice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Facultatif ?</a:t>
                      </a:r>
                      <a:endParaRPr lang="fr-FR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8.4.1.1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Exercice en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Peux-tu m'appeler maintenant ?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8.4.1.2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Packet Tracer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Intégration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des compétences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445863" y="6019643"/>
            <a:ext cx="8162663" cy="40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r>
              <a:rPr lang="fr-FR" sz="1600" kern="0" dirty="0" smtClean="0"/>
              <a:t>Le mot de passe utilisé dans le cadre des exercices Packet Tracer de ce chapitre est : </a:t>
            </a:r>
            <a:r>
              <a:rPr lang="fr-FR" sz="1600" b="1" kern="0" dirty="0" smtClean="0"/>
              <a:t>PT_ccna5</a:t>
            </a:r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119063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 smtClean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fr-FR" sz="2000" kern="0" dirty="0"/>
          </a:p>
        </p:txBody>
      </p:sp>
    </p:spTree>
    <p:extLst>
      <p:ext uri="{BB962C8B-B14F-4D97-AF65-F5344CB8AC3E}">
        <p14:creationId xmlns:p14="http://schemas.microsoft.com/office/powerpoint/2010/main" val="16846647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46113" y="340092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 8 : évaluation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285841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Une fois qu'ils ont terminé le chapitre 8, les </a:t>
            </a:r>
            <a:r>
              <a:rPr lang="fr-FR" sz="2000" dirty="0"/>
              <a:t>élèves </a:t>
            </a:r>
            <a:r>
              <a:rPr lang="fr-FR" sz="2000" dirty="0" smtClean="0"/>
              <a:t>doivent se soumettre à l'évaluation correspondante.</a:t>
            </a:r>
          </a:p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Les questionnaires, les travaux pratiques, les exercices dans Packet Tracer, ainsi que les autres activités peuvent servir à évaluer, de manière informelle, les progrès des </a:t>
            </a:r>
            <a:r>
              <a:rPr lang="fr-FR" sz="2000" dirty="0"/>
              <a:t>élèves.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05510" y="1214404"/>
            <a:ext cx="7940675" cy="5186398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fr-FR" sz="2000" dirty="0" smtClean="0"/>
              <a:t>Avant d'enseigner le contenu du chapitre 8, </a:t>
            </a:r>
            <a:r>
              <a:rPr lang="fr-FR" sz="2000" dirty="0"/>
              <a:t>le formateur </a:t>
            </a:r>
            <a:r>
              <a:rPr lang="fr-FR" sz="2000" dirty="0" smtClean="0"/>
              <a:t>doit 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/>
              <a:t>terminer la partie « Évaluation » du chapitre 8.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/>
              <a:t>Les objectifs de ce chapitre sont les suivants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Expliquer en quoi la segmentation d'un réseau permet d'améliorer la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Expliquer comment calculer les sous-réseaux IPv4 pour le préfixe /24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Expliquer comment calculer les sous-réseaux IPv4 pour les préfixes /16 et /8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Implémenter un schéma d'adressage IPv4 à partir d'un ensemble de critères de segmentation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Expliquer comment créer un schéma d'adressage flexible grâce au masque de sous-réseaux à longueur variable </a:t>
            </a:r>
            <a:r>
              <a:rPr lang="fr-FR" sz="1600" dirty="0"/>
              <a:t>(VLSM)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Implémenter un schéma d'adressage VSLM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Expliquer comment implémenter l'attribution d'adresses IPv6 dans un réseau d'entreprise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fr-FR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fr-FR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505510" y="35115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 8 : bonnes pratiques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11087" y="3544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 8 : bonnes pratiques (suite)</a:t>
            </a:r>
            <a:endParaRPr lang="fr-FR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28600" y="1344168"/>
            <a:ext cx="8577072" cy="4965192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1800" dirty="0" smtClean="0"/>
              <a:t>Ce chapitre décrit en détail la création de réseaux et de sous-réseaux IP et explique comment attribuer ensuite les adresses.</a:t>
            </a:r>
          </a:p>
          <a:p>
            <a:pPr>
              <a:spcBef>
                <a:spcPts val="600"/>
              </a:spcBef>
            </a:pPr>
            <a:r>
              <a:rPr lang="fr-FR" sz="1800" dirty="0"/>
              <a:t>Soulignez l'importance de la conception, de la mise en œuvre et de la gestion d'un plan efficace d'adressage IP pour optimiser le fonctionnement des réseaux.</a:t>
            </a:r>
          </a:p>
          <a:p>
            <a:pPr>
              <a:spcBef>
                <a:spcPts val="600"/>
              </a:spcBef>
            </a:pPr>
            <a:r>
              <a:rPr lang="fr-FR" sz="1800" dirty="0"/>
              <a:t>Montrez aux élèves un exemple de segmentation d'un réseau, opération qui consiste à le diviser en plusieurs espaces réseau plus petits, appelés sous-réseaux. </a:t>
            </a:r>
          </a:p>
          <a:p>
            <a:pPr>
              <a:spcBef>
                <a:spcPts val="600"/>
              </a:spcBef>
            </a:pPr>
            <a:r>
              <a:rPr lang="fr-FR" sz="1800" dirty="0"/>
              <a:t>Expliquez que dans le cas des adresses IPv4, les bits sont empruntés à la partie hôte de l'adresse pour créer des sous-réseaux. </a:t>
            </a:r>
          </a:p>
          <a:p>
            <a:r>
              <a:rPr lang="fr-FR" sz="1800" dirty="0"/>
              <a:t>Expliquez que la segmentation en sous-réseaux est effectuée en IPv6 pour créer un schéma d'adressage logique et hiérarchique, pas pour économiser les adresses.</a:t>
            </a:r>
          </a:p>
          <a:p>
            <a:pPr marL="236538" lvl="1" indent="-236538">
              <a:spcBef>
                <a:spcPct val="50000"/>
              </a:spcBef>
              <a:buSzPct val="90000"/>
              <a:buFont typeface="Wingdings" charset="0"/>
              <a:buChar char="§"/>
            </a:pPr>
            <a:r>
              <a:rPr lang="fr-FR" sz="1800" dirty="0"/>
              <a:t>Assurez-vous que les élèves connaissent les valeurs binaires et hexadécimales avant de commencer ce chapitre.</a:t>
            </a:r>
          </a:p>
          <a:p>
            <a:pPr marL="236538" lvl="1" indent="-236538">
              <a:spcBef>
                <a:spcPct val="50000"/>
              </a:spcBef>
              <a:buSzPct val="90000"/>
              <a:buFont typeface="Wingdings" charset="0"/>
              <a:buChar char="§"/>
            </a:pPr>
            <a:r>
              <a:rPr lang="fr-FR" sz="1800" dirty="0"/>
              <a:t>Conseillez-leur le jeu sur le système binaire à cette adresse pour tester leurs compétences dans la conversion binaire/décimale : </a:t>
            </a:r>
            <a:r>
              <a:rPr lang="fr-FR" sz="1800" dirty="0">
                <a:hlinkClick r:id="rId3"/>
              </a:rPr>
              <a:t>http://</a:t>
            </a:r>
            <a:r>
              <a:rPr lang="fr-FR" sz="1800" dirty="0" smtClean="0">
                <a:hlinkClick r:id="rId3"/>
              </a:rPr>
              <a:t>forums.cisco.com/CertCom/game/binary_game_page.htm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25271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27480</TotalTime>
  <Pages>28</Pages>
  <Words>1031</Words>
  <Application>Microsoft Office PowerPoint</Application>
  <PresentationFormat>On-screen Show (4:3)</PresentationFormat>
  <Paragraphs>373</Paragraphs>
  <Slides>32</Slides>
  <Notes>32</Notes>
  <HiddenSlides>14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PPT-TMPLT-WHT_C</vt:lpstr>
      <vt:lpstr>NetAcad-4F_PPT-WHT_060408</vt:lpstr>
      <vt:lpstr>Support du formateur Chapitre 8 : Segmentation des réseaux IP en sous-réseaux</vt:lpstr>
      <vt:lpstr>Supports du formateur – Chapitre 8 Guide de planification</vt:lpstr>
      <vt:lpstr>PowerPoint Presentation</vt:lpstr>
      <vt:lpstr>Chapitre 8 : exercices</vt:lpstr>
      <vt:lpstr>Chapitre 8 : exercices</vt:lpstr>
      <vt:lpstr>Chapitre 8 : exercices</vt:lpstr>
      <vt:lpstr>Chapitre 8 : évaluation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Chapitre 8 : aide supplémentaire</vt:lpstr>
      <vt:lpstr>PowerPoint Presentation</vt:lpstr>
      <vt:lpstr>Chapitre 8 : Segmentation des réseaux IP en sous-réseaux</vt:lpstr>
      <vt:lpstr>Chapitre 8 – Sections et objectifs</vt:lpstr>
      <vt:lpstr>8.1 Protocoles de couche réseau</vt:lpstr>
      <vt:lpstr>Segmenter un réseau IPv4 en sous-réseaux La segmentation du réseau</vt:lpstr>
      <vt:lpstr>Segmenter un réseau IPv4 en sous-réseaux Segmenter un réseau IPv4 en sous-réseaux</vt:lpstr>
      <vt:lpstr>Segmenter un réseau IPv4 en sous-réseaux Segmenter un réseau IPv4 en sous-réseaux (suite)</vt:lpstr>
      <vt:lpstr>Segmenter un réseau IPv4 en sous-réseaux La segmentation des préfixes /16 et /8 en sous-réseaux</vt:lpstr>
      <vt:lpstr>Segmenter un réseau IPv4 en sous-réseaux La segmentation du réseau pour répondre à ses besoins</vt:lpstr>
      <vt:lpstr>Segmenter un réseau IPv4 en sous-réseaux Les bénéfices des masques de sous-réseau à longueur variable</vt:lpstr>
      <vt:lpstr>8.2  Les schémas d'adressage</vt:lpstr>
      <vt:lpstr>Les schémas d'adressage La conception structurée</vt:lpstr>
      <vt:lpstr>8.3  Critères de conception à prendre en compte pour les réseaux IPv6</vt:lpstr>
      <vt:lpstr>Les schémas d'adressage La conception structurée</vt:lpstr>
      <vt:lpstr>8.4 Synthèse du chapitre</vt:lpstr>
      <vt:lpstr>Synthèse du chapitre Synthèse</vt:lpstr>
      <vt:lpstr>Section 6.1 Nouveaux termes/commandes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USER</cp:lastModifiedBy>
  <cp:revision>1021</cp:revision>
  <cp:lastPrinted>1999-01-27T00:54:54Z</cp:lastPrinted>
  <dcterms:created xsi:type="dcterms:W3CDTF">2006-10-23T15:07:30Z</dcterms:created>
  <dcterms:modified xsi:type="dcterms:W3CDTF">2017-03-28T08:22:21Z</dcterms:modified>
</cp:coreProperties>
</file>