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9"/>
  </p:notesMasterIdLst>
  <p:handoutMasterIdLst>
    <p:handoutMasterId r:id="rId40"/>
  </p:handoutMasterIdLst>
  <p:sldIdLst>
    <p:sldId id="812" r:id="rId3"/>
    <p:sldId id="903" r:id="rId4"/>
    <p:sldId id="871" r:id="rId5"/>
    <p:sldId id="904" r:id="rId6"/>
    <p:sldId id="932" r:id="rId7"/>
    <p:sldId id="964" r:id="rId8"/>
    <p:sldId id="873" r:id="rId9"/>
    <p:sldId id="874" r:id="rId10"/>
    <p:sldId id="908" r:id="rId11"/>
    <p:sldId id="965" r:id="rId12"/>
    <p:sldId id="966" r:id="rId13"/>
    <p:sldId id="875" r:id="rId14"/>
    <p:sldId id="877" r:id="rId15"/>
    <p:sldId id="500" r:id="rId16"/>
    <p:sldId id="786" r:id="rId17"/>
    <p:sldId id="791" r:id="rId18"/>
    <p:sldId id="987" r:id="rId19"/>
    <p:sldId id="993" r:id="rId20"/>
    <p:sldId id="989" r:id="rId21"/>
    <p:sldId id="994" r:id="rId22"/>
    <p:sldId id="995" r:id="rId23"/>
    <p:sldId id="996" r:id="rId24"/>
    <p:sldId id="984" r:id="rId25"/>
    <p:sldId id="988" r:id="rId26"/>
    <p:sldId id="997" r:id="rId27"/>
    <p:sldId id="990" r:id="rId28"/>
    <p:sldId id="998" r:id="rId29"/>
    <p:sldId id="999" r:id="rId30"/>
    <p:sldId id="991" r:id="rId31"/>
    <p:sldId id="1000" r:id="rId32"/>
    <p:sldId id="992" r:id="rId33"/>
    <p:sldId id="985" r:id="rId34"/>
    <p:sldId id="883" r:id="rId35"/>
    <p:sldId id="946" r:id="rId36"/>
    <p:sldId id="884" r:id="rId37"/>
    <p:sldId id="885" r:id="rId3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367" autoAdjust="0"/>
    <p:restoredTop sz="89277" autoAdjust="0"/>
  </p:normalViewPr>
  <p:slideViewPr>
    <p:cSldViewPr snapToGrid="0">
      <p:cViewPr>
        <p:scale>
          <a:sx n="66" d="100"/>
          <a:sy n="66" d="100"/>
        </p:scale>
        <p:origin x="-798" y="-107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07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0.xml"/><Relationship Id="rId3" Type="http://schemas.openxmlformats.org/officeDocument/2006/relationships/slide" Target="slides/slide19.xml"/><Relationship Id="rId7" Type="http://schemas.openxmlformats.org/officeDocument/2006/relationships/slide" Target="slides/slide24.xml"/><Relationship Id="rId12" Type="http://schemas.openxmlformats.org/officeDocument/2006/relationships/slide" Target="slides/slide29.xml"/><Relationship Id="rId2" Type="http://schemas.openxmlformats.org/officeDocument/2006/relationships/slide" Target="slides/slide18.xml"/><Relationship Id="rId16" Type="http://schemas.openxmlformats.org/officeDocument/2006/relationships/slide" Target="slides/slide34.xml"/><Relationship Id="rId1" Type="http://schemas.openxmlformats.org/officeDocument/2006/relationships/slide" Target="slides/slide17.xml"/><Relationship Id="rId6" Type="http://schemas.openxmlformats.org/officeDocument/2006/relationships/slide" Target="slides/slide22.xml"/><Relationship Id="rId11" Type="http://schemas.openxmlformats.org/officeDocument/2006/relationships/slide" Target="slides/slide28.xml"/><Relationship Id="rId5" Type="http://schemas.openxmlformats.org/officeDocument/2006/relationships/slide" Target="slides/slide21.xml"/><Relationship Id="rId15" Type="http://schemas.openxmlformats.org/officeDocument/2006/relationships/slide" Target="slides/slide33.xml"/><Relationship Id="rId10" Type="http://schemas.openxmlformats.org/officeDocument/2006/relationships/slide" Target="slides/slide27.xml"/><Relationship Id="rId4" Type="http://schemas.openxmlformats.org/officeDocument/2006/relationships/slide" Target="slides/slide20.xml"/><Relationship Id="rId9" Type="http://schemas.openxmlformats.org/officeDocument/2006/relationships/slide" Target="slides/slide26.xml"/><Relationship Id="rId1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Introduction to Networks v6.0</a:t>
            </a:r>
            <a:endParaRPr lang="fr-FR" b="0" dirty="0"/>
          </a:p>
          <a:p>
            <a:pPr>
              <a:buFontTx/>
              <a:buNone/>
            </a:pPr>
            <a:r>
              <a:rPr lang="fr-FR" sz="1400" dirty="0" smtClean="0">
                <a:latin typeface="Arial" charset="0"/>
              </a:rPr>
              <a:t>Chapitre 9 : Couche transport</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1018519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8668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12</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13</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14</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dirty="0" smtClean="0">
                <a:latin typeface="Arial" charset="0"/>
              </a:rPr>
              <a:t>Chapitre 9 : Couche transport</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15</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9 : Couche transport</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9.1.1 : La transmission des données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86662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9.1.1 : La transmission des données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549302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9.1.2 : Présentation des protocoles TCP et UDP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8020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9.1.2 : Présentation des protocoles TCP et UDP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37086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9.1.2 : Présentation des protocoles TCP et UDP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404894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9.1.2 : Présentation des protocoles TCP et UDP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566477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9 : Couche transport</a:t>
            </a:r>
            <a:endParaRPr lang="fr-FR" b="0" dirty="0"/>
          </a:p>
        </p:txBody>
      </p:sp>
    </p:spTree>
    <p:extLst>
      <p:ext uri="{BB962C8B-B14F-4D97-AF65-F5344CB8AC3E}">
        <p14:creationId xmlns:p14="http://schemas.microsoft.com/office/powerpoint/2010/main" val="3238755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9.2.1 : Le processus de communication TCP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204213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9.2.1 : Le processus de communication TCP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628331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9.2.2 : Fiabilité et contrôle de flux</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46560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9.2.2 : </a:t>
            </a:r>
            <a:r>
              <a:rPr lang="fr-FR" dirty="0"/>
              <a:t>Fiabilité et contrôle de flux (suite)</a:t>
            </a:r>
            <a:endParaRPr lang="fr-FR" dirty="0"/>
          </a:p>
        </p:txBody>
      </p:sp>
    </p:spTree>
    <p:extLst>
      <p:ext uri="{BB962C8B-B14F-4D97-AF65-F5344CB8AC3E}">
        <p14:creationId xmlns:p14="http://schemas.microsoft.com/office/powerpoint/2010/main" val="3010274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9.2.2 : </a:t>
            </a:r>
            <a:r>
              <a:rPr lang="fr-FR" dirty="0"/>
              <a:t>Fiabilité et contrôle de flux (suite)</a:t>
            </a:r>
            <a:endParaRPr lang="fr-FR" dirty="0"/>
          </a:p>
        </p:txBody>
      </p:sp>
    </p:spTree>
    <p:extLst>
      <p:ext uri="{BB962C8B-B14F-4D97-AF65-F5344CB8AC3E}">
        <p14:creationId xmlns:p14="http://schemas.microsoft.com/office/powerpoint/2010/main" val="4132087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9.2.3 : La communication UDP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885702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Introduction to Network Guide de planification</a:t>
            </a:r>
          </a:p>
          <a:p>
            <a:pPr marL="0" indent="0" algn="l" defTabSz="814388">
              <a:lnSpc>
                <a:spcPct val="90000"/>
              </a:lnSpc>
              <a:buNone/>
              <a:defRPr/>
            </a:pPr>
            <a:r>
              <a:rPr lang="fr-FR" b="0" dirty="0" smtClean="0">
                <a:solidFill>
                  <a:schemeClr val="bg1"/>
                </a:solidFill>
                <a:latin typeface="Arial" pitchFamily="34" charset="0"/>
              </a:rPr>
              <a:t>Chapitre 9 : Couche transport</a:t>
            </a:r>
            <a:endParaRPr lang="fr-FR"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9.2.3 : </a:t>
            </a:r>
            <a:r>
              <a:rPr lang="fr-FR" dirty="0"/>
              <a:t>La communication UDP (suite)</a:t>
            </a:r>
            <a:endParaRPr lang="fr-FR" dirty="0"/>
          </a:p>
        </p:txBody>
      </p:sp>
    </p:spTree>
    <p:extLst>
      <p:ext uri="{BB962C8B-B14F-4D97-AF65-F5344CB8AC3E}">
        <p14:creationId xmlns:p14="http://schemas.microsoft.com/office/powerpoint/2010/main" val="189292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9.2 : </a:t>
            </a:r>
            <a:r>
              <a:rPr lang="fr-FR" dirty="0"/>
              <a:t>Protocoles de la couche de transport</a:t>
            </a:r>
            <a:endParaRPr lang="fr-FR" sz="1200" kern="1200" dirty="0" smtClean="0">
              <a:solidFill>
                <a:schemeClr val="tx1"/>
              </a:solidFill>
              <a:latin typeface="Arial" charset="0"/>
            </a:endParaRPr>
          </a:p>
          <a:p>
            <a:pPr>
              <a:lnSpc>
                <a:spcPct val="80000"/>
              </a:lnSpc>
              <a:buFontTx/>
              <a:buNone/>
            </a:pPr>
            <a:r>
              <a:rPr lang="fr-FR" dirty="0" smtClean="0">
                <a:latin typeface="Arial" charset="0"/>
              </a:rPr>
              <a:t>9.2.4 : TCP ou UDP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708152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9 : Couche transport</a:t>
            </a:r>
            <a:endParaRPr lang="fr-FR" b="0" dirty="0"/>
          </a:p>
        </p:txBody>
      </p:sp>
    </p:spTree>
    <p:extLst>
      <p:ext uri="{BB962C8B-B14F-4D97-AF65-F5344CB8AC3E}">
        <p14:creationId xmlns:p14="http://schemas.microsoft.com/office/powerpoint/2010/main" val="393200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9.3.1 : </a:t>
            </a:r>
            <a:r>
              <a:rPr lang="fr-FR" dirty="0" smtClean="0"/>
              <a:t>Synthèse</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3880524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35</a:t>
            </a:fld>
            <a:endParaRPr lang="fr-FR"/>
          </a:p>
        </p:txBody>
      </p:sp>
    </p:spTree>
    <p:extLst>
      <p:ext uri="{BB962C8B-B14F-4D97-AF65-F5344CB8AC3E}">
        <p14:creationId xmlns:p14="http://schemas.microsoft.com/office/powerpoint/2010/main" val="1160262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36</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9515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43089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9</a:t>
            </a:r>
            <a:endParaRPr lang="fr-FR"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9</a:t>
            </a:r>
            <a:endParaRPr lang="fr-FR"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KSJu5FqwEM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p:txBody>
          <a:bodyPr/>
          <a:lstStyle/>
          <a:p>
            <a:pPr eaLnBrk="1" hangingPunct="1"/>
            <a:r>
              <a:rPr lang="fr-FR" sz="2400" dirty="0">
                <a:latin typeface="Arial" charset="0"/>
              </a:rPr>
              <a:t>Supports du formateur</a:t>
            </a:r>
            <a:r>
              <a:t/>
            </a:r>
            <a:br/>
            <a:r>
              <a:rPr lang="fr-FR" sz="2400" dirty="0">
                <a:latin typeface="Arial" charset="0"/>
              </a:rPr>
              <a:t>Chapitre 9 : Couche transport</a:t>
            </a:r>
            <a:endParaRPr lang="fr-FR"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fr-FR" dirty="0">
                <a:latin typeface="Arial" charset="0"/>
              </a:rPr>
              <a:t>CCNA Routing and Switching,</a:t>
            </a:r>
          </a:p>
          <a:p>
            <a:pPr eaLnBrk="1" hangingPunct="1"/>
            <a:r>
              <a:rPr lang="fr-FR" dirty="0">
                <a:latin typeface="Arial" charset="0"/>
              </a:rPr>
              <a:t>Introduction to Networks v6.0</a:t>
            </a:r>
          </a:p>
          <a:p>
            <a:endParaRPr lang="fr-FR"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9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Section 9.2 (suite)</a:t>
            </a:r>
          </a:p>
          <a:p>
            <a:r>
              <a:rPr lang="fr-FR" sz="2000" dirty="0"/>
              <a:t>Décrivez les conversations de données simultanées qui ont lieu au niveau de l'hôte et de la destination, et la nécessité pour les couches supérieures de savoir quelle application peut traiter les données.</a:t>
            </a:r>
          </a:p>
          <a:p>
            <a:r>
              <a:rPr lang="fr-FR" sz="2000" dirty="0"/>
              <a:t>Définissez l'ouverture et la fermeture d'une session, la fiabilité de la remise, le contrôle de flux et les objectifs pour chacune de ces catégories. </a:t>
            </a:r>
          </a:p>
          <a:p>
            <a:r>
              <a:rPr lang="fr-FR" sz="2000" dirty="0"/>
              <a:t>Insistez sur l'importance de l'identification des segments, des accusés de réception et de la retransmission pour la fiabilité.</a:t>
            </a:r>
          </a:p>
          <a:p>
            <a:r>
              <a:rPr lang="fr-FR" sz="2000" dirty="0"/>
              <a:t>Expliquez que les numéros de port sont utilisés pour identifier l'application appropriée pour chaque flux de communication.</a:t>
            </a:r>
          </a:p>
          <a:p>
            <a:r>
              <a:rPr lang="fr-FR" sz="2000" dirty="0"/>
              <a:t>Les </a:t>
            </a:r>
            <a:r>
              <a:rPr lang="fr-FR" sz="2000" dirty="0"/>
              <a:t>élèves </a:t>
            </a:r>
            <a:r>
              <a:rPr lang="fr-FR" sz="2000" dirty="0"/>
              <a:t>doivent se souvenir des plus courants</a:t>
            </a:r>
            <a:r>
              <a:rPr lang="fr-FR" sz="2000" dirty="0" smtClean="0"/>
              <a:t>.</a:t>
            </a:r>
            <a:endParaRPr lang="fr-FR" sz="2000" dirty="0"/>
          </a:p>
        </p:txBody>
      </p:sp>
    </p:spTree>
    <p:extLst>
      <p:ext uri="{BB962C8B-B14F-4D97-AF65-F5344CB8AC3E}">
        <p14:creationId xmlns:p14="http://schemas.microsoft.com/office/powerpoint/2010/main" val="391406094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9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Section 9.2 (suite) </a:t>
            </a:r>
          </a:p>
          <a:p>
            <a:r>
              <a:rPr lang="fr-FR" sz="2000" dirty="0"/>
              <a:t>Utilisez Wireshark pour examiner les captures FTP et TFTP. Réalisez les travaux pratiques 9.2.4.3 à titre de démonstration.</a:t>
            </a:r>
          </a:p>
          <a:p>
            <a:r>
              <a:rPr lang="fr-FR" sz="2000" dirty="0"/>
              <a:t>La vidéo suivante est adaptée aux lycéens et explique la différence entre TCP et UDP.</a:t>
            </a:r>
          </a:p>
          <a:p>
            <a:pPr lvl="1"/>
            <a:r>
              <a:rPr lang="fr-FR" u="sng" dirty="0">
                <a:hlinkClick r:id="rId3"/>
              </a:rPr>
              <a:t>https://www.youtube.com/watch?v=KSJu5FqwEMM</a:t>
            </a:r>
            <a:endParaRPr lang="fr-FR" dirty="0"/>
          </a:p>
          <a:p>
            <a:r>
              <a:rPr lang="fr-FR" sz="2000" dirty="0"/>
              <a:t>Indiquez quelles applications et quels services utilisent UDP et/ou TCP. </a:t>
            </a:r>
          </a:p>
          <a:p>
            <a:r>
              <a:rPr lang="fr-FR" sz="2000" dirty="0"/>
              <a:t>Demandez aux élèves quels services et quelles applications ils utilisent et déterminez s'ils reposent sur UDP, TCP ou les deux</a:t>
            </a:r>
            <a:r>
              <a:rPr lang="fr-FR" sz="2000" dirty="0" smtClean="0"/>
              <a:t>.</a:t>
            </a:r>
            <a:endParaRPr lang="fr-FR" sz="2000" dirty="0"/>
          </a:p>
        </p:txBody>
      </p:sp>
    </p:spTree>
    <p:extLst>
      <p:ext uri="{BB962C8B-B14F-4D97-AF65-F5344CB8AC3E}">
        <p14:creationId xmlns:p14="http://schemas.microsoft.com/office/powerpoint/2010/main" val="344100592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395786" y="350288"/>
            <a:ext cx="8145462" cy="838200"/>
          </a:xfrm>
        </p:spPr>
        <p:txBody>
          <a:bodyPr/>
          <a:lstStyle/>
          <a:p>
            <a:pPr eaLnBrk="1" hangingPunct="1"/>
            <a:r>
              <a:rPr lang="fr-FR" smtClean="0"/>
              <a:t>Chapitre 9 : aide supplémentaire</a:t>
            </a:r>
          </a:p>
        </p:txBody>
      </p:sp>
      <p:sp>
        <p:nvSpPr>
          <p:cNvPr id="20483" name="Rectangle 34"/>
          <p:cNvSpPr>
            <a:spLocks noGrp="1" noChangeArrowheads="1"/>
          </p:cNvSpPr>
          <p:nvPr>
            <p:ph type="body" idx="4294967295"/>
          </p:nvPr>
        </p:nvSpPr>
        <p:spPr>
          <a:xfrm>
            <a:off x="395785" y="1260910"/>
            <a:ext cx="8312279" cy="4214060"/>
          </a:xfrm>
        </p:spPr>
        <p:txBody>
          <a:bodyPr/>
          <a:lstStyle/>
          <a:p>
            <a:pPr>
              <a:lnSpc>
                <a:spcPct val="85000"/>
              </a:lnSpc>
              <a:spcBef>
                <a:spcPct val="30000"/>
              </a:spcBef>
              <a:spcAft>
                <a:spcPts val="1200"/>
              </a:spcAft>
              <a:defRPr/>
            </a:pPr>
            <a:r>
              <a:rPr lang="fr-FR" sz="2000" dirty="0" smtClean="0"/>
              <a:t>Pour obtenir davantage d'aide sur les stratégies d'enseignement, notamment les plans de cours, l'utilisation d'analogies pour expliquer des concepts difficiles et les sujets de discussion, consultez la communauté CCNA à l'adresse </a:t>
            </a:r>
            <a:r>
              <a:rPr lang="fr-FR" sz="2000" dirty="0" smtClean="0">
                <a:hlinkClick r:id="rId3"/>
              </a:rPr>
              <a:t>https://www.netacad.com/group/communities/community-home</a:t>
            </a:r>
            <a:endParaRPr lang="fr-FR" sz="2000" dirty="0" smtClean="0"/>
          </a:p>
          <a:p>
            <a:pPr>
              <a:lnSpc>
                <a:spcPct val="85000"/>
              </a:lnSpc>
              <a:spcBef>
                <a:spcPct val="30000"/>
              </a:spcBef>
              <a:spcAft>
                <a:spcPts val="1200"/>
              </a:spcAft>
              <a:defRPr/>
            </a:pPr>
            <a:r>
              <a:rPr lang="fr-FR" sz="2000" dirty="0" smtClean="0"/>
              <a:t>Les bonnes pratiques du monde entier relatives au programme CCNA Routing and </a:t>
            </a:r>
            <a:r>
              <a:rPr lang="fr-FR" sz="2000" dirty="0" err="1"/>
              <a:t>Switching</a:t>
            </a:r>
            <a:r>
              <a:rPr lang="fr-FR" sz="2000" dirty="0"/>
              <a:t> sont disponibles à l'adresse </a:t>
            </a:r>
            <a:r>
              <a:rPr lang="fr-FR" sz="2000" dirty="0" smtClean="0">
                <a:hlinkClick r:id="rId4"/>
              </a:rPr>
              <a:t>https://www.netacad.com/group/communities/ccna-blog</a:t>
            </a:r>
            <a:endParaRPr lang="fr-FR" sz="2000" dirty="0" smtClean="0"/>
          </a:p>
          <a:p>
            <a:pPr>
              <a:lnSpc>
                <a:spcPct val="85000"/>
              </a:lnSpc>
              <a:spcBef>
                <a:spcPct val="30000"/>
              </a:spcBef>
              <a:defRPr/>
            </a:pPr>
            <a:r>
              <a:rPr lang="fr-FR" sz="2000" dirty="0" smtClean="0"/>
              <a:t>Si vous souhaitez partager des plans de cours ou des ressources, téléchargez-les sur le site de la communauté CCNA afin d'aider les autres </a:t>
            </a:r>
            <a:r>
              <a:rPr lang="fr-FR" sz="2000" dirty="0"/>
              <a:t>formateurs.</a:t>
            </a:r>
            <a:endParaRPr lang="fr-FR" sz="2000" dirty="0" smtClean="0"/>
          </a:p>
          <a:p>
            <a:r>
              <a:rPr lang="fr-FR" sz="2000" dirty="0" smtClean="0"/>
              <a:t>Les élèves peuvent s'inscrire à la formation </a:t>
            </a:r>
            <a:r>
              <a:rPr lang="fr-FR" sz="2000" b="1" dirty="0" smtClean="0"/>
              <a:t>Packet Tracer Know How 1: Packet Tracer 101 </a:t>
            </a:r>
            <a:r>
              <a:rPr lang="fr-FR" sz="2000" dirty="0"/>
              <a:t>(inscription en libre-service).</a:t>
            </a:r>
            <a:endParaRPr lang="fr-FR" sz="2000" dirty="0" smtClean="0"/>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9 : Couche transport</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fr-FR" smtClean="0"/>
              <a:t>Introduction to Networks v6.0</a:t>
            </a:r>
            <a:endParaRPr lang="fr-FR"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fr-FR" dirty="0" smtClean="0"/>
              <a:t>Chapitre 9 </a:t>
            </a:r>
            <a:r>
              <a:rPr lang="fr-FR" dirty="0" smtClean="0">
                <a:latin typeface="Arial"/>
                <a:cs typeface="Arial"/>
              </a:rPr>
              <a:t>–</a:t>
            </a:r>
            <a:r>
              <a:rPr lang="fr-FR" dirty="0" smtClean="0"/>
              <a:t> </a:t>
            </a:r>
            <a:r>
              <a:rPr lang="fr-FR" dirty="0" smtClean="0"/>
              <a:t>Sections et objectifs</a:t>
            </a:r>
          </a:p>
        </p:txBody>
      </p:sp>
      <p:sp>
        <p:nvSpPr>
          <p:cNvPr id="4099" name="Rectangle 34"/>
          <p:cNvSpPr>
            <a:spLocks noGrp="1" noChangeArrowheads="1"/>
          </p:cNvSpPr>
          <p:nvPr>
            <p:ph type="body" idx="4294967295"/>
          </p:nvPr>
        </p:nvSpPr>
        <p:spPr>
          <a:xfrm>
            <a:off x="655638" y="1337482"/>
            <a:ext cx="7940675" cy="5029028"/>
          </a:xfrm>
        </p:spPr>
        <p:txBody>
          <a:bodyPr/>
          <a:lstStyle/>
          <a:p>
            <a:pPr marL="0" indent="0">
              <a:buNone/>
            </a:pPr>
            <a:r>
              <a:rPr lang="fr-FR" sz="2000" dirty="0" smtClean="0"/>
              <a:t>9.0</a:t>
            </a:r>
            <a:r>
              <a:rPr lang="en-US" sz="2000" dirty="0" smtClean="0"/>
              <a:t>  </a:t>
            </a:r>
            <a:r>
              <a:rPr lang="fr-FR" sz="2000" dirty="0" smtClean="0"/>
              <a:t>Introduction</a:t>
            </a:r>
          </a:p>
          <a:p>
            <a:pPr marL="0" indent="0">
              <a:buNone/>
            </a:pPr>
            <a:r>
              <a:rPr lang="fr-FR" sz="2000" dirty="0"/>
              <a:t>9.1 </a:t>
            </a:r>
            <a:r>
              <a:rPr lang="fr-FR" sz="2000" dirty="0" smtClean="0"/>
              <a:t> </a:t>
            </a:r>
            <a:r>
              <a:rPr lang="fr-FR" sz="2000" dirty="0" smtClean="0"/>
              <a:t>Segmentation </a:t>
            </a:r>
            <a:r>
              <a:rPr lang="fr-FR" sz="2000" dirty="0"/>
              <a:t>d'un </a:t>
            </a:r>
            <a:r>
              <a:rPr lang="fr-FR" sz="2000" dirty="0"/>
              <a:t>réseau IPv4 en sous-réseaux</a:t>
            </a:r>
          </a:p>
          <a:p>
            <a:pPr marL="625475" lvl="1" indent="-285750">
              <a:buFont typeface="Arial" panose="020B0604020202020204" pitchFamily="34" charset="0"/>
              <a:buChar char="•"/>
            </a:pPr>
            <a:r>
              <a:rPr lang="fr-FR" sz="1600" dirty="0"/>
              <a:t>Décrire le rôle de la couche transport dans la gestion du transport des données dans une communication de bout en bout</a:t>
            </a:r>
          </a:p>
          <a:p>
            <a:pPr marL="625475" lvl="1" indent="-285750">
              <a:buFont typeface="Arial" panose="020B0604020202020204" pitchFamily="34" charset="0"/>
              <a:buChar char="•"/>
            </a:pPr>
            <a:r>
              <a:rPr lang="fr-FR" sz="1600" dirty="0"/>
              <a:t>Décrire les caractéristiques des protocoles TCP et UDP, y compris les numéros de port et leur utilisation</a:t>
            </a:r>
          </a:p>
          <a:p>
            <a:pPr marL="1588" indent="0">
              <a:buNone/>
            </a:pPr>
            <a:r>
              <a:rPr lang="fr-FR" sz="2000" dirty="0"/>
              <a:t>9.2 </a:t>
            </a:r>
            <a:r>
              <a:rPr lang="fr-FR" sz="2000" dirty="0" smtClean="0"/>
              <a:t> </a:t>
            </a:r>
            <a:r>
              <a:rPr lang="fr-FR" sz="2000" dirty="0" smtClean="0"/>
              <a:t>Schémas </a:t>
            </a:r>
            <a:r>
              <a:rPr lang="fr-FR" sz="2000" dirty="0"/>
              <a:t>d'adressage</a:t>
            </a:r>
          </a:p>
          <a:p>
            <a:pPr marL="625475" lvl="1" indent="-285750">
              <a:buFont typeface="Arial" panose="020B0604020202020204" pitchFamily="34" charset="0"/>
              <a:buChar char="•"/>
            </a:pPr>
            <a:r>
              <a:rPr lang="fr-FR" sz="1600" dirty="0"/>
              <a:t>Expliquer comment les processus d'établissement et d'interruption de session TCP garantissent la fiabilité des communications</a:t>
            </a:r>
          </a:p>
          <a:p>
            <a:pPr marL="625475" lvl="1" indent="-285750">
              <a:buFont typeface="Arial" panose="020B0604020202020204" pitchFamily="34" charset="0"/>
              <a:buChar char="•"/>
            </a:pPr>
            <a:r>
              <a:rPr lang="fr-FR" sz="1600" dirty="0"/>
              <a:t>Expliquer comment les unités de données de protocole TCP sont transmises et comment leur réception est confirmée pour garantir l'acheminement des données</a:t>
            </a:r>
          </a:p>
          <a:p>
            <a:pPr marL="625475" lvl="1" indent="-285750">
              <a:buFont typeface="Arial" panose="020B0604020202020204" pitchFamily="34" charset="0"/>
              <a:buChar char="•"/>
            </a:pPr>
            <a:r>
              <a:rPr lang="fr-FR" sz="1600" dirty="0"/>
              <a:t>Décrire les processus client UDP permettant d'établir la communication avec un </a:t>
            </a:r>
            <a:r>
              <a:rPr lang="fr-FR" sz="1600" dirty="0"/>
              <a:t>serveur</a:t>
            </a:r>
            <a:endParaRPr lang="fr-FR" sz="1600" dirty="0"/>
          </a:p>
          <a:p>
            <a:pPr marL="625475" lvl="1" indent="-285750">
              <a:buFont typeface="Arial" panose="020B0604020202020204" pitchFamily="34" charset="0"/>
              <a:buChar char="•"/>
            </a:pPr>
            <a:r>
              <a:rPr lang="fr-FR" sz="1600" dirty="0"/>
              <a:t>Comparer UDP et TCP</a:t>
            </a:r>
          </a:p>
          <a:p>
            <a:pPr marL="0" indent="0">
              <a:buNone/>
            </a:pPr>
            <a:r>
              <a:rPr lang="fr-FR" sz="2000" dirty="0" smtClean="0"/>
              <a:t>9.3  Synthèse</a:t>
            </a:r>
          </a:p>
          <a:p>
            <a:pPr marL="627063" lvl="1" indent="-285750">
              <a:buFont typeface="Arial" panose="020B0604020202020204" pitchFamily="34" charset="0"/>
              <a:buChar char="•"/>
            </a:pPr>
            <a:endParaRPr lang="fr-FR"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9.1 Protocoles de la couche transport</a:t>
            </a:r>
            <a:endParaRPr lang="fr-FR"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a:latin typeface="Arial" charset="0"/>
              </a:rPr>
              <a:t>La transmission des données</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7970190" cy="5093780"/>
          </a:xfrm>
        </p:spPr>
        <p:txBody>
          <a:bodyPr/>
          <a:lstStyle/>
          <a:p>
            <a:r>
              <a:rPr lang="fr-FR" sz="2000" dirty="0" smtClean="0"/>
              <a:t>Rôle de la couche transport</a:t>
            </a:r>
          </a:p>
          <a:p>
            <a:pPr lvl="1"/>
            <a:r>
              <a:rPr lang="fr-FR" sz="1600" dirty="0" smtClean="0"/>
              <a:t>Chargée de l'établissement d'une session de communication temporaire entre deux applications et de l'acheminement des données entre elles.</a:t>
            </a:r>
          </a:p>
          <a:p>
            <a:pPr lvl="1"/>
            <a:r>
              <a:rPr lang="fr-FR" sz="1600" dirty="0" smtClean="0"/>
              <a:t>Assure la prise en charge d'un flux de données orienté connexion, la fiabilité, le contrôle de flux et le </a:t>
            </a:r>
            <a:r>
              <a:rPr lang="fr-FR" sz="1600" dirty="0"/>
              <a:t>multiplexage</a:t>
            </a:r>
            <a:endParaRPr lang="fr-FR" sz="1600" dirty="0"/>
          </a:p>
          <a:p>
            <a:r>
              <a:rPr lang="fr-FR" sz="2000" dirty="0" smtClean="0"/>
              <a:t>Responsabilités de la couche transport</a:t>
            </a:r>
          </a:p>
          <a:p>
            <a:pPr lvl="1"/>
            <a:r>
              <a:rPr lang="fr-FR" sz="1600" dirty="0" smtClean="0"/>
              <a:t>Suivi des conversations individuelles.</a:t>
            </a:r>
          </a:p>
          <a:p>
            <a:pPr lvl="1"/>
            <a:r>
              <a:rPr lang="fr-FR" sz="1600" dirty="0"/>
              <a:t>Segmentation des données et reconstitution des segments.</a:t>
            </a:r>
          </a:p>
          <a:p>
            <a:pPr lvl="1"/>
            <a:r>
              <a:rPr lang="fr-FR" sz="1600" dirty="0"/>
              <a:t>Identification des applications.</a:t>
            </a:r>
          </a:p>
          <a:p>
            <a:r>
              <a:rPr lang="fr-FR" sz="2000" dirty="0" smtClean="0"/>
              <a:t>Multiplexage de conversations</a:t>
            </a:r>
            <a:endParaRPr lang="fr-FR" sz="2000" dirty="0"/>
          </a:p>
          <a:p>
            <a:pPr lvl="1"/>
            <a:r>
              <a:rPr lang="fr-FR" sz="1600" dirty="0" smtClean="0"/>
              <a:t>Segmentation des données en petits blocs.</a:t>
            </a:r>
          </a:p>
          <a:p>
            <a:pPr lvl="1"/>
            <a:r>
              <a:rPr lang="fr-FR" sz="1600" dirty="0" smtClean="0"/>
              <a:t>Étiquetage des blocs de données en fonction de la conversation.</a:t>
            </a:r>
            <a:endParaRPr lang="fr-FR" sz="1600" dirty="0"/>
          </a:p>
          <a:p>
            <a:r>
              <a:rPr lang="fr-FR" sz="2000" dirty="0" smtClean="0"/>
              <a:t>Fiabilité de la couche transport</a:t>
            </a:r>
            <a:endParaRPr lang="fr-FR" sz="2000" dirty="0"/>
          </a:p>
          <a:p>
            <a:pPr lvl="1"/>
            <a:r>
              <a:rPr lang="fr-FR" sz="1600" dirty="0" smtClean="0"/>
              <a:t>Deux protocoles disponibles : TCP et UDP.</a:t>
            </a:r>
          </a:p>
          <a:p>
            <a:pPr lvl="1"/>
            <a:r>
              <a:rPr lang="fr-FR" sz="1600" dirty="0" smtClean="0"/>
              <a:t>TCP prend en charge la fiabilité, contrairement à UDP.</a:t>
            </a:r>
            <a:endParaRPr lang="fr-FR" sz="2000" dirty="0" smtClean="0"/>
          </a:p>
        </p:txBody>
      </p:sp>
    </p:spTree>
    <p:extLst>
      <p:ext uri="{BB962C8B-B14F-4D97-AF65-F5344CB8AC3E}">
        <p14:creationId xmlns:p14="http://schemas.microsoft.com/office/powerpoint/2010/main" val="350437022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a:latin typeface="Arial" charset="0"/>
              </a:rPr>
              <a:t>La transmission des données (suite)</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13719" cy="5168208"/>
          </a:xfrm>
        </p:spPr>
        <p:txBody>
          <a:bodyPr/>
          <a:lstStyle/>
          <a:p>
            <a:r>
              <a:rPr lang="fr-FR" sz="1800" dirty="0" smtClean="0"/>
              <a:t>TCP</a:t>
            </a:r>
            <a:endParaRPr lang="fr-FR" sz="1800" dirty="0"/>
          </a:p>
          <a:p>
            <a:pPr lvl="1"/>
            <a:r>
              <a:rPr lang="fr-FR" sz="1400" dirty="0" smtClean="0"/>
              <a:t>Prend en charge la confirmation de l'acheminement des paquets.</a:t>
            </a:r>
          </a:p>
          <a:p>
            <a:pPr lvl="1"/>
            <a:r>
              <a:rPr lang="fr-FR" sz="1400" dirty="0"/>
              <a:t>Trois opérations simples garantissent la fiabilité avec TCP :</a:t>
            </a:r>
          </a:p>
          <a:p>
            <a:pPr marL="971550" lvl="2" indent="-285750">
              <a:buFont typeface="Arial" panose="020B0604020202020204" pitchFamily="34" charset="0"/>
              <a:buChar char="•"/>
            </a:pPr>
            <a:r>
              <a:rPr lang="fr-FR" sz="1400" dirty="0"/>
              <a:t>le </a:t>
            </a:r>
            <a:r>
              <a:rPr lang="fr-FR" sz="1400" dirty="0"/>
              <a:t>décompte et le suivi des segments de données transmis vers un hôte particulier depuis une application </a:t>
            </a:r>
            <a:r>
              <a:rPr lang="fr-FR" sz="1400" dirty="0"/>
              <a:t>donnée ;</a:t>
            </a:r>
            <a:endParaRPr lang="fr-FR" sz="1400" dirty="0"/>
          </a:p>
          <a:p>
            <a:pPr marL="971550" lvl="2" indent="-285750">
              <a:buFont typeface="Arial" panose="020B0604020202020204" pitchFamily="34" charset="0"/>
              <a:buChar char="•"/>
            </a:pPr>
            <a:r>
              <a:rPr lang="fr-FR" sz="1400" dirty="0"/>
              <a:t>les accusés de réception des données ;</a:t>
            </a:r>
          </a:p>
          <a:p>
            <a:pPr marL="971550" lvl="2" indent="-285750">
              <a:buFont typeface="Arial" panose="020B0604020202020204" pitchFamily="34" charset="0"/>
              <a:buChar char="•"/>
            </a:pPr>
            <a:r>
              <a:rPr lang="fr-FR" sz="1400" dirty="0"/>
              <a:t>la </a:t>
            </a:r>
            <a:r>
              <a:rPr lang="fr-FR" sz="1400" dirty="0"/>
              <a:t>retransmission des données sans accusé de réception après un certain laps de </a:t>
            </a:r>
            <a:r>
              <a:rPr lang="fr-FR" sz="1400" dirty="0"/>
              <a:t>temps.</a:t>
            </a:r>
            <a:endParaRPr lang="fr-FR" sz="1400" dirty="0"/>
          </a:p>
          <a:p>
            <a:r>
              <a:rPr lang="fr-FR" sz="1800" dirty="0" smtClean="0"/>
              <a:t>UDP</a:t>
            </a:r>
            <a:endParaRPr lang="fr-FR" sz="1800" dirty="0"/>
          </a:p>
          <a:p>
            <a:pPr lvl="1"/>
            <a:r>
              <a:rPr lang="fr-FR" sz="1400" dirty="0"/>
              <a:t>Le protocole UDP fournit des fonctions de base qui permettent d'acheminer des segments de données entre les </a:t>
            </a:r>
            <a:r>
              <a:rPr lang="fr-FR" sz="1400" dirty="0" smtClean="0"/>
              <a:t>applications </a:t>
            </a:r>
            <a:r>
              <a:rPr lang="fr-FR" sz="1400" dirty="0"/>
              <a:t>appropriées tout en n'imposant que très peu de surcharge et de vérification des données.</a:t>
            </a:r>
          </a:p>
          <a:p>
            <a:pPr lvl="1"/>
            <a:r>
              <a:rPr lang="fr-FR" sz="1400" dirty="0" smtClean="0"/>
              <a:t>Parfait pour les applications qui n'exigent pas la fiabilité.</a:t>
            </a:r>
          </a:p>
          <a:p>
            <a:r>
              <a:rPr lang="fr-FR" sz="1800" dirty="0"/>
              <a:t>Choix du </a:t>
            </a:r>
            <a:r>
              <a:rPr lang="fr-FR" sz="1800" dirty="0" smtClean="0"/>
              <a:t>protocole de couche transport le mieux adapté à une application donnée</a:t>
            </a:r>
            <a:endParaRPr lang="fr-FR" sz="1800" dirty="0"/>
          </a:p>
          <a:p>
            <a:pPr lvl="1"/>
            <a:r>
              <a:rPr lang="fr-FR" sz="1400" dirty="0" smtClean="0"/>
              <a:t>Le protocole TCP est plus adapté aux bases de données, aux navigateurs, aux clients de messagerie, etc.</a:t>
            </a:r>
          </a:p>
          <a:p>
            <a:pPr lvl="1"/>
            <a:r>
              <a:rPr lang="fr-FR" sz="1400" dirty="0" smtClean="0"/>
              <a:t>Le protocole UDP est plus adapté à la diffusion audio ou vidéo en flux continu en direct, à la VoIP, etc.</a:t>
            </a:r>
            <a:endParaRPr lang="fr-FR" sz="1800" dirty="0" smtClean="0"/>
          </a:p>
        </p:txBody>
      </p:sp>
    </p:spTree>
    <p:extLst>
      <p:ext uri="{BB962C8B-B14F-4D97-AF65-F5344CB8AC3E}">
        <p14:creationId xmlns:p14="http://schemas.microsoft.com/office/powerpoint/2010/main" val="324714966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rPr dirty="0"/>
              <a:t/>
            </a:r>
            <a:br>
              <a:rPr dirty="0"/>
            </a:br>
            <a:r>
              <a:rPr lang="fr-FR" sz="3000" dirty="0" smtClean="0"/>
              <a:t>Présentation des protocoles </a:t>
            </a:r>
            <a:r>
              <a:rPr lang="fr-FR" sz="3000" dirty="0">
                <a:latin typeface="Arial" charset="0"/>
              </a:rPr>
              <a:t>TCP et UDP</a:t>
            </a:r>
            <a:endParaRPr lang="fr-FR" sz="3000" dirty="0">
              <a:solidFill>
                <a:srgbClr val="00B0F0"/>
              </a:solidFill>
              <a:latin typeface="Arial" charset="0"/>
            </a:endParaRPr>
          </a:p>
        </p:txBody>
      </p:sp>
      <p:sp>
        <p:nvSpPr>
          <p:cNvPr id="2" name="Content Placeholder 1"/>
          <p:cNvSpPr>
            <a:spLocks noGrp="1"/>
          </p:cNvSpPr>
          <p:nvPr>
            <p:ph idx="1"/>
          </p:nvPr>
        </p:nvSpPr>
        <p:spPr>
          <a:xfrm>
            <a:off x="213111" y="1232592"/>
            <a:ext cx="3402949" cy="5093780"/>
          </a:xfrm>
        </p:spPr>
        <p:txBody>
          <a:bodyPr/>
          <a:lstStyle/>
          <a:p>
            <a:r>
              <a:rPr lang="fr-FR" sz="2000" dirty="0" smtClean="0"/>
              <a:t>Fonctions du protocole TCP</a:t>
            </a:r>
          </a:p>
          <a:p>
            <a:pPr lvl="1"/>
            <a:r>
              <a:rPr lang="fr-FR" sz="1600" dirty="0" smtClean="0"/>
              <a:t>Établissement d'une session</a:t>
            </a:r>
          </a:p>
          <a:p>
            <a:pPr lvl="1"/>
            <a:r>
              <a:rPr lang="fr-FR" sz="1600" dirty="0"/>
              <a:t>Acheminement </a:t>
            </a:r>
            <a:r>
              <a:rPr lang="fr-FR" sz="1600" dirty="0" smtClean="0"/>
              <a:t>fiable</a:t>
            </a:r>
          </a:p>
          <a:p>
            <a:pPr lvl="1"/>
            <a:r>
              <a:rPr lang="fr-FR" sz="1600" dirty="0" smtClean="0"/>
              <a:t>Livraison dans le même ordre</a:t>
            </a:r>
          </a:p>
          <a:p>
            <a:pPr lvl="1"/>
            <a:r>
              <a:rPr lang="fr-FR" sz="1600" dirty="0" smtClean="0"/>
              <a:t>Contrôle de flux</a:t>
            </a:r>
            <a:endParaRPr lang="fr-FR" sz="1600" dirty="0"/>
          </a:p>
          <a:p>
            <a:r>
              <a:rPr lang="fr-FR" sz="2000" dirty="0" smtClean="0"/>
              <a:t>En-tête TCP</a:t>
            </a:r>
          </a:p>
          <a:p>
            <a:pPr lvl="1"/>
            <a:r>
              <a:rPr lang="fr-FR" sz="1600" dirty="0" smtClean="0"/>
              <a:t>Le protocole TCP est un protocole avec état.</a:t>
            </a:r>
          </a:p>
          <a:p>
            <a:pPr lvl="1"/>
            <a:r>
              <a:rPr lang="fr-FR" sz="1600" dirty="0" smtClean="0"/>
              <a:t>TCP ajoute 20 octets de surcharge dans l'en-tête du segment.</a:t>
            </a:r>
            <a:endParaRPr lang="fr-FR"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17807" y="2610040"/>
            <a:ext cx="4955108" cy="3716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65301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a:t>
            </a:r>
            <a:r>
              <a:rPr lang="fr-FR" dirty="0">
                <a:latin typeface="Arial" charset="0"/>
              </a:rPr>
              <a:t>du formateur </a:t>
            </a:r>
            <a:r>
              <a:rPr lang="fr-FR" dirty="0">
                <a:latin typeface="Arial" charset="0"/>
              </a:rPr>
              <a:t>– Chapitre 9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dirty="0" smtClean="0"/>
              <a:t>Cette présentation PowerPoint est divisée en deux parties :</a:t>
            </a:r>
          </a:p>
          <a:p>
            <a:pPr marL="457200" indent="-457200">
              <a:buFont typeface="+mj-lt"/>
              <a:buAutoNum type="arabicPeriod"/>
            </a:pPr>
            <a:r>
              <a:rPr lang="fr-FR" sz="2000" dirty="0" smtClean="0"/>
              <a:t>Guide de planification </a:t>
            </a:r>
            <a:r>
              <a:rPr lang="fr-FR" sz="2000" dirty="0"/>
              <a:t>du formateur</a:t>
            </a:r>
            <a:endParaRPr lang="fr-FR" sz="2000" dirty="0" smtClean="0"/>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a:t>
            </a:r>
            <a:r>
              <a:rPr lang="fr-FR" sz="2000" dirty="0"/>
              <a:t>le formateur</a:t>
            </a:r>
            <a:endParaRPr lang="fr-FR" sz="2000" dirty="0" smtClean="0"/>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15</a:t>
            </a:r>
            <a:endParaRPr lang="fr-FR" sz="1600" b="1" dirty="0">
              <a:solidFill>
                <a:srgbClr val="00B0F0"/>
              </a:solidFill>
            </a:endParaRPr>
          </a:p>
          <a:p>
            <a:pPr marL="0" indent="0">
              <a:buNone/>
            </a:pPr>
            <a:r>
              <a:rPr lang="fr-FR" sz="2000" dirty="0"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rPr dirty="0"/>
              <a:t/>
            </a:r>
            <a:br>
              <a:rPr dirty="0"/>
            </a:br>
            <a:r>
              <a:rPr lang="fr-FR" sz="3000" dirty="0" smtClean="0"/>
              <a:t>Présentation des protocoles </a:t>
            </a:r>
            <a:r>
              <a:rPr lang="fr-FR" sz="3000" dirty="0">
                <a:latin typeface="Arial" charset="0"/>
              </a:rPr>
              <a:t>TCP et UDP (suite)</a:t>
            </a:r>
            <a:endParaRPr lang="fr-FR" sz="3000" dirty="0">
              <a:solidFill>
                <a:srgbClr val="00B0F0"/>
              </a:solidFill>
              <a:latin typeface="Arial" charset="0"/>
            </a:endParaRPr>
          </a:p>
        </p:txBody>
      </p:sp>
      <p:sp>
        <p:nvSpPr>
          <p:cNvPr id="2" name="Content Placeholder 1"/>
          <p:cNvSpPr>
            <a:spLocks noGrp="1"/>
          </p:cNvSpPr>
          <p:nvPr>
            <p:ph idx="1"/>
          </p:nvPr>
        </p:nvSpPr>
        <p:spPr>
          <a:xfrm>
            <a:off x="213111" y="1232592"/>
            <a:ext cx="7970190" cy="5093780"/>
          </a:xfrm>
        </p:spPr>
        <p:txBody>
          <a:bodyPr/>
          <a:lstStyle/>
          <a:p>
            <a:r>
              <a:rPr lang="fr-FR" sz="2000" dirty="0" smtClean="0"/>
              <a:t>Fonctions du protocole UDP</a:t>
            </a:r>
            <a:endParaRPr lang="fr-FR" sz="2000" dirty="0"/>
          </a:p>
          <a:p>
            <a:pPr lvl="1"/>
            <a:r>
              <a:rPr lang="fr-FR" sz="1600" dirty="0" smtClean="0"/>
              <a:t>Simplicité et rapidité.</a:t>
            </a:r>
            <a:endParaRPr lang="fr-FR" sz="1600" dirty="0"/>
          </a:p>
          <a:p>
            <a:r>
              <a:rPr lang="fr-FR" sz="2000" dirty="0" smtClean="0"/>
              <a:t>En-tête UDP</a:t>
            </a:r>
            <a:endParaRPr lang="fr-FR" sz="2000" dirty="0"/>
          </a:p>
          <a:p>
            <a:pPr lvl="1"/>
            <a:r>
              <a:rPr lang="fr-FR" sz="1600" dirty="0"/>
              <a:t>Le protocole UDP est un protocole stateless ou « sans état ».</a:t>
            </a:r>
          </a:p>
          <a:p>
            <a:pPr lvl="1"/>
            <a:r>
              <a:rPr lang="fr-FR" sz="1600" dirty="0"/>
              <a:t>La fiabilité doit être gérée par l'application.</a:t>
            </a:r>
          </a:p>
          <a:p>
            <a:pPr lvl="1"/>
            <a:r>
              <a:rPr lang="fr-FR" sz="1600" dirty="0" smtClean="0"/>
              <a:t>Les blocs de communications utilisés dans le protocole UDP sont appelés des datagrammes.</a:t>
            </a:r>
          </a:p>
          <a:p>
            <a:pPr lvl="1"/>
            <a:r>
              <a:rPr lang="fr-FR" sz="1600" dirty="0" smtClean="0"/>
              <a:t>UDP ne requiert que 8 octets de surcharge.</a:t>
            </a:r>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06824" y="4119889"/>
            <a:ext cx="5555893" cy="2206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13746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590571" y="4385487"/>
            <a:ext cx="3375453" cy="2152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rPr dirty="0"/>
              <a:t/>
            </a:r>
            <a:br>
              <a:rPr dirty="0"/>
            </a:br>
            <a:r>
              <a:rPr lang="fr-FR" sz="3000" dirty="0" smtClean="0"/>
              <a:t>Présentation des protocoles </a:t>
            </a:r>
            <a:r>
              <a:rPr lang="fr-FR" sz="3000" dirty="0">
                <a:latin typeface="Arial" charset="0"/>
              </a:rPr>
              <a:t>TCP et UDP (suite)</a:t>
            </a:r>
            <a:endParaRPr lang="fr-FR" sz="3000" dirty="0">
              <a:solidFill>
                <a:srgbClr val="00B0F0"/>
              </a:solidFill>
              <a:latin typeface="Arial" charset="0"/>
            </a:endParaRPr>
          </a:p>
        </p:txBody>
      </p:sp>
      <p:sp>
        <p:nvSpPr>
          <p:cNvPr id="2" name="Content Placeholder 1"/>
          <p:cNvSpPr>
            <a:spLocks noGrp="1"/>
          </p:cNvSpPr>
          <p:nvPr>
            <p:ph idx="1"/>
          </p:nvPr>
        </p:nvSpPr>
        <p:spPr>
          <a:xfrm>
            <a:off x="213111" y="1232592"/>
            <a:ext cx="5875173" cy="5093780"/>
          </a:xfrm>
        </p:spPr>
        <p:txBody>
          <a:bodyPr/>
          <a:lstStyle/>
          <a:p>
            <a:r>
              <a:rPr lang="fr-FR" sz="1800" dirty="0" smtClean="0"/>
              <a:t>Plusieurs conversations distinctes</a:t>
            </a:r>
          </a:p>
          <a:p>
            <a:pPr lvl="1"/>
            <a:r>
              <a:rPr lang="fr-FR" sz="1400" dirty="0"/>
              <a:t>La couche transport sépare et gère plusieurs communications qui ont différentes exigences de transmission.</a:t>
            </a:r>
          </a:p>
          <a:p>
            <a:pPr lvl="1"/>
            <a:r>
              <a:rPr lang="fr-FR" sz="1400" dirty="0"/>
              <a:t>Différentes applications envoient et reçoivent simultanément des données sur le réseau.</a:t>
            </a:r>
          </a:p>
          <a:p>
            <a:pPr lvl="1"/>
            <a:r>
              <a:rPr lang="fr-FR" sz="1400" dirty="0"/>
              <a:t>Des valeurs d'en-tête uniques permettent aux protocoles UDP et TCP de gérer plusieurs conversations simultanées en identifiant ces applications.</a:t>
            </a:r>
          </a:p>
          <a:p>
            <a:pPr lvl="1"/>
            <a:r>
              <a:rPr lang="fr-FR" sz="1400" dirty="0"/>
              <a:t>Ces identificateurs uniques sont les numéros de port.</a:t>
            </a:r>
          </a:p>
          <a:p>
            <a:r>
              <a:rPr lang="fr-FR" sz="1800" dirty="0" smtClean="0"/>
              <a:t>Numéros de port</a:t>
            </a:r>
          </a:p>
          <a:p>
            <a:pPr lvl="1"/>
            <a:r>
              <a:rPr lang="fr-FR" sz="1400" dirty="0" smtClean="0"/>
              <a:t>Habituellement par paires : port source et port de destination.</a:t>
            </a:r>
          </a:p>
          <a:p>
            <a:pPr lvl="1"/>
            <a:r>
              <a:rPr lang="fr-FR" sz="1400" dirty="0" smtClean="0"/>
              <a:t>Le port source est sélectionné dynamiquement par l'expéditeur.</a:t>
            </a:r>
          </a:p>
          <a:p>
            <a:pPr lvl="1"/>
            <a:r>
              <a:rPr lang="fr-FR" sz="1400" dirty="0" smtClean="0"/>
              <a:t>Le port de destination permet d'identifier une application sur le serveur (destination).</a:t>
            </a:r>
            <a:endParaRPr lang="fr-FR" sz="1800" dirty="0" smtClean="0"/>
          </a:p>
        </p:txBody>
      </p:sp>
    </p:spTree>
    <p:extLst>
      <p:ext uri="{BB962C8B-B14F-4D97-AF65-F5344CB8AC3E}">
        <p14:creationId xmlns:p14="http://schemas.microsoft.com/office/powerpoint/2010/main" val="166854282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rPr dirty="0"/>
              <a:t/>
            </a:r>
            <a:br>
              <a:rPr dirty="0"/>
            </a:br>
            <a:r>
              <a:rPr lang="fr-FR" sz="3000" dirty="0" smtClean="0"/>
              <a:t>Présentation des protocoles </a:t>
            </a:r>
            <a:r>
              <a:rPr lang="fr-FR" sz="3000" dirty="0">
                <a:latin typeface="Arial" charset="0"/>
              </a:rPr>
              <a:t>TCP et UDP (suite)</a:t>
            </a:r>
            <a:endParaRPr lang="fr-FR" sz="3000" dirty="0">
              <a:solidFill>
                <a:srgbClr val="00B0F0"/>
              </a:solidFill>
              <a:latin typeface="Arial" charset="0"/>
            </a:endParaRPr>
          </a:p>
        </p:txBody>
      </p:sp>
      <p:sp>
        <p:nvSpPr>
          <p:cNvPr id="2" name="Content Placeholder 1"/>
          <p:cNvSpPr>
            <a:spLocks noGrp="1"/>
          </p:cNvSpPr>
          <p:nvPr>
            <p:ph idx="1"/>
          </p:nvPr>
        </p:nvSpPr>
        <p:spPr>
          <a:xfrm>
            <a:off x="213111" y="1232592"/>
            <a:ext cx="7565076" cy="4812608"/>
          </a:xfrm>
        </p:spPr>
        <p:txBody>
          <a:bodyPr>
            <a:noAutofit/>
          </a:bodyPr>
          <a:lstStyle/>
          <a:p>
            <a:r>
              <a:rPr lang="fr-FR" sz="1800" dirty="0" smtClean="0"/>
              <a:t>Paires d'interfaces de connexion</a:t>
            </a:r>
          </a:p>
          <a:p>
            <a:pPr lvl="1"/>
            <a:r>
              <a:rPr lang="fr-FR" sz="1400" dirty="0"/>
              <a:t>La combinaison de l'adresse IP source et du numéro de port source, ou de l'adresse IP de destination et du numéro de port de destination, est appelée une interface de connexion.</a:t>
            </a:r>
          </a:p>
          <a:p>
            <a:pPr lvl="1"/>
            <a:r>
              <a:rPr lang="fr-FR" sz="1400" dirty="0" smtClean="0"/>
              <a:t>L'interface de connexion sert à identifier le serveur et le service demandés par le client.</a:t>
            </a:r>
          </a:p>
          <a:p>
            <a:pPr lvl="1"/>
            <a:r>
              <a:rPr lang="fr-FR" sz="1400" dirty="0" smtClean="0"/>
              <a:t>Ensemble, deux sockets forment une paire : (192.168.1.5:1099, 192.168.1.7:80).</a:t>
            </a:r>
          </a:p>
          <a:p>
            <a:pPr lvl="1"/>
            <a:r>
              <a:rPr lang="fr-FR" sz="1400" dirty="0"/>
              <a:t>Les sockets permettent à plusieurs processus exécutés sur un client et à plusieurs connexions à un processus serveur de se distinguer les uns des autres.</a:t>
            </a:r>
          </a:p>
          <a:p>
            <a:r>
              <a:rPr lang="fr-FR" sz="1800" dirty="0" smtClean="0"/>
              <a:t>Groupes de numéros de port</a:t>
            </a:r>
          </a:p>
          <a:p>
            <a:pPr lvl="1"/>
            <a:r>
              <a:rPr lang="fr-FR" sz="1400" dirty="0" smtClean="0"/>
              <a:t>L'IANA a créé trois groupes de numéros de port :</a:t>
            </a:r>
          </a:p>
          <a:p>
            <a:pPr lvl="1"/>
            <a:r>
              <a:rPr lang="fr-FR" sz="1400" dirty="0" smtClean="0"/>
              <a:t>Ports réservés (0 à 1023)</a:t>
            </a:r>
          </a:p>
          <a:p>
            <a:pPr lvl="1"/>
            <a:r>
              <a:rPr lang="fr-FR" sz="1400" dirty="0" smtClean="0"/>
              <a:t>Ports inscrits (1024 à 49151)</a:t>
            </a:r>
          </a:p>
          <a:p>
            <a:pPr lvl="1"/>
            <a:r>
              <a:rPr lang="fr-FR" sz="1400" dirty="0" smtClean="0"/>
              <a:t>Ports privés et/ou dynamiques (49152 à 65535)</a:t>
            </a:r>
          </a:p>
          <a:p>
            <a:r>
              <a:rPr lang="fr-FR" sz="1800" dirty="0" smtClean="0"/>
              <a:t>Commande netstat</a:t>
            </a:r>
          </a:p>
          <a:p>
            <a:pPr lvl="1"/>
            <a:r>
              <a:rPr lang="fr-FR" sz="1400" dirty="0" smtClean="0"/>
              <a:t>La commande netstat permet à un utilisateur de voir </a:t>
            </a:r>
            <a:br>
              <a:rPr lang="fr-FR" sz="1400" dirty="0" smtClean="0"/>
            </a:br>
            <a:r>
              <a:rPr lang="fr-FR" sz="1400" dirty="0" smtClean="0"/>
              <a:t>les connexions actives sur un hôte.</a:t>
            </a:r>
          </a:p>
          <a:p>
            <a:pPr lvl="1"/>
            <a:r>
              <a:rPr lang="fr-FR" sz="1400" dirty="0" smtClean="0"/>
              <a:t>Elle affiche aussi le processus qui utilise la connexion.</a:t>
            </a:r>
            <a:endParaRPr lang="fr-FR" sz="1800" dirty="0" smtClean="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28527" y="3986606"/>
            <a:ext cx="3537498" cy="1817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39863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9.2 TCP et UDP</a:t>
            </a:r>
            <a:endParaRPr lang="fr-FR" sz="2400" dirty="0">
              <a:solidFill>
                <a:srgbClr val="00B0F0"/>
              </a:solidFill>
            </a:endParaRPr>
          </a:p>
        </p:txBody>
      </p:sp>
    </p:spTree>
    <p:extLst>
      <p:ext uri="{BB962C8B-B14F-4D97-AF65-F5344CB8AC3E}">
        <p14:creationId xmlns:p14="http://schemas.microsoft.com/office/powerpoint/2010/main" val="3295053402"/>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rPr dirty="0"/>
              <a:t/>
            </a:r>
            <a:br>
              <a:rPr dirty="0"/>
            </a:br>
            <a:r>
              <a:rPr lang="fr-FR" dirty="0" smtClean="0"/>
              <a:t>Le processus de communication </a:t>
            </a:r>
            <a:r>
              <a:rPr lang="fr-FR" dirty="0">
                <a:latin typeface="Arial" charset="0"/>
              </a:rPr>
              <a:t>TCP</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7970190" cy="5093780"/>
          </a:xfrm>
        </p:spPr>
        <p:txBody>
          <a:bodyPr/>
          <a:lstStyle/>
          <a:p>
            <a:r>
              <a:rPr lang="fr-FR" sz="2000" dirty="0" smtClean="0"/>
              <a:t>Processus serveur TCP</a:t>
            </a:r>
          </a:p>
          <a:p>
            <a:pPr lvl="1"/>
            <a:r>
              <a:rPr lang="fr-FR" sz="1600" dirty="0"/>
              <a:t>Chaque processus d'application actif sur le serveur utilise un numéro de port.</a:t>
            </a:r>
          </a:p>
          <a:p>
            <a:pPr lvl="1"/>
            <a:r>
              <a:rPr lang="fr-FR" sz="1600" dirty="0"/>
              <a:t>Deux services ne peuvent pas être affectés au même numéro de port d'un serveur au sein des mêmes services de la couche transport.</a:t>
            </a:r>
          </a:p>
          <a:p>
            <a:pPr lvl="1"/>
            <a:r>
              <a:rPr lang="fr-FR" sz="1600" dirty="0"/>
              <a:t>Quand une application de serveur active est attribuée à un port spécifique, on considère que ce port est ouvert.</a:t>
            </a:r>
          </a:p>
          <a:p>
            <a:pPr lvl="1"/>
            <a:r>
              <a:rPr lang="fr-FR" sz="1600" dirty="0"/>
              <a:t>Chaque demande de client envoyée à un port ouvert est acceptée et traitée par l'application de serveur liée à ce port.</a:t>
            </a:r>
          </a:p>
          <a:p>
            <a:pPr lvl="1"/>
            <a:r>
              <a:rPr lang="fr-FR" sz="1600" dirty="0"/>
              <a:t>De nombreux ports peuvent être ouverts simultanément sur un serveur, chacun étant destiné à une application de serveur active.</a:t>
            </a:r>
          </a:p>
          <a:p>
            <a:r>
              <a:rPr lang="fr-FR" sz="2000" dirty="0" smtClean="0"/>
              <a:t>Établissement d'une connexion TCP</a:t>
            </a:r>
          </a:p>
          <a:p>
            <a:pPr lvl="1"/>
            <a:r>
              <a:rPr lang="fr-FR" sz="1600" dirty="0"/>
              <a:t>Une connexion TCP est établie en trois étapes :</a:t>
            </a:r>
          </a:p>
          <a:p>
            <a:pPr marL="971550" lvl="2" indent="-285750">
              <a:buFont typeface="Arial" panose="020B0604020202020204" pitchFamily="34" charset="0"/>
              <a:buChar char="•"/>
            </a:pPr>
            <a:r>
              <a:rPr lang="fr-FR" sz="1600" dirty="0"/>
              <a:t>Le client demande l'établissement d'une session de communication client-serveur avec le serveur.</a:t>
            </a:r>
          </a:p>
          <a:p>
            <a:pPr marL="971550" lvl="2" indent="-285750">
              <a:buFont typeface="Arial" panose="020B0604020202020204" pitchFamily="34" charset="0"/>
              <a:buChar char="•"/>
            </a:pPr>
            <a:r>
              <a:rPr lang="fr-FR" sz="1600" dirty="0"/>
              <a:t>Le serveur accuse réception de la session de communication client-serveur et demande l'établissement d'une session de communication serveur-client.</a:t>
            </a:r>
          </a:p>
          <a:p>
            <a:pPr marL="971550" lvl="2" indent="-285750">
              <a:buFont typeface="Arial" panose="020B0604020202020204" pitchFamily="34" charset="0"/>
              <a:buChar char="•"/>
            </a:pPr>
            <a:r>
              <a:rPr lang="fr-FR" sz="1600" dirty="0"/>
              <a:t>Le client accuse réception de la session de communication serveur-client</a:t>
            </a:r>
            <a:r>
              <a:rPr lang="fr-FR" sz="1600" dirty="0" smtClean="0"/>
              <a:t>.</a:t>
            </a:r>
            <a:endParaRPr lang="fr-FR" sz="1600" dirty="0"/>
          </a:p>
        </p:txBody>
      </p:sp>
    </p:spTree>
    <p:extLst>
      <p:ext uri="{BB962C8B-B14F-4D97-AF65-F5344CB8AC3E}">
        <p14:creationId xmlns:p14="http://schemas.microsoft.com/office/powerpoint/2010/main" val="210139236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smtClean="0"/>
              <a:t>Le processus de communication </a:t>
            </a:r>
            <a:r>
              <a:rPr lang="fr-FR" dirty="0">
                <a:latin typeface="Arial" charset="0"/>
              </a:rPr>
              <a:t>TCP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8410028" cy="4776517"/>
          </a:xfrm>
        </p:spPr>
        <p:txBody>
          <a:bodyPr>
            <a:noAutofit/>
          </a:bodyPr>
          <a:lstStyle/>
          <a:p>
            <a:r>
              <a:rPr lang="fr-FR" sz="1800" dirty="0" smtClean="0"/>
              <a:t>Fermeture d'une session TCP</a:t>
            </a:r>
            <a:endParaRPr lang="fr-FR" sz="1800" dirty="0"/>
          </a:p>
          <a:p>
            <a:pPr lvl="1"/>
            <a:r>
              <a:rPr lang="fr-FR" sz="1400" dirty="0"/>
              <a:t>L'indicateur FIN TCP permet de mettre fin à une connexion TCP.</a:t>
            </a:r>
          </a:p>
          <a:p>
            <a:pPr marL="971550" lvl="2" indent="-285750">
              <a:buFont typeface="Arial" panose="020B0604020202020204" pitchFamily="34" charset="0"/>
              <a:buChar char="•"/>
            </a:pPr>
            <a:r>
              <a:rPr lang="fr-FR" sz="1400" dirty="0"/>
              <a:t>Quand le client n'a plus de données à envoyer dans le flux, il envoie un segment dont l'indicateur FIN est défini.</a:t>
            </a:r>
          </a:p>
          <a:p>
            <a:pPr marL="971550" lvl="2" indent="-285750">
              <a:buFont typeface="Arial" panose="020B0604020202020204" pitchFamily="34" charset="0"/>
              <a:buChar char="•"/>
            </a:pPr>
            <a:r>
              <a:rPr lang="fr-FR" sz="1400" dirty="0"/>
              <a:t>Le serveur envoie un segment ACK pour informer de la bonne réception du segment FIN afin de fermer la session du client au serveur.</a:t>
            </a:r>
          </a:p>
          <a:p>
            <a:pPr marL="971550" lvl="2" indent="-285750">
              <a:buFont typeface="Arial" panose="020B0604020202020204" pitchFamily="34" charset="0"/>
              <a:buChar char="•"/>
            </a:pPr>
            <a:r>
              <a:rPr lang="fr-FR" sz="1400" dirty="0"/>
              <a:t>Le serveur envoie un segment FIN au client pour mettre fin à la session du serveur au client.</a:t>
            </a:r>
          </a:p>
          <a:p>
            <a:pPr marL="971550" lvl="2" indent="-285750">
              <a:buFont typeface="Arial" panose="020B0604020202020204" pitchFamily="34" charset="0"/>
              <a:buChar char="•"/>
            </a:pPr>
            <a:r>
              <a:rPr lang="fr-FR" sz="1400" dirty="0"/>
              <a:t>Le client répond à </a:t>
            </a:r>
            <a:r>
              <a:rPr lang="fr-FR" sz="1400" dirty="0" smtClean="0"/>
              <a:t>l'aide d'un </a:t>
            </a:r>
            <a:r>
              <a:rPr lang="fr-FR" sz="1400" dirty="0"/>
              <a:t>segment ACK pour accuser réception du segment FIN envoyé par le serveur.</a:t>
            </a:r>
          </a:p>
          <a:p>
            <a:pPr marL="971550" lvl="2" indent="-285750">
              <a:buFont typeface="Arial" panose="020B0604020202020204" pitchFamily="34" charset="0"/>
              <a:buChar char="•"/>
            </a:pPr>
            <a:r>
              <a:rPr lang="fr-FR" sz="1400" dirty="0"/>
              <a:t>Quand la réception de tous les segments a été confirmée, la session est fermée.</a:t>
            </a:r>
          </a:p>
          <a:p>
            <a:r>
              <a:rPr lang="fr-FR" sz="1800" dirty="0" smtClean="0"/>
              <a:t>Analyse de la connexion TCP en trois étapes</a:t>
            </a:r>
            <a:endParaRPr lang="fr-FR" sz="1800" dirty="0"/>
          </a:p>
          <a:p>
            <a:pPr lvl="1"/>
            <a:r>
              <a:rPr lang="fr-FR" sz="1400" dirty="0"/>
              <a:t>La connexion en trois étapes :</a:t>
            </a:r>
          </a:p>
          <a:p>
            <a:pPr marL="971550" lvl="2" indent="-285750">
              <a:buFont typeface="Arial" panose="020B0604020202020204" pitchFamily="34" charset="0"/>
              <a:buChar char="•"/>
            </a:pPr>
            <a:r>
              <a:rPr lang="fr-FR" sz="1400" dirty="0"/>
              <a:t>Vérifie que le périphérique de destination est bien présent sur le </a:t>
            </a:r>
            <a:r>
              <a:rPr lang="fr-FR" sz="1400" dirty="0"/>
              <a:t>réseau.</a:t>
            </a:r>
            <a:endParaRPr lang="fr-FR" sz="1400" dirty="0"/>
          </a:p>
          <a:p>
            <a:pPr marL="971550" lvl="2" indent="-285750">
              <a:buFont typeface="Arial" panose="020B0604020202020204" pitchFamily="34" charset="0"/>
              <a:buChar char="•"/>
            </a:pPr>
            <a:r>
              <a:rPr lang="fr-FR" sz="1400" dirty="0"/>
              <a:t>S'assure que le périphérique de destination a un service actif et qu'il accepte les requêtes sur le numéro de port de destination que le client qui démarre la session a l'intention </a:t>
            </a:r>
            <a:r>
              <a:rPr lang="fr-FR" sz="1400" dirty="0"/>
              <a:t>d'utiliser.</a:t>
            </a:r>
            <a:endParaRPr lang="fr-FR" sz="1400" dirty="0"/>
          </a:p>
          <a:p>
            <a:pPr marL="971550" lvl="2" indent="-285750">
              <a:buFont typeface="Arial" panose="020B0604020202020204" pitchFamily="34" charset="0"/>
              <a:buChar char="•"/>
            </a:pPr>
            <a:r>
              <a:rPr lang="fr-FR" sz="1400" dirty="0"/>
              <a:t>Informe le périphérique de destination que le client source souhaite établir une session de communication sur ce numéro de </a:t>
            </a:r>
            <a:r>
              <a:rPr lang="fr-FR" sz="1400" dirty="0"/>
              <a:t>port.</a:t>
            </a:r>
            <a:endParaRPr lang="fr-FR" sz="1800" dirty="0" smtClean="0"/>
          </a:p>
        </p:txBody>
      </p:sp>
    </p:spTree>
    <p:extLst>
      <p:ext uri="{BB962C8B-B14F-4D97-AF65-F5344CB8AC3E}">
        <p14:creationId xmlns:p14="http://schemas.microsoft.com/office/powerpoint/2010/main" val="143011943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a:latin typeface="Arial" charset="0"/>
              </a:rPr>
              <a:t>Fiabilité et contrôle de flux</a:t>
            </a:r>
            <a:endParaRPr lang="fr-FR" dirty="0">
              <a:solidFill>
                <a:srgbClr val="00B0F0"/>
              </a:solidFill>
              <a:latin typeface="Arial" charset="0"/>
            </a:endParaRPr>
          </a:p>
        </p:txBody>
      </p:sp>
      <p:sp>
        <p:nvSpPr>
          <p:cNvPr id="2" name="Content Placeholder 1"/>
          <p:cNvSpPr>
            <a:spLocks noGrp="1"/>
          </p:cNvSpPr>
          <p:nvPr>
            <p:ph idx="1"/>
          </p:nvPr>
        </p:nvSpPr>
        <p:spPr>
          <a:xfrm>
            <a:off x="213112" y="1232592"/>
            <a:ext cx="5228010" cy="5093780"/>
          </a:xfrm>
        </p:spPr>
        <p:txBody>
          <a:bodyPr/>
          <a:lstStyle/>
          <a:p>
            <a:r>
              <a:rPr lang="fr-FR" sz="2000" dirty="0" smtClean="0"/>
              <a:t>Fiabilité du protocole TCP – Livraison ordonnée</a:t>
            </a:r>
          </a:p>
          <a:p>
            <a:pPr lvl="1"/>
            <a:r>
              <a:rPr lang="fr-FR" sz="1600" dirty="0"/>
              <a:t>Les segments TCP utilisent des numéros d'ordre pour identifier et accuser réception de chaque segment, suivre l'ordre des segments et indiquer le mode de reconstitution et de réorganisation des segments reçus.</a:t>
            </a:r>
          </a:p>
          <a:p>
            <a:pPr lvl="1"/>
            <a:r>
              <a:rPr lang="fr-FR" sz="1600" dirty="0"/>
              <a:t>Un numéro d'ordre initial (ISN) est attribué aléatoirement durant la configuration de la session TCP. L'ISN est ensuite incrémenté du nombre d'octets transmis.</a:t>
            </a:r>
          </a:p>
          <a:p>
            <a:pPr lvl="1"/>
            <a:r>
              <a:rPr lang="fr-FR" sz="1600" dirty="0"/>
              <a:t>Le processus TCP récepteur met en mémoire tampon les données des segments jusqu'à ce qu'elles soient toutes reçues et réorganisées. </a:t>
            </a:r>
          </a:p>
          <a:p>
            <a:pPr lvl="1"/>
            <a:r>
              <a:rPr lang="fr-FR" sz="1600" dirty="0"/>
              <a:t>Les segments reçus dans le mauvais ordre sont conservés et traités ultérieurement.</a:t>
            </a:r>
          </a:p>
          <a:p>
            <a:pPr lvl="1"/>
            <a:r>
              <a:rPr lang="fr-FR" sz="1600" dirty="0"/>
              <a:t>Les données sont remises à la couche application à condition qu'elles aient été entièrement reçues et réorganisées.</a:t>
            </a:r>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441121" y="3658727"/>
            <a:ext cx="3464754" cy="270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45278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a:latin typeface="Arial" charset="0"/>
              </a:rPr>
              <a:t>Fiabilité et contrôle de flux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718999" cy="5093780"/>
          </a:xfrm>
        </p:spPr>
        <p:txBody>
          <a:bodyPr/>
          <a:lstStyle/>
          <a:p>
            <a:r>
              <a:rPr lang="fr-FR" sz="2000" dirty="0" smtClean="0"/>
              <a:t>Contrôle de flux TCP : taille de fenêtre et accusés de réception</a:t>
            </a:r>
          </a:p>
          <a:p>
            <a:pPr lvl="1"/>
            <a:r>
              <a:rPr lang="fr-FR" sz="1600" dirty="0"/>
              <a:t>Le protocole TCP offre des mécanismes de contrôle des flux.</a:t>
            </a:r>
          </a:p>
          <a:p>
            <a:pPr lvl="1"/>
            <a:r>
              <a:rPr lang="fr-FR" sz="1600" dirty="0"/>
              <a:t>Le contrôle des flux permet aux terminaux TCP de recevoir et de traiter les données de manière fiable.</a:t>
            </a:r>
          </a:p>
          <a:p>
            <a:pPr lvl="1"/>
            <a:r>
              <a:rPr lang="fr-FR" sz="1600" dirty="0"/>
              <a:t>TCP gère le contrôle de flux en ajustant la vitesse des flux de données entre la source et la destination pour une session donnée.</a:t>
            </a:r>
          </a:p>
          <a:p>
            <a:pPr lvl="1"/>
            <a:r>
              <a:rPr lang="fr-FR" sz="1600" dirty="0"/>
              <a:t>Cette fonction de contrôle de flux TCP dépend d'un champ d'en-tête TCP de 16 bits appelé taille de fenêtre. La taille de fenêtre est le nombre d'octets que le périphérique de destination d'une session TCP peut accepter et traiter en une fois.</a:t>
            </a:r>
          </a:p>
          <a:p>
            <a:pPr lvl="1"/>
            <a:r>
              <a:rPr lang="fr-FR" sz="1600" dirty="0"/>
              <a:t>La source et la destination TCP conviennent d'une taille de fenêtre initiale lors de l'établissement de </a:t>
            </a:r>
            <a:r>
              <a:rPr lang="fr-FR" sz="1600" dirty="0" smtClean="0"/>
              <a:t>la session TCP</a:t>
            </a:r>
            <a:r>
              <a:rPr lang="fr-FR" sz="1600" dirty="0"/>
              <a:t>.</a:t>
            </a:r>
          </a:p>
          <a:p>
            <a:pPr lvl="1"/>
            <a:r>
              <a:rPr lang="fr-FR" sz="1600" dirty="0"/>
              <a:t>Si nécessaire, les terminaux TCP peuvent modifier la taille de fenêtre durant une session</a:t>
            </a:r>
            <a:r>
              <a:rPr lang="fr-FR" sz="1600" dirty="0" smtClean="0"/>
              <a:t>.</a:t>
            </a:r>
            <a:endParaRPr lang="fr-FR" sz="2000" dirty="0" smtClean="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932652" y="4151774"/>
            <a:ext cx="3032831" cy="217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88816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a:latin typeface="Arial" charset="0"/>
              </a:rPr>
              <a:t>Fiabilité et contrôle de flux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666828" cy="5093780"/>
          </a:xfrm>
        </p:spPr>
        <p:txBody>
          <a:bodyPr/>
          <a:lstStyle/>
          <a:p>
            <a:r>
              <a:rPr lang="fr-FR" sz="2000" dirty="0" smtClean="0"/>
              <a:t>Contrôle de flux TCP – Prévention des encombrements</a:t>
            </a:r>
          </a:p>
          <a:p>
            <a:pPr lvl="1"/>
            <a:r>
              <a:rPr lang="fr-FR" sz="1600" dirty="0"/>
              <a:t>L'encombrement du réseau engendre habituellement la mise au rebut de paquets.</a:t>
            </a:r>
          </a:p>
          <a:p>
            <a:pPr lvl="1"/>
            <a:r>
              <a:rPr lang="fr-FR" sz="1600" dirty="0"/>
              <a:t>Les segments TCP non remis déclenchent une retransmission. Cette retransmission de segments TCP peut même aggraver le niveau d'encombrement.</a:t>
            </a:r>
          </a:p>
          <a:p>
            <a:pPr lvl="1"/>
            <a:r>
              <a:rPr lang="fr-FR" sz="1600" dirty="0"/>
              <a:t>La source peut évaluer le niveau d'encombrement du réseau en examinant la vitesse à laquelle les segments TCP sont envoyés, sans être reçus avec un accusé.</a:t>
            </a:r>
          </a:p>
          <a:p>
            <a:pPr lvl="1"/>
            <a:r>
              <a:rPr lang="fr-FR" sz="1600" dirty="0"/>
              <a:t>La source peut réduire le nombre d'octets qu'elle envoie avant de recevoir un </a:t>
            </a:r>
            <a:r>
              <a:rPr lang="fr-FR" sz="1600" dirty="0" smtClean="0"/>
              <a:t>accusé </a:t>
            </a:r>
            <a:r>
              <a:rPr lang="fr-FR" sz="1600" dirty="0"/>
              <a:t>dès qu'elle détecte un encombrement du réseau.</a:t>
            </a:r>
          </a:p>
          <a:p>
            <a:pPr lvl="1"/>
            <a:r>
              <a:rPr lang="fr-FR" sz="1600" dirty="0"/>
              <a:t>Elle réduit le nombre d'octets non réceptionnés avec un accusé qu'elle envoie, et non pas </a:t>
            </a:r>
            <a:r>
              <a:rPr lang="fr-FR" sz="1600" dirty="0" smtClean="0"/>
              <a:t>la </a:t>
            </a:r>
            <a:r>
              <a:rPr lang="fr-FR" sz="1600" dirty="0"/>
              <a:t>taille de fenêtre qui est déterminée par la destination.</a:t>
            </a:r>
          </a:p>
          <a:p>
            <a:pPr lvl="1"/>
            <a:r>
              <a:rPr lang="fr-FR" sz="1600" dirty="0"/>
              <a:t>En général, la destination ne sait pas que le réseau est encombré et ne propose donc pas de changer la taille de fenêtre</a:t>
            </a:r>
            <a:r>
              <a:rPr lang="fr-FR" sz="1600" dirty="0" smtClean="0"/>
              <a:t>.</a:t>
            </a:r>
            <a:endParaRPr lang="fr-FR" sz="2000" dirty="0" smtClean="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899182" y="4014258"/>
            <a:ext cx="2902039" cy="231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67654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rPr dirty="0"/>
              <a:t/>
            </a:r>
            <a:br>
              <a:rPr dirty="0"/>
            </a:br>
            <a:r>
              <a:rPr lang="fr-FR" dirty="0" smtClean="0">
                <a:latin typeface="Arial" charset="0"/>
              </a:rPr>
              <a:t>La communication UDP</a:t>
            </a:r>
            <a:endParaRPr lang="fr-FR" dirty="0">
              <a:solidFill>
                <a:srgbClr val="00B0F0"/>
              </a:solidFill>
              <a:latin typeface="Arial" charset="0"/>
            </a:endParaRPr>
          </a:p>
        </p:txBody>
      </p:sp>
      <p:sp>
        <p:nvSpPr>
          <p:cNvPr id="2" name="Content Placeholder 1"/>
          <p:cNvSpPr>
            <a:spLocks noGrp="1"/>
          </p:cNvSpPr>
          <p:nvPr>
            <p:ph idx="1"/>
          </p:nvPr>
        </p:nvSpPr>
        <p:spPr>
          <a:xfrm>
            <a:off x="213111" y="1221017"/>
            <a:ext cx="7970190" cy="5093780"/>
          </a:xfrm>
        </p:spPr>
        <p:txBody>
          <a:bodyPr/>
          <a:lstStyle/>
          <a:p>
            <a:r>
              <a:rPr lang="fr-FR" sz="2000" dirty="0" smtClean="0"/>
              <a:t>UDP : faible surcharge contre fiabilité</a:t>
            </a:r>
          </a:p>
          <a:p>
            <a:pPr lvl="1"/>
            <a:r>
              <a:rPr lang="fr-FR" sz="1600" dirty="0"/>
              <a:t>Le protocole UDP subit beaucoup moins de surcharge que le protocole TCP.</a:t>
            </a:r>
          </a:p>
          <a:p>
            <a:pPr lvl="1"/>
            <a:r>
              <a:rPr lang="fr-FR" sz="1600" dirty="0"/>
              <a:t>Il est orienté connexion et n'offre pas de mécanismes avancés de retransmission, de séquençage et de contrôle de flux.</a:t>
            </a:r>
          </a:p>
          <a:p>
            <a:pPr lvl="1"/>
            <a:r>
              <a:rPr lang="fr-FR" sz="1600" dirty="0"/>
              <a:t>Les applications qui exécutent le protocole UDP peuvent toujours utiliser la fiabilité, mais celle-ci doit être mise en œuvre dans la couche application.</a:t>
            </a:r>
          </a:p>
          <a:p>
            <a:pPr lvl="1"/>
            <a:r>
              <a:rPr lang="fr-FR" sz="1600" dirty="0"/>
              <a:t>Toutefois, UDP n'est pas un protocole inférieur.</a:t>
            </a:r>
          </a:p>
          <a:p>
            <a:r>
              <a:rPr lang="fr-FR" sz="2000" dirty="0" smtClean="0"/>
              <a:t>Réassemblage de datagrammes UDP</a:t>
            </a:r>
          </a:p>
          <a:p>
            <a:pPr lvl="1"/>
            <a:r>
              <a:rPr lang="fr-FR" sz="1600" dirty="0"/>
              <a:t>Le protocole UDP reconstitue les données dans l'ordre dans lequel elles ont été reçues.</a:t>
            </a:r>
          </a:p>
          <a:p>
            <a:pPr lvl="1"/>
            <a:r>
              <a:rPr lang="fr-FR" sz="1600" dirty="0"/>
              <a:t>L'application doit identifier le bon ordre des données, si nécessaire.</a:t>
            </a:r>
            <a:endParaRPr lang="fr-FR" sz="1600" dirty="0" smtClean="0"/>
          </a:p>
          <a:p>
            <a:r>
              <a:rPr lang="fr-FR" sz="2000" dirty="0" smtClean="0"/>
              <a:t>Processus et requêtes des serveurs UDP</a:t>
            </a:r>
          </a:p>
          <a:p>
            <a:pPr lvl="1"/>
            <a:r>
              <a:rPr lang="fr-FR" sz="1600" dirty="0"/>
              <a:t>Les applications de serveur UDP se voient également attribuer des numéros de port réservés ou enregistrés.</a:t>
            </a:r>
          </a:p>
          <a:p>
            <a:pPr lvl="1"/>
            <a:r>
              <a:rPr lang="fr-FR" sz="1600" dirty="0" smtClean="0"/>
              <a:t>Les requêtes reçues sur un port particulier sont transmises à l'application correspondante en fonction des numéros de port.</a:t>
            </a:r>
          </a:p>
        </p:txBody>
      </p:sp>
    </p:spTree>
    <p:extLst>
      <p:ext uri="{BB962C8B-B14F-4D97-AF65-F5344CB8AC3E}">
        <p14:creationId xmlns:p14="http://schemas.microsoft.com/office/powerpoint/2010/main" val="305507513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Introduction to Network </a:t>
            </a:r>
            <a:r>
              <a:rPr lang="fr-FR" kern="0" dirty="0" smtClean="0">
                <a:solidFill>
                  <a:schemeClr val="bg1"/>
                </a:solidFill>
                <a:latin typeface="+mj-lt"/>
              </a:rPr>
              <a:t>6.0 </a:t>
            </a: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9 : Couche transport</a:t>
            </a:r>
            <a:endParaRPr lang="fr-FR"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smtClean="0">
                <a:latin typeface="Arial" charset="0"/>
              </a:rPr>
              <a:t>La communication UDP (suite)</a:t>
            </a:r>
            <a:endParaRPr lang="fr-FR" dirty="0">
              <a:solidFill>
                <a:srgbClr val="00B0F0"/>
              </a:solidFill>
              <a:latin typeface="Arial" charset="0"/>
            </a:endParaRPr>
          </a:p>
        </p:txBody>
      </p:sp>
      <p:sp>
        <p:nvSpPr>
          <p:cNvPr id="2" name="Content Placeholder 1"/>
          <p:cNvSpPr>
            <a:spLocks noGrp="1"/>
          </p:cNvSpPr>
          <p:nvPr>
            <p:ph idx="1"/>
          </p:nvPr>
        </p:nvSpPr>
        <p:spPr>
          <a:xfrm>
            <a:off x="213111" y="1221017"/>
            <a:ext cx="7970190" cy="5093780"/>
          </a:xfrm>
        </p:spPr>
        <p:txBody>
          <a:bodyPr/>
          <a:lstStyle/>
          <a:p>
            <a:r>
              <a:rPr lang="fr-FR" sz="2000" dirty="0" smtClean="0"/>
              <a:t>Processus des clients UDP</a:t>
            </a:r>
            <a:endParaRPr lang="fr-FR" sz="2000" dirty="0"/>
          </a:p>
          <a:p>
            <a:pPr lvl="1"/>
            <a:r>
              <a:rPr lang="fr-FR" sz="1600" dirty="0"/>
              <a:t>La communication UDP de client à serveur est également lancée par une application cliente.</a:t>
            </a:r>
          </a:p>
          <a:p>
            <a:pPr lvl="1"/>
            <a:r>
              <a:rPr lang="fr-FR" sz="1600" dirty="0"/>
              <a:t>Le processus du client UPD sélectionne dynamiquement un numéro de port et l'utilise comme port source.</a:t>
            </a:r>
          </a:p>
          <a:p>
            <a:pPr lvl="1"/>
            <a:r>
              <a:rPr lang="fr-FR" sz="1600" dirty="0"/>
              <a:t>Le port de destination est généralement le numéro de port réservé ou inscrit affecté au processus serveur.</a:t>
            </a:r>
          </a:p>
          <a:p>
            <a:pPr lvl="1"/>
            <a:r>
              <a:rPr lang="fr-FR" sz="1600" dirty="0"/>
              <a:t>La même paire source-destination de ports est reprise dans l'en-tête de tous les datagrammes utilisés dans la transaction.</a:t>
            </a:r>
          </a:p>
          <a:p>
            <a:pPr lvl="1"/>
            <a:r>
              <a:rPr lang="fr-FR" sz="1600" dirty="0"/>
              <a:t>Les données renvoyées du serveur vers le client utilisent des numéros de port source et de destination inversés dans l'en-tête du datagramme</a:t>
            </a:r>
            <a:r>
              <a:rPr lang="fr-FR" sz="1600" dirty="0" smtClean="0"/>
              <a:t>.</a:t>
            </a:r>
          </a:p>
        </p:txBody>
      </p:sp>
    </p:spTree>
    <p:extLst>
      <p:ext uri="{BB962C8B-B14F-4D97-AF65-F5344CB8AC3E}">
        <p14:creationId xmlns:p14="http://schemas.microsoft.com/office/powerpoint/2010/main" val="192632448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la couche de transport</a:t>
            </a:r>
            <a:r>
              <a:t/>
            </a:r>
            <a:br/>
            <a:r>
              <a:rPr lang="fr-FR" dirty="0">
                <a:latin typeface="Arial" charset="0"/>
              </a:rPr>
              <a:t>TCP ou UDP</a:t>
            </a:r>
            <a:endParaRPr lang="fr-FR" dirty="0">
              <a:solidFill>
                <a:srgbClr val="00B0F0"/>
              </a:solidFill>
              <a:latin typeface="Arial" charset="0"/>
            </a:endParaRPr>
          </a:p>
        </p:txBody>
      </p:sp>
      <p:sp>
        <p:nvSpPr>
          <p:cNvPr id="2" name="Content Placeholder 1"/>
          <p:cNvSpPr>
            <a:spLocks noGrp="1"/>
          </p:cNvSpPr>
          <p:nvPr>
            <p:ph idx="1"/>
          </p:nvPr>
        </p:nvSpPr>
        <p:spPr>
          <a:xfrm>
            <a:off x="213111" y="1221017"/>
            <a:ext cx="7970190" cy="5093780"/>
          </a:xfrm>
        </p:spPr>
        <p:txBody>
          <a:bodyPr/>
          <a:lstStyle/>
          <a:p>
            <a:r>
              <a:rPr lang="fr-FR" sz="2000" dirty="0" smtClean="0"/>
              <a:t>Applications qui utilisent le protocole TCP</a:t>
            </a:r>
          </a:p>
          <a:p>
            <a:pPr lvl="1"/>
            <a:r>
              <a:rPr lang="fr-FR" sz="1600" dirty="0"/>
              <a:t>Le protocole TCP gère toutes les tâches relatives à la couche transport.</a:t>
            </a:r>
          </a:p>
          <a:p>
            <a:pPr lvl="1"/>
            <a:r>
              <a:rPr lang="fr-FR" sz="1600" dirty="0"/>
              <a:t>Cela dispense les applications d'avoir à les gérer elles-mêmes.</a:t>
            </a:r>
          </a:p>
          <a:p>
            <a:pPr lvl="1"/>
            <a:r>
              <a:rPr lang="fr-FR" sz="1600" dirty="0"/>
              <a:t>Les applications peuvent simplement envoyer le flux de données à la couche transport et utiliser les services du protocole TCP.</a:t>
            </a:r>
          </a:p>
          <a:p>
            <a:r>
              <a:rPr lang="fr-FR" sz="2000" dirty="0"/>
              <a:t>Applications qui utilisent le protocole UDP</a:t>
            </a:r>
          </a:p>
          <a:p>
            <a:pPr lvl="1"/>
            <a:r>
              <a:rPr lang="fr-FR" sz="1600" dirty="0"/>
              <a:t>Applications multimédias et vidéo en direct : elles peuvent tolérer certaines pertes de données, mais peu ou pas de retard. La voix sur IP et le streaming vidéo en sont de bons exemples.</a:t>
            </a:r>
          </a:p>
          <a:p>
            <a:pPr lvl="1"/>
            <a:r>
              <a:rPr lang="fr-FR" sz="1600" dirty="0"/>
              <a:t>Simples applications de requête et de réponse : applications dont les transactions sont simples et pour lesquelles un hôte envoie une requête à laquelle il recevra ou non une réponse. Exemples : DNS et DHCP.</a:t>
            </a:r>
          </a:p>
          <a:p>
            <a:pPr lvl="1"/>
            <a:r>
              <a:rPr lang="fr-FR" sz="1600" dirty="0"/>
              <a:t>Applications qui gèrent elles-mêmes la fiabilité </a:t>
            </a:r>
            <a:r>
              <a:rPr lang="fr-FR" sz="1600" b="0" dirty="0"/>
              <a:t>:</a:t>
            </a:r>
            <a:r>
              <a:rPr lang="fr-FR" sz="1600" dirty="0"/>
              <a:t> communications unilatérales où le contrôle de flux, la détection des erreurs, les accusés de réception et la reprise sur erreur ne sont pas nécessaires ou peuvent être gérés par l'application. </a:t>
            </a:r>
            <a:r>
              <a:rPr sz="1600" dirty="0"/>
              <a:t/>
            </a:r>
            <a:br>
              <a:rPr sz="1600" dirty="0"/>
            </a:br>
            <a:r>
              <a:rPr lang="fr-FR" sz="1600" dirty="0"/>
              <a:t>Exemples : SNMP et TFTP.</a:t>
            </a:r>
          </a:p>
          <a:p>
            <a:endParaRPr lang="fr-FR" sz="1600" dirty="0"/>
          </a:p>
          <a:p>
            <a:endParaRPr lang="fr-FR" sz="2000" dirty="0" smtClean="0"/>
          </a:p>
        </p:txBody>
      </p:sp>
    </p:spTree>
    <p:extLst>
      <p:ext uri="{BB962C8B-B14F-4D97-AF65-F5344CB8AC3E}">
        <p14:creationId xmlns:p14="http://schemas.microsoft.com/office/powerpoint/2010/main" val="3502286281"/>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9.3 Synthèse</a:t>
            </a:r>
            <a:endParaRPr lang="fr-FR" sz="2400" dirty="0">
              <a:solidFill>
                <a:srgbClr val="00B0F0"/>
              </a:solidFill>
            </a:endParaRPr>
          </a:p>
        </p:txBody>
      </p:sp>
    </p:spTree>
    <p:extLst>
      <p:ext uri="{BB962C8B-B14F-4D97-AF65-F5344CB8AC3E}">
        <p14:creationId xmlns:p14="http://schemas.microsoft.com/office/powerpoint/2010/main" val="3582486314"/>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Mettre en œuvre un schéma d'adressage IPv4 pour permettre la connectivité de bout en bout dans un réseau de PME</a:t>
            </a:r>
          </a:p>
          <a:p>
            <a:r>
              <a:rPr lang="fr-FR" sz="1600" dirty="0"/>
              <a:t>Implémenter un schéma d'adressage VLSM selon un ensemble de critères pour fournir une connectivité aux utilisateurs finaux d'un réseau de PME</a:t>
            </a:r>
            <a:endParaRPr lang="fr-FR" sz="1600" dirty="0"/>
          </a:p>
          <a:p>
            <a:r>
              <a:rPr lang="fr-FR" sz="1600" dirty="0"/>
              <a:t>Détailler les facteurs à prendre en considération pour la mise en œuvre d'IPv6 dans un réseau d'entreprise</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Synthèse du chapitre</a:t>
            </a:r>
            <a:r>
              <a:t/>
            </a:r>
            <a:br/>
            <a:r>
              <a:rPr lang="fr-FR" dirty="0" smtClean="0">
                <a:latin typeface="Arial" charset="0"/>
              </a:rPr>
              <a:t>Synthèse</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Chapitre 9</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500" dirty="0"/>
              <a:t>Segmentation</a:t>
            </a:r>
          </a:p>
          <a:p>
            <a:pPr eaLnBrk="1" fontAlgn="b" hangingPunct="1"/>
            <a:r>
              <a:rPr lang="fr-FR" sz="1500" dirty="0"/>
              <a:t>Multiplexage</a:t>
            </a:r>
          </a:p>
          <a:p>
            <a:pPr eaLnBrk="1" fontAlgn="ctr" hangingPunct="1"/>
            <a:r>
              <a:rPr lang="fr-FR" sz="1500" dirty="0"/>
              <a:t>Protocole </a:t>
            </a:r>
            <a:r>
              <a:rPr lang="fr-FR" sz="1500" dirty="0"/>
              <a:t>TCP (Transmission Control Protocol)</a:t>
            </a:r>
          </a:p>
          <a:p>
            <a:pPr eaLnBrk="1" fontAlgn="ctr" hangingPunct="1"/>
            <a:r>
              <a:rPr lang="fr-FR" sz="1500" dirty="0"/>
              <a:t>Contrôle de flux</a:t>
            </a:r>
          </a:p>
          <a:p>
            <a:pPr eaLnBrk="1" fontAlgn="ctr" hangingPunct="1"/>
            <a:r>
              <a:rPr lang="fr-FR" sz="1500" dirty="0"/>
              <a:t>Protocole </a:t>
            </a:r>
            <a:r>
              <a:rPr lang="fr-FR" sz="1500" dirty="0"/>
              <a:t>UDP (User Datagram Protocol)</a:t>
            </a:r>
          </a:p>
          <a:p>
            <a:pPr eaLnBrk="1" fontAlgn="ctr" hangingPunct="1"/>
            <a:r>
              <a:rPr lang="fr-FR" sz="1500" dirty="0"/>
              <a:t>Adressage de ports</a:t>
            </a:r>
          </a:p>
          <a:p>
            <a:pPr eaLnBrk="1" fontAlgn="ctr" hangingPunct="1"/>
            <a:r>
              <a:rPr lang="fr-FR" sz="1500" dirty="0"/>
              <a:t>Socket</a:t>
            </a:r>
          </a:p>
          <a:p>
            <a:pPr eaLnBrk="1" fontAlgn="ctr" hangingPunct="1"/>
            <a:r>
              <a:rPr lang="fr-FR" sz="1500" dirty="0"/>
              <a:t>Échange en trois étapes</a:t>
            </a:r>
          </a:p>
          <a:p>
            <a:pPr eaLnBrk="1" fontAlgn="ctr" hangingPunct="1"/>
            <a:r>
              <a:rPr lang="fr-FR" sz="1500" dirty="0"/>
              <a:t>Numéro d'ordre initial (ISN)</a:t>
            </a:r>
          </a:p>
          <a:p>
            <a:pPr eaLnBrk="1" fontAlgn="ctr" hangingPunct="1"/>
            <a:r>
              <a:rPr lang="fr-FR" sz="1500" dirty="0"/>
              <a:t>Numéros d'ordre</a:t>
            </a:r>
          </a:p>
          <a:p>
            <a:pPr eaLnBrk="1" fontAlgn="b" hangingPunct="1"/>
            <a:r>
              <a:rPr lang="fr-FR" sz="1500" dirty="0"/>
              <a:t>Taille de fenêtre</a:t>
            </a:r>
          </a:p>
          <a:p>
            <a:pPr eaLnBrk="1" fontAlgn="b" hangingPunct="1"/>
            <a:r>
              <a:rPr lang="fr-FR" sz="1500" dirty="0"/>
              <a:t>Contrôle de flux – Éviter l'encombrement </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fontAlgn="b" hangingPunct="1">
              <a:buNone/>
            </a:pPr>
            <a:endParaRPr lang="en-US"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9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977546189"/>
              </p:ext>
            </p:extLst>
          </p:nvPr>
        </p:nvGraphicFramePr>
        <p:xfrm>
          <a:off x="445863" y="1641144"/>
          <a:ext cx="8319852" cy="3901440"/>
        </p:xfrm>
        <a:graphic>
          <a:graphicData uri="http://schemas.openxmlformats.org/drawingml/2006/table">
            <a:tbl>
              <a:tblPr firstRow="1" bandRow="1">
                <a:tableStyleId>{5C22544A-7EE6-4342-B048-85BDC9FD1C3A}</a:tableStyleId>
              </a:tblPr>
              <a:tblGrid>
                <a:gridCol w="1119600"/>
                <a:gridCol w="1825200"/>
                <a:gridCol w="3962654"/>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9.0.1.2</a:t>
                      </a:r>
                      <a:endParaRPr lang="fr-FR" sz="1400" dirty="0"/>
                    </a:p>
                  </a:txBody>
                  <a:tcPr/>
                </a:tc>
                <a:tc>
                  <a:txBody>
                    <a:bodyPr/>
                    <a:lstStyle/>
                    <a:p>
                      <a:r>
                        <a:rPr lang="en-US" sz="1400" dirty="0" smtClean="0"/>
                        <a:t>Exercice en classe</a:t>
                      </a:r>
                      <a:endParaRPr lang="fr-FR" sz="1400" dirty="0"/>
                    </a:p>
                  </a:txBody>
                  <a:tcPr/>
                </a:tc>
                <a:tc>
                  <a:txBody>
                    <a:bodyPr/>
                    <a:lstStyle/>
                    <a:p>
                      <a:r>
                        <a:rPr lang="en-US" sz="1400" dirty="0" smtClean="0"/>
                        <a:t>Il faut qu'on parle (jeu)</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9.1.2.0</a:t>
                      </a:r>
                      <a:endParaRPr lang="fr-FR" sz="1400" dirty="0"/>
                    </a:p>
                  </a:txBody>
                  <a:tcPr/>
                </a:tc>
                <a:tc>
                  <a:txBody>
                    <a:bodyPr/>
                    <a:lstStyle/>
                    <a:p>
                      <a:r>
                        <a:rPr lang="en-US" sz="1400" baseline="0" dirty="0" smtClean="0"/>
                        <a:t>Exercice interactif</a:t>
                      </a:r>
                      <a:endParaRPr lang="fr-FR" sz="1400" dirty="0"/>
                    </a:p>
                  </a:txBody>
                  <a:tcPr/>
                </a:tc>
                <a:tc>
                  <a:txBody>
                    <a:bodyPr/>
                    <a:lstStyle/>
                    <a:p>
                      <a:r>
                        <a:rPr lang="en-US" sz="1400" dirty="0" smtClean="0"/>
                        <a:t>Comparaison des caractéristiques des protocoles TCP et UDP</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9.2.1.5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 connexion TCP en trois étapes</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9.2.1.6</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Travaux pratiques</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Utilisation de Wireshark pour observer la connexion TCP en trois étapes</a:t>
                      </a: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9.2.1.7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interactif</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Connexion TCP et processus d'interruption</a:t>
                      </a: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9.2.2.2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Numéros d'ordre et accusés de réception</a:t>
                      </a:r>
                      <a:endParaRPr lang="fr-FR" sz="1400" dirty="0" smtClean="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9.2.2.3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Perte et retransmissions de données</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9.2.3.5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Travaux pratiques</a:t>
                      </a:r>
                      <a:endParaRPr lang="fr-FR" sz="1400" dirty="0" smtClean="0"/>
                    </a:p>
                  </a:txBody>
                  <a:tcPr/>
                </a:tc>
                <a:tc>
                  <a:txBody>
                    <a:bodyPr/>
                    <a:lstStyle/>
                    <a:p>
                      <a:r>
                        <a:rPr lang="en-US" sz="1400" dirty="0" smtClean="0"/>
                        <a:t>Utilisation de Wireshark pour examiner une capture DNS UDP</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9.2.4.3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Utilisation de Wireshark pour examiner les captures FTP et TFTP</a:t>
                      </a:r>
                      <a:endParaRPr lang="fr-FR" sz="1400" dirty="0" smtClean="0"/>
                    </a:p>
                  </a:txBody>
                  <a:tcPr/>
                </a:tc>
                <a:tc>
                  <a:txBody>
                    <a:bodyPr/>
                    <a:lstStyle/>
                    <a:p>
                      <a:r>
                        <a:rPr lang="en-US" sz="1400" dirty="0" smtClean="0">
                          <a:solidFill>
                            <a:schemeClr val="tx1"/>
                          </a:solidFill>
                        </a:rPr>
                        <a:t>En option</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9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487778519"/>
              </p:ext>
            </p:extLst>
          </p:nvPr>
        </p:nvGraphicFramePr>
        <p:xfrm>
          <a:off x="445863" y="1641144"/>
          <a:ext cx="8319852" cy="1219200"/>
        </p:xfrm>
        <a:graphic>
          <a:graphicData uri="http://schemas.openxmlformats.org/drawingml/2006/table">
            <a:tbl>
              <a:tblPr firstRow="1" bandRow="1">
                <a:tableStyleId>{5C22544A-7EE6-4342-B048-85BDC9FD1C3A}</a:tableStyleId>
              </a:tblPr>
              <a:tblGrid>
                <a:gridCol w="1119600"/>
                <a:gridCol w="1825200"/>
                <a:gridCol w="3962654"/>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9.2.4.4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Exercice interactif</a:t>
                      </a:r>
                    </a:p>
                  </a:txBody>
                  <a:tcPr/>
                </a:tc>
                <a:tc>
                  <a:txBody>
                    <a:bodyPr/>
                    <a:lstStyle/>
                    <a:p>
                      <a:r>
                        <a:rPr lang="en-US" sz="1400" dirty="0" smtClean="0"/>
                        <a:t>TCP, UDP ou les deux</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9.3.1.1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Exercice en classe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Il faut qu'on parle à nouveau (jeu)</a:t>
                      </a:r>
                      <a:endParaRPr lang="fr-FR" sz="1400" dirty="0" smtClean="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9.3.1.2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Communications TCP et UDP</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9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570371848"/>
              </p:ext>
            </p:extLst>
          </p:nvPr>
        </p:nvGraphicFramePr>
        <p:xfrm>
          <a:off x="445863" y="1641144"/>
          <a:ext cx="8319852" cy="914400"/>
        </p:xfrm>
        <a:graphic>
          <a:graphicData uri="http://schemas.openxmlformats.org/drawingml/2006/table">
            <a:tbl>
              <a:tblPr firstRow="1" bandRow="1">
                <a:tableStyleId>{5C22544A-7EE6-4342-B048-85BDC9FD1C3A}</a:tableStyleId>
              </a:tblPr>
              <a:tblGrid>
                <a:gridCol w="1119600"/>
                <a:gridCol w="1825200"/>
                <a:gridCol w="3962654"/>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8.4.1.1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Exercice en classe</a:t>
                      </a:r>
                    </a:p>
                  </a:txBody>
                  <a:tcPr/>
                </a:tc>
                <a:tc>
                  <a:txBody>
                    <a:bodyPr/>
                    <a:lstStyle/>
                    <a:p>
                      <a:r>
                        <a:rPr lang="en-US" sz="1400" dirty="0" smtClean="0"/>
                        <a:t>Peux-tu m'appeler maintenant ?</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8.4.1.2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Intégration</a:t>
                      </a:r>
                      <a:r>
                        <a:rPr lang="en-US" sz="1400" dirty="0" smtClean="0"/>
                        <a:t> </a:t>
                      </a:r>
                      <a:r>
                        <a:rPr lang="en-US" sz="1400" dirty="0" smtClean="0"/>
                        <a:t>des compétences</a:t>
                      </a:r>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16846647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46113" y="340092"/>
            <a:ext cx="8145462" cy="838200"/>
          </a:xfrm>
        </p:spPr>
        <p:txBody>
          <a:bodyPr/>
          <a:lstStyle/>
          <a:p>
            <a:pPr eaLnBrk="1" hangingPunct="1"/>
            <a:r>
              <a:rPr lang="fr-FR" smtClean="0"/>
              <a:t>Chapitre 9 : évaluation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fr-FR" sz="2000" dirty="0" smtClean="0"/>
              <a:t>Une fois qu'ils ont terminé le chapitre 9, les </a:t>
            </a:r>
            <a:r>
              <a:rPr lang="fr-FR" sz="2000" dirty="0"/>
              <a:t>élèves </a:t>
            </a:r>
            <a:r>
              <a:rPr lang="fr-FR" sz="2000" dirty="0" smtClean="0"/>
              <a:t>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a:t>
            </a:r>
            <a:r>
              <a:rPr lang="fr-FR" sz="2000" dirty="0"/>
              <a:t>élèves.</a:t>
            </a:r>
            <a:endParaRPr lang="fr-FR" sz="20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fr-FR" sz="2000" dirty="0" smtClean="0"/>
              <a:t>Avant d'enseigner le contenu du chapitre 9, </a:t>
            </a:r>
            <a:r>
              <a:rPr lang="fr-FR" sz="2000" dirty="0"/>
              <a:t>le formateur </a:t>
            </a:r>
            <a:r>
              <a:rPr lang="fr-FR" sz="2000" dirty="0" smtClean="0"/>
              <a:t>doit :</a:t>
            </a:r>
          </a:p>
          <a:p>
            <a:pPr eaLnBrk="1" hangingPunct="1">
              <a:lnSpc>
                <a:spcPct val="85000"/>
              </a:lnSpc>
              <a:spcBef>
                <a:spcPct val="30000"/>
              </a:spcBef>
            </a:pPr>
            <a:r>
              <a:rPr lang="fr-FR" sz="2000" dirty="0"/>
              <a:t>Réussir la partie « Évaluation » du chapitre 9.</a:t>
            </a:r>
          </a:p>
          <a:p>
            <a:pPr eaLnBrk="1" hangingPunct="1">
              <a:lnSpc>
                <a:spcPct val="85000"/>
              </a:lnSpc>
              <a:spcBef>
                <a:spcPct val="30000"/>
              </a:spcBef>
            </a:pPr>
            <a:r>
              <a:rPr lang="fr-FR" sz="2000" dirty="0"/>
              <a:t>Les objectifs de ce chapitre sont les suivants :</a:t>
            </a:r>
          </a:p>
          <a:p>
            <a:pPr marL="742950" lvl="1" indent="-285750">
              <a:buFont typeface="Arial" panose="020B0604020202020204" pitchFamily="34" charset="0"/>
              <a:buChar char="•"/>
            </a:pPr>
            <a:r>
              <a:rPr lang="fr-FR" sz="1600" dirty="0"/>
              <a:t>Décrire le rôle de la couche transport dans la gestion du transport des données dans une communication de bout en bout</a:t>
            </a:r>
          </a:p>
          <a:p>
            <a:pPr marL="742950" lvl="1" indent="-285750">
              <a:buFont typeface="Arial" panose="020B0604020202020204" pitchFamily="34" charset="0"/>
              <a:buChar char="•"/>
            </a:pPr>
            <a:r>
              <a:rPr lang="fr-FR" sz="1600" dirty="0"/>
              <a:t>Décrire les caractéristiques des protocoles TCP et UDP, y compris les numéros de port et leur utilisation</a:t>
            </a:r>
          </a:p>
          <a:p>
            <a:pPr marL="742950" lvl="1" indent="-285750">
              <a:buFont typeface="Arial" panose="020B0604020202020204" pitchFamily="34" charset="0"/>
              <a:buChar char="•"/>
            </a:pPr>
            <a:r>
              <a:rPr lang="fr-FR" sz="1600" dirty="0"/>
              <a:t>Expliquer comment les processus d'établissement et d'interruption de session TCP garantissent la fiabilité des communications</a:t>
            </a:r>
          </a:p>
          <a:p>
            <a:pPr marL="742950" lvl="1" indent="-285750">
              <a:buFont typeface="Arial" panose="020B0604020202020204" pitchFamily="34" charset="0"/>
              <a:buChar char="•"/>
            </a:pPr>
            <a:r>
              <a:rPr lang="fr-FR" sz="1600" dirty="0"/>
              <a:t>Expliquer comment les unités de données de protocole TCP sont transmises et comment leur réception est confirmée pour garantir l'acheminement des données</a:t>
            </a:r>
          </a:p>
          <a:p>
            <a:pPr marL="742950" lvl="1" indent="-285750">
              <a:buFont typeface="Arial" panose="020B0604020202020204" pitchFamily="34" charset="0"/>
              <a:buChar char="•"/>
            </a:pPr>
            <a:r>
              <a:rPr lang="fr-FR" sz="1600" dirty="0"/>
              <a:t>Décrire les processus client UDP permettant d'établir la communication avec un </a:t>
            </a:r>
            <a:r>
              <a:rPr lang="fr-FR" sz="1600" dirty="0" smtClean="0"/>
              <a:t>serveur</a:t>
            </a:r>
            <a:endParaRPr lang="fr-FR" sz="1600" dirty="0"/>
          </a:p>
          <a:p>
            <a:pPr marL="742950" lvl="1" indent="-285750">
              <a:buFont typeface="Arial" panose="020B0604020202020204" pitchFamily="34" charset="0"/>
              <a:buChar char="•"/>
            </a:pPr>
            <a:r>
              <a:rPr lang="fr-FR" sz="1600" dirty="0"/>
              <a:t>Comparer les fonctionnalités UDP et </a:t>
            </a:r>
            <a:r>
              <a:rPr lang="fr-FR" sz="1600" dirty="0" smtClean="0"/>
              <a:t>TCP</a:t>
            </a:r>
            <a:endParaRPr lang="fr-FR" sz="1600" dirty="0"/>
          </a:p>
        </p:txBody>
      </p:sp>
      <p:sp>
        <p:nvSpPr>
          <p:cNvPr id="4" name="Rectangle 33"/>
          <p:cNvSpPr txBox="1">
            <a:spLocks noChangeArrowheads="1"/>
          </p:cNvSpPr>
          <p:nvPr/>
        </p:nvSpPr>
        <p:spPr bwMode="auto">
          <a:xfrm>
            <a:off x="505510" y="35115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9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9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800" dirty="0"/>
              <a:t>Analysez le modèle OSI et la pile de protocoles TCP/IP. Examinez le processus d'encapsulation pour préparer le terrain pour ce chapitre.</a:t>
            </a:r>
          </a:p>
          <a:p>
            <a:pPr marL="0" indent="0">
              <a:buNone/>
            </a:pPr>
            <a:r>
              <a:rPr lang="fr-FR" sz="1800" dirty="0"/>
              <a:t>Section 9.1</a:t>
            </a:r>
          </a:p>
          <a:p>
            <a:r>
              <a:rPr lang="fr-FR" sz="1800" dirty="0"/>
              <a:t>Décrivez la segmentation et le multiplexage, et expliquez pourquoi il faut segmenter les données à transmettre.</a:t>
            </a:r>
          </a:p>
          <a:p>
            <a:r>
              <a:rPr lang="fr-FR" sz="1800" dirty="0"/>
              <a:t>Décrivez les deux protocoles de la couche transport, UDP et TCP.</a:t>
            </a:r>
          </a:p>
          <a:p>
            <a:r>
              <a:rPr lang="fr-FR" sz="1800" dirty="0"/>
              <a:t>Discutez des avantages et des inconvénients des protocoles TCP et UDP. Expliquez pourquoi les développeurs choisissent un protocole de couche application pour utiliser TCP ou UDP.</a:t>
            </a:r>
          </a:p>
          <a:p>
            <a:pPr marL="0" indent="0">
              <a:buNone/>
            </a:pPr>
            <a:r>
              <a:rPr lang="fr-FR" sz="1800" dirty="0"/>
              <a:t>Section 9.2</a:t>
            </a:r>
          </a:p>
          <a:p>
            <a:r>
              <a:rPr lang="fr-FR" sz="1800" dirty="0"/>
              <a:t>Expliquez pourquoi il est nécessaire d'identifier les segments à l'aide de numéros d'ordre pour qu'ils puissent être réassemblés dans le bon ordre au niveau de la destination.</a:t>
            </a:r>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27618</TotalTime>
  <Pages>28</Pages>
  <Words>1143</Words>
  <Application>Microsoft Office PowerPoint</Application>
  <PresentationFormat>On-screen Show (4:3)</PresentationFormat>
  <Paragraphs>400</Paragraphs>
  <Slides>36</Slides>
  <Notes>36</Notes>
  <HiddenSlides>13</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PPT-TMPLT-WHT_C</vt:lpstr>
      <vt:lpstr>NetAcad-4F_PPT-WHT_060408</vt:lpstr>
      <vt:lpstr>Supports du formateur Chapitre 9 : Couche transport</vt:lpstr>
      <vt:lpstr>Supports du formateur – Chapitre 9 Guide de planification</vt:lpstr>
      <vt:lpstr>PowerPoint Presentation</vt:lpstr>
      <vt:lpstr>Chapitre 9 : exercices</vt:lpstr>
      <vt:lpstr>Chapitre 9 : exercices</vt:lpstr>
      <vt:lpstr>Chapitre 9 : exercices</vt:lpstr>
      <vt:lpstr>Chapitre 9 : évaluation</vt:lpstr>
      <vt:lpstr>PowerPoint Presentation</vt:lpstr>
      <vt:lpstr>PowerPoint Presentation</vt:lpstr>
      <vt:lpstr>PowerPoint Presentation</vt:lpstr>
      <vt:lpstr>PowerPoint Presentation</vt:lpstr>
      <vt:lpstr>Chapitre 9 : aide supplémentaire</vt:lpstr>
      <vt:lpstr>PowerPoint Presentation</vt:lpstr>
      <vt:lpstr>Chapitre 9 : Couche transport</vt:lpstr>
      <vt:lpstr>Chapitre 9 – Sections et objectifs</vt:lpstr>
      <vt:lpstr>9.1 Protocoles de la couche transport</vt:lpstr>
      <vt:lpstr>Protocoles de la couche de transport La transmission des données</vt:lpstr>
      <vt:lpstr>Protocoles de la couche de transport La transmission des données (suite)</vt:lpstr>
      <vt:lpstr>Protocoles de la couche de transport Présentation des protocoles TCP et UDP</vt:lpstr>
      <vt:lpstr>Protocoles de la couche de transport Présentation des protocoles TCP et UDP (suite)</vt:lpstr>
      <vt:lpstr>Protocoles de la couche de transport Présentation des protocoles TCP et UDP (suite)</vt:lpstr>
      <vt:lpstr>Protocoles de la couche de transport Présentation des protocoles TCP et UDP (suite)</vt:lpstr>
      <vt:lpstr>9.2 TCP et UDP</vt:lpstr>
      <vt:lpstr>Protocoles de la couche de transport Le processus de communication TCP</vt:lpstr>
      <vt:lpstr>Protocoles de la couche de transport Le processus de communication TCP (suite)</vt:lpstr>
      <vt:lpstr>Protocoles de la couche de transport Fiabilité et contrôle de flux</vt:lpstr>
      <vt:lpstr>Protocoles de la couche de transport Fiabilité et contrôle de flux (suite)</vt:lpstr>
      <vt:lpstr>Protocoles de la couche de transport Fiabilité et contrôle de flux (suite)</vt:lpstr>
      <vt:lpstr>Protocoles de la couche de transport La communication UDP</vt:lpstr>
      <vt:lpstr>Protocoles de la couche de transport La communication UDP (suite)</vt:lpstr>
      <vt:lpstr>Protocoles de la couche de transport TCP ou UDP</vt:lpstr>
      <vt:lpstr>9.3 Synthèse</vt:lpstr>
      <vt:lpstr>Synthèse du chapitre Synthèse</vt:lpstr>
      <vt:lpstr>Chapitre 9 Nouveaux termes/commandes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1036</cp:revision>
  <cp:lastPrinted>1999-01-27T00:54:54Z</cp:lastPrinted>
  <dcterms:created xsi:type="dcterms:W3CDTF">2006-10-23T15:07:30Z</dcterms:created>
  <dcterms:modified xsi:type="dcterms:W3CDTF">2017-03-28T08:35:52Z</dcterms:modified>
</cp:coreProperties>
</file>