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2"/>
  </p:notesMasterIdLst>
  <p:handoutMasterIdLst>
    <p:handoutMasterId r:id="rId53"/>
  </p:handoutMasterIdLst>
  <p:sldIdLst>
    <p:sldId id="500" r:id="rId3"/>
    <p:sldId id="786" r:id="rId4"/>
    <p:sldId id="541" r:id="rId5"/>
    <p:sldId id="736" r:id="rId6"/>
    <p:sldId id="737" r:id="rId7"/>
    <p:sldId id="738" r:id="rId8"/>
    <p:sldId id="740" r:id="rId9"/>
    <p:sldId id="780" r:id="rId10"/>
    <p:sldId id="781" r:id="rId11"/>
    <p:sldId id="716" r:id="rId12"/>
    <p:sldId id="749" r:id="rId13"/>
    <p:sldId id="750" r:id="rId14"/>
    <p:sldId id="751" r:id="rId15"/>
    <p:sldId id="782" r:id="rId16"/>
    <p:sldId id="752" r:id="rId17"/>
    <p:sldId id="753" r:id="rId18"/>
    <p:sldId id="754" r:id="rId19"/>
    <p:sldId id="755" r:id="rId20"/>
    <p:sldId id="719" r:id="rId21"/>
    <p:sldId id="756" r:id="rId22"/>
    <p:sldId id="758" r:id="rId23"/>
    <p:sldId id="760" r:id="rId24"/>
    <p:sldId id="761" r:id="rId25"/>
    <p:sldId id="742" r:id="rId26"/>
    <p:sldId id="743" r:id="rId27"/>
    <p:sldId id="744" r:id="rId28"/>
    <p:sldId id="745" r:id="rId29"/>
    <p:sldId id="777" r:id="rId30"/>
    <p:sldId id="746" r:id="rId31"/>
    <p:sldId id="747" r:id="rId32"/>
    <p:sldId id="748" r:id="rId33"/>
    <p:sldId id="762" r:id="rId34"/>
    <p:sldId id="763" r:id="rId35"/>
    <p:sldId id="764" r:id="rId36"/>
    <p:sldId id="765" r:id="rId37"/>
    <p:sldId id="766" r:id="rId38"/>
    <p:sldId id="767" r:id="rId39"/>
    <p:sldId id="783" r:id="rId40"/>
    <p:sldId id="784" r:id="rId41"/>
    <p:sldId id="785" r:id="rId42"/>
    <p:sldId id="723" r:id="rId43"/>
    <p:sldId id="769" r:id="rId44"/>
    <p:sldId id="770" r:id="rId45"/>
    <p:sldId id="771" r:id="rId46"/>
    <p:sldId id="775" r:id="rId47"/>
    <p:sldId id="787" r:id="rId48"/>
    <p:sldId id="788" r:id="rId49"/>
    <p:sldId id="789" r:id="rId50"/>
    <p:sldId id="681" r:id="rId5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8791" autoAdjust="0"/>
    <p:restoredTop sz="94660"/>
  </p:normalViewPr>
  <p:slideViewPr>
    <p:cSldViewPr snapToGrid="0">
      <p:cViewPr>
        <p:scale>
          <a:sx n="75" d="100"/>
          <a:sy n="75" d="100"/>
        </p:scale>
        <p:origin x="-1332" y="-63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7.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22244E67-557B-7741-B9F5-F61AA18495DF}" type="slidenum">
              <a:rPr lang="fr-BE"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9030C1-C977-B14B-8EB7-BA2B30FCDB63}" type="slidenum">
              <a:rPr lang="fr-BE"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Programme Cisco Networking Academy</a:t>
            </a:r>
          </a:p>
          <a:p>
            <a:pPr marL="112746" indent="-112746" algn="l" defTabSz="1020745">
              <a:buNone/>
            </a:pPr>
            <a:r>
              <a:rPr lang="en-US" sz="1200" b="1" i="0">
                <a:solidFill>
                  <a:srgbClr val="000000"/>
                </a:solidFill>
                <a:latin typeface="Arial"/>
                <a:ea typeface="ＭＳ Ｐゴシック"/>
                <a:cs typeface="ＭＳ Ｐゴシック"/>
              </a:rPr>
              <a:t>Initiation aux réseaux</a:t>
            </a:r>
            <a:endParaRPr lang="en-US" b="1" dirty="0"/>
          </a:p>
          <a:p>
            <a:pPr marL="112746" indent="-112746" algn="l" defTabSz="1020745">
              <a:buNone/>
            </a:pPr>
            <a:r>
              <a:rPr lang="en-US" sz="1300" b="1" i="0">
                <a:solidFill>
                  <a:srgbClr val="000000"/>
                </a:solidFill>
                <a:latin typeface="Arial"/>
                <a:ea typeface="ＭＳ Ｐゴシック"/>
                <a:cs typeface="ＭＳ Ｐゴシック"/>
              </a:rPr>
              <a:t>Chapitre 1 : Exploration du réseau</a:t>
            </a:r>
            <a:endParaRPr lang="en-GB" b="1" dirty="0"/>
          </a:p>
        </p:txBody>
      </p:sp>
    </p:spTree>
    <p:extLst>
      <p:ext uri="{BB962C8B-B14F-4D97-AF65-F5344CB8AC3E}">
        <p14:creationId xmlns="" xmlns:p14="http://schemas.microsoft.com/office/powerpoint/2010/main" val="3937587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fr-BE" sz="800" b="0" i="0">
                <a:solidFill>
                  <a:schemeClr val="tx1"/>
                </a:solidFill>
                <a:latin typeface="Arial"/>
                <a:ea typeface="ＭＳ Ｐゴシック"/>
                <a:cs typeface="+mn-cs"/>
              </a:rPr>
              <a:pPr algn="r" defTabSz="903244">
                <a:lnSpc>
                  <a:spcPct val="100000"/>
                </a:lnSpc>
                <a:buNone/>
              </a:pPr>
              <a:t>10</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1.2.1.1</a:t>
            </a:r>
            <a:endParaRPr lang="en-US" dirty="0"/>
          </a:p>
        </p:txBody>
      </p:sp>
    </p:spTree>
    <p:extLst>
      <p:ext uri="{BB962C8B-B14F-4D97-AF65-F5344CB8AC3E}">
        <p14:creationId xmlns="" xmlns:p14="http://schemas.microsoft.com/office/powerpoint/2010/main" val="30285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11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1.2.1.2</a:t>
            </a:r>
            <a:endParaRPr lang="en-US" dirty="0"/>
          </a:p>
        </p:txBody>
      </p:sp>
    </p:spTree>
    <p:extLst>
      <p:ext uri="{BB962C8B-B14F-4D97-AF65-F5344CB8AC3E}">
        <p14:creationId xmlns="" xmlns:p14="http://schemas.microsoft.com/office/powerpoint/2010/main" val="349772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12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1.2.1.3</a:t>
            </a:r>
            <a:endParaRPr lang="en-US" dirty="0"/>
          </a:p>
        </p:txBody>
      </p:sp>
    </p:spTree>
    <p:extLst>
      <p:ext uri="{BB962C8B-B14F-4D97-AF65-F5344CB8AC3E}">
        <p14:creationId xmlns="" xmlns:p14="http://schemas.microsoft.com/office/powerpoint/2010/main" val="381506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13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1.2.1.4</a:t>
            </a:r>
            <a:endParaRPr lang="en-US" dirty="0"/>
          </a:p>
        </p:txBody>
      </p:sp>
    </p:spTree>
    <p:extLst>
      <p:ext uri="{BB962C8B-B14F-4D97-AF65-F5344CB8AC3E}">
        <p14:creationId xmlns="" xmlns:p14="http://schemas.microsoft.com/office/powerpoint/2010/main" val="316332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BC8A3B6-0674-F44D-BA38-03FA95C9519C}" type="slidenum">
              <a:rPr lang="fr-BE" sz="800" b="0" i="0">
                <a:solidFill>
                  <a:schemeClr val="tx1"/>
                </a:solidFill>
                <a:latin typeface="Arial"/>
                <a:ea typeface="ＭＳ Ｐゴシック"/>
                <a:cs typeface="+mn-cs"/>
              </a:rPr>
              <a:pPr algn="r" defTabSz="903244">
                <a:lnSpc>
                  <a:spcPct val="100000"/>
                </a:lnSpc>
                <a:buNone/>
              </a:pPr>
              <a:t>14</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1.2.1.5</a:t>
            </a:r>
            <a:endParaRPr lang="en-US" dirty="0"/>
          </a:p>
        </p:txBody>
      </p:sp>
    </p:spTree>
    <p:extLst>
      <p:ext uri="{BB962C8B-B14F-4D97-AF65-F5344CB8AC3E}">
        <p14:creationId xmlns="" xmlns:p14="http://schemas.microsoft.com/office/powerpoint/2010/main" val="115382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BC8A3B6-0674-F44D-BA38-03FA95C9519C}" type="slidenum">
              <a:rPr lang="fr-BE" sz="800" b="0" i="0">
                <a:solidFill>
                  <a:schemeClr val="tx1"/>
                </a:solidFill>
                <a:latin typeface="Arial"/>
                <a:ea typeface="ＭＳ Ｐゴシック"/>
                <a:cs typeface="+mn-cs"/>
              </a:rPr>
              <a:pPr algn="r" defTabSz="903244">
                <a:lnSpc>
                  <a:spcPct val="100000"/>
                </a:lnSpc>
                <a:buNone/>
              </a:pPr>
              <a:t>15</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1.2.1.6</a:t>
            </a:r>
            <a:endParaRPr lang="en-US" dirty="0"/>
          </a:p>
        </p:txBody>
      </p:sp>
    </p:spTree>
    <p:extLst>
      <p:ext uri="{BB962C8B-B14F-4D97-AF65-F5344CB8AC3E}">
        <p14:creationId xmlns="" xmlns:p14="http://schemas.microsoft.com/office/powerpoint/2010/main" val="405177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2AE2FE9-10CC-EB44-99B8-71A84018A103}" type="slidenum">
              <a:rPr lang="fr-BE" sz="800" b="0" i="0">
                <a:solidFill>
                  <a:schemeClr val="tx1"/>
                </a:solidFill>
                <a:latin typeface="Arial"/>
                <a:ea typeface="ＭＳ Ｐゴシック"/>
                <a:cs typeface="+mn-cs"/>
              </a:rPr>
              <a:pPr algn="r" defTabSz="903244">
                <a:lnSpc>
                  <a:spcPct val="100000"/>
                </a:lnSpc>
                <a:buNone/>
              </a:pPr>
              <a:t>16</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1.2.2.1</a:t>
            </a:r>
            <a:endParaRPr lang="en-US" dirty="0"/>
          </a:p>
        </p:txBody>
      </p:sp>
    </p:spTree>
    <p:extLst>
      <p:ext uri="{BB962C8B-B14F-4D97-AF65-F5344CB8AC3E}">
        <p14:creationId xmlns="" xmlns:p14="http://schemas.microsoft.com/office/powerpoint/2010/main" val="3120584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0916A83-5D55-324C-976E-4F8A0E9519DD}" type="slidenum">
              <a:rPr lang="fr-BE" sz="800" b="0" i="0">
                <a:solidFill>
                  <a:schemeClr val="tx1"/>
                </a:solidFill>
                <a:latin typeface="Arial"/>
                <a:ea typeface="ＭＳ Ｐゴシック"/>
                <a:cs typeface="+mn-cs"/>
              </a:rPr>
              <a:pPr algn="r" defTabSz="903244">
                <a:lnSpc>
                  <a:spcPct val="100000"/>
                </a:lnSpc>
                <a:buNone/>
              </a:pPr>
              <a:t>17</a:t>
            </a:fld>
            <a:endParaRPr lang="en-US" sz="8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1.2.2.2</a:t>
            </a:r>
            <a:endParaRPr lang="en-US" dirty="0"/>
          </a:p>
        </p:txBody>
      </p:sp>
    </p:spTree>
    <p:extLst>
      <p:ext uri="{BB962C8B-B14F-4D97-AF65-F5344CB8AC3E}">
        <p14:creationId xmlns="" xmlns:p14="http://schemas.microsoft.com/office/powerpoint/2010/main" val="3399751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5C93694-71FA-C543-B9DA-1895F89A102F}" type="slidenum">
              <a:rPr lang="fr-BE" sz="800" b="0" i="0">
                <a:solidFill>
                  <a:schemeClr val="tx1"/>
                </a:solidFill>
                <a:latin typeface="Arial"/>
                <a:ea typeface="ＭＳ Ｐゴシック"/>
                <a:cs typeface="+mn-cs"/>
              </a:rPr>
              <a:pPr algn="r" defTabSz="903244">
                <a:lnSpc>
                  <a:spcPct val="100000"/>
                </a:lnSpc>
                <a:buNone/>
              </a:pPr>
              <a:t>18</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1.2.2.3</a:t>
            </a:r>
            <a:endParaRPr lang="en-US" dirty="0"/>
          </a:p>
        </p:txBody>
      </p:sp>
    </p:spTree>
    <p:extLst>
      <p:ext uri="{BB962C8B-B14F-4D97-AF65-F5344CB8AC3E}">
        <p14:creationId xmlns="" xmlns:p14="http://schemas.microsoft.com/office/powerpoint/2010/main" val="3593386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C92B9A9-1796-DD47-8939-467BF5375E8D}" type="slidenum">
              <a:rPr lang="fr-BE" sz="800" b="0" i="0">
                <a:solidFill>
                  <a:schemeClr val="tx1"/>
                </a:solidFill>
                <a:latin typeface="Arial"/>
                <a:ea typeface="ＭＳ Ｐゴシック"/>
                <a:cs typeface="+mn-cs"/>
              </a:rPr>
              <a:pPr algn="r" defTabSz="903244">
                <a:lnSpc>
                  <a:spcPct val="100000"/>
                </a:lnSpc>
                <a:buNone/>
              </a:pPr>
              <a:t>19</a:t>
            </a:fld>
            <a:endParaRPr lang="en-US" sz="8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1.2.3 et 1.2.3.1</a:t>
            </a:r>
            <a:endParaRPr lang="en-US" dirty="0"/>
          </a:p>
        </p:txBody>
      </p:sp>
    </p:spTree>
    <p:extLst>
      <p:ext uri="{BB962C8B-B14F-4D97-AF65-F5344CB8AC3E}">
        <p14:creationId xmlns="" xmlns:p14="http://schemas.microsoft.com/office/powerpoint/2010/main" val="416178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buNone/>
            </a:pPr>
            <a:fld id="{7C839C26-801B-42B6-A101-60F37FE2B0A8}" type="slidenum">
              <a:rPr lang="fr-BE" sz="800" b="0" i="0">
                <a:solidFill>
                  <a:schemeClr val="tx1"/>
                </a:solidFill>
                <a:latin typeface="Arial"/>
                <a:ea typeface="ＭＳ Ｐゴシック"/>
                <a:cs typeface="ＭＳ Ｐゴシック"/>
              </a:rPr>
              <a:pPr algn="r">
                <a:buNone/>
              </a:pP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 xmlns:p14="http://schemas.microsoft.com/office/powerpoint/2010/main" val="3437608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C9E4595-2766-1F4A-827A-E14A6DB7BA41}" type="slidenum">
              <a:rPr lang="fr-BE" sz="800" b="0" i="0">
                <a:solidFill>
                  <a:schemeClr val="tx1"/>
                </a:solidFill>
                <a:latin typeface="Arial"/>
                <a:ea typeface="ＭＳ Ｐゴシック"/>
                <a:cs typeface="+mn-cs"/>
              </a:rPr>
              <a:pPr algn="r" defTabSz="903244">
                <a:lnSpc>
                  <a:spcPct val="100000"/>
                </a:lnSpc>
                <a:buNone/>
              </a:pPr>
              <a:t>20</a:t>
            </a:fld>
            <a:endParaRPr lang="en-US" sz="8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1.2.3.2</a:t>
            </a:r>
            <a:endParaRPr lang="en-US" dirty="0"/>
          </a:p>
        </p:txBody>
      </p:sp>
    </p:spTree>
    <p:extLst>
      <p:ext uri="{BB962C8B-B14F-4D97-AF65-F5344CB8AC3E}">
        <p14:creationId xmlns="" xmlns:p14="http://schemas.microsoft.com/office/powerpoint/2010/main" val="4245865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5EC51E8-F2D7-1347-850C-A93F9F2E0137}" type="slidenum">
              <a:rPr lang="fr-BE" sz="800" b="0" i="0">
                <a:solidFill>
                  <a:schemeClr val="tx1"/>
                </a:solidFill>
                <a:latin typeface="Arial"/>
                <a:ea typeface="ＭＳ Ｐゴシック"/>
                <a:cs typeface="+mn-cs"/>
              </a:rPr>
              <a:pPr algn="r" defTabSz="903244">
                <a:lnSpc>
                  <a:spcPct val="100000"/>
                </a:lnSpc>
                <a:buNone/>
              </a:pPr>
              <a:t>21</a:t>
            </a:fld>
            <a:endParaRPr lang="en-US" sz="8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1.2.4.1</a:t>
            </a:r>
            <a:endParaRPr lang="en-US" dirty="0"/>
          </a:p>
        </p:txBody>
      </p:sp>
    </p:spTree>
    <p:extLst>
      <p:ext uri="{BB962C8B-B14F-4D97-AF65-F5344CB8AC3E}">
        <p14:creationId xmlns="" xmlns:p14="http://schemas.microsoft.com/office/powerpoint/2010/main" val="4254706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1F6F61-D3AB-584B-9A25-1840AFE9EBEA}" type="slidenum">
              <a:rPr lang="fr-BE" sz="800" b="0" i="0">
                <a:solidFill>
                  <a:schemeClr val="tx1"/>
                </a:solidFill>
                <a:latin typeface="Arial"/>
                <a:ea typeface="ＭＳ Ｐゴシック"/>
                <a:cs typeface="+mn-cs"/>
              </a:rPr>
              <a:pPr algn="r" defTabSz="903244">
                <a:lnSpc>
                  <a:spcPct val="100000"/>
                </a:lnSpc>
                <a:buNone/>
              </a:pPr>
              <a:t>22</a:t>
            </a:fld>
            <a:endParaRPr lang="en-US" sz="8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1.2.4.2</a:t>
            </a:r>
            <a:endParaRPr lang="en-US" dirty="0"/>
          </a:p>
        </p:txBody>
      </p:sp>
    </p:spTree>
    <p:extLst>
      <p:ext uri="{BB962C8B-B14F-4D97-AF65-F5344CB8AC3E}">
        <p14:creationId xmlns="" xmlns:p14="http://schemas.microsoft.com/office/powerpoint/2010/main" val="168149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5D52550-1C6D-E845-B51F-5F8BE6171487}" type="slidenum">
              <a:rPr lang="fr-BE" sz="800" b="0" i="0">
                <a:solidFill>
                  <a:schemeClr val="tx1"/>
                </a:solidFill>
                <a:latin typeface="Arial"/>
                <a:ea typeface="ＭＳ Ｐゴシック"/>
                <a:cs typeface="+mn-cs"/>
              </a:rPr>
              <a:pPr algn="r" defTabSz="903244">
                <a:lnSpc>
                  <a:spcPct val="100000"/>
                </a:lnSpc>
                <a:buNone/>
              </a:pPr>
              <a:t>23</a:t>
            </a:fld>
            <a:endParaRPr lang="en-US" sz="8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1.2.4.3</a:t>
            </a:r>
            <a:endParaRPr lang="en-US" dirty="0"/>
          </a:p>
        </p:txBody>
      </p:sp>
    </p:spTree>
    <p:extLst>
      <p:ext uri="{BB962C8B-B14F-4D97-AF65-F5344CB8AC3E}">
        <p14:creationId xmlns="" xmlns:p14="http://schemas.microsoft.com/office/powerpoint/2010/main" val="3302233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24</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1.3.1.1</a:t>
            </a:r>
            <a:endParaRPr lang="en-US" dirty="0"/>
          </a:p>
        </p:txBody>
      </p:sp>
    </p:spTree>
    <p:extLst>
      <p:ext uri="{BB962C8B-B14F-4D97-AF65-F5344CB8AC3E}">
        <p14:creationId xmlns="" xmlns:p14="http://schemas.microsoft.com/office/powerpoint/2010/main" val="1473302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25</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1.3.1.2</a:t>
            </a:r>
            <a:endParaRPr lang="en-US" dirty="0"/>
          </a:p>
        </p:txBody>
      </p:sp>
    </p:spTree>
    <p:extLst>
      <p:ext uri="{BB962C8B-B14F-4D97-AF65-F5344CB8AC3E}">
        <p14:creationId xmlns="" xmlns:p14="http://schemas.microsoft.com/office/powerpoint/2010/main" val="2495539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fr-BE" sz="800" b="0" i="0">
                <a:solidFill>
                  <a:schemeClr val="tx1"/>
                </a:solidFill>
                <a:latin typeface="Arial"/>
                <a:ea typeface="ＭＳ Ｐゴシック"/>
                <a:cs typeface="+mn-cs"/>
              </a:rPr>
              <a:pPr algn="r" defTabSz="903244">
                <a:lnSpc>
                  <a:spcPct val="100000"/>
                </a:lnSpc>
                <a:buNone/>
              </a:pPr>
              <a:t>26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1.3.2.1</a:t>
            </a:r>
            <a:endParaRPr lang="en-US" dirty="0"/>
          </a:p>
        </p:txBody>
      </p:sp>
    </p:spTree>
    <p:extLst>
      <p:ext uri="{BB962C8B-B14F-4D97-AF65-F5344CB8AC3E}">
        <p14:creationId xmlns="" xmlns:p14="http://schemas.microsoft.com/office/powerpoint/2010/main" val="254275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fr-BE" sz="800" b="0" i="0">
                <a:solidFill>
                  <a:schemeClr val="tx1"/>
                </a:solidFill>
                <a:latin typeface="Arial"/>
                <a:ea typeface="ＭＳ Ｐゴシック"/>
                <a:cs typeface="+mn-cs"/>
              </a:rPr>
              <a:pPr algn="r" defTabSz="903244">
                <a:lnSpc>
                  <a:spcPct val="100000"/>
                </a:lnSpc>
                <a:buNone/>
              </a:pPr>
              <a:t>27</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1.3.2.2</a:t>
            </a:r>
            <a:endParaRPr lang="en-US" dirty="0"/>
          </a:p>
        </p:txBody>
      </p:sp>
    </p:spTree>
    <p:extLst>
      <p:ext uri="{BB962C8B-B14F-4D97-AF65-F5344CB8AC3E}">
        <p14:creationId xmlns="" xmlns:p14="http://schemas.microsoft.com/office/powerpoint/2010/main" val="30784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fr-BE" sz="800" b="0" i="0">
                <a:solidFill>
                  <a:schemeClr val="tx1"/>
                </a:solidFill>
                <a:latin typeface="Arial"/>
                <a:ea typeface="ＭＳ Ｐゴシック"/>
                <a:cs typeface="+mn-cs"/>
              </a:rPr>
              <a:pPr algn="r" defTabSz="903244">
                <a:lnSpc>
                  <a:spcPct val="100000"/>
                </a:lnSpc>
                <a:buNone/>
              </a:pPr>
              <a:t>28</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1.3.2.3</a:t>
            </a:r>
            <a:endParaRPr lang="en-US" dirty="0"/>
          </a:p>
        </p:txBody>
      </p:sp>
    </p:spTree>
    <p:extLst>
      <p:ext uri="{BB962C8B-B14F-4D97-AF65-F5344CB8AC3E}">
        <p14:creationId xmlns="" xmlns:p14="http://schemas.microsoft.com/office/powerpoint/2010/main" val="27076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fr-BE" sz="800" b="0" i="0">
                <a:solidFill>
                  <a:schemeClr val="tx1"/>
                </a:solidFill>
                <a:latin typeface="Arial"/>
                <a:ea typeface="ＭＳ Ｐゴシック"/>
                <a:cs typeface="+mn-cs"/>
              </a:rPr>
              <a:pPr algn="r" defTabSz="903244">
                <a:lnSpc>
                  <a:spcPct val="100000"/>
                </a:lnSpc>
                <a:buNone/>
              </a:pPr>
              <a:t>29</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1.3.2.4</a:t>
            </a:r>
            <a:endParaRPr lang="en-US" dirty="0"/>
          </a:p>
        </p:txBody>
      </p:sp>
    </p:spTree>
    <p:extLst>
      <p:ext uri="{BB962C8B-B14F-4D97-AF65-F5344CB8AC3E}">
        <p14:creationId xmlns="" xmlns:p14="http://schemas.microsoft.com/office/powerpoint/2010/main" val="181191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9B772C-9A16-E444-84E4-86EFFD35BFA2}" type="slidenum">
              <a:rPr lang="fr-BE" sz="800" b="0" i="0">
                <a:solidFill>
                  <a:schemeClr val="tx1"/>
                </a:solidFill>
                <a:latin typeface="Arial"/>
                <a:ea typeface="ＭＳ Ｐゴシック"/>
                <a:cs typeface="+mn-cs"/>
              </a:rPr>
              <a:pPr algn="r" defTabSz="903244">
                <a:lnSpc>
                  <a:spcPct val="100000"/>
                </a:lnSpc>
                <a:buNone/>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Sections du chapitre 1</a:t>
            </a:r>
          </a:p>
        </p:txBody>
      </p:sp>
    </p:spTree>
    <p:extLst>
      <p:ext uri="{BB962C8B-B14F-4D97-AF65-F5344CB8AC3E}">
        <p14:creationId xmlns="" xmlns:p14="http://schemas.microsoft.com/office/powerpoint/2010/main" val="3433831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30</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1.3.2.5</a:t>
            </a:r>
            <a:endParaRPr lang="en-US" dirty="0"/>
          </a:p>
        </p:txBody>
      </p:sp>
    </p:spTree>
    <p:extLst>
      <p:ext uri="{BB962C8B-B14F-4D97-AF65-F5344CB8AC3E}">
        <p14:creationId xmlns="" xmlns:p14="http://schemas.microsoft.com/office/powerpoint/2010/main" val="214966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31</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1.3.2.6</a:t>
            </a:r>
            <a:endParaRPr lang="en-US" dirty="0"/>
          </a:p>
        </p:txBody>
      </p:sp>
    </p:spTree>
    <p:extLst>
      <p:ext uri="{BB962C8B-B14F-4D97-AF65-F5344CB8AC3E}">
        <p14:creationId xmlns="" xmlns:p14="http://schemas.microsoft.com/office/powerpoint/2010/main" val="2132324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7691EC-BB62-0C4B-A1A0-95FDF2391D96}" type="slidenum">
              <a:rPr lang="fr-BE" sz="800" b="0" i="0">
                <a:solidFill>
                  <a:schemeClr val="tx1"/>
                </a:solidFill>
                <a:latin typeface="Arial"/>
                <a:ea typeface="ＭＳ Ｐゴシック"/>
                <a:cs typeface="+mn-cs"/>
              </a:rPr>
              <a:pPr algn="r" defTabSz="903244">
                <a:lnSpc>
                  <a:spcPct val="100000"/>
                </a:lnSpc>
                <a:buNone/>
              </a:pPr>
              <a:t>32</a:t>
            </a:fld>
            <a:endParaRPr lang="en-US" sz="8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1.4.1.1</a:t>
            </a:r>
          </a:p>
        </p:txBody>
      </p:sp>
    </p:spTree>
    <p:extLst>
      <p:ext uri="{BB962C8B-B14F-4D97-AF65-F5344CB8AC3E}">
        <p14:creationId xmlns="" xmlns:p14="http://schemas.microsoft.com/office/powerpoint/2010/main" val="766078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FE1D13-24F9-AD40-B322-F885E4C0385F}" type="slidenum">
              <a:rPr lang="fr-BE" sz="800" b="0" i="0">
                <a:solidFill>
                  <a:schemeClr val="tx1"/>
                </a:solidFill>
                <a:latin typeface="Arial"/>
                <a:ea typeface="ＭＳ Ｐゴシック"/>
                <a:cs typeface="+mn-cs"/>
              </a:rPr>
              <a:pPr algn="r" defTabSz="903244">
                <a:lnSpc>
                  <a:spcPct val="100000"/>
                </a:lnSpc>
                <a:buNone/>
              </a:pPr>
              <a:t>33</a:t>
            </a:fld>
            <a:endParaRPr lang="en-US" sz="8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1.4.1.2</a:t>
            </a:r>
            <a:endParaRPr lang="en-US" dirty="0"/>
          </a:p>
        </p:txBody>
      </p:sp>
    </p:spTree>
    <p:extLst>
      <p:ext uri="{BB962C8B-B14F-4D97-AF65-F5344CB8AC3E}">
        <p14:creationId xmlns="" xmlns:p14="http://schemas.microsoft.com/office/powerpoint/2010/main" val="2216811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476F820-85C4-F142-B35E-4A6845A574F0}" type="slidenum">
              <a:rPr lang="fr-BE" sz="800" b="0" i="0">
                <a:solidFill>
                  <a:schemeClr val="tx1"/>
                </a:solidFill>
                <a:latin typeface="Arial"/>
                <a:ea typeface="ＭＳ Ｐゴシック"/>
                <a:cs typeface="+mn-cs"/>
              </a:rPr>
              <a:pPr algn="r" defTabSz="903244">
                <a:lnSpc>
                  <a:spcPct val="100000"/>
                </a:lnSpc>
                <a:buNone/>
              </a:pPr>
              <a:t>34</a:t>
            </a:fld>
            <a:endParaRPr lang="en-US" sz="8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1.4.1.3</a:t>
            </a:r>
            <a:endParaRPr lang="en-US" dirty="0"/>
          </a:p>
        </p:txBody>
      </p:sp>
    </p:spTree>
    <p:extLst>
      <p:ext uri="{BB962C8B-B14F-4D97-AF65-F5344CB8AC3E}">
        <p14:creationId xmlns="" xmlns:p14="http://schemas.microsoft.com/office/powerpoint/2010/main" val="3515728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7C2DEEB-8ACC-7644-9010-3929E6BDCA5B}" type="slidenum">
              <a:rPr lang="fr-BE" sz="800" b="0" i="0">
                <a:solidFill>
                  <a:schemeClr val="tx1"/>
                </a:solidFill>
                <a:latin typeface="Arial"/>
                <a:ea typeface="ＭＳ Ｐゴシック"/>
                <a:cs typeface="+mn-cs"/>
              </a:rPr>
              <a:pPr algn="r" defTabSz="903244">
                <a:lnSpc>
                  <a:spcPct val="100000"/>
                </a:lnSpc>
                <a:buNone/>
              </a:pPr>
              <a:t>35</a:t>
            </a:fld>
            <a:endParaRPr lang="en-US" sz="8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1.4.1.4</a:t>
            </a:r>
            <a:endParaRPr lang="en-US" dirty="0"/>
          </a:p>
        </p:txBody>
      </p:sp>
    </p:spTree>
    <p:extLst>
      <p:ext uri="{BB962C8B-B14F-4D97-AF65-F5344CB8AC3E}">
        <p14:creationId xmlns="" xmlns:p14="http://schemas.microsoft.com/office/powerpoint/2010/main" val="3204802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2355F44-ACAC-7043-A397-8E564A5029A6}" type="slidenum">
              <a:rPr lang="fr-BE" sz="800" b="0" i="0">
                <a:solidFill>
                  <a:schemeClr val="tx1"/>
                </a:solidFill>
                <a:latin typeface="Arial"/>
                <a:ea typeface="ＭＳ Ｐゴシック"/>
                <a:cs typeface="+mn-cs"/>
              </a:rPr>
              <a:pPr algn="r" defTabSz="903244">
                <a:lnSpc>
                  <a:spcPct val="100000"/>
                </a:lnSpc>
                <a:buNone/>
              </a:pPr>
              <a:t>36</a:t>
            </a:fld>
            <a:endParaRPr lang="en-US" sz="8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1.4.1.5</a:t>
            </a:r>
            <a:endParaRPr lang="en-US" dirty="0"/>
          </a:p>
        </p:txBody>
      </p:sp>
    </p:spTree>
    <p:extLst>
      <p:ext uri="{BB962C8B-B14F-4D97-AF65-F5344CB8AC3E}">
        <p14:creationId xmlns="" xmlns:p14="http://schemas.microsoft.com/office/powerpoint/2010/main" val="3487652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0F44EFC-A188-154E-9D01-11C485224BED}" type="slidenum">
              <a:rPr lang="fr-BE" sz="800" b="0" i="0">
                <a:solidFill>
                  <a:schemeClr val="tx1"/>
                </a:solidFill>
                <a:latin typeface="Arial"/>
                <a:ea typeface="ＭＳ Ｐゴシック"/>
                <a:cs typeface="+mn-cs"/>
              </a:rPr>
              <a:pPr algn="r" defTabSz="903244">
                <a:lnSpc>
                  <a:spcPct val="100000"/>
                </a:lnSpc>
                <a:buNone/>
              </a:pPr>
              <a:t>37</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1.4.1.6</a:t>
            </a:r>
            <a:endParaRPr lang="en-US" dirty="0"/>
          </a:p>
        </p:txBody>
      </p:sp>
    </p:spTree>
    <p:extLst>
      <p:ext uri="{BB962C8B-B14F-4D97-AF65-F5344CB8AC3E}">
        <p14:creationId xmlns="" xmlns:p14="http://schemas.microsoft.com/office/powerpoint/2010/main" val="3036954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0F44EFC-A188-154E-9D01-11C485224BED}" type="slidenum">
              <a:rPr lang="fr-BE" sz="800" b="0" i="0">
                <a:solidFill>
                  <a:schemeClr val="tx1"/>
                </a:solidFill>
                <a:latin typeface="Arial"/>
                <a:ea typeface="ＭＳ Ｐゴシック"/>
                <a:cs typeface="+mn-cs"/>
              </a:rPr>
              <a:pPr algn="r" defTabSz="903244">
                <a:lnSpc>
                  <a:spcPct val="100000"/>
                </a:lnSpc>
                <a:buNone/>
              </a:pPr>
              <a:t>38</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1.4.2.1</a:t>
            </a:r>
            <a:endParaRPr lang="en-US" dirty="0"/>
          </a:p>
        </p:txBody>
      </p:sp>
    </p:spTree>
    <p:extLst>
      <p:ext uri="{BB962C8B-B14F-4D97-AF65-F5344CB8AC3E}">
        <p14:creationId xmlns="" xmlns:p14="http://schemas.microsoft.com/office/powerpoint/2010/main" val="194064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0F44EFC-A188-154E-9D01-11C485224BED}" type="slidenum">
              <a:rPr lang="fr-BE" sz="800" b="0" i="0">
                <a:solidFill>
                  <a:schemeClr val="tx1"/>
                </a:solidFill>
                <a:latin typeface="Arial"/>
                <a:ea typeface="ＭＳ Ｐゴシック"/>
                <a:cs typeface="+mn-cs"/>
              </a:rPr>
              <a:pPr algn="r" defTabSz="903244">
                <a:lnSpc>
                  <a:spcPct val="100000"/>
                </a:lnSpc>
                <a:buNone/>
              </a:pPr>
              <a:t>39</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1.4.2.2</a:t>
            </a:r>
            <a:endParaRPr lang="en-US" dirty="0"/>
          </a:p>
        </p:txBody>
      </p:sp>
    </p:spTree>
    <p:extLst>
      <p:ext uri="{BB962C8B-B14F-4D97-AF65-F5344CB8AC3E}">
        <p14:creationId xmlns="" xmlns:p14="http://schemas.microsoft.com/office/powerpoint/2010/main" val="338410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fr-BE" sz="800" b="0" i="0">
                <a:solidFill>
                  <a:schemeClr val="tx1"/>
                </a:solidFill>
                <a:latin typeface="Arial"/>
                <a:ea typeface="ＭＳ Ｐゴシック"/>
                <a:cs typeface="+mn-cs"/>
              </a:rPr>
              <a:pPr algn="r" defTabSz="903244">
                <a:lnSpc>
                  <a:spcPct val="100000"/>
                </a:lnSpc>
                <a:buNone/>
              </a:pPr>
              <a:t>4</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1.1.1.1 et 1.1.1.2</a:t>
            </a:r>
          </a:p>
        </p:txBody>
      </p:sp>
    </p:spTree>
    <p:extLst>
      <p:ext uri="{BB962C8B-B14F-4D97-AF65-F5344CB8AC3E}">
        <p14:creationId xmlns="" xmlns:p14="http://schemas.microsoft.com/office/powerpoint/2010/main" val="2574989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0F44EFC-A188-154E-9D01-11C485224BED}" type="slidenum">
              <a:rPr lang="fr-BE" sz="800" b="0" i="0">
                <a:solidFill>
                  <a:schemeClr val="tx1"/>
                </a:solidFill>
                <a:latin typeface="Arial"/>
                <a:ea typeface="ＭＳ Ｐゴシック"/>
                <a:cs typeface="+mn-cs"/>
              </a:rPr>
              <a:pPr algn="r" defTabSz="903244">
                <a:lnSpc>
                  <a:spcPct val="100000"/>
                </a:lnSpc>
                <a:buNone/>
              </a:pPr>
              <a:t>40</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1.4.2.3</a:t>
            </a:r>
            <a:endParaRPr lang="en-US" dirty="0"/>
          </a:p>
        </p:txBody>
      </p:sp>
    </p:spTree>
    <p:extLst>
      <p:ext uri="{BB962C8B-B14F-4D97-AF65-F5344CB8AC3E}">
        <p14:creationId xmlns="" xmlns:p14="http://schemas.microsoft.com/office/powerpoint/2010/main" val="3325766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2C3DC29-09CB-604F-B268-FE26560AF238}" type="slidenum">
              <a:rPr lang="fr-BE" sz="800" b="0" i="0">
                <a:solidFill>
                  <a:schemeClr val="tx1"/>
                </a:solidFill>
                <a:latin typeface="Arial"/>
                <a:ea typeface="ＭＳ Ｐゴシック"/>
                <a:cs typeface="+mn-cs"/>
              </a:rPr>
              <a:pPr algn="r" defTabSz="903244">
                <a:lnSpc>
                  <a:spcPct val="100000"/>
                </a:lnSpc>
                <a:buNone/>
              </a:pPr>
              <a:t>41</a:t>
            </a:fld>
            <a:endParaRPr lang="en-US" sz="80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1.4.3</a:t>
            </a:r>
            <a:endParaRPr lang="en-US" dirty="0"/>
          </a:p>
        </p:txBody>
      </p:sp>
    </p:spTree>
    <p:extLst>
      <p:ext uri="{BB962C8B-B14F-4D97-AF65-F5344CB8AC3E}">
        <p14:creationId xmlns="" xmlns:p14="http://schemas.microsoft.com/office/powerpoint/2010/main" val="2428666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0C64FFB-B6CF-4440-B5EC-60CB07119845}" type="slidenum">
              <a:rPr lang="fr-BE" sz="800" b="0" i="0">
                <a:solidFill>
                  <a:schemeClr val="tx1"/>
                </a:solidFill>
                <a:latin typeface="Arial"/>
                <a:ea typeface="ＭＳ Ｐゴシック"/>
                <a:cs typeface="+mn-cs"/>
              </a:rPr>
              <a:pPr algn="r" defTabSz="903244">
                <a:lnSpc>
                  <a:spcPct val="100000"/>
                </a:lnSpc>
                <a:buNone/>
              </a:pPr>
              <a:t>42</a:t>
            </a:fld>
            <a:endParaRPr lang="en-US" sz="8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1.4.3.1</a:t>
            </a:r>
            <a:endParaRPr lang="en-US" dirty="0"/>
          </a:p>
        </p:txBody>
      </p:sp>
    </p:spTree>
    <p:extLst>
      <p:ext uri="{BB962C8B-B14F-4D97-AF65-F5344CB8AC3E}">
        <p14:creationId xmlns="" xmlns:p14="http://schemas.microsoft.com/office/powerpoint/2010/main" val="303384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760EC05-DA1F-874D-947F-5C8F82065C1C}" type="slidenum">
              <a:rPr lang="fr-BE" sz="800" b="0" i="0">
                <a:solidFill>
                  <a:schemeClr val="tx1"/>
                </a:solidFill>
                <a:latin typeface="Arial"/>
                <a:ea typeface="ＭＳ Ｐゴシック"/>
                <a:cs typeface="+mn-cs"/>
              </a:rPr>
              <a:pPr algn="r" defTabSz="903244">
                <a:lnSpc>
                  <a:spcPct val="100000"/>
                </a:lnSpc>
                <a:buNone/>
              </a:pPr>
              <a:t>43</a:t>
            </a:fld>
            <a:endParaRPr lang="en-US" sz="8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1.4.3.2</a:t>
            </a:r>
            <a:endParaRPr lang="en-US" dirty="0"/>
          </a:p>
        </p:txBody>
      </p:sp>
    </p:spTree>
    <p:extLst>
      <p:ext uri="{BB962C8B-B14F-4D97-AF65-F5344CB8AC3E}">
        <p14:creationId xmlns="" xmlns:p14="http://schemas.microsoft.com/office/powerpoint/2010/main" val="1302591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30F7306-6C16-064C-839B-156BE5B973D9}" type="slidenum">
              <a:rPr lang="fr-BE" sz="800" b="0" i="0">
                <a:solidFill>
                  <a:schemeClr val="tx1"/>
                </a:solidFill>
                <a:latin typeface="Arial"/>
                <a:ea typeface="ＭＳ Ｐゴシック"/>
                <a:cs typeface="+mn-cs"/>
              </a:rPr>
              <a:pPr algn="r" defTabSz="903244">
                <a:lnSpc>
                  <a:spcPct val="100000"/>
                </a:lnSpc>
                <a:buNone/>
              </a:pPr>
              <a:t>44</a:t>
            </a:fld>
            <a:endParaRPr lang="en-US" sz="80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1.4.4.1</a:t>
            </a:r>
            <a:endParaRPr lang="en-US" dirty="0"/>
          </a:p>
        </p:txBody>
      </p:sp>
    </p:spTree>
    <p:extLst>
      <p:ext uri="{BB962C8B-B14F-4D97-AF65-F5344CB8AC3E}">
        <p14:creationId xmlns="" xmlns:p14="http://schemas.microsoft.com/office/powerpoint/2010/main" val="2514134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3C55D1D-B3E8-A64F-957F-FCAFD9CC39AB}" type="slidenum">
              <a:rPr lang="fr-BE" sz="800" b="0" i="0">
                <a:solidFill>
                  <a:schemeClr val="tx1"/>
                </a:solidFill>
                <a:latin typeface="Arial"/>
                <a:ea typeface="ＭＳ Ｐゴシック"/>
                <a:cs typeface="+mn-cs"/>
              </a:rPr>
              <a:pPr algn="r" defTabSz="903244">
                <a:lnSpc>
                  <a:spcPct val="100000"/>
                </a:lnSpc>
                <a:buNone/>
              </a:pPr>
              <a:t>45</a:t>
            </a:fld>
            <a:endParaRPr lang="en-US" sz="80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1.4.4.2</a:t>
            </a:r>
            <a:endParaRPr lang="en-US" dirty="0"/>
          </a:p>
        </p:txBody>
      </p:sp>
    </p:spTree>
    <p:extLst>
      <p:ext uri="{BB962C8B-B14F-4D97-AF65-F5344CB8AC3E}">
        <p14:creationId xmlns="" xmlns:p14="http://schemas.microsoft.com/office/powerpoint/2010/main" val="176795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46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2727089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47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2451563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48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467179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5</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1.1.1.3</a:t>
            </a:r>
          </a:p>
        </p:txBody>
      </p:sp>
    </p:spTree>
    <p:extLst>
      <p:ext uri="{BB962C8B-B14F-4D97-AF65-F5344CB8AC3E}">
        <p14:creationId xmlns="" xmlns:p14="http://schemas.microsoft.com/office/powerpoint/2010/main" val="812485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997A419-355F-A04A-96E0-21643AF8E9FF}" type="slidenum">
              <a:rPr lang="fr-BE" sz="800" b="0" i="0">
                <a:solidFill>
                  <a:schemeClr val="tx1"/>
                </a:solidFill>
                <a:latin typeface="Arial"/>
                <a:ea typeface="ＭＳ Ｐゴシック"/>
                <a:cs typeface="+mn-cs"/>
              </a:rPr>
              <a:pPr algn="r" defTabSz="903244">
                <a:lnSpc>
                  <a:spcPct val="100000"/>
                </a:lnSpc>
                <a:buNone/>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1.1.1.4, 1.1.1.5, 1.1.1.6 et 1.1.1.7</a:t>
            </a:r>
          </a:p>
        </p:txBody>
      </p:sp>
    </p:spTree>
    <p:extLst>
      <p:ext uri="{BB962C8B-B14F-4D97-AF65-F5344CB8AC3E}">
        <p14:creationId xmlns="" xmlns:p14="http://schemas.microsoft.com/office/powerpoint/2010/main" val="25422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1.1.2.1</a:t>
            </a:r>
          </a:p>
        </p:txBody>
      </p:sp>
    </p:spTree>
    <p:extLst>
      <p:ext uri="{BB962C8B-B14F-4D97-AF65-F5344CB8AC3E}">
        <p14:creationId xmlns="" xmlns:p14="http://schemas.microsoft.com/office/powerpoint/2010/main" val="361667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1.1.2.2 et 1.1.2.3</a:t>
            </a:r>
            <a:endParaRPr lang="en-US" dirty="0"/>
          </a:p>
        </p:txBody>
      </p:sp>
    </p:spTree>
    <p:extLst>
      <p:ext uri="{BB962C8B-B14F-4D97-AF65-F5344CB8AC3E}">
        <p14:creationId xmlns="" xmlns:p14="http://schemas.microsoft.com/office/powerpoint/2010/main" val="211373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1.1.2.4</a:t>
            </a:r>
            <a:endParaRPr lang="en-US" dirty="0"/>
          </a:p>
        </p:txBody>
      </p:sp>
    </p:spTree>
    <p:extLst>
      <p:ext uri="{BB962C8B-B14F-4D97-AF65-F5344CB8AC3E}">
        <p14:creationId xmlns="" xmlns:p14="http://schemas.microsoft.com/office/powerpoint/2010/main" val="3896320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7FBAF0-BCF5-8741-945F-3C6763791038}"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28856D66-2D7E-BA44-8BF8-F720D8CAD36C}"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6084AB3D-AE30-934E-B0BC-A74C2CCEE444}"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pic>
        <p:nvPicPr>
          <p:cNvPr id="3080" name="Picture 8" descr="Rev08_Cisco_BrandBar10_060408.png"/>
          <p:cNvPicPr>
            <a:picLocks noChangeAspect="1"/>
          </p:cNvPicPr>
          <p:nvPr/>
        </p:nvPicPr>
        <p:blipFill>
          <a:blip r:embed="rId13" cstate="email">
            <a:extLst>
              <a:ext uri="{28A0092B-C50C-407E-A947-70E740481C1C}">
                <a14:useLocalDpi xmlns=""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dirty="0" smtClean="0">
                <a:solidFill>
                  <a:srgbClr val="FFFFFF"/>
                </a:solidFill>
                <a:latin typeface="Arial"/>
                <a:ea typeface="ＭＳ Ｐゴシック"/>
                <a:cs typeface="ＭＳ Ｐゴシック"/>
              </a:rPr>
              <a:t>Chapitre 1 :</a:t>
            </a:r>
            <a:br>
              <a:rPr lang="fr-FR" sz="2800" b="0" i="0" dirty="0" smtClean="0">
                <a:solidFill>
                  <a:srgbClr val="FFFFFF"/>
                </a:solidFill>
                <a:latin typeface="Arial"/>
                <a:ea typeface="ＭＳ Ｐゴシック"/>
                <a:cs typeface="ＭＳ Ｐゴシック"/>
              </a:rPr>
            </a:br>
            <a:r>
              <a:rPr lang="fr-FR" sz="2800" b="0" i="0" dirty="0" smtClean="0">
                <a:solidFill>
                  <a:srgbClr val="FFFFFF"/>
                </a:solidFill>
                <a:latin typeface="Arial"/>
                <a:ea typeface="ＭＳ Ｐゴシック"/>
                <a:cs typeface="ＭＳ Ｐゴシック"/>
              </a:rPr>
              <a:t>Exploration du réseau</a:t>
            </a:r>
            <a:endParaRPr lang="fr-FR"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latin typeface="Arial"/>
              </a:rPr>
              <a:t>Initiation aux réseaux</a:t>
            </a:r>
            <a:endParaRPr lang="fr-FR"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les réseaux étendus et 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Composants d'un réseau</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composants d'un réseau se classent en trois catégories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périphériques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supports de transmission</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services</a:t>
            </a:r>
            <a:endParaRPr lang="fr-FR" sz="2400" b="0" i="0" dirty="0">
              <a:solidFill>
                <a:srgbClr val="000000"/>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stretch>
            <a:fillRect/>
          </a:stretch>
        </p:blipFill>
        <p:spPr bwMode="auto">
          <a:xfrm>
            <a:off x="2067209" y="3552839"/>
            <a:ext cx="5278986" cy="2991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périphériques finaux</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Voici quelques exemples de périphériques finaux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Ordinateurs (stations de travail, ordinateurs portables, serveurs de fichiers, serveurs Web)</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Imprimantes réseau</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Téléphones VoIP</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Terminal TelePresence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Caméras de surveillance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Appareils portatifs (smartphones, tablettes, PDA, lecteurs de carte sans fil et lecteurs de codes à barres)</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Équipements de l'infrastructure réseau</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Parmi ces périphériques réseau intermédiaires, citons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périphériques d'accès réseau (commutateurs et points d'accès sans fil)</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périphériques interréseau (routeurs)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dispositifs de sécurité (pare-feu)</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Supports de transmission</a:t>
            </a:r>
            <a:endParaRPr lang="fr-FR" sz="3200" b="1" i="0" dirty="0">
              <a:solidFill>
                <a:srgbClr val="708CA1"/>
              </a:solidFill>
              <a:latin typeface="Arial"/>
              <a:ea typeface="ＭＳ Ｐゴシック"/>
              <a:cs typeface="ＭＳ Ｐゴシック"/>
            </a:endParaRPr>
          </a:p>
        </p:txBody>
      </p:sp>
      <p:pic>
        <p:nvPicPr>
          <p:cNvPr id="5" name="Picture 3"/>
          <p:cNvPicPr>
            <a:picLocks noChangeAspect="1" noChangeArrowheads="1"/>
          </p:cNvPicPr>
          <p:nvPr/>
        </p:nvPicPr>
        <p:blipFill>
          <a:blip r:embed="rId3" cstate="print"/>
          <a:stretch>
            <a:fillRect/>
          </a:stretch>
        </p:blipFill>
        <p:spPr bwMode="auto">
          <a:xfrm>
            <a:off x="1854518" y="1657819"/>
            <a:ext cx="5428793" cy="4581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Représentations graphiques des réseaux</a:t>
            </a:r>
            <a:endParaRPr lang="fr-FR" dirty="0">
              <a:latin typeface="Arial" charset="0"/>
            </a:endParaRPr>
          </a:p>
        </p:txBody>
      </p:sp>
      <p:pic>
        <p:nvPicPr>
          <p:cNvPr id="3" name="Content Placeholder 2"/>
          <p:cNvPicPr>
            <a:picLocks noGrp="1" noChangeAspect="1"/>
          </p:cNvPicPr>
          <p:nvPr>
            <p:ph idx="1"/>
          </p:nvPr>
        </p:nvPicPr>
        <p:blipFill>
          <a:blip r:embed="rId3" cstate="print"/>
          <a:stretch>
            <a:fillRect/>
          </a:stretch>
        </p:blipFill>
        <p:spPr>
          <a:xfrm>
            <a:off x="1644703" y="1539502"/>
            <a:ext cx="5870489" cy="4926405"/>
          </a:xfrm>
        </p:spPr>
      </p:pic>
    </p:spTree>
    <p:extLst>
      <p:ext uri="{BB962C8B-B14F-4D97-AF65-F5344CB8AC3E}">
        <p14:creationId xmlns="" xmlns:p14="http://schemas.microsoft.com/office/powerpoint/2010/main" val="159538391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Schémas de topologie</a:t>
            </a:r>
            <a:endParaRPr lang="fr-FR" sz="3200" b="1" i="0" dirty="0">
              <a:solidFill>
                <a:srgbClr val="708CA1"/>
              </a:solidFill>
              <a:latin typeface="Arial"/>
              <a:ea typeface="ＭＳ Ｐゴシック"/>
              <a:cs typeface="ＭＳ Ｐゴシック"/>
            </a:endParaRPr>
          </a:p>
        </p:txBody>
      </p:sp>
      <p:pic>
        <p:nvPicPr>
          <p:cNvPr id="4" name="Picture 3"/>
          <p:cNvPicPr>
            <a:picLocks noChangeAspect="1"/>
          </p:cNvPicPr>
          <p:nvPr/>
        </p:nvPicPr>
        <p:blipFill>
          <a:blip r:embed="rId3" cstate="print"/>
          <a:stretch>
            <a:fillRect/>
          </a:stretch>
        </p:blipFill>
        <p:spPr>
          <a:xfrm>
            <a:off x="455206" y="1387792"/>
            <a:ext cx="3867602" cy="3290604"/>
          </a:xfrm>
          <a:prstGeom prst="rect">
            <a:avLst/>
          </a:prstGeom>
        </p:spPr>
      </p:pic>
      <p:pic>
        <p:nvPicPr>
          <p:cNvPr id="5" name="Picture 4"/>
          <p:cNvPicPr>
            <a:picLocks noChangeAspect="1"/>
          </p:cNvPicPr>
          <p:nvPr/>
        </p:nvPicPr>
        <p:blipFill>
          <a:blip r:embed="rId4" cstate="print"/>
          <a:stretch>
            <a:fillRect/>
          </a:stretch>
        </p:blipFill>
        <p:spPr>
          <a:xfrm>
            <a:off x="4888573" y="3288643"/>
            <a:ext cx="3620997" cy="3288894"/>
          </a:xfrm>
          <a:prstGeom prst="rect">
            <a:avLst/>
          </a:prstGeom>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et les réseaux étendus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Types de réseau</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a:xfrm>
            <a:off x="213109" y="1539502"/>
            <a:ext cx="8930891" cy="4926405"/>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deux types d'infrastructures réseau les plus répandus sont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réseau local (LAN)</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réseau étendu (WAN)</a:t>
            </a:r>
          </a:p>
          <a:p>
            <a:pPr marL="0" indent="0" algn="l" defTabSz="814365">
              <a:spcBef>
                <a:spcPct val="50000"/>
              </a:spcBef>
              <a:spcAft>
                <a:spcPct val="0"/>
              </a:spcAft>
              <a:buNone/>
            </a:pPr>
            <a:endParaRPr lang="fr-FR" dirty="0" smtClean="0"/>
          </a:p>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Autres types de réseau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réseau métropolitain (MAN)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réseau local sans fil (WLAN)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réseau de stockage (SAN)</a:t>
            </a:r>
            <a:endParaRPr lang="fr-FR"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et les réseaux étendus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Réseaux locaux (LAN)</a:t>
            </a:r>
            <a:endParaRPr lang="fr-FR" sz="3200" b="1" i="0" dirty="0">
              <a:solidFill>
                <a:srgbClr val="708CA1"/>
              </a:solidFill>
              <a:latin typeface="Arial"/>
              <a:ea typeface="ＭＳ Ｐゴシック"/>
              <a:cs typeface="ＭＳ Ｐゴシック"/>
            </a:endParaRPr>
          </a:p>
        </p:txBody>
      </p:sp>
      <p:pic>
        <p:nvPicPr>
          <p:cNvPr id="5" name="Picture 4"/>
          <p:cNvPicPr/>
          <p:nvPr/>
        </p:nvPicPr>
        <p:blipFill>
          <a:blip r:embed="rId3" cstate="print"/>
          <a:stretch>
            <a:fillRect/>
          </a:stretch>
        </p:blipFill>
        <p:spPr bwMode="auto">
          <a:xfrm>
            <a:off x="1663701" y="1600450"/>
            <a:ext cx="5284938" cy="4022228"/>
          </a:xfrm>
          <a:prstGeom prst="rect">
            <a:avLst/>
          </a:prstGeom>
          <a:noFill/>
          <a:ln>
            <a:noFill/>
          </a:ln>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et les réseaux étendus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Réseaux étendus (WAN)</a:t>
            </a:r>
            <a:endParaRPr lang="fr-FR" sz="3200" b="1" i="0" dirty="0">
              <a:solidFill>
                <a:srgbClr val="708CA1"/>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stretch>
            <a:fillRect/>
          </a:stretch>
        </p:blipFill>
        <p:spPr bwMode="auto">
          <a:xfrm>
            <a:off x="1143000" y="1494587"/>
            <a:ext cx="6593681" cy="47954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les réseaux étendus et 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Internet</a:t>
            </a:r>
            <a:endParaRPr lang="fr-FR" sz="3200" b="1" i="0" dirty="0">
              <a:solidFill>
                <a:srgbClr val="708CA1"/>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stretch>
            <a:fillRect/>
          </a:stretch>
        </p:blipFill>
        <p:spPr bwMode="auto">
          <a:xfrm>
            <a:off x="1824997" y="1551023"/>
            <a:ext cx="5492420" cy="4716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1 : Les objectifs</a:t>
            </a:r>
            <a:endParaRPr lang="fr-FR" sz="3200" b="1" i="0" dirty="0">
              <a:solidFill>
                <a:srgbClr val="708CA1"/>
              </a:solidFill>
              <a:latin typeface="Arial"/>
              <a:ea typeface="ＭＳ Ｐゴシック"/>
              <a:cs typeface="ＭＳ Ｐゴシック"/>
            </a:endParaRP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étudiants seront capables de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Décrire les différents réseaux utilisés dans la vie quotidienne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les topologies et les équipements utilisés dans un réseau de PME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les caractéristiques de base d'un réseau prenant en charge la communication dans une PME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les tendances liées au réseau qui affecteront l'utilisation des réseaux dans les PME </a:t>
            </a:r>
            <a:endParaRPr lang="fr-FR" dirty="0"/>
          </a:p>
        </p:txBody>
      </p:sp>
    </p:spTree>
    <p:extLst>
      <p:ext uri="{BB962C8B-B14F-4D97-AF65-F5344CB8AC3E}">
        <p14:creationId xmlns=""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Intranet et Extranet</a:t>
            </a:r>
            <a:endParaRPr lang="fr-FR" sz="3200" b="1" i="0" dirty="0">
              <a:solidFill>
                <a:srgbClr val="708CA1"/>
              </a:solidFill>
              <a:latin typeface="Arial"/>
              <a:ea typeface="ＭＳ Ｐゴシック"/>
              <a:cs typeface="ＭＳ Ｐゴシック"/>
            </a:endParaRPr>
          </a:p>
        </p:txBody>
      </p:sp>
      <p:pic>
        <p:nvPicPr>
          <p:cNvPr id="5" name="Picture 3"/>
          <p:cNvPicPr>
            <a:picLocks noChangeAspect="1" noChangeArrowheads="1"/>
          </p:cNvPicPr>
          <p:nvPr/>
        </p:nvPicPr>
        <p:blipFill>
          <a:blip r:embed="rId3" cstate="print"/>
          <a:stretch>
            <a:fillRect/>
          </a:stretch>
        </p:blipFill>
        <p:spPr bwMode="auto">
          <a:xfrm>
            <a:off x="2074779" y="1571907"/>
            <a:ext cx="4994442" cy="4714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locaux, les réseaux étendus et 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Technologies d'accès Internet</a:t>
            </a:r>
            <a:endParaRPr lang="fr-FR" dirty="0">
              <a:latin typeface="Arial" charset="0"/>
            </a:endParaRP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77553" y="2236553"/>
            <a:ext cx="5172075" cy="349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Connexion à 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000" b="1" i="0" dirty="0" smtClean="0">
                <a:solidFill>
                  <a:srgbClr val="708CA1"/>
                </a:solidFill>
                <a:latin typeface="Arial"/>
                <a:ea typeface="ＭＳ Ｐゴシック"/>
                <a:cs typeface="ＭＳ Ｐゴシック"/>
              </a:rPr>
              <a:t>Connexion des utilisateurs distants à Internet</a:t>
            </a:r>
            <a:endParaRPr lang="fr-FR" sz="3000" b="1" i="0" dirty="0">
              <a:solidFill>
                <a:srgbClr val="708CA1"/>
              </a:solidFill>
              <a:latin typeface="Arial"/>
              <a:ea typeface="ＭＳ Ｐゴシック"/>
              <a:cs typeface="ＭＳ Ｐゴシック"/>
            </a:endParaRPr>
          </a:p>
        </p:txBody>
      </p:sp>
      <p:pic>
        <p:nvPicPr>
          <p:cNvPr id="32" name="Content Placeholder 2"/>
          <p:cNvPicPr>
            <a:picLocks noGrp="1" noChangeAspect="1"/>
          </p:cNvPicPr>
          <p:nvPr>
            <p:ph idx="1"/>
          </p:nvPr>
        </p:nvPicPr>
        <p:blipFill>
          <a:blip r:embed="rId3" cstate="print"/>
          <a:stretch>
            <a:fillRect/>
          </a:stretch>
        </p:blipFill>
        <p:spPr>
          <a:xfrm>
            <a:off x="1687490" y="1539502"/>
            <a:ext cx="5784915" cy="4926405"/>
          </a:xfr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Connexion à Internet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Connexion des entreprises à Internet</a:t>
            </a:r>
            <a:endParaRPr lang="fr-FR" sz="3200" b="1" i="0" dirty="0">
              <a:solidFill>
                <a:srgbClr val="708CA1"/>
              </a:solidFill>
              <a:latin typeface="Arial"/>
              <a:ea typeface="ＭＳ Ｐゴシック"/>
              <a:cs typeface="ＭＳ Ｐゴシック"/>
            </a:endParaRPr>
          </a:p>
        </p:txBody>
      </p:sp>
      <p:pic>
        <p:nvPicPr>
          <p:cNvPr id="26" name="Content Placeholder 2"/>
          <p:cNvPicPr>
            <a:picLocks noGrp="1" noChangeAspect="1"/>
          </p:cNvPicPr>
          <p:nvPr>
            <p:ph idx="1"/>
          </p:nvPr>
        </p:nvPicPr>
        <p:blipFill>
          <a:blip r:embed="rId3" cstate="print"/>
          <a:stretch>
            <a:fillRect/>
          </a:stretch>
        </p:blipFill>
        <p:spPr>
          <a:xfrm>
            <a:off x="1123751" y="1539502"/>
            <a:ext cx="6912392" cy="4926405"/>
          </a:xfr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convergents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 convergent</a:t>
            </a:r>
            <a:endParaRPr lang="fr-FR" dirty="0">
              <a:latin typeface="Arial" charset="0"/>
            </a:endParaRPr>
          </a:p>
        </p:txBody>
      </p:sp>
      <p:pic>
        <p:nvPicPr>
          <p:cNvPr id="6" name="Content Placeholder 5"/>
          <p:cNvPicPr>
            <a:picLocks noGrp="1" noChangeAspect="1"/>
          </p:cNvPicPr>
          <p:nvPr>
            <p:ph idx="1"/>
          </p:nvPr>
        </p:nvPicPr>
        <p:blipFill>
          <a:blip r:embed="rId3" cstate="print"/>
          <a:stretch>
            <a:fillRect/>
          </a:stretch>
        </p:blipFill>
        <p:spPr>
          <a:xfrm>
            <a:off x="1660109" y="1539502"/>
            <a:ext cx="5839677" cy="4926405"/>
          </a:xfrm>
          <a:prstGeom prst="rect">
            <a:avLst/>
          </a:prstGeo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convergents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Planification en prévision de l'avenir</a:t>
            </a:r>
            <a:endParaRPr lang="fr-FR" dirty="0">
              <a:latin typeface="Arial" charset="0"/>
            </a:endParaRPr>
          </a:p>
        </p:txBody>
      </p:sp>
      <p:pic>
        <p:nvPicPr>
          <p:cNvPr id="3" name="Content Placeholder 2"/>
          <p:cNvPicPr>
            <a:picLocks noGrp="1" noChangeAspect="1"/>
          </p:cNvPicPr>
          <p:nvPr>
            <p:ph idx="1"/>
          </p:nvPr>
        </p:nvPicPr>
        <p:blipFill>
          <a:blip r:embed="rId3" cstate="print"/>
          <a:stretch>
            <a:fillRect/>
          </a:stretch>
        </p:blipFill>
        <p:spPr>
          <a:xfrm>
            <a:off x="1558038" y="1539502"/>
            <a:ext cx="6043818" cy="4926405"/>
          </a:xfr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Architecture prenant en charge le réseau</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Alors que les réseaux évoluent, nous découvrons que les architectures sous-jacentes doivent prendre en considération quatre caractéristiques de base si elles veulent répondre aux attentes des utilisateurs :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Tolérance aux pannes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Évolutivité</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Qualité de service (QS)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Sécurité</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93868" y="695953"/>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Tolérance aux pannes dans les réseaux à commutation de circuits</a:t>
            </a:r>
            <a:endParaRPr lang="fr-FR" dirty="0">
              <a:latin typeface="Arial" charset="0"/>
            </a:endParaRPr>
          </a:p>
        </p:txBody>
      </p:sp>
      <p:pic>
        <p:nvPicPr>
          <p:cNvPr id="6" name="Content Placeholder 2"/>
          <p:cNvPicPr>
            <a:picLocks noGrp="1" noChangeAspect="1"/>
          </p:cNvPicPr>
          <p:nvPr>
            <p:ph idx="1"/>
          </p:nvPr>
        </p:nvPicPr>
        <p:blipFill>
          <a:blip r:embed="rId3" cstate="print"/>
          <a:stretch>
            <a:fillRect/>
          </a:stretch>
        </p:blipFill>
        <p:spPr>
          <a:xfrm>
            <a:off x="1620099" y="1539502"/>
            <a:ext cx="5919696" cy="4926405"/>
          </a:xfrm>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Réseaux à commutation de paquets</a:t>
            </a:r>
            <a:endParaRPr lang="fr-FR" dirty="0">
              <a:latin typeface="Arial" charset="0"/>
            </a:endParaRPr>
          </a:p>
        </p:txBody>
      </p:sp>
      <p:pic>
        <p:nvPicPr>
          <p:cNvPr id="4" name="Content Placeholder 2"/>
          <p:cNvPicPr>
            <a:picLocks noGrp="1" noChangeAspect="1"/>
          </p:cNvPicPr>
          <p:nvPr>
            <p:ph idx="1"/>
          </p:nvPr>
        </p:nvPicPr>
        <p:blipFill>
          <a:blip r:embed="rId3" cstate="print"/>
          <a:stretch>
            <a:fillRect/>
          </a:stretch>
        </p:blipFill>
        <p:spPr>
          <a:xfrm>
            <a:off x="1652211" y="1539502"/>
            <a:ext cx="5855473" cy="4926405"/>
          </a:xfrm>
        </p:spPr>
      </p:pic>
    </p:spTree>
    <p:extLst>
      <p:ext uri="{BB962C8B-B14F-4D97-AF65-F5344CB8AC3E}">
        <p14:creationId xmlns="" xmlns:p14="http://schemas.microsoft.com/office/powerpoint/2010/main" val="180097816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Réseaux évolutifs</a:t>
            </a:r>
            <a:endParaRPr lang="fr-FR" dirty="0">
              <a:latin typeface="Arial" charset="0"/>
            </a:endParaRPr>
          </a:p>
        </p:txBody>
      </p:sp>
      <p:pic>
        <p:nvPicPr>
          <p:cNvPr id="1026" name="Picture 2" descr="X:\DTP\Supplementals\FR\Instructor\docx\FR_updated\Chapter1\slide_29.png"/>
          <p:cNvPicPr>
            <a:picLocks noGrp="1" noChangeAspect="1" noChangeArrowheads="1"/>
          </p:cNvPicPr>
          <p:nvPr>
            <p:ph idx="1"/>
          </p:nvPr>
        </p:nvPicPr>
        <p:blipFill>
          <a:blip r:embed="rId3" cstate="print"/>
          <a:srcRect/>
          <a:stretch>
            <a:fillRect/>
          </a:stretch>
        </p:blipFill>
        <p:spPr bwMode="auto">
          <a:xfrm>
            <a:off x="1935202" y="1539875"/>
            <a:ext cx="5289471" cy="4926013"/>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1</a:t>
            </a:r>
            <a:endParaRPr lang="fr-FR" sz="3200" b="1" i="0" dirty="0">
              <a:solidFill>
                <a:srgbClr val="708CA1"/>
              </a:solidFill>
              <a:latin typeface="Arial"/>
              <a:ea typeface="ＭＳ Ｐゴシック"/>
              <a:cs typeface="ＭＳ Ｐゴシック"/>
            </a:endParaRPr>
          </a:p>
        </p:txBody>
      </p:sp>
      <p:sp>
        <p:nvSpPr>
          <p:cNvPr id="9218" name="Rectangle 3"/>
          <p:cNvSpPr>
            <a:spLocks noGrp="1" noChangeArrowheads="1"/>
          </p:cNvSpPr>
          <p:nvPr>
            <p:ph idx="1"/>
          </p:nvPr>
        </p:nvSpPr>
        <p:spPr/>
        <p:txBody>
          <a:bodyPr/>
          <a:lstStyle/>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1.1  Connecté au monde entier</a:t>
            </a:r>
            <a:endParaRPr lang="fr-FR" sz="2400" dirty="0" smtClean="0">
              <a:latin typeface="Arial" charset="0"/>
            </a:endParaRP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1.2 Les réseaux locaux, les réseaux étendus et Internet </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1.3 Le réseau en tant que plate-forme</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1.4 Évolution de l'environnement réseau</a:t>
            </a:r>
            <a:endParaRPr lang="fr-FR" sz="2400" dirty="0" smtClean="0">
              <a:latin typeface="Arial" charset="0"/>
            </a:endParaRP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1.5 Résumé</a:t>
            </a:r>
            <a:endParaRPr lang="fr-FR" sz="2400" b="0" i="0" dirty="0">
              <a:solidFill>
                <a:srgbClr val="000000"/>
              </a:solidFill>
              <a:latin typeface="Arial"/>
              <a:ea typeface="ＭＳ Ｐゴシック"/>
              <a:cs typeface="ＭＳ Ｐゴシック"/>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Qualité de service (QS)</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normAutofit fontScale="92500"/>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une entreprise, il faut établir des priorités. Par exemple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communications pour lesquelles la vitesse est importante (augmenter la priorité des services tels que la téléphonie ou la distribution vidéo)</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communications pour lesquelles la vitesse n'est pas importante (réduire la priorité du téléchargement des pages Web ou des e-mails)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communications revêtant une grande importance pour l'entreprise (augmenter la priorité des données de contrôle de la production ou de transactions commerciales)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communications indésirables telles que le partage de fichiers en peer-to-peer ou la transmission multimédia en continu : réduire leur priorité ou bloquer les activités indésirables</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Réseau fiable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Sécurité du réseau</a:t>
            </a:r>
            <a:endParaRPr lang="fr-FR" sz="3200" b="1" i="0" dirty="0">
              <a:solidFill>
                <a:srgbClr val="708CA1"/>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stretch>
            <a:fillRect/>
          </a:stretch>
        </p:blipFill>
        <p:spPr bwMode="auto">
          <a:xfrm>
            <a:off x="1653628" y="1808834"/>
            <a:ext cx="5967395"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Nouvelles tendances</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plus répandues incluent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BYOD (Bring Your Own Device)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collaboration en ligne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vidéos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cloud computing</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BYOD (Bring Your Own Device)</a:t>
            </a:r>
            <a:endParaRPr lang="fr-FR" sz="3200" b="1" i="0" dirty="0">
              <a:solidFill>
                <a:srgbClr val="708CA1"/>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62163" y="2042230"/>
            <a:ext cx="5019675" cy="354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Collaboration en ligne</a:t>
            </a:r>
            <a:endParaRPr lang="fr-FR" dirty="0">
              <a:latin typeface="Arial" charset="0"/>
            </a:endParaRPr>
          </a:p>
        </p:txBody>
      </p:sp>
      <p:pic>
        <p:nvPicPr>
          <p:cNvPr id="6" name="Content Placeholder 2"/>
          <p:cNvPicPr>
            <a:picLocks noGrp="1" noChangeAspect="1"/>
          </p:cNvPicPr>
          <p:nvPr>
            <p:ph idx="1"/>
          </p:nvPr>
        </p:nvPicPr>
        <p:blipFill>
          <a:blip r:embed="rId3"/>
          <a:stretch>
            <a:fillRect/>
          </a:stretch>
        </p:blipFill>
        <p:spPr>
          <a:xfrm>
            <a:off x="1432522" y="1539502"/>
            <a:ext cx="6294850" cy="4926404"/>
          </a:xfrm>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Communication vidéo</a:t>
            </a:r>
            <a:endParaRPr lang="fr-FR" dirty="0">
              <a:latin typeface="Arial" charset="0"/>
            </a:endParaRPr>
          </a:p>
        </p:txBody>
      </p:sp>
      <p:pic>
        <p:nvPicPr>
          <p:cNvPr id="4" name="Content Placeholder 2"/>
          <p:cNvPicPr>
            <a:picLocks noGrp="1" noChangeAspect="1"/>
          </p:cNvPicPr>
          <p:nvPr>
            <p:ph idx="1"/>
          </p:nvPr>
        </p:nvPicPr>
        <p:blipFill>
          <a:blip r:embed="rId3" cstate="print"/>
          <a:stretch>
            <a:fillRect/>
          </a:stretch>
        </p:blipFill>
        <p:spPr>
          <a:xfrm>
            <a:off x="1067897" y="1539502"/>
            <a:ext cx="7024100" cy="4926405"/>
          </a:xfrm>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Cloud computing</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Il existe quatre types principaux de cloud :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Clouds publics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Clouds privés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Clouds personnalisés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Clouds hybrides </a:t>
            </a:r>
            <a:endParaRPr lang="fr-FR" dirty="0"/>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63126" y="2830055"/>
            <a:ext cx="4857750" cy="3314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Tendances relatives aux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Data centers</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Un data center héberge des systèmes informatiques et les composants associés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Connexions de communication de données redondantes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Serveurs virtuels haut débit (parfois appelés batteries de serveurs ou clusters de serveurs)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Systèmes de stockage redondants (généralement, technologie SAN)</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Alimentations redondantes ou de secours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Systèmes de contrôle de l'environnement (par exemple, climatisation, système d'extinction des incendies)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Dispositifs de sécurité</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Technologies réseau domestiques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Tendances technologiques domestiques</a:t>
            </a:r>
            <a:endParaRPr lang="fr-FR" dirty="0">
              <a:latin typeface="Arial" charset="0"/>
            </a:endParaRPr>
          </a:p>
        </p:txBody>
      </p:sp>
      <p:pic>
        <p:nvPicPr>
          <p:cNvPr id="2" name="Content Placeholder 1"/>
          <p:cNvPicPr>
            <a:picLocks noGrp="1" noChangeAspect="1"/>
          </p:cNvPicPr>
          <p:nvPr>
            <p:ph idx="1"/>
          </p:nvPr>
        </p:nvPicPr>
        <p:blipFill>
          <a:blip r:embed="rId3" cstate="print"/>
          <a:stretch>
            <a:fillRect/>
          </a:stretch>
        </p:blipFill>
        <p:spPr>
          <a:xfrm>
            <a:off x="1724515" y="1539502"/>
            <a:ext cx="5710864" cy="4926405"/>
          </a:xfrm>
        </p:spPr>
      </p:pic>
    </p:spTree>
    <p:extLst>
      <p:ext uri="{BB962C8B-B14F-4D97-AF65-F5344CB8AC3E}">
        <p14:creationId xmlns="" xmlns:p14="http://schemas.microsoft.com/office/powerpoint/2010/main" val="302101036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Technologies réseau domestiques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 sur courant électrique</a:t>
            </a:r>
            <a:endParaRPr lang="fr-FR" dirty="0">
              <a:latin typeface="Arial" charset="0"/>
            </a:endParaRPr>
          </a:p>
        </p:txBody>
      </p:sp>
      <p:pic>
        <p:nvPicPr>
          <p:cNvPr id="2" name="Content Placeholder 1"/>
          <p:cNvPicPr>
            <a:picLocks noGrp="1" noChangeAspect="1"/>
          </p:cNvPicPr>
          <p:nvPr>
            <p:ph idx="1"/>
          </p:nvPr>
        </p:nvPicPr>
        <p:blipFill>
          <a:blip r:embed="rId3" cstate="print"/>
          <a:stretch>
            <a:fillRect/>
          </a:stretch>
        </p:blipFill>
        <p:spPr>
          <a:xfrm>
            <a:off x="1007108" y="1539502"/>
            <a:ext cx="7145678" cy="4926405"/>
          </a:xfrm>
        </p:spPr>
      </p:pic>
    </p:spTree>
    <p:extLst>
      <p:ext uri="{BB962C8B-B14F-4D97-AF65-F5344CB8AC3E}">
        <p14:creationId xmlns="" xmlns:p14="http://schemas.microsoft.com/office/powerpoint/2010/main" val="627177556"/>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93868" y="7880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aujourd'hui</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réseaux que nous avons connus et ceux de notre vie quotidienne</a:t>
            </a:r>
            <a:endParaRPr lang="fr-FR" sz="3200" b="1" i="0" dirty="0">
              <a:solidFill>
                <a:srgbClr val="708CA1"/>
              </a:solidFill>
              <a:latin typeface="Arial"/>
              <a:ea typeface="ＭＳ Ｐゴシック"/>
              <a:cs typeface="ＭＳ Ｐゴシック"/>
            </a:endParaRPr>
          </a:p>
        </p:txBody>
      </p:sp>
      <p:pic>
        <p:nvPicPr>
          <p:cNvPr id="5" name="Content Placeholder 5"/>
          <p:cNvPicPr>
            <a:picLocks noGrp="1" noChangeAspect="1"/>
          </p:cNvPicPr>
          <p:nvPr>
            <p:ph idx="1"/>
          </p:nvPr>
        </p:nvPicPr>
        <p:blipFill>
          <a:blip r:embed="rId3" cstate="print"/>
          <a:srcRect t="6388" b="3900"/>
          <a:stretch>
            <a:fillRect/>
          </a:stretch>
        </p:blipFill>
        <p:spPr>
          <a:xfrm>
            <a:off x="939801" y="1684478"/>
            <a:ext cx="6882228" cy="4690922"/>
          </a:xfrm>
        </p:spPr>
      </p:pic>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Technologies réseau domestiques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Haut débit sans fil</a:t>
            </a:r>
            <a:endParaRPr lang="fr-FR" dirty="0">
              <a:latin typeface="Arial" charset="0"/>
            </a:endParaRPr>
          </a:p>
        </p:txBody>
      </p:sp>
      <p:pic>
        <p:nvPicPr>
          <p:cNvPr id="2" name="Content Placeholder 1"/>
          <p:cNvPicPr>
            <a:picLocks noGrp="1" noChangeAspect="1"/>
          </p:cNvPicPr>
          <p:nvPr>
            <p:ph idx="1"/>
          </p:nvPr>
        </p:nvPicPr>
        <p:blipFill>
          <a:blip r:embed="rId3" cstate="print"/>
          <a:stretch>
            <a:fillRect/>
          </a:stretch>
        </p:blipFill>
        <p:spPr>
          <a:xfrm>
            <a:off x="1815396" y="1539502"/>
            <a:ext cx="5529103" cy="4926405"/>
          </a:xfrm>
        </p:spPr>
      </p:pic>
    </p:spTree>
    <p:extLst>
      <p:ext uri="{BB962C8B-B14F-4D97-AF65-F5344CB8AC3E}">
        <p14:creationId xmlns="" xmlns:p14="http://schemas.microsoft.com/office/powerpoint/2010/main" val="296477146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defTabSz="814365"/>
            <a:r>
              <a:rPr lang="fr-FR" sz="1800" b="1" i="0" dirty="0" smtClean="0">
                <a:solidFill>
                  <a:srgbClr val="708CA1"/>
                </a:solidFill>
                <a:latin typeface="Arial"/>
                <a:ea typeface="ＭＳ Ｐゴシック"/>
                <a:cs typeface="ＭＳ Ｐゴシック"/>
              </a:rPr>
              <a:t>L'avenir des réseaux</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dirty="0" smtClean="0"/>
              <a:t>Sécurité</a:t>
            </a:r>
            <a:r>
              <a:rPr lang="fr-FR" sz="3200" b="1" i="0" dirty="0" smtClean="0">
                <a:solidFill>
                  <a:srgbClr val="708CA1"/>
                </a:solidFill>
                <a:latin typeface="Arial"/>
                <a:ea typeface="ＭＳ Ｐゴシック"/>
                <a:cs typeface="ＭＳ Ｐゴシック"/>
              </a:rPr>
              <a:t> du réseau</a:t>
            </a:r>
            <a:endParaRPr lang="fr-FR" sz="3200" b="1" i="0" dirty="0">
              <a:solidFill>
                <a:srgbClr val="708CA1"/>
              </a:solidFill>
              <a:latin typeface="Arial"/>
              <a:ea typeface="ＭＳ Ｐゴシック"/>
              <a:cs typeface="ＭＳ Ｐゴシック"/>
            </a:endParaRPr>
          </a:p>
        </p:txBody>
      </p:sp>
      <p:pic>
        <p:nvPicPr>
          <p:cNvPr id="5" name="Picture 2"/>
          <p:cNvPicPr>
            <a:picLocks noChangeAspect="1" noChangeArrowheads="1"/>
          </p:cNvPicPr>
          <p:nvPr/>
        </p:nvPicPr>
        <p:blipFill>
          <a:blip r:embed="rId3" cstate="print"/>
          <a:stretch>
            <a:fillRect/>
          </a:stretch>
        </p:blipFill>
        <p:spPr bwMode="auto">
          <a:xfrm>
            <a:off x="1358900" y="1617217"/>
            <a:ext cx="6088473" cy="44169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Sécurité du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Menaces pour la sécurité</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menaces externes les plus courantes pour les réseaux sont les suivantes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Virus, vers et chevaux de Troie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Logiciels espions et logiciels publicitaires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Attaques zero-day (également appelées attaques zero-hour)</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Piratage informatique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Attaques par déni de service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Interception et vol de données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Usurpation d'identité</a:t>
            </a:r>
            <a:endParaRPr lang="fr-FR"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Sécurité du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Solutions de sécurité</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La sécurité du réseau repose souvent sur les éléments suivants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Antivirus et logiciel anti-espion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Filtrage au niveau du pare-feu</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Systèmes de pare-feu dédiés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Listes de contrôle d'accès (ACL)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Systèmes de protection contre les intrusions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VPN</a:t>
            </a:r>
            <a:endParaRPr lang="fr-FR"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Architectures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Architectures réseau Cisco</a:t>
            </a:r>
            <a:endParaRPr lang="fr-FR" sz="3200" b="1" i="0" dirty="0">
              <a:solidFill>
                <a:srgbClr val="708CA1"/>
              </a:solidFill>
              <a:latin typeface="Arial"/>
              <a:ea typeface="ＭＳ Ｐゴシック"/>
              <a:cs typeface="ＭＳ Ｐゴシック"/>
            </a:endParaRPr>
          </a:p>
        </p:txBody>
      </p:sp>
      <p:pic>
        <p:nvPicPr>
          <p:cNvPr id="4" name="Picture 2"/>
          <p:cNvPicPr>
            <a:picLocks noGrp="1" noChangeAspect="1" noChangeArrowheads="1"/>
          </p:cNvPicPr>
          <p:nvPr>
            <p:ph idx="1"/>
          </p:nvPr>
        </p:nvPicPr>
        <p:blipFill>
          <a:blip r:embed="rId3"/>
          <a:stretch>
            <a:fillRect/>
          </a:stretch>
        </p:blipFill>
        <p:spPr bwMode="auto">
          <a:xfrm>
            <a:off x="1954199" y="1539502"/>
            <a:ext cx="5251497" cy="4926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Architectures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Cisco Certified Network Associate (CCNA)</a:t>
            </a:r>
            <a:endParaRPr lang="fr-FR" sz="3200" b="1" i="0" dirty="0">
              <a:solidFill>
                <a:srgbClr val="708CA1"/>
              </a:solidFill>
              <a:latin typeface="Arial"/>
              <a:ea typeface="ＭＳ Ｐゴシック"/>
              <a:cs typeface="ＭＳ Ｐゴシック"/>
            </a:endParaRPr>
          </a:p>
        </p:txBody>
      </p:sp>
      <p:pic>
        <p:nvPicPr>
          <p:cNvPr id="6" name="Picture 3"/>
          <p:cNvPicPr>
            <a:picLocks noChangeAspect="1" noChangeArrowheads="1"/>
          </p:cNvPicPr>
          <p:nvPr/>
        </p:nvPicPr>
        <p:blipFill>
          <a:blip r:embed="rId3" cstate="print"/>
          <a:stretch>
            <a:fillRect/>
          </a:stretch>
        </p:blipFill>
        <p:spPr bwMode="auto">
          <a:xfrm>
            <a:off x="1297544" y="1322230"/>
            <a:ext cx="5839856" cy="49239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Exploration du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et Internet ont modifié notre façon de communiquer, d'apprendre, de travailler et de nous divertir.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peuvent être de différentes tailles. Cela va des réseaux de base, constitués de deux ordinateurs, aux réseaux les plus complexes capables de connecter des millions de périphériques.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est le plus grand réseau existant. En réalité, Internet est un « réseau de réseaux ». Internet fournit des services qui nous permettent de communiquer avec la famille, les amis et les collègues. </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148987261"/>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Exploration du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L'infrastructure réseau est la plate-forme qui prend en charge le réseau. Elle fournit le canal stable et fiable à travers lequel nos communications peuvent s'établir. Ce dernier est constitué de composants réseau tels que les périphériques finaux, les équipements intermédiaires et les supports de transmission.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doivent être fiables. </a:t>
            </a: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sécurité du réseau est une partie intégrante des réseaux informatiques, qu'il s'agisse d'un simple environnement domestique avec une seule connexion à Internet ou d'une entreprise avec des milliers d'utilisateurs. </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990698111"/>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Exploration du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L'infrastructure réseau peut varier considérablement en termes de taille, de nombre d'utilisateurs, et de nombre et types de services pris en charge. Elle doit se développer et s'adapter pour prendre en charge la façon dont le réseau est utilisé. La plate-forme de routage et de commutation est la base de toute infrastructure réseau.  </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extLst>
      <p:ext uri="{BB962C8B-B14F-4D97-AF65-F5344CB8AC3E}">
        <p14:creationId xmlns="" xmlns:p14="http://schemas.microsoft.com/office/powerpoint/2010/main" val="376030900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ctr"/>
          <a:lstStyle/>
          <a:p>
            <a:endParaRPr lang="fr-FR" dirty="0"/>
          </a:p>
        </p:txBody>
      </p:sp>
      <p:pic>
        <p:nvPicPr>
          <p:cNvPr id="121858" name="Picture 3" descr="CNA_largo-onwhite"/>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réseaux aujourd'hui</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communauté internationale</a:t>
            </a:r>
            <a:endParaRPr lang="fr-FR" sz="3200" b="1" i="0" dirty="0">
              <a:solidFill>
                <a:srgbClr val="708CA1"/>
              </a:solidFill>
              <a:latin typeface="Arial"/>
              <a:ea typeface="ＭＳ Ｐゴシック"/>
              <a:cs typeface="ＭＳ Ｐゴシック"/>
            </a:endParaRPr>
          </a:p>
        </p:txBody>
      </p:sp>
      <p:pic>
        <p:nvPicPr>
          <p:cNvPr id="3" name="Content Placeholder 2" descr="telepresence.revHEAD.bmp"/>
          <p:cNvPicPr>
            <a:picLocks noGrp="1" noChangeAspect="1"/>
          </p:cNvPicPr>
          <p:nvPr>
            <p:ph idx="1"/>
          </p:nvPr>
        </p:nvPicPr>
        <p:blipFill>
          <a:blip r:embed="rId3" cstate="email">
            <a:extLst>
              <a:ext uri="{28A0092B-C50C-407E-A947-70E740481C1C}">
                <a14:useLocalDpi xmlns="" xmlns:a14="http://schemas.microsoft.com/office/drawing/2010/main" val="0"/>
              </a:ext>
            </a:extLst>
          </a:blip>
          <a:srcRect t="7702" b="7702"/>
          <a:stretch>
            <a:fillRect/>
          </a:stretch>
        </p:blipFill>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Interconnexion de nos vies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000" b="1" i="0" dirty="0" smtClean="0">
                <a:solidFill>
                  <a:srgbClr val="708CA1"/>
                </a:solidFill>
                <a:latin typeface="Arial"/>
                <a:ea typeface="ＭＳ Ｐゴシック"/>
                <a:cs typeface="ＭＳ Ｐゴシック"/>
              </a:rPr>
              <a:t>L'impact des réseaux dans la vie quotidienne</a:t>
            </a:r>
            <a:endParaRPr lang="fr-FR" sz="30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facilitent l'apprentissage</a:t>
            </a:r>
            <a:br>
              <a:rPr lang="fr-FR" sz="2400" b="0" i="0" dirty="0" smtClean="0">
                <a:solidFill>
                  <a:srgbClr val="000000"/>
                </a:solidFill>
                <a:latin typeface="Arial"/>
                <a:ea typeface="ＭＳ Ｐゴシック"/>
                <a:cs typeface="ＭＳ Ｐゴシック"/>
              </a:rPr>
            </a:b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facilitent la communication</a:t>
            </a:r>
            <a:br>
              <a:rPr lang="fr-FR" sz="2400" b="0" i="0" dirty="0" smtClean="0">
                <a:solidFill>
                  <a:srgbClr val="000000"/>
                </a:solidFill>
                <a:latin typeface="Arial"/>
                <a:ea typeface="ＭＳ Ｐゴシック"/>
                <a:cs typeface="ＭＳ Ｐゴシック"/>
              </a:rPr>
            </a:b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facilitent notre travail</a:t>
            </a:r>
            <a:br>
              <a:rPr lang="fr-FR" sz="2400" b="0" i="0" dirty="0" smtClean="0">
                <a:solidFill>
                  <a:srgbClr val="000000"/>
                </a:solidFill>
                <a:latin typeface="Arial"/>
                <a:ea typeface="ＭＳ Ｐゴシック"/>
                <a:cs typeface="ＭＳ Ｐゴシック"/>
              </a:rPr>
            </a:b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réseaux facilitent le divertissement</a:t>
            </a:r>
            <a:endParaRPr lang="fr-FR"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Fourniture de ressources dans 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Réseaux de tailles diverses</a:t>
            </a:r>
            <a:endParaRPr lang="fr-FR" dirty="0">
              <a:latin typeface="Arial" charset="0"/>
            </a:endParaRPr>
          </a:p>
        </p:txBody>
      </p:sp>
      <p:pic>
        <p:nvPicPr>
          <p:cNvPr id="3" name="Content Placeholder 2"/>
          <p:cNvPicPr>
            <a:picLocks noGrp="1" noChangeAspect="1"/>
          </p:cNvPicPr>
          <p:nvPr>
            <p:ph idx="1"/>
          </p:nvPr>
        </p:nvPicPr>
        <p:blipFill>
          <a:blip r:embed="rId3" cstate="print"/>
          <a:stretch>
            <a:fillRect/>
          </a:stretch>
        </p:blipFill>
        <p:spPr>
          <a:xfrm>
            <a:off x="1056710" y="1539502"/>
            <a:ext cx="7046474" cy="4926405"/>
          </a:xfr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Fourniture de ressources dans 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Clients et serveurs</a:t>
            </a:r>
            <a:endParaRPr lang="fr-FR" dirty="0">
              <a:latin typeface="Arial" charset="0"/>
            </a:endParaRPr>
          </a:p>
        </p:txBody>
      </p:sp>
      <p:pic>
        <p:nvPicPr>
          <p:cNvPr id="4" name="Picture 2"/>
          <p:cNvPicPr>
            <a:picLocks noGrp="1" noChangeAspect="1" noChangeArrowheads="1"/>
          </p:cNvPicPr>
          <p:nvPr>
            <p:ph idx="1"/>
          </p:nvPr>
        </p:nvPicPr>
        <p:blipFill>
          <a:blip r:embed="rId3" cstate="print"/>
          <a:stretch>
            <a:fillRect/>
          </a:stretch>
        </p:blipFill>
        <p:spPr bwMode="auto">
          <a:xfrm>
            <a:off x="437330" y="1442522"/>
            <a:ext cx="4104183" cy="26811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stretch>
            <a:fillRect/>
          </a:stretch>
        </p:blipFill>
        <p:spPr bwMode="auto">
          <a:xfrm>
            <a:off x="4693784" y="3221088"/>
            <a:ext cx="3751968" cy="29520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63646563"/>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Fourniture de ressources dans un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Peer-to-Peer (P2P)</a:t>
            </a:r>
            <a:endParaRPr lang="fr-FR" dirty="0">
              <a:latin typeface="Arial" charset="0"/>
            </a:endParaRPr>
          </a:p>
        </p:txBody>
      </p:sp>
      <p:pic>
        <p:nvPicPr>
          <p:cNvPr id="4" name="Picture 2"/>
          <p:cNvPicPr>
            <a:picLocks noGrp="1" noChangeAspect="1" noChangeArrowheads="1"/>
          </p:cNvPicPr>
          <p:nvPr>
            <p:ph idx="1"/>
          </p:nvPr>
        </p:nvPicPr>
        <p:blipFill>
          <a:blip r:embed="rId3" cstate="print"/>
          <a:stretch>
            <a:fillRect/>
          </a:stretch>
        </p:blipFill>
        <p:spPr bwMode="auto">
          <a:xfrm>
            <a:off x="1812051" y="1539502"/>
            <a:ext cx="5692734" cy="49264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1140572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19016</TotalTime>
  <Pages>28</Pages>
  <Words>529</Words>
  <Application>Microsoft Office PowerPoint</Application>
  <PresentationFormat>On-screen Show (4:3)</PresentationFormat>
  <Paragraphs>235</Paragraphs>
  <Slides>49</Slides>
  <Notes>48</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PPT-TMPLT-WHT_C</vt:lpstr>
      <vt:lpstr>NetAcad-4F_PPT-WHT_060408</vt:lpstr>
      <vt:lpstr>Chapitre 1 : Exploration du réseau</vt:lpstr>
      <vt:lpstr>Chapitre 1 : Les objectifs</vt:lpstr>
      <vt:lpstr>Chapitre 1</vt:lpstr>
      <vt:lpstr>Les réseaux aujourd'hui Les réseaux que nous avons connus et ceux de notre vie quotidienne</vt:lpstr>
      <vt:lpstr>Les réseaux aujourd'hui La communauté internationale</vt:lpstr>
      <vt:lpstr>Interconnexion de nos vies L'impact des réseaux dans la vie quotidienne</vt:lpstr>
      <vt:lpstr>Fourniture de ressources dans un réseau Réseaux de tailles diverses</vt:lpstr>
      <vt:lpstr>Fourniture de ressources dans un réseau Clients et serveurs</vt:lpstr>
      <vt:lpstr>Fourniture de ressources dans un réseau Peer-to-Peer (P2P)</vt:lpstr>
      <vt:lpstr>Les réseaux locaux, les réseaux étendus et Internet Composants d'un réseau</vt:lpstr>
      <vt:lpstr>Composants d'un réseau Les périphériques finaux</vt:lpstr>
      <vt:lpstr>Composants d'un réseau Équipements de l'infrastructure réseau</vt:lpstr>
      <vt:lpstr>Composants d'un réseau Supports de transmission</vt:lpstr>
      <vt:lpstr>Composants d'un réseau Représentations graphiques des réseaux</vt:lpstr>
      <vt:lpstr>Composants d'un réseau Schémas de topologie</vt:lpstr>
      <vt:lpstr>Les réseaux locaux et les réseaux étendus Types de réseau</vt:lpstr>
      <vt:lpstr>Les réseaux locaux et les réseaux étendus Réseaux locaux (LAN)</vt:lpstr>
      <vt:lpstr>Les réseaux locaux et les réseaux étendus Réseaux étendus (WAN)</vt:lpstr>
      <vt:lpstr>Les réseaux locaux, les réseaux étendus et Internet Internet</vt:lpstr>
      <vt:lpstr>Internet Intranet et Extranet</vt:lpstr>
      <vt:lpstr>Les réseaux locaux, les réseaux étendus et Internet Technologies d'accès Internet</vt:lpstr>
      <vt:lpstr>Connexion à Internet Connexion des utilisateurs distants à Internet</vt:lpstr>
      <vt:lpstr>Connexion à Internet Connexion des entreprises à Internet</vt:lpstr>
      <vt:lpstr>Les réseaux convergents Réseau convergent</vt:lpstr>
      <vt:lpstr>Les réseaux convergents Planification en prévision de l'avenir</vt:lpstr>
      <vt:lpstr>Réseau fiable Architecture prenant en charge le réseau</vt:lpstr>
      <vt:lpstr>Réseau fiable Tolérance aux pannes dans les réseaux à commutation de circuits</vt:lpstr>
      <vt:lpstr>Réseau fiable Réseaux à commutation de paquets</vt:lpstr>
      <vt:lpstr>Réseau fiable Réseaux évolutifs</vt:lpstr>
      <vt:lpstr>Réseau fiable Qualité de service (QS)</vt:lpstr>
      <vt:lpstr>Réseau fiable Sécurité du réseau</vt:lpstr>
      <vt:lpstr>Tendances relatives aux réseaux Nouvelles tendances</vt:lpstr>
      <vt:lpstr>Tendances relatives aux réseaux Le BYOD (Bring Your Own Device)</vt:lpstr>
      <vt:lpstr>Tendances relatives aux réseaux Collaboration en ligne</vt:lpstr>
      <vt:lpstr>Tendances relatives aux réseaux Communication vidéo</vt:lpstr>
      <vt:lpstr>Tendances relatives aux réseaux Cloud computing</vt:lpstr>
      <vt:lpstr>Tendances relatives aux réseaux Data centers</vt:lpstr>
      <vt:lpstr>Technologies réseau domestiques Tendances technologiques domestiques</vt:lpstr>
      <vt:lpstr>Technologies réseau domestiques Réseau sur courant électrique</vt:lpstr>
      <vt:lpstr>Technologies réseau domestiques Haut débit sans fil</vt:lpstr>
      <vt:lpstr>L'avenir des réseaux Sécurité du réseau</vt:lpstr>
      <vt:lpstr>Sécurité du réseau Menaces pour la sécurité</vt:lpstr>
      <vt:lpstr>Sécurité du réseau Solutions de sécurité</vt:lpstr>
      <vt:lpstr>Architectures réseau Architectures réseau Cisco</vt:lpstr>
      <vt:lpstr>Architectures réseau Cisco Certified Network Associate (CCNA)</vt:lpstr>
      <vt:lpstr>Exploration du réseau Résumé</vt:lpstr>
      <vt:lpstr>Exploration du réseau Résumé</vt:lpstr>
      <vt:lpstr>Exploration du réseau Résumé</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692</cp:revision>
  <cp:lastPrinted>1999-01-27T00:54:54Z</cp:lastPrinted>
  <dcterms:created xsi:type="dcterms:W3CDTF">2006-10-23T15:07:30Z</dcterms:created>
  <dcterms:modified xsi:type="dcterms:W3CDTF">2013-12-13T07:19:16Z</dcterms:modified>
</cp:coreProperties>
</file>