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54"/>
  </p:notesMasterIdLst>
  <p:handoutMasterIdLst>
    <p:handoutMasterId r:id="rId55"/>
  </p:handoutMasterIdLst>
  <p:sldIdLst>
    <p:sldId id="500" r:id="rId3"/>
    <p:sldId id="541" r:id="rId4"/>
    <p:sldId id="763" r:id="rId5"/>
    <p:sldId id="627" r:id="rId6"/>
    <p:sldId id="735" r:id="rId7"/>
    <p:sldId id="764" r:id="rId8"/>
    <p:sldId id="710" r:id="rId9"/>
    <p:sldId id="711" r:id="rId10"/>
    <p:sldId id="713" r:id="rId11"/>
    <p:sldId id="714" r:id="rId12"/>
    <p:sldId id="762" r:id="rId13"/>
    <p:sldId id="715" r:id="rId14"/>
    <p:sldId id="716" r:id="rId15"/>
    <p:sldId id="719" r:id="rId16"/>
    <p:sldId id="721" r:id="rId17"/>
    <p:sldId id="722" r:id="rId18"/>
    <p:sldId id="723" r:id="rId19"/>
    <p:sldId id="724" r:id="rId20"/>
    <p:sldId id="720" r:id="rId21"/>
    <p:sldId id="726" r:id="rId22"/>
    <p:sldId id="730" r:id="rId23"/>
    <p:sldId id="734" r:id="rId24"/>
    <p:sldId id="733" r:id="rId25"/>
    <p:sldId id="731" r:id="rId26"/>
    <p:sldId id="732" r:id="rId27"/>
    <p:sldId id="737" r:id="rId28"/>
    <p:sldId id="727" r:id="rId29"/>
    <p:sldId id="742" r:id="rId30"/>
    <p:sldId id="740" r:id="rId31"/>
    <p:sldId id="766" r:id="rId32"/>
    <p:sldId id="738" r:id="rId33"/>
    <p:sldId id="765" r:id="rId34"/>
    <p:sldId id="768" r:id="rId35"/>
    <p:sldId id="769" r:id="rId36"/>
    <p:sldId id="745" r:id="rId37"/>
    <p:sldId id="746" r:id="rId38"/>
    <p:sldId id="748" r:id="rId39"/>
    <p:sldId id="749" r:id="rId40"/>
    <p:sldId id="739" r:id="rId41"/>
    <p:sldId id="751" r:id="rId42"/>
    <p:sldId id="750" r:id="rId43"/>
    <p:sldId id="752" r:id="rId44"/>
    <p:sldId id="754" r:id="rId45"/>
    <p:sldId id="755" r:id="rId46"/>
    <p:sldId id="753" r:id="rId47"/>
    <p:sldId id="760" r:id="rId48"/>
    <p:sldId id="756" r:id="rId49"/>
    <p:sldId id="761" r:id="rId50"/>
    <p:sldId id="770" r:id="rId51"/>
    <p:sldId id="771" r:id="rId52"/>
    <p:sldId id="681" r:id="rId53"/>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870" autoAdjust="0"/>
    <p:restoredTop sz="92718" autoAdjust="0"/>
  </p:normalViewPr>
  <p:slideViewPr>
    <p:cSldViewPr snapToGrid="0">
      <p:cViewPr>
        <p:scale>
          <a:sx n="75" d="100"/>
          <a:sy n="75" d="100"/>
        </p:scale>
        <p:origin x="-1434" y="-750"/>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7.xml"/><Relationship Id="rId18" Type="http://schemas.openxmlformats.org/officeDocument/2006/relationships/slide" Target="slides/slide22.xml"/><Relationship Id="rId26" Type="http://schemas.openxmlformats.org/officeDocument/2006/relationships/slide" Target="slides/slide30.xml"/><Relationship Id="rId39" Type="http://schemas.openxmlformats.org/officeDocument/2006/relationships/slide" Target="slides/slide43.xml"/><Relationship Id="rId3" Type="http://schemas.openxmlformats.org/officeDocument/2006/relationships/slide" Target="slides/slide7.xml"/><Relationship Id="rId21" Type="http://schemas.openxmlformats.org/officeDocument/2006/relationships/slide" Target="slides/slide25.xml"/><Relationship Id="rId34" Type="http://schemas.openxmlformats.org/officeDocument/2006/relationships/slide" Target="slides/slide38.xml"/><Relationship Id="rId42" Type="http://schemas.openxmlformats.org/officeDocument/2006/relationships/slide" Target="slides/slide46.xml"/><Relationship Id="rId7" Type="http://schemas.openxmlformats.org/officeDocument/2006/relationships/slide" Target="slides/slide11.xml"/><Relationship Id="rId12" Type="http://schemas.openxmlformats.org/officeDocument/2006/relationships/slide" Target="slides/slide16.xml"/><Relationship Id="rId17" Type="http://schemas.openxmlformats.org/officeDocument/2006/relationships/slide" Target="slides/slide21.xml"/><Relationship Id="rId25" Type="http://schemas.openxmlformats.org/officeDocument/2006/relationships/slide" Target="slides/slide29.xml"/><Relationship Id="rId33" Type="http://schemas.openxmlformats.org/officeDocument/2006/relationships/slide" Target="slides/slide37.xml"/><Relationship Id="rId38" Type="http://schemas.openxmlformats.org/officeDocument/2006/relationships/slide" Target="slides/slide42.xml"/><Relationship Id="rId46" Type="http://schemas.openxmlformats.org/officeDocument/2006/relationships/slide" Target="slides/slide50.xml"/><Relationship Id="rId2" Type="http://schemas.openxmlformats.org/officeDocument/2006/relationships/slide" Target="slides/slide5.xml"/><Relationship Id="rId16" Type="http://schemas.openxmlformats.org/officeDocument/2006/relationships/slide" Target="slides/slide20.xml"/><Relationship Id="rId20" Type="http://schemas.openxmlformats.org/officeDocument/2006/relationships/slide" Target="slides/slide24.xml"/><Relationship Id="rId29" Type="http://schemas.openxmlformats.org/officeDocument/2006/relationships/slide" Target="slides/slide33.xml"/><Relationship Id="rId41" Type="http://schemas.openxmlformats.org/officeDocument/2006/relationships/slide" Target="slides/slide45.xml"/><Relationship Id="rId1" Type="http://schemas.openxmlformats.org/officeDocument/2006/relationships/slide" Target="slides/slide4.xml"/><Relationship Id="rId6" Type="http://schemas.openxmlformats.org/officeDocument/2006/relationships/slide" Target="slides/slide10.xml"/><Relationship Id="rId11" Type="http://schemas.openxmlformats.org/officeDocument/2006/relationships/slide" Target="slides/slide15.xml"/><Relationship Id="rId24" Type="http://schemas.openxmlformats.org/officeDocument/2006/relationships/slide" Target="slides/slide28.xml"/><Relationship Id="rId32" Type="http://schemas.openxmlformats.org/officeDocument/2006/relationships/slide" Target="slides/slide36.xml"/><Relationship Id="rId37" Type="http://schemas.openxmlformats.org/officeDocument/2006/relationships/slide" Target="slides/slide41.xml"/><Relationship Id="rId40" Type="http://schemas.openxmlformats.org/officeDocument/2006/relationships/slide" Target="slides/slide44.xml"/><Relationship Id="rId45" Type="http://schemas.openxmlformats.org/officeDocument/2006/relationships/slide" Target="slides/slide49.xml"/><Relationship Id="rId5" Type="http://schemas.openxmlformats.org/officeDocument/2006/relationships/slide" Target="slides/slide9.xml"/><Relationship Id="rId15" Type="http://schemas.openxmlformats.org/officeDocument/2006/relationships/slide" Target="slides/slide19.xml"/><Relationship Id="rId23" Type="http://schemas.openxmlformats.org/officeDocument/2006/relationships/slide" Target="slides/slide27.xml"/><Relationship Id="rId28" Type="http://schemas.openxmlformats.org/officeDocument/2006/relationships/slide" Target="slides/slide32.xml"/><Relationship Id="rId36" Type="http://schemas.openxmlformats.org/officeDocument/2006/relationships/slide" Target="slides/slide40.xml"/><Relationship Id="rId10" Type="http://schemas.openxmlformats.org/officeDocument/2006/relationships/slide" Target="slides/slide14.xml"/><Relationship Id="rId19" Type="http://schemas.openxmlformats.org/officeDocument/2006/relationships/slide" Target="slides/slide23.xml"/><Relationship Id="rId31" Type="http://schemas.openxmlformats.org/officeDocument/2006/relationships/slide" Target="slides/slide35.xml"/><Relationship Id="rId44" Type="http://schemas.openxmlformats.org/officeDocument/2006/relationships/slide" Target="slides/slide48.xml"/><Relationship Id="rId4" Type="http://schemas.openxmlformats.org/officeDocument/2006/relationships/slide" Target="slides/slide8.xml"/><Relationship Id="rId9" Type="http://schemas.openxmlformats.org/officeDocument/2006/relationships/slide" Target="slides/slide13.xml"/><Relationship Id="rId14" Type="http://schemas.openxmlformats.org/officeDocument/2006/relationships/slide" Target="slides/slide18.xml"/><Relationship Id="rId22" Type="http://schemas.openxmlformats.org/officeDocument/2006/relationships/slide" Target="slides/slide26.xml"/><Relationship Id="rId27" Type="http://schemas.openxmlformats.org/officeDocument/2006/relationships/slide" Target="slides/slide31.xml"/><Relationship Id="rId30" Type="http://schemas.openxmlformats.org/officeDocument/2006/relationships/slide" Target="slides/slide34.xml"/><Relationship Id="rId35" Type="http://schemas.openxmlformats.org/officeDocument/2006/relationships/slide" Target="slides/slide39.xml"/><Relationship Id="rId43"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08547"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667" tIns="50185" rIns="95667" bIns="50185">
            <a:spAutoFit/>
          </a:bodyPr>
          <a:lstStyle/>
          <a:p>
            <a:pPr algn="l" defTabSz="611185">
              <a:lnSpc>
                <a:spcPct val="100000"/>
              </a:lnSpc>
              <a:buNone/>
              <a:tabLst>
                <a:tab pos="2387600" algn="l"/>
                <a:tab pos="4830763" algn="l"/>
              </a:tabLst>
            </a:pPr>
            <a:r>
              <a:rPr lang="fr-BE" sz="800" b="0" i="0">
                <a:solidFill>
                  <a:schemeClr val="tx1"/>
                </a:solidFill>
                <a:latin typeface="Arial"/>
                <a:ea typeface="+mn-ea"/>
                <a:cs typeface="+mn-cs"/>
              </a:rPr>
              <a:t>© 2006, Cisco Systems, Inc. Tous droits réservés.</a:t>
            </a:r>
          </a:p>
          <a:p>
            <a:pPr algn="l" defTabSz="611185">
              <a:lnSpc>
                <a:spcPct val="100000"/>
              </a:lnSpc>
              <a:buNone/>
              <a:tabLst>
                <a:tab pos="2387600" algn="l"/>
                <a:tab pos="4830763" algn="l"/>
              </a:tabLst>
            </a:pPr>
            <a:r>
              <a:rPr lang="fr-BE" sz="800" b="0" i="0">
                <a:solidFill>
                  <a:schemeClr val="tx1"/>
                </a:solidFill>
                <a:latin typeface="Arial"/>
                <a:ea typeface="+mn-ea"/>
                <a:cs typeface="+mn-cs"/>
              </a:rPr>
              <a:t>Presentation_ID.scr</a:t>
            </a:r>
          </a:p>
        </p:txBody>
      </p:sp>
      <p:sp>
        <p:nvSpPr>
          <p:cNvPr id="108548"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08549"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819" tIns="0" rIns="18819" bIns="0" anchor="b"/>
          <a:lstStyle/>
          <a:p>
            <a:pPr algn="r" defTabSz="903244">
              <a:lnSpc>
                <a:spcPct val="100000"/>
              </a:lnSpc>
              <a:buNone/>
            </a:pPr>
            <a:fld id="{2E09094E-08C8-408C-AB8A-4622A2A54240}" type="slidenum">
              <a:rPr lang="fr-BE" sz="800" b="0" i="0">
                <a:solidFill>
                  <a:schemeClr val="tx1"/>
                </a:solidFill>
                <a:latin typeface="Arial"/>
                <a:ea typeface="+mn-ea"/>
                <a:cs typeface="+mn-cs"/>
              </a:rPr>
              <a:pPr algn="r" defTabSz="903244">
                <a:lnSpc>
                  <a:spcPct val="100000"/>
                </a:lnSpc>
                <a:buNone/>
              </a:pPr>
              <a:t>‹#›</a:t>
            </a:fld>
            <a:endParaRPr lang="en-US" sz="800"/>
          </a:p>
        </p:txBody>
      </p:sp>
    </p:spTree>
    <p:extLst>
      <p:ext uri="{BB962C8B-B14F-4D97-AF65-F5344CB8AC3E}">
        <p14:creationId xmlns:p14="http://schemas.microsoft.com/office/powerpoint/2010/main" xmlns="" val="1655816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573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667" tIns="50185" rIns="95667" bIns="50185">
            <a:spAutoFit/>
          </a:bodyPr>
          <a:lstStyle/>
          <a:p>
            <a:pPr algn="l" defTabSz="611185">
              <a:lnSpc>
                <a:spcPct val="100000"/>
              </a:lnSpc>
              <a:buNone/>
              <a:tabLst>
                <a:tab pos="2387600" algn="l"/>
                <a:tab pos="4830763" algn="l"/>
              </a:tabLst>
            </a:pPr>
            <a:r>
              <a:rPr lang="fr-BE" sz="800" b="0" i="0">
                <a:solidFill>
                  <a:schemeClr val="tx1"/>
                </a:solidFill>
                <a:latin typeface="Arial"/>
                <a:ea typeface="+mn-ea"/>
                <a:cs typeface="+mn-cs"/>
              </a:rPr>
              <a:t>© 2006, Cisco Systems, Inc. Tous droits réservés.</a:t>
            </a:r>
          </a:p>
          <a:p>
            <a:pPr algn="l" defTabSz="611185">
              <a:lnSpc>
                <a:spcPct val="100000"/>
              </a:lnSpc>
              <a:buNone/>
              <a:tabLst>
                <a:tab pos="2387600" algn="l"/>
                <a:tab pos="4830763" algn="l"/>
              </a:tabLst>
            </a:pPr>
            <a:r>
              <a:rPr lang="fr-BE" sz="800" b="0" i="0">
                <a:solidFill>
                  <a:schemeClr val="tx1"/>
                </a:solidFill>
                <a:latin typeface="Arial"/>
                <a:ea typeface="+mn-ea"/>
                <a:cs typeface="+mn-cs"/>
              </a:rPr>
              <a:t>Presentation_ID.scr</a:t>
            </a:r>
          </a:p>
        </p:txBody>
      </p:sp>
      <p:sp>
        <p:nvSpPr>
          <p:cNvPr id="573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DFC9B780-5DB9-4EA3-984D-3ED5FA4B047E}" type="slidenum">
              <a:rPr lang="en-US"/>
              <a:pPr>
                <a:defRPr/>
              </a:pPr>
              <a:t>‹#›</a:t>
            </a:fld>
            <a:endParaRPr lang="en-US" dirty="0"/>
          </a:p>
        </p:txBody>
      </p:sp>
      <p:sp>
        <p:nvSpPr>
          <p:cNvPr id="573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xmlns="" val="3708527051"/>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A96EB1EB-B24C-4552-B40F-C9B043E6F693}" type="slidenum">
              <a:rPr lang="fr-BE" sz="800" b="0" i="0">
                <a:solidFill>
                  <a:schemeClr val="tx1"/>
                </a:solidFill>
                <a:latin typeface="Arial"/>
                <a:ea typeface="+mn-ea"/>
                <a:cs typeface="+mn-cs"/>
              </a:rPr>
              <a:pPr algn="r" defTabSz="903244">
                <a:lnSpc>
                  <a:spcPct val="100000"/>
                </a:lnSpc>
                <a:buNone/>
              </a:pPr>
              <a:t>1</a:t>
            </a:fld>
            <a:endParaRPr lang="en-US" sz="80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buNone/>
            </a:pPr>
            <a:r>
              <a:rPr lang="en-US" sz="1200" b="1" i="0">
                <a:solidFill>
                  <a:srgbClr val="000000"/>
                </a:solidFill>
                <a:latin typeface="Arial"/>
                <a:ea typeface="+mn-ea"/>
                <a:cs typeface="+mn-cs"/>
              </a:rPr>
              <a:t>Programme Cisco Networking Academy</a:t>
            </a:r>
          </a:p>
          <a:p>
            <a:pPr marL="112746" indent="-112746" algn="l" defTabSz="1020745">
              <a:buNone/>
            </a:pPr>
            <a:r>
              <a:rPr lang="en-US" sz="1200" b="1" i="0">
                <a:solidFill>
                  <a:srgbClr val="000000"/>
                </a:solidFill>
                <a:latin typeface="Arial"/>
                <a:ea typeface="+mn-ea"/>
                <a:cs typeface="+mn-cs"/>
              </a:rPr>
              <a:t>Présentation des réseaux</a:t>
            </a:r>
          </a:p>
          <a:p>
            <a:pPr marL="112746" indent="-112746" algn="l" defTabSz="1020745">
              <a:buNone/>
            </a:pPr>
            <a:r>
              <a:rPr lang="en-US" sz="1300" b="1" i="0">
                <a:solidFill>
                  <a:srgbClr val="000000"/>
                </a:solidFill>
                <a:latin typeface="Arial"/>
                <a:ea typeface="+mn-ea"/>
                <a:cs typeface="+mn-cs"/>
              </a:rPr>
              <a:t>Chapitre 2 : Configurer un système d'exploitation réseau</a:t>
            </a:r>
            <a:endParaRPr lang="en-GB" b="1" smtClean="0"/>
          </a:p>
        </p:txBody>
      </p:sp>
    </p:spTree>
    <p:extLst>
      <p:ext uri="{BB962C8B-B14F-4D97-AF65-F5344CB8AC3E}">
        <p14:creationId xmlns:p14="http://schemas.microsoft.com/office/powerpoint/2010/main" xmlns="" val="2150708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D889EC7D-24E8-4EC2-A180-504EC1B3BDD9}" type="slidenum">
              <a:rPr lang="fr-BE" sz="800" b="0" i="0">
                <a:solidFill>
                  <a:schemeClr val="tx1"/>
                </a:solidFill>
                <a:latin typeface="Arial"/>
                <a:ea typeface="+mn-ea"/>
                <a:cs typeface="+mn-cs"/>
              </a:rPr>
              <a:pPr algn="r" defTabSz="903244">
                <a:lnSpc>
                  <a:spcPct val="100000"/>
                </a:lnSpc>
                <a:buNone/>
              </a:pPr>
              <a:t>11</a:t>
            </a:fld>
            <a:endParaRPr lang="en-US" sz="8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2.1.2.1 Accès par une console</a:t>
            </a:r>
          </a:p>
          <a:p>
            <a:pPr marL="112746" indent="-112746" algn="l" defTabSz="1020745">
              <a:lnSpc>
                <a:spcPct val="80000"/>
              </a:lnSpc>
              <a:buNone/>
            </a:pPr>
            <a:endParaRPr lang="en-US" smtClean="0"/>
          </a:p>
          <a:p>
            <a:pPr marL="112746" indent="-112746" algn="l" defTabSz="1020745">
              <a:lnSpc>
                <a:spcPct val="80000"/>
              </a:lnSpc>
              <a:buNone/>
            </a:pPr>
            <a:r>
              <a:rPr lang="fr-BE" sz="1200" b="0" i="0">
                <a:solidFill>
                  <a:srgbClr val="000000"/>
                </a:solidFill>
                <a:latin typeface="Arial"/>
                <a:ea typeface="+mn-ea"/>
                <a:cs typeface="+mn-cs"/>
              </a:rPr>
              <a:t>L'accès hors réseau désigne l'accès via un canal de gestion dédié qui est utilisé uniquement pour la maintenance des périphériques. </a:t>
            </a:r>
          </a:p>
          <a:p>
            <a:pPr marL="112746" indent="-112746" algn="l" defTabSz="1020745">
              <a:lnSpc>
                <a:spcPct val="80000"/>
              </a:lnSpc>
              <a:buNone/>
            </a:pPr>
            <a:endParaRPr lang="en-US" smtClean="0"/>
          </a:p>
          <a:p>
            <a:pPr marL="112746" indent="-112746" algn="l" defTabSz="1020745">
              <a:lnSpc>
                <a:spcPct val="80000"/>
              </a:lnSpc>
              <a:buNone/>
            </a:pPr>
            <a:r>
              <a:rPr lang="fr-BE" sz="1200" b="0" i="0">
                <a:solidFill>
                  <a:srgbClr val="000000"/>
                </a:solidFill>
                <a:latin typeface="Arial"/>
                <a:ea typeface="+mn-ea"/>
                <a:cs typeface="+mn-cs"/>
              </a:rPr>
              <a:t> En cas de perte du mot de passe, des procédures spéciales permettent d'accéder malgré tout au périphérique.</a:t>
            </a:r>
          </a:p>
        </p:txBody>
      </p:sp>
    </p:spTree>
    <p:extLst>
      <p:ext uri="{BB962C8B-B14F-4D97-AF65-F5344CB8AC3E}">
        <p14:creationId xmlns:p14="http://schemas.microsoft.com/office/powerpoint/2010/main" xmlns="" val="454633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9D216AE3-9CD4-408B-9F2D-CDEF2494BFF3}" type="slidenum">
              <a:rPr lang="fr-BE" sz="800" b="0" i="0">
                <a:solidFill>
                  <a:schemeClr val="tx1"/>
                </a:solidFill>
                <a:latin typeface="Arial"/>
                <a:ea typeface="+mn-ea"/>
                <a:cs typeface="+mn-cs"/>
              </a:rPr>
              <a:pPr algn="r" defTabSz="903244">
                <a:lnSpc>
                  <a:spcPct val="100000"/>
                </a:lnSpc>
                <a:buNone/>
              </a:pPr>
              <a:t>12</a:t>
            </a:fld>
            <a:endParaRPr lang="en-US" sz="80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2.1.2.2  Méthodes d'accès Telnet, SSH et AUX</a:t>
            </a:r>
          </a:p>
        </p:txBody>
      </p:sp>
    </p:spTree>
    <p:extLst>
      <p:ext uri="{BB962C8B-B14F-4D97-AF65-F5344CB8AC3E}">
        <p14:creationId xmlns:p14="http://schemas.microsoft.com/office/powerpoint/2010/main" xmlns="" val="1895096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B7BEEAE8-BFD7-4F5F-B657-E081A39E9320}" type="slidenum">
              <a:rPr lang="fr-BE" sz="800" b="0" i="0">
                <a:solidFill>
                  <a:schemeClr val="tx1"/>
                </a:solidFill>
                <a:latin typeface="Arial"/>
                <a:ea typeface="+mn-ea"/>
                <a:cs typeface="+mn-cs"/>
              </a:rPr>
              <a:pPr algn="r" defTabSz="903244">
                <a:lnSpc>
                  <a:spcPct val="100000"/>
                </a:lnSpc>
                <a:buNone/>
              </a:pPr>
              <a:t>13</a:t>
            </a:fld>
            <a:endParaRPr lang="en-US" sz="8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2.1.2.3 Programmes d'émulation de terminal</a:t>
            </a:r>
          </a:p>
          <a:p>
            <a:pPr marL="112746" indent="-112746" algn="l" defTabSz="1020745">
              <a:lnSpc>
                <a:spcPct val="80000"/>
              </a:lnSpc>
              <a:buNone/>
            </a:pPr>
            <a:endParaRPr lang="en-US" smtClean="0"/>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Il existe d'excellents programmes d'émulation de terminal permettant de se connecter à un périphérique réseau via une connexion série sur un port de console ou via une connexion SSH. Voici quelques exemples :</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PuTTY</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Tera Term</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SecureCRT</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HyperTerminal</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Terminal OS X</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Il existe d'excellents programmes d'émulation de terminal permettant de se connecter à un périphérique réseau via une connexion série sur un port de console ou via une connexion SSH.</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Chaque technicien réseau a tendance à préférer un programme d'émulation de terminal et à n'utiliser que celui-ci. Ces programmes vous permettent d'améliorer votre productivité en changeant la taille de la fenêtre ou des caractères, ou les jeux de couleurs.</a:t>
            </a:r>
          </a:p>
          <a:p>
            <a:pPr marL="112746" indent="-112746" algn="l" defTabSz="1020745">
              <a:lnSpc>
                <a:spcPct val="80000"/>
              </a:lnSpc>
              <a:buNone/>
            </a:pPr>
            <a:endParaRPr lang="en-US" smtClean="0"/>
          </a:p>
        </p:txBody>
      </p:sp>
    </p:spTree>
    <p:extLst>
      <p:ext uri="{BB962C8B-B14F-4D97-AF65-F5344CB8AC3E}">
        <p14:creationId xmlns:p14="http://schemas.microsoft.com/office/powerpoint/2010/main" xmlns="" val="2221827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B30ECD55-717D-4554-9CC2-3C33D910F2C3}" type="slidenum">
              <a:rPr lang="fr-BE" sz="800" b="0" i="0">
                <a:solidFill>
                  <a:schemeClr val="tx1"/>
                </a:solidFill>
                <a:latin typeface="Arial"/>
                <a:ea typeface="+mn-ea"/>
                <a:cs typeface="+mn-cs"/>
              </a:rPr>
              <a:pPr algn="r" defTabSz="903244">
                <a:lnSpc>
                  <a:spcPct val="100000"/>
                </a:lnSpc>
                <a:buNone/>
              </a:pPr>
              <a:t>14</a:t>
            </a:fld>
            <a:endParaRPr lang="en-US" sz="800" smtClean="0"/>
          </a:p>
        </p:txBody>
      </p:sp>
      <p:sp>
        <p:nvSpPr>
          <p:cNvPr id="70659"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lgn="l" defTabSz="1020745">
              <a:buNone/>
            </a:pPr>
            <a:r>
              <a:rPr lang="fr-BE" sz="1200" b="0" i="0">
                <a:solidFill>
                  <a:srgbClr val="000000"/>
                </a:solidFill>
                <a:latin typeface="Arial"/>
                <a:ea typeface="+mn-ea"/>
                <a:cs typeface="+mn-cs"/>
              </a:rPr>
              <a:t>2.1.3.1 En partant du plus simple au plus spécialisé, les modes principaux sont les suivants :</a:t>
            </a:r>
          </a:p>
          <a:p>
            <a:pPr marL="112746" indent="-112746" algn="l" defTabSz="1020745">
              <a:buClr>
                <a:srgbClr val="000000"/>
              </a:buClr>
              <a:buSzPct val="100000"/>
              <a:buChar char="•"/>
            </a:pPr>
            <a:r>
              <a:rPr lang="fr-BE" sz="1200" b="0" i="0">
                <a:solidFill>
                  <a:srgbClr val="000000"/>
                </a:solidFill>
                <a:latin typeface="Arial"/>
                <a:ea typeface="+mn-ea"/>
                <a:cs typeface="+mn-cs"/>
              </a:rPr>
              <a:t>Mode d'exécution utilisateur</a:t>
            </a:r>
          </a:p>
          <a:p>
            <a:pPr marL="112746" indent="-112746" algn="l" defTabSz="1020745">
              <a:buClr>
                <a:srgbClr val="000000"/>
              </a:buClr>
              <a:buSzPct val="100000"/>
              <a:buChar char="•"/>
            </a:pPr>
            <a:r>
              <a:rPr lang="fr-BE" sz="1200" b="0" i="0">
                <a:solidFill>
                  <a:srgbClr val="000000"/>
                </a:solidFill>
                <a:latin typeface="Arial"/>
                <a:ea typeface="+mn-ea"/>
                <a:cs typeface="+mn-cs"/>
              </a:rPr>
              <a:t>Mode d'exécution privilégié</a:t>
            </a:r>
          </a:p>
          <a:p>
            <a:pPr marL="112746" indent="-112746" algn="l" defTabSz="1020745">
              <a:buClr>
                <a:srgbClr val="000000"/>
              </a:buClr>
              <a:buSzPct val="100000"/>
              <a:buChar char="•"/>
            </a:pPr>
            <a:r>
              <a:rPr lang="fr-BE" sz="1200" b="0" i="0">
                <a:solidFill>
                  <a:srgbClr val="000000"/>
                </a:solidFill>
                <a:latin typeface="Arial"/>
                <a:ea typeface="+mn-ea"/>
                <a:cs typeface="+mn-cs"/>
              </a:rPr>
              <a:t>Mode de configuration globale</a:t>
            </a:r>
          </a:p>
          <a:p>
            <a:pPr marL="112746" indent="-112746" algn="l" defTabSz="1020745">
              <a:buClr>
                <a:srgbClr val="000000"/>
              </a:buClr>
              <a:buSzPct val="100000"/>
              <a:buChar char="•"/>
            </a:pPr>
            <a:r>
              <a:rPr lang="fr-BE" sz="1200" b="0" i="0">
                <a:solidFill>
                  <a:srgbClr val="000000"/>
                </a:solidFill>
                <a:latin typeface="Arial"/>
                <a:ea typeface="+mn-ea"/>
                <a:cs typeface="+mn-cs"/>
              </a:rPr>
              <a:t>Autres modes de configuration spécifiques, tels que le mode de configuration d'interface</a:t>
            </a:r>
          </a:p>
          <a:p>
            <a:pPr marL="112746" indent="-112746" algn="l" defTabSz="1020745">
              <a:buClr>
                <a:srgbClr val="000000"/>
              </a:buClr>
              <a:buSzPct val="100000"/>
              <a:buChar char="•"/>
            </a:pPr>
            <a:r>
              <a:rPr lang="fr-BE" sz="1200" b="0" i="0">
                <a:solidFill>
                  <a:srgbClr val="000000"/>
                </a:solidFill>
                <a:latin typeface="Arial"/>
                <a:ea typeface="+mn-ea"/>
                <a:cs typeface="+mn-cs"/>
              </a:rPr>
              <a:t>Chaque mode a sa propre invite de commandes</a:t>
            </a:r>
          </a:p>
        </p:txBody>
      </p:sp>
    </p:spTree>
    <p:extLst>
      <p:ext uri="{BB962C8B-B14F-4D97-AF65-F5344CB8AC3E}">
        <p14:creationId xmlns:p14="http://schemas.microsoft.com/office/powerpoint/2010/main" xmlns="" val="2826352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9694F654-E527-4FA3-8910-E0259C800386}" type="slidenum">
              <a:rPr lang="fr-BE" sz="800" b="0" i="0">
                <a:solidFill>
                  <a:schemeClr val="tx1"/>
                </a:solidFill>
                <a:latin typeface="Arial"/>
                <a:ea typeface="+mn-ea"/>
                <a:cs typeface="+mn-cs"/>
              </a:rPr>
              <a:pPr algn="r" defTabSz="903244">
                <a:lnSpc>
                  <a:spcPct val="100000"/>
                </a:lnSpc>
                <a:buNone/>
              </a:pPr>
              <a:t>15</a:t>
            </a:fld>
            <a:endParaRPr lang="en-US" sz="80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2.1.3.2 Modes principaux</a:t>
            </a:r>
          </a:p>
          <a:p>
            <a:pPr marL="112746" indent="-112746" algn="l" defTabSz="1020745">
              <a:lnSpc>
                <a:spcPct val="80000"/>
              </a:lnSpc>
              <a:buNone/>
            </a:pPr>
            <a:endParaRPr lang="en-US" smtClean="0"/>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Les deux modes de fonctionnement principaux sont le mode d'exécution utilisateur et le mode d'exécution privilégié. En mode privilégié, l'utilisateur peut effectuer davantage d'actions avec le périphérique.</a:t>
            </a:r>
          </a:p>
          <a:p>
            <a:pPr marL="112746" indent="-112746" algn="l" defTabSz="1020745">
              <a:lnSpc>
                <a:spcPct val="90000"/>
              </a:lnSpc>
              <a:buClr>
                <a:srgbClr val="000000"/>
              </a:buClr>
              <a:buSzPct val="100000"/>
              <a:buChar char="•"/>
            </a:pPr>
            <a:r>
              <a:rPr lang="en-US" sz="1200" b="1" i="0">
                <a:solidFill>
                  <a:srgbClr val="000000"/>
                </a:solidFill>
                <a:latin typeface="Arial"/>
                <a:ea typeface="+mn-ea"/>
                <a:cs typeface="+mn-cs"/>
              </a:rPr>
              <a:t>Mode d'exécution utilisateur</a:t>
            </a:r>
            <a:endParaRPr lang="en-US" smtClean="0"/>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Le mode d'exécution utilisateur offre des fonctionnalités limitées, mais est utile pour certaines opérations de base. C'est le premier mode sélectionné dans l'interface en ligne de commande d'un périphérique IOS.</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Il est souvent qualifié de mode « affichage seul ». Il n'autorise aucune commande susceptible de modifier la configuration du périphérique.</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Par défaut, aucune authentification n'est requise pour accéder au mode d'exécution utilisateur depuis la console. Il est donc conseillé de définir une méthode d'authentification lors de la configuration initiale.</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Le mode d'exécution utilisateur se reconnaît facilement dans l'interface en ligne de commande : l'invite se termine par le symbole &gt;. Exemple : Switch&gt;</a:t>
            </a:r>
          </a:p>
          <a:p>
            <a:pPr marL="112746" indent="-112746" algn="l" defTabSz="1020745">
              <a:lnSpc>
                <a:spcPct val="90000"/>
              </a:lnSpc>
              <a:buClr>
                <a:srgbClr val="000000"/>
              </a:buClr>
              <a:buSzPct val="100000"/>
              <a:buChar char="•"/>
            </a:pPr>
            <a:r>
              <a:rPr lang="en-US" sz="1200" b="1" i="0">
                <a:solidFill>
                  <a:srgbClr val="000000"/>
                </a:solidFill>
                <a:latin typeface="Arial"/>
                <a:ea typeface="+mn-ea"/>
                <a:cs typeface="+mn-cs"/>
              </a:rPr>
              <a:t>Mode d'exécution privilégié</a:t>
            </a:r>
            <a:endParaRPr lang="en-US" smtClean="0"/>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Pour exécuter les commandes de configuration et de gestion, l'administrateur réseau doit utiliser le mode d'exécution privilégié ou un mode plus spécifique. </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Ce mode se reconnaît à l'invite, laquelle se termine par le symbole # :   Switch#</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Par défaut, le mode d'exécution privilégié ne requiert pas d'authentification.</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Pour accéder au mode de configuration globale et aux autres modes de configuration plus spécifiques, il est nécessaire de passer par le mode d'exécution privilégié. </a:t>
            </a:r>
          </a:p>
        </p:txBody>
      </p:sp>
    </p:spTree>
    <p:extLst>
      <p:ext uri="{BB962C8B-B14F-4D97-AF65-F5344CB8AC3E}">
        <p14:creationId xmlns:p14="http://schemas.microsoft.com/office/powerpoint/2010/main" xmlns="" val="4239424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E50CCF95-693E-4F51-9A39-79F48A11E5D4}" type="slidenum">
              <a:rPr lang="fr-BE" sz="800" b="0" i="0">
                <a:solidFill>
                  <a:schemeClr val="tx1"/>
                </a:solidFill>
                <a:latin typeface="Arial"/>
                <a:ea typeface="+mn-ea"/>
                <a:cs typeface="+mn-cs"/>
              </a:rPr>
              <a:pPr algn="r" defTabSz="903244">
                <a:lnSpc>
                  <a:spcPct val="100000"/>
                </a:lnSpc>
                <a:buNone/>
              </a:pPr>
              <a:t>16</a:t>
            </a:fld>
            <a:endParaRPr lang="en-US" sz="80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2.1.3.3 Mode de configuration globale et sous-modes</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Pour accéder au mode de configuration globale et aux modes de configuration d'interface, il est nécessaire de passer par le mode d'exécution privilégié.</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En mode de configuration globale, les changements de configuration effectués dans l'interface en ligne de commande affectent le fonctionnement du périphérique dans son ensemble. </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Switch# </a:t>
            </a:r>
            <a:r>
              <a:rPr lang="fr-BE" sz="1200" b="1" i="0">
                <a:solidFill>
                  <a:srgbClr val="000000"/>
                </a:solidFill>
                <a:latin typeface="Arial"/>
                <a:ea typeface="+mn-ea"/>
                <a:cs typeface="+mn-cs"/>
              </a:rPr>
              <a:t>configure terminal</a:t>
            </a:r>
            <a:endParaRPr lang="en-US" smtClean="0"/>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Switch(config)#</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À partir du mode de configuration globale, l'utilisateur peut accéder aux modes de configuration plus spécifiques. Ceux-ci permettent tous de configurer une partie ou une fonction spéciale du périphérique IOS. </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Mode interface, pour configurer l'une des interfaces réseau (Fa0/0, S0/0/0)</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Mode ligne, pour configurer l'une des lignes physiques ou virtuelles (console, AUX, VTY)</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Pour quitter un mode de configuration spécifique et revenir au mode de configuration globale, tapez </a:t>
            </a:r>
            <a:r>
              <a:rPr lang="fr-BE" sz="1200" b="1" i="0">
                <a:solidFill>
                  <a:srgbClr val="000000"/>
                </a:solidFill>
                <a:latin typeface="Arial"/>
                <a:ea typeface="+mn-ea"/>
                <a:cs typeface="+mn-cs"/>
              </a:rPr>
              <a:t>exit</a:t>
            </a:r>
            <a:r>
              <a:rPr lang="fr-BE" sz="1200" b="0" i="0">
                <a:solidFill>
                  <a:srgbClr val="000000"/>
                </a:solidFill>
                <a:latin typeface="Arial"/>
                <a:ea typeface="+mn-ea"/>
                <a:cs typeface="+mn-cs"/>
              </a:rPr>
              <a:t> à une invite de commandes. Pour quitter complètement le mode de configuration et revenir au mode d'exécution privilégié, tapez </a:t>
            </a:r>
            <a:r>
              <a:rPr lang="fr-BE" sz="1200" b="1" i="0">
                <a:solidFill>
                  <a:srgbClr val="000000"/>
                </a:solidFill>
                <a:latin typeface="Arial"/>
                <a:ea typeface="+mn-ea"/>
                <a:cs typeface="+mn-cs"/>
              </a:rPr>
              <a:t>end</a:t>
            </a:r>
            <a:r>
              <a:rPr lang="fr-BE" sz="1200" b="0" i="0">
                <a:solidFill>
                  <a:srgbClr val="000000"/>
                </a:solidFill>
                <a:latin typeface="Arial"/>
                <a:ea typeface="+mn-ea"/>
                <a:cs typeface="+mn-cs"/>
              </a:rPr>
              <a:t> ou utilisez la combinaison de touches </a:t>
            </a:r>
            <a:r>
              <a:rPr lang="fr-BE" sz="1200" b="1" i="0">
                <a:solidFill>
                  <a:srgbClr val="000000"/>
                </a:solidFill>
                <a:latin typeface="Arial"/>
                <a:ea typeface="+mn-ea"/>
                <a:cs typeface="+mn-cs"/>
              </a:rPr>
              <a:t>Ctrl-Z</a:t>
            </a:r>
            <a:r>
              <a:rPr lang="fr-BE" sz="1200" b="0" i="0">
                <a:solidFill>
                  <a:srgbClr val="000000"/>
                </a:solidFill>
                <a:latin typeface="Arial"/>
                <a:ea typeface="+mn-ea"/>
                <a:cs typeface="+mn-cs"/>
              </a:rPr>
              <a:t>.</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Lors de l'utilisation des commandes et des changements de mode, l'invite change en conséquence.</a:t>
            </a:r>
          </a:p>
          <a:p>
            <a:pPr marL="112746" indent="-112746" algn="l" defTabSz="1020745">
              <a:lnSpc>
                <a:spcPct val="80000"/>
              </a:lnSpc>
              <a:buNone/>
            </a:pPr>
            <a:endParaRPr lang="en-US" smtClean="0"/>
          </a:p>
          <a:p>
            <a:pPr marL="112746" indent="-112746" algn="l" defTabSz="1020745">
              <a:lnSpc>
                <a:spcPct val="80000"/>
              </a:lnSpc>
              <a:buNone/>
            </a:pPr>
            <a:endParaRPr lang="en-US" smtClean="0"/>
          </a:p>
        </p:txBody>
      </p:sp>
    </p:spTree>
    <p:extLst>
      <p:ext uri="{BB962C8B-B14F-4D97-AF65-F5344CB8AC3E}">
        <p14:creationId xmlns:p14="http://schemas.microsoft.com/office/powerpoint/2010/main" xmlns="" val="531671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0FAB0165-F392-4C97-A3FB-3579C6CC7796}" type="slidenum">
              <a:rPr lang="fr-BE" sz="800" b="0" i="0">
                <a:solidFill>
                  <a:schemeClr val="tx1"/>
                </a:solidFill>
                <a:latin typeface="Arial"/>
                <a:ea typeface="+mn-ea"/>
                <a:cs typeface="+mn-cs"/>
              </a:rPr>
              <a:pPr algn="r" defTabSz="903244">
                <a:lnSpc>
                  <a:spcPct val="100000"/>
                </a:lnSpc>
                <a:buNone/>
              </a:pPr>
              <a:t>17</a:t>
            </a:fld>
            <a:endParaRPr lang="en-US" sz="80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2.1.3.4 Sélection des différents modes IOS</a:t>
            </a:r>
          </a:p>
          <a:p>
            <a:pPr marL="112746" indent="-112746" algn="l" defTabSz="1020745">
              <a:lnSpc>
                <a:spcPct val="80000"/>
              </a:lnSpc>
              <a:buNone/>
            </a:pPr>
            <a:endParaRPr lang="en-US" smtClean="0"/>
          </a:p>
          <a:p>
            <a:pPr marL="112746" indent="-112746" algn="l" defTabSz="1020745">
              <a:lnSpc>
                <a:spcPct val="80000"/>
              </a:lnSpc>
              <a:buNone/>
            </a:pPr>
            <a:r>
              <a:rPr lang="fr-BE" sz="1200" b="0" i="0">
                <a:solidFill>
                  <a:srgbClr val="000000"/>
                </a:solidFill>
                <a:latin typeface="Arial"/>
                <a:ea typeface="+mn-ea"/>
                <a:cs typeface="+mn-cs"/>
              </a:rPr>
              <a:t>Les commandes </a:t>
            </a:r>
            <a:r>
              <a:rPr lang="fr-BE" sz="1200" b="1" i="0">
                <a:solidFill>
                  <a:srgbClr val="000000"/>
                </a:solidFill>
                <a:latin typeface="Arial"/>
                <a:ea typeface="+mn-ea"/>
                <a:cs typeface="+mn-cs"/>
              </a:rPr>
              <a:t>enable</a:t>
            </a:r>
            <a:r>
              <a:rPr lang="fr-BE" sz="1200" b="0" i="0">
                <a:solidFill>
                  <a:srgbClr val="000000"/>
                </a:solidFill>
                <a:latin typeface="Arial"/>
                <a:ea typeface="+mn-ea"/>
                <a:cs typeface="+mn-cs"/>
              </a:rPr>
              <a:t> et </a:t>
            </a:r>
            <a:r>
              <a:rPr lang="fr-BE" sz="1200" b="1" i="0">
                <a:solidFill>
                  <a:srgbClr val="000000"/>
                </a:solidFill>
                <a:latin typeface="Arial"/>
                <a:ea typeface="+mn-ea"/>
                <a:cs typeface="+mn-cs"/>
              </a:rPr>
              <a:t>disable</a:t>
            </a:r>
            <a:r>
              <a:rPr lang="fr-BE" sz="1200" b="0" i="0">
                <a:solidFill>
                  <a:srgbClr val="000000"/>
                </a:solidFill>
                <a:latin typeface="Arial"/>
                <a:ea typeface="+mn-ea"/>
                <a:cs typeface="+mn-cs"/>
              </a:rPr>
              <a:t> permettent d'alterner entre le mode d'exécution utilisateur et le mode d'exécution privilégié dans l'interface en ligne de commande.</a:t>
            </a:r>
          </a:p>
        </p:txBody>
      </p:sp>
    </p:spTree>
    <p:extLst>
      <p:ext uri="{BB962C8B-B14F-4D97-AF65-F5344CB8AC3E}">
        <p14:creationId xmlns:p14="http://schemas.microsoft.com/office/powerpoint/2010/main" xmlns="" val="2551034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C41463F0-4B87-4884-AF35-DA47D97BACAF}" type="slidenum">
              <a:rPr lang="fr-BE" sz="800" b="0" i="0">
                <a:solidFill>
                  <a:schemeClr val="tx1"/>
                </a:solidFill>
                <a:latin typeface="Arial"/>
                <a:ea typeface="+mn-ea"/>
                <a:cs typeface="+mn-cs"/>
              </a:rPr>
              <a:pPr algn="r" defTabSz="903244">
                <a:lnSpc>
                  <a:spcPct val="100000"/>
                </a:lnSpc>
                <a:buNone/>
              </a:pPr>
              <a:t>18</a:t>
            </a:fld>
            <a:endParaRPr lang="en-US" sz="80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2.1.3.5  Sélection des différents modes IOS (suite)</a:t>
            </a:r>
          </a:p>
          <a:p>
            <a:pPr marL="112746" indent="-112746" algn="l" defTabSz="1020745">
              <a:lnSpc>
                <a:spcPct val="80000"/>
              </a:lnSpc>
              <a:buNone/>
            </a:pPr>
            <a:endParaRPr lang="en-US" smtClean="0"/>
          </a:p>
          <a:p>
            <a:pPr marL="112746" indent="-112746" algn="l" defTabSz="1020745">
              <a:lnSpc>
                <a:spcPct val="80000"/>
              </a:lnSpc>
              <a:buNone/>
            </a:pPr>
            <a:r>
              <a:rPr lang="fr-BE" sz="1200" b="0" i="0">
                <a:solidFill>
                  <a:srgbClr val="000000"/>
                </a:solidFill>
                <a:latin typeface="Arial"/>
                <a:ea typeface="+mn-ea"/>
                <a:cs typeface="+mn-cs"/>
              </a:rPr>
              <a:t>Pour passer du mode de configuration globale au mode d'exécution privilégié, tapez</a:t>
            </a:r>
            <a:r>
              <a:rPr lang="fr-BE" sz="1200" b="1" i="0">
                <a:solidFill>
                  <a:srgbClr val="000000"/>
                </a:solidFill>
                <a:latin typeface="Arial"/>
                <a:ea typeface="+mn-ea"/>
                <a:cs typeface="+mn-cs"/>
              </a:rPr>
              <a:t> exit</a:t>
            </a:r>
            <a:r>
              <a:rPr lang="fr-BE" sz="1200" b="0" i="0">
                <a:solidFill>
                  <a:srgbClr val="000000"/>
                </a:solidFill>
                <a:latin typeface="Arial"/>
                <a:ea typeface="+mn-ea"/>
                <a:cs typeface="+mn-cs"/>
              </a:rPr>
              <a:t>.</a:t>
            </a:r>
            <a:endParaRPr lang="en-US" smtClean="0"/>
          </a:p>
          <a:p>
            <a:pPr marL="112746" indent="-112746" algn="l" defTabSz="1020745">
              <a:lnSpc>
                <a:spcPct val="80000"/>
              </a:lnSpc>
              <a:buNone/>
            </a:pPr>
            <a:endParaRPr lang="en-US" smtClean="0"/>
          </a:p>
          <a:p>
            <a:pPr marL="112746" indent="-112746" algn="l" defTabSz="1020745">
              <a:lnSpc>
                <a:spcPct val="80000"/>
              </a:lnSpc>
              <a:buNone/>
            </a:pPr>
            <a:r>
              <a:rPr lang="fr-BE" sz="1200" b="0" i="0">
                <a:solidFill>
                  <a:srgbClr val="000000"/>
                </a:solidFill>
                <a:latin typeface="Arial"/>
                <a:ea typeface="+mn-ea"/>
                <a:cs typeface="+mn-cs"/>
              </a:rPr>
              <a:t>Pour passer de n'importe quel sous-mode du mode de configuration globale au mode juste au-dessus, utilisez la commande </a:t>
            </a:r>
            <a:r>
              <a:rPr lang="fr-BE" sz="1200" b="1" i="0">
                <a:solidFill>
                  <a:srgbClr val="000000"/>
                </a:solidFill>
                <a:latin typeface="Arial"/>
                <a:ea typeface="+mn-ea"/>
                <a:cs typeface="+mn-cs"/>
              </a:rPr>
              <a:t>exit</a:t>
            </a:r>
            <a:r>
              <a:rPr lang="fr-BE" sz="1200" b="0" i="0">
                <a:solidFill>
                  <a:srgbClr val="000000"/>
                </a:solidFill>
                <a:latin typeface="Arial"/>
                <a:ea typeface="+mn-ea"/>
                <a:cs typeface="+mn-cs"/>
              </a:rPr>
              <a:t>.</a:t>
            </a:r>
          </a:p>
          <a:p>
            <a:pPr marL="112746" indent="-112746" algn="l" defTabSz="1020745">
              <a:lnSpc>
                <a:spcPct val="80000"/>
              </a:lnSpc>
              <a:buNone/>
            </a:pPr>
            <a:endParaRPr lang="en-US" smtClean="0"/>
          </a:p>
          <a:p>
            <a:pPr marL="112746" indent="-112746" algn="l" defTabSz="1020745">
              <a:lnSpc>
                <a:spcPct val="80000"/>
              </a:lnSpc>
              <a:buNone/>
            </a:pPr>
            <a:r>
              <a:rPr lang="fr-BE" sz="1200" b="0" i="0">
                <a:solidFill>
                  <a:srgbClr val="000000"/>
                </a:solidFill>
                <a:latin typeface="Arial"/>
                <a:ea typeface="+mn-ea"/>
                <a:cs typeface="+mn-cs"/>
              </a:rPr>
              <a:t>Pour passer au mode d'exécution privilégié à partir de n'importe lequel de ses sous-modes, entrez la commande </a:t>
            </a:r>
            <a:r>
              <a:rPr lang="fr-BE" sz="1200" b="1" i="0">
                <a:solidFill>
                  <a:srgbClr val="000000"/>
                </a:solidFill>
                <a:latin typeface="Arial"/>
                <a:ea typeface="+mn-ea"/>
                <a:cs typeface="+mn-cs"/>
              </a:rPr>
              <a:t>end</a:t>
            </a:r>
            <a:r>
              <a:rPr lang="fr-BE" sz="1200" b="0" i="0">
                <a:solidFill>
                  <a:srgbClr val="000000"/>
                </a:solidFill>
                <a:latin typeface="Arial"/>
                <a:ea typeface="+mn-ea"/>
                <a:cs typeface="+mn-cs"/>
              </a:rPr>
              <a:t> ou utilisez la combinaison de touches</a:t>
            </a:r>
            <a:r>
              <a:rPr lang="fr-BE" sz="1200" b="1" i="0">
                <a:solidFill>
                  <a:srgbClr val="000000"/>
                </a:solidFill>
                <a:latin typeface="Arial"/>
                <a:ea typeface="+mn-ea"/>
                <a:cs typeface="+mn-cs"/>
              </a:rPr>
              <a:t> Ctrl + Z.</a:t>
            </a:r>
            <a:r>
              <a:rPr lang="fr-BE" sz="1200" b="0" i="0">
                <a:solidFill>
                  <a:srgbClr val="000000"/>
                </a:solidFill>
                <a:latin typeface="Arial"/>
                <a:ea typeface="+mn-ea"/>
                <a:cs typeface="+mn-cs"/>
              </a:rPr>
              <a:t> </a:t>
            </a:r>
          </a:p>
          <a:p>
            <a:pPr marL="112746" indent="-112746" algn="l" defTabSz="1020745">
              <a:lnSpc>
                <a:spcPct val="80000"/>
              </a:lnSpc>
              <a:buNone/>
            </a:pPr>
            <a:endParaRPr lang="en-US" smtClean="0"/>
          </a:p>
          <a:p>
            <a:pPr marL="112746" indent="-112746" algn="l" defTabSz="1020745">
              <a:lnSpc>
                <a:spcPct val="80000"/>
              </a:lnSpc>
              <a:buNone/>
            </a:pPr>
            <a:r>
              <a:rPr lang="fr-BE" sz="1200" b="0" i="0">
                <a:solidFill>
                  <a:srgbClr val="000000"/>
                </a:solidFill>
                <a:latin typeface="Arial"/>
                <a:ea typeface="+mn-ea"/>
                <a:cs typeface="+mn-cs"/>
              </a:rPr>
              <a:t>Pour passer à n'importe lequel des autres sous-modes « immédiat » du mode de configuration globale à partir de l'un d'eux, entrez simplement la commande correspondante qui est normalement fournie à partir du mode de configuration globale.</a:t>
            </a:r>
          </a:p>
        </p:txBody>
      </p:sp>
    </p:spTree>
    <p:extLst>
      <p:ext uri="{BB962C8B-B14F-4D97-AF65-F5344CB8AC3E}">
        <p14:creationId xmlns:p14="http://schemas.microsoft.com/office/powerpoint/2010/main" xmlns="" val="3090249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C0BEDF71-DB3B-4331-A284-9199DC5A16E8}" type="slidenum">
              <a:rPr lang="fr-BE" sz="800" b="0" i="0">
                <a:solidFill>
                  <a:schemeClr val="tx1"/>
                </a:solidFill>
                <a:latin typeface="Arial"/>
                <a:ea typeface="+mn-ea"/>
                <a:cs typeface="+mn-cs"/>
              </a:rPr>
              <a:pPr algn="r" defTabSz="903244">
                <a:lnSpc>
                  <a:spcPct val="100000"/>
                </a:lnSpc>
                <a:buNone/>
              </a:pPr>
              <a:t>19</a:t>
            </a:fld>
            <a:endParaRPr lang="en-US" sz="80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2.1.4.1 Structure des commandes IOS</a:t>
            </a:r>
          </a:p>
          <a:p>
            <a:pPr marL="112746" indent="-112746" algn="l" defTabSz="1020745">
              <a:lnSpc>
                <a:spcPct val="80000"/>
              </a:lnSpc>
              <a:buNone/>
            </a:pPr>
            <a:endParaRPr lang="en-US" smtClean="0"/>
          </a:p>
          <a:p>
            <a:pPr marL="112746" indent="-112746" algn="l" defTabSz="1020745">
              <a:lnSpc>
                <a:spcPct val="80000"/>
              </a:lnSpc>
              <a:buNone/>
            </a:pPr>
            <a:r>
              <a:rPr lang="fr-BE" sz="1200" b="0" i="0">
                <a:solidFill>
                  <a:srgbClr val="000000"/>
                </a:solidFill>
                <a:latin typeface="Arial"/>
                <a:ea typeface="+mn-ea"/>
                <a:cs typeface="+mn-cs"/>
              </a:rPr>
              <a:t>Chaque commande IOS a un format ou une syntaxe spécifique et ne peut être exécutée que dans le mode approprié.</a:t>
            </a:r>
          </a:p>
          <a:p>
            <a:pPr marL="112746" indent="-112746" algn="l" defTabSz="1020745">
              <a:lnSpc>
                <a:spcPct val="80000"/>
              </a:lnSpc>
              <a:buNone/>
            </a:pPr>
            <a:endParaRPr lang="en-US" smtClean="0"/>
          </a:p>
          <a:p>
            <a:pPr marL="112746" indent="-112746" algn="l" defTabSz="1020745">
              <a:lnSpc>
                <a:spcPct val="80000"/>
              </a:lnSpc>
              <a:buNone/>
            </a:pPr>
            <a:r>
              <a:rPr lang="fr-BE" sz="1200" b="0" i="0">
                <a:solidFill>
                  <a:srgbClr val="000000"/>
                </a:solidFill>
                <a:latin typeface="Arial"/>
                <a:ea typeface="+mn-ea"/>
                <a:cs typeface="+mn-cs"/>
              </a:rPr>
              <a:t>Il n'y a pas de distinction entre les majuscules et les minuscules. La commande est suivie d'un ou plusieurs mots clés et arguments.</a:t>
            </a:r>
          </a:p>
          <a:p>
            <a:pPr marL="112746" indent="-112746" algn="l" defTabSz="1020745">
              <a:lnSpc>
                <a:spcPct val="80000"/>
              </a:lnSpc>
              <a:buNone/>
            </a:pPr>
            <a:endParaRPr lang="en-US" smtClean="0"/>
          </a:p>
          <a:p>
            <a:pPr marL="112746" indent="-112746" algn="l" defTabSz="1020745">
              <a:lnSpc>
                <a:spcPct val="80000"/>
              </a:lnSpc>
              <a:buNone/>
            </a:pPr>
            <a:r>
              <a:rPr lang="fr-BE" sz="1200" b="0" i="0">
                <a:solidFill>
                  <a:srgbClr val="000000"/>
                </a:solidFill>
                <a:latin typeface="Arial"/>
                <a:ea typeface="+mn-ea"/>
                <a:cs typeface="+mn-cs"/>
              </a:rPr>
              <a:t>Un argument n'est généralement pas un mot prédéfini, contrairement à un mot clé. Il s'agit d'une valeur ou d'une variable définie par l'utilisateur.</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Switch&gt; </a:t>
            </a:r>
            <a:r>
              <a:rPr lang="fr-BE" sz="1200" b="1" i="0">
                <a:solidFill>
                  <a:srgbClr val="000000"/>
                </a:solidFill>
                <a:latin typeface="Arial"/>
                <a:ea typeface="+mn-ea"/>
                <a:cs typeface="+mn-cs"/>
              </a:rPr>
              <a:t>ping</a:t>
            </a:r>
            <a:r>
              <a:rPr lang="fr-BE" sz="1200" b="0" i="0">
                <a:solidFill>
                  <a:srgbClr val="000000"/>
                </a:solidFill>
                <a:latin typeface="Arial"/>
                <a:ea typeface="+mn-ea"/>
                <a:cs typeface="+mn-cs"/>
              </a:rPr>
              <a:t> </a:t>
            </a:r>
            <a:r>
              <a:rPr lang="fr-BE" sz="1200" b="0" i="1">
                <a:solidFill>
                  <a:srgbClr val="000000"/>
                </a:solidFill>
                <a:latin typeface="Arial"/>
                <a:ea typeface="+mn-ea"/>
                <a:cs typeface="+mn-cs"/>
              </a:rPr>
              <a:t>adresse IP</a:t>
            </a:r>
            <a:endParaRPr lang="en-US" smtClean="0"/>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Switch&gt; </a:t>
            </a:r>
            <a:r>
              <a:rPr lang="fr-BE" sz="1200" b="1" i="0">
                <a:solidFill>
                  <a:srgbClr val="000000"/>
                </a:solidFill>
                <a:latin typeface="Arial"/>
                <a:ea typeface="+mn-ea"/>
                <a:cs typeface="+mn-cs"/>
              </a:rPr>
              <a:t>ping</a:t>
            </a:r>
            <a:r>
              <a:rPr lang="fr-BE" sz="1200" b="0" i="0">
                <a:solidFill>
                  <a:srgbClr val="000000"/>
                </a:solidFill>
                <a:latin typeface="Arial"/>
                <a:ea typeface="+mn-ea"/>
                <a:cs typeface="+mn-cs"/>
              </a:rPr>
              <a:t> </a:t>
            </a:r>
            <a:r>
              <a:rPr lang="fr-BE" sz="1200" b="1" i="0">
                <a:solidFill>
                  <a:srgbClr val="000000"/>
                </a:solidFill>
                <a:latin typeface="Arial"/>
                <a:ea typeface="+mn-ea"/>
                <a:cs typeface="+mn-cs"/>
              </a:rPr>
              <a:t>10.10.10.5</a:t>
            </a:r>
            <a:endParaRPr lang="en-US" smtClean="0"/>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La commande est </a:t>
            </a:r>
            <a:r>
              <a:rPr lang="fr-BE" sz="1200" b="1" i="0">
                <a:solidFill>
                  <a:srgbClr val="000000"/>
                </a:solidFill>
                <a:latin typeface="Arial"/>
                <a:ea typeface="+mn-ea"/>
                <a:cs typeface="+mn-cs"/>
              </a:rPr>
              <a:t>ping</a:t>
            </a:r>
            <a:r>
              <a:rPr lang="fr-BE" sz="1200" b="0" i="0">
                <a:solidFill>
                  <a:srgbClr val="000000"/>
                </a:solidFill>
                <a:latin typeface="Arial"/>
                <a:ea typeface="+mn-ea"/>
                <a:cs typeface="+mn-cs"/>
              </a:rPr>
              <a:t> et l'argument défini par l'utilisateur est</a:t>
            </a:r>
            <a:r>
              <a:rPr lang="fr-BE" sz="1200" b="1" i="0">
                <a:solidFill>
                  <a:srgbClr val="000000"/>
                </a:solidFill>
                <a:latin typeface="Arial"/>
                <a:ea typeface="+mn-ea"/>
                <a:cs typeface="+mn-cs"/>
              </a:rPr>
              <a:t> 10.10.10.5</a:t>
            </a:r>
            <a:r>
              <a:rPr lang="fr-BE" sz="1200" b="0" i="0">
                <a:solidFill>
                  <a:srgbClr val="000000"/>
                </a:solidFill>
                <a:latin typeface="Arial"/>
                <a:ea typeface="+mn-ea"/>
                <a:cs typeface="+mn-cs"/>
              </a:rPr>
              <a:t>.</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De même, la syntaxe de la commande </a:t>
            </a:r>
            <a:r>
              <a:rPr lang="fr-BE" sz="1200" b="1" i="0">
                <a:solidFill>
                  <a:srgbClr val="000000"/>
                </a:solidFill>
                <a:latin typeface="Arial"/>
                <a:ea typeface="+mn-ea"/>
                <a:cs typeface="+mn-cs"/>
              </a:rPr>
              <a:t>traceroute</a:t>
            </a:r>
            <a:r>
              <a:rPr lang="fr-BE" sz="1200" b="0" i="0">
                <a:solidFill>
                  <a:srgbClr val="000000"/>
                </a:solidFill>
                <a:latin typeface="Arial"/>
                <a:ea typeface="+mn-ea"/>
                <a:cs typeface="+mn-cs"/>
              </a:rPr>
              <a:t> est la suivante :</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Switch&gt;</a:t>
            </a:r>
            <a:r>
              <a:rPr lang="fr-BE" sz="1200" b="1" i="0">
                <a:solidFill>
                  <a:srgbClr val="000000"/>
                </a:solidFill>
                <a:latin typeface="Arial"/>
                <a:ea typeface="+mn-ea"/>
                <a:cs typeface="+mn-cs"/>
              </a:rPr>
              <a:t>traceroute</a:t>
            </a:r>
            <a:r>
              <a:rPr lang="fr-BE" sz="1200" b="0" i="0">
                <a:solidFill>
                  <a:srgbClr val="000000"/>
                </a:solidFill>
                <a:latin typeface="Arial"/>
                <a:ea typeface="+mn-ea"/>
                <a:cs typeface="+mn-cs"/>
              </a:rPr>
              <a:t> </a:t>
            </a:r>
            <a:r>
              <a:rPr lang="fr-BE" sz="1200" b="0" i="1">
                <a:solidFill>
                  <a:srgbClr val="000000"/>
                </a:solidFill>
                <a:latin typeface="Arial"/>
                <a:ea typeface="+mn-ea"/>
                <a:cs typeface="+mn-cs"/>
              </a:rPr>
              <a:t>adresse IP</a:t>
            </a:r>
            <a:endParaRPr lang="en-US" smtClean="0"/>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Switch&gt; </a:t>
            </a:r>
            <a:r>
              <a:rPr lang="fr-BE" sz="1200" b="1" i="0">
                <a:solidFill>
                  <a:srgbClr val="000000"/>
                </a:solidFill>
                <a:latin typeface="Arial"/>
                <a:ea typeface="+mn-ea"/>
                <a:cs typeface="+mn-cs"/>
              </a:rPr>
              <a:t>traceroute</a:t>
            </a:r>
            <a:r>
              <a:rPr lang="fr-BE" sz="1200" b="0" i="0">
                <a:solidFill>
                  <a:srgbClr val="000000"/>
                </a:solidFill>
                <a:latin typeface="Arial"/>
                <a:ea typeface="+mn-ea"/>
                <a:cs typeface="+mn-cs"/>
              </a:rPr>
              <a:t> </a:t>
            </a:r>
            <a:r>
              <a:rPr lang="fr-BE" sz="1200" b="1" i="0">
                <a:solidFill>
                  <a:srgbClr val="000000"/>
                </a:solidFill>
                <a:latin typeface="Arial"/>
                <a:ea typeface="+mn-ea"/>
                <a:cs typeface="+mn-cs"/>
              </a:rPr>
              <a:t>192.168.254.254</a:t>
            </a:r>
            <a:endParaRPr lang="en-US" smtClean="0"/>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La commande est</a:t>
            </a:r>
            <a:r>
              <a:rPr lang="fr-BE" sz="1200" b="1" i="0">
                <a:solidFill>
                  <a:srgbClr val="000000"/>
                </a:solidFill>
                <a:latin typeface="Arial"/>
                <a:ea typeface="+mn-ea"/>
                <a:cs typeface="+mn-cs"/>
              </a:rPr>
              <a:t> traceroute</a:t>
            </a:r>
            <a:r>
              <a:rPr lang="fr-BE" sz="1200" b="0" i="0">
                <a:solidFill>
                  <a:srgbClr val="000000"/>
                </a:solidFill>
                <a:latin typeface="Arial"/>
                <a:ea typeface="+mn-ea"/>
                <a:cs typeface="+mn-cs"/>
              </a:rPr>
              <a:t> et l'argument défini par l'utilisateur est</a:t>
            </a:r>
            <a:r>
              <a:rPr lang="fr-BE" sz="1200" b="1" i="0">
                <a:solidFill>
                  <a:srgbClr val="000000"/>
                </a:solidFill>
                <a:latin typeface="Arial"/>
                <a:ea typeface="+mn-ea"/>
                <a:cs typeface="+mn-cs"/>
              </a:rPr>
              <a:t> 192.168.254.254</a:t>
            </a:r>
            <a:r>
              <a:rPr lang="fr-BE" sz="1200" b="0" i="0">
                <a:solidFill>
                  <a:srgbClr val="000000"/>
                </a:solidFill>
                <a:latin typeface="Arial"/>
                <a:ea typeface="+mn-ea"/>
                <a:cs typeface="+mn-cs"/>
              </a:rPr>
              <a:t>.</a:t>
            </a:r>
          </a:p>
          <a:p>
            <a:pPr marL="112746" indent="-112746" algn="l" defTabSz="1020745">
              <a:lnSpc>
                <a:spcPct val="80000"/>
              </a:lnSpc>
              <a:buNone/>
            </a:pPr>
            <a:endParaRPr lang="en-US" smtClean="0"/>
          </a:p>
          <a:p>
            <a:pPr marL="112746" indent="-112746" algn="l" defTabSz="1020745">
              <a:lnSpc>
                <a:spcPct val="80000"/>
              </a:lnSpc>
              <a:buNone/>
            </a:pPr>
            <a:endParaRPr lang="en-US" smtClean="0"/>
          </a:p>
        </p:txBody>
      </p:sp>
    </p:spTree>
    <p:extLst>
      <p:ext uri="{BB962C8B-B14F-4D97-AF65-F5344CB8AC3E}">
        <p14:creationId xmlns:p14="http://schemas.microsoft.com/office/powerpoint/2010/main" xmlns="" val="1231091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DBC93FC5-82C6-451F-856B-C46ABE96BF04}" type="slidenum">
              <a:rPr lang="fr-BE" sz="800" b="0" i="0">
                <a:solidFill>
                  <a:schemeClr val="tx1"/>
                </a:solidFill>
                <a:latin typeface="Arial"/>
                <a:ea typeface="+mn-ea"/>
                <a:cs typeface="+mn-cs"/>
              </a:rPr>
              <a:pPr algn="r" defTabSz="903244">
                <a:lnSpc>
                  <a:spcPct val="100000"/>
                </a:lnSpc>
                <a:buNone/>
              </a:pPr>
              <a:t>20</a:t>
            </a:fld>
            <a:endParaRPr lang="en-US" sz="80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2.1.4.2 Liste des commandes Cisco IOS</a:t>
            </a:r>
          </a:p>
          <a:p>
            <a:pPr marL="112746" indent="-112746" algn="l" defTabSz="1020745">
              <a:lnSpc>
                <a:spcPct val="80000"/>
              </a:lnSpc>
              <a:buNone/>
            </a:pPr>
            <a:endParaRPr lang="en-US" smtClean="0"/>
          </a:p>
          <a:p>
            <a:pPr marL="112746" indent="-112746" algn="l" defTabSz="1020745">
              <a:lnSpc>
                <a:spcPct val="80000"/>
              </a:lnSpc>
              <a:buNone/>
            </a:pPr>
            <a:r>
              <a:rPr lang="fr-BE" sz="1200" b="0" i="0">
                <a:solidFill>
                  <a:srgbClr val="000000"/>
                </a:solidFill>
                <a:latin typeface="Arial"/>
                <a:ea typeface="+mn-ea"/>
                <a:cs typeface="+mn-cs"/>
              </a:rPr>
              <a:t>La liste des commandes est une ressource essentielle qu'utilisent les ingénieurs réseau pour vérifier diverses caractéristiques d'une commande IOS donnée. </a:t>
            </a:r>
          </a:p>
        </p:txBody>
      </p:sp>
    </p:spTree>
    <p:extLst>
      <p:ext uri="{BB962C8B-B14F-4D97-AF65-F5344CB8AC3E}">
        <p14:creationId xmlns:p14="http://schemas.microsoft.com/office/powerpoint/2010/main" xmlns="" val="369784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72AAE223-5F1F-4187-AFD7-ECAC8FE14986}" type="slidenum">
              <a:rPr lang="fr-BE" sz="800" b="0" i="0">
                <a:solidFill>
                  <a:schemeClr val="tx1"/>
                </a:solidFill>
                <a:latin typeface="Arial"/>
                <a:ea typeface="+mn-ea"/>
                <a:cs typeface="+mn-cs"/>
              </a:rPr>
              <a:pPr algn="r" defTabSz="903244">
                <a:lnSpc>
                  <a:spcPct val="100000"/>
                </a:lnSpc>
                <a:buNone/>
              </a:pPr>
              <a:t>2</a:t>
            </a:fld>
            <a:endParaRPr lang="en-US" sz="8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buNone/>
            </a:pPr>
            <a:r>
              <a:rPr lang="en-US" sz="1200" b="1" i="0" dirty="0" err="1">
                <a:solidFill>
                  <a:srgbClr val="000000"/>
                </a:solidFill>
                <a:latin typeface="Arial"/>
                <a:ea typeface="+mn-ea"/>
                <a:cs typeface="+mn-cs"/>
              </a:rPr>
              <a:t>Objectifs</a:t>
            </a:r>
            <a:r>
              <a:rPr lang="en-US" sz="1200" b="1" i="0" dirty="0">
                <a:solidFill>
                  <a:srgbClr val="000000"/>
                </a:solidFill>
                <a:latin typeface="Arial"/>
                <a:ea typeface="+mn-ea"/>
                <a:cs typeface="+mn-cs"/>
              </a:rPr>
              <a:t> du </a:t>
            </a:r>
            <a:r>
              <a:rPr lang="en-US" sz="1200" b="1" i="0" dirty="0" err="1">
                <a:solidFill>
                  <a:srgbClr val="000000"/>
                </a:solidFill>
                <a:latin typeface="Arial"/>
                <a:ea typeface="+mn-ea"/>
                <a:cs typeface="+mn-cs"/>
              </a:rPr>
              <a:t>chapitre</a:t>
            </a:r>
            <a:r>
              <a:rPr lang="en-US" sz="1200" b="1" i="0" dirty="0">
                <a:solidFill>
                  <a:srgbClr val="000000"/>
                </a:solidFill>
                <a:latin typeface="Arial"/>
                <a:ea typeface="+mn-ea"/>
                <a:cs typeface="+mn-cs"/>
              </a:rPr>
              <a:t> 2</a:t>
            </a:r>
          </a:p>
        </p:txBody>
      </p:sp>
    </p:spTree>
    <p:extLst>
      <p:ext uri="{BB962C8B-B14F-4D97-AF65-F5344CB8AC3E}">
        <p14:creationId xmlns:p14="http://schemas.microsoft.com/office/powerpoint/2010/main" xmlns="" val="19049639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6F4E0352-9AC4-4BF7-8437-99DDEB68E4B8}" type="slidenum">
              <a:rPr lang="fr-BE" sz="800" b="0" i="0">
                <a:solidFill>
                  <a:schemeClr val="tx1"/>
                </a:solidFill>
                <a:latin typeface="Arial"/>
                <a:ea typeface="+mn-ea"/>
                <a:cs typeface="+mn-cs"/>
              </a:rPr>
              <a:pPr algn="r" defTabSz="903244">
                <a:lnSpc>
                  <a:spcPct val="100000"/>
                </a:lnSpc>
                <a:buNone/>
              </a:pPr>
              <a:t>21</a:t>
            </a:fld>
            <a:endParaRPr lang="en-US" sz="80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2.1.4.3 Aide contextuelle</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IOS propose plusieurs types d'aide :</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Aide contextuelle</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Contrôle de la syntaxe des commandes</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Touches d'accès rapide et raccourcis</a:t>
            </a:r>
          </a:p>
          <a:p>
            <a:pPr marL="112746" indent="-112746" algn="l" defTabSz="1020745">
              <a:lnSpc>
                <a:spcPct val="80000"/>
              </a:lnSpc>
              <a:buNone/>
            </a:pPr>
            <a:endParaRPr lang="en-US" smtClean="0"/>
          </a:p>
        </p:txBody>
      </p:sp>
    </p:spTree>
    <p:extLst>
      <p:ext uri="{BB962C8B-B14F-4D97-AF65-F5344CB8AC3E}">
        <p14:creationId xmlns:p14="http://schemas.microsoft.com/office/powerpoint/2010/main" xmlns="" val="430819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CB17BCE3-D07B-4105-835F-C584C80D9F47}" type="slidenum">
              <a:rPr lang="fr-BE" sz="800" b="0" i="0">
                <a:solidFill>
                  <a:schemeClr val="tx1"/>
                </a:solidFill>
                <a:latin typeface="Arial"/>
                <a:ea typeface="+mn-ea"/>
                <a:cs typeface="+mn-cs"/>
              </a:rPr>
              <a:pPr algn="r" defTabSz="903244">
                <a:lnSpc>
                  <a:spcPct val="100000"/>
                </a:lnSpc>
                <a:buNone/>
              </a:pPr>
              <a:t>22</a:t>
            </a:fld>
            <a:endParaRPr lang="en-US" sz="800" smtClean="0"/>
          </a:p>
        </p:txBody>
      </p:sp>
      <p:sp>
        <p:nvSpPr>
          <p:cNvPr id="78851"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2.1.4.4 Vérification de la syntaxe d'une commande</a:t>
            </a:r>
          </a:p>
          <a:p>
            <a:pPr marL="112746" indent="-112746" algn="l" defTabSz="1020745">
              <a:lnSpc>
                <a:spcPct val="80000"/>
              </a:lnSpc>
              <a:buNone/>
            </a:pPr>
            <a:endParaRPr lang="en-US" dirty="0" smtClean="0"/>
          </a:p>
          <a:p>
            <a:pPr marL="0" indent="0" algn="l" defTabSz="1020745">
              <a:buNone/>
            </a:pPr>
            <a:r>
              <a:rPr lang="fr-BE" sz="1200" b="0" i="0">
                <a:solidFill>
                  <a:srgbClr val="000000"/>
                </a:solidFill>
                <a:latin typeface="Arial"/>
                <a:ea typeface="+mn-ea"/>
                <a:cs typeface="+mn-cs"/>
              </a:rPr>
              <a:t>Il existe trois types de messages d'erreur :</a:t>
            </a:r>
          </a:p>
          <a:p>
            <a:pPr marL="112746" indent="-112746" algn="l" defTabSz="1020745">
              <a:buClr>
                <a:srgbClr val="000000"/>
              </a:buClr>
              <a:buSzPct val="100000"/>
              <a:buChar char="•"/>
            </a:pPr>
            <a:r>
              <a:rPr lang="fr-BE" sz="1200" b="0" i="0">
                <a:solidFill>
                  <a:srgbClr val="000000"/>
                </a:solidFill>
                <a:latin typeface="Arial"/>
                <a:ea typeface="+mn-ea"/>
                <a:cs typeface="+mn-cs"/>
              </a:rPr>
              <a:t>Commande ambiguë</a:t>
            </a:r>
          </a:p>
          <a:p>
            <a:pPr marL="112746" indent="-112746" algn="l" defTabSz="1020745">
              <a:buClr>
                <a:srgbClr val="000000"/>
              </a:buClr>
              <a:buSzPct val="100000"/>
              <a:buChar char="•"/>
            </a:pPr>
            <a:r>
              <a:rPr lang="fr-BE" sz="1200" b="0" i="0">
                <a:solidFill>
                  <a:srgbClr val="000000"/>
                </a:solidFill>
                <a:latin typeface="Arial"/>
                <a:ea typeface="+mn-ea"/>
                <a:cs typeface="+mn-cs"/>
              </a:rPr>
              <a:t>Commande incomplète</a:t>
            </a:r>
          </a:p>
          <a:p>
            <a:pPr marL="112746" indent="-112746" algn="l" defTabSz="1020745">
              <a:buClr>
                <a:srgbClr val="000000"/>
              </a:buClr>
              <a:buSzPct val="100000"/>
              <a:buChar char="•"/>
            </a:pPr>
            <a:r>
              <a:rPr lang="fr-BE" sz="1200" b="0" i="0">
                <a:solidFill>
                  <a:srgbClr val="000000"/>
                </a:solidFill>
                <a:latin typeface="Arial"/>
                <a:ea typeface="+mn-ea"/>
                <a:cs typeface="+mn-cs"/>
              </a:rPr>
              <a:t>Commande incorrecte</a:t>
            </a:r>
          </a:p>
          <a:p>
            <a:pPr marL="112746" indent="-112746" algn="l" defTabSz="1020745">
              <a:lnSpc>
                <a:spcPct val="80000"/>
              </a:lnSpc>
              <a:buNone/>
            </a:pPr>
            <a:endParaRPr lang="en-US" dirty="0" smtClean="0"/>
          </a:p>
        </p:txBody>
      </p:sp>
    </p:spTree>
    <p:extLst>
      <p:ext uri="{BB962C8B-B14F-4D97-AF65-F5344CB8AC3E}">
        <p14:creationId xmlns:p14="http://schemas.microsoft.com/office/powerpoint/2010/main" xmlns="" val="3079019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264E3AC7-8938-4069-86CB-09214F4A72AF}" type="slidenum">
              <a:rPr lang="fr-BE" sz="800" b="0" i="0">
                <a:solidFill>
                  <a:schemeClr val="tx1"/>
                </a:solidFill>
                <a:latin typeface="Arial"/>
                <a:ea typeface="+mn-ea"/>
                <a:cs typeface="+mn-cs"/>
              </a:rPr>
              <a:pPr algn="r" defTabSz="903244">
                <a:lnSpc>
                  <a:spcPct val="100000"/>
                </a:lnSpc>
                <a:buNone/>
              </a:pPr>
              <a:t>23</a:t>
            </a:fld>
            <a:endParaRPr lang="en-US" sz="80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2.1.4.5 Touches d'accès rapide et raccourcis</a:t>
            </a:r>
          </a:p>
          <a:p>
            <a:pPr marL="112746" indent="-112746" algn="l" defTabSz="1020745">
              <a:lnSpc>
                <a:spcPct val="80000"/>
              </a:lnSpc>
              <a:buNone/>
            </a:pPr>
            <a:endParaRPr lang="en-US" smtClean="0"/>
          </a:p>
          <a:p>
            <a:pPr marL="112746" indent="-112746" algn="l" defTabSz="1020745">
              <a:lnSpc>
                <a:spcPct val="80000"/>
              </a:lnSpc>
              <a:buNone/>
            </a:pPr>
            <a:r>
              <a:rPr lang="fr-BE" sz="1200" b="0" i="0">
                <a:solidFill>
                  <a:srgbClr val="000000"/>
                </a:solidFill>
                <a:latin typeface="Arial"/>
                <a:ea typeface="+mn-ea"/>
                <a:cs typeface="+mn-cs"/>
              </a:rPr>
              <a:t>Tab : très pratique pendant la formation. Cette technique vous permet de voir en entier le mot utilisé comme commande ou mot clé.</a:t>
            </a:r>
          </a:p>
          <a:p>
            <a:pPr marL="112746" indent="-112746" algn="l" defTabSz="1020745">
              <a:lnSpc>
                <a:spcPct val="80000"/>
              </a:lnSpc>
              <a:buNone/>
            </a:pPr>
            <a:endParaRPr lang="en-US" smtClean="0"/>
          </a:p>
          <a:p>
            <a:pPr marL="112746" indent="-112746" algn="l" defTabSz="1020745">
              <a:lnSpc>
                <a:spcPct val="80000"/>
              </a:lnSpc>
              <a:buNone/>
            </a:pPr>
            <a:r>
              <a:rPr lang="fr-BE" sz="1200" b="0" i="0">
                <a:solidFill>
                  <a:srgbClr val="000000"/>
                </a:solidFill>
                <a:latin typeface="Arial"/>
                <a:ea typeface="+mn-ea"/>
                <a:cs typeface="+mn-cs"/>
              </a:rPr>
              <a:t>Ctrl-Z : du fait de la structure hiérarchique des modes IOS, vous risquez de vous retrouver plusieurs niveaux plus bas lorsque vous quittez un mode. Au lieu de quitter tour à tour chaque mode, utilisez </a:t>
            </a:r>
            <a:r>
              <a:rPr lang="fr-BE" sz="1200" b="1" i="0">
                <a:solidFill>
                  <a:srgbClr val="000000"/>
                </a:solidFill>
                <a:latin typeface="Arial"/>
                <a:ea typeface="+mn-ea"/>
                <a:cs typeface="+mn-cs"/>
              </a:rPr>
              <a:t>Ctrl-Z </a:t>
            </a:r>
            <a:r>
              <a:rPr lang="fr-BE" sz="1200" b="0" i="0">
                <a:solidFill>
                  <a:srgbClr val="000000"/>
                </a:solidFill>
                <a:latin typeface="Arial"/>
                <a:ea typeface="+mn-ea"/>
                <a:cs typeface="+mn-cs"/>
              </a:rPr>
              <a:t>pour revenir directement à l'invite du mode d'exécution privilégié, au plus haut niveau.</a:t>
            </a:r>
          </a:p>
          <a:p>
            <a:pPr marL="112746" indent="-112746" algn="l" defTabSz="1020745">
              <a:lnSpc>
                <a:spcPct val="80000"/>
              </a:lnSpc>
              <a:buNone/>
            </a:pPr>
            <a:endParaRPr lang="en-US" smtClean="0"/>
          </a:p>
          <a:p>
            <a:pPr marL="112746" indent="-112746" algn="l" defTabSz="1020745">
              <a:lnSpc>
                <a:spcPct val="80000"/>
              </a:lnSpc>
              <a:buNone/>
            </a:pPr>
            <a:r>
              <a:rPr lang="fr-BE" sz="1200" b="1" i="0">
                <a:solidFill>
                  <a:srgbClr val="000000"/>
                </a:solidFill>
                <a:latin typeface="Arial"/>
                <a:ea typeface="+mn-ea"/>
                <a:cs typeface="+mn-cs"/>
              </a:rPr>
              <a:t>Ctrl-Maj-6 : séquence d'échappement</a:t>
            </a:r>
            <a:r>
              <a:rPr lang="fr-BE" sz="1200" b="0" i="0">
                <a:solidFill>
                  <a:srgbClr val="000000"/>
                </a:solidFill>
                <a:latin typeface="Arial"/>
                <a:ea typeface="+mn-ea"/>
                <a:cs typeface="+mn-cs"/>
              </a:rPr>
              <a:t>. Lorsque vous lancez un processus IOS à partir de l'interface en ligne de commande, par exemple ping ou traceroute, la commande s'exécute jusqu'à ce qu'elle se termine ou qu'elle soit interrompue. Pendant ce temps, l'interface en ligne de commande ne répond plus. Pour interrompre le processus et reprendre la main, appuyez sur </a:t>
            </a:r>
            <a:r>
              <a:rPr lang="fr-BE" sz="1200" b="1" i="0">
                <a:solidFill>
                  <a:srgbClr val="000000"/>
                </a:solidFill>
                <a:latin typeface="Arial"/>
                <a:ea typeface="+mn-ea"/>
                <a:cs typeface="+mn-cs"/>
              </a:rPr>
              <a:t>Ctrl-Maj-6</a:t>
            </a:r>
            <a:r>
              <a:rPr lang="fr-BE" sz="1200" b="0" i="0">
                <a:solidFill>
                  <a:srgbClr val="000000"/>
                </a:solidFill>
                <a:latin typeface="Arial"/>
                <a:ea typeface="+mn-ea"/>
                <a:cs typeface="+mn-cs"/>
              </a:rPr>
              <a:t> (avec un clavier QWERTY). Avec un clavier AZERTY, il faudra utiliser Ctrl-Maj-9.</a:t>
            </a:r>
          </a:p>
          <a:p>
            <a:pPr marL="112746" indent="-112746" algn="l" defTabSz="1020745">
              <a:lnSpc>
                <a:spcPct val="80000"/>
              </a:lnSpc>
              <a:buNone/>
            </a:pPr>
            <a:endParaRPr lang="en-US" smtClean="0"/>
          </a:p>
          <a:p>
            <a:pPr marL="112746" indent="-112746" algn="l" defTabSz="1020745">
              <a:lnSpc>
                <a:spcPct val="80000"/>
              </a:lnSpc>
              <a:buNone/>
            </a:pPr>
            <a:r>
              <a:rPr lang="fr-BE" sz="1200" b="0" i="0">
                <a:solidFill>
                  <a:srgbClr val="000000"/>
                </a:solidFill>
                <a:latin typeface="Arial"/>
                <a:ea typeface="+mn-ea"/>
                <a:cs typeface="+mn-cs"/>
              </a:rPr>
              <a:t>Il est possible d'abréger les commandes et les mots clés jusqu'à ce que le terme soit reconnu. </a:t>
            </a:r>
          </a:p>
        </p:txBody>
      </p:sp>
    </p:spTree>
    <p:extLst>
      <p:ext uri="{BB962C8B-B14F-4D97-AF65-F5344CB8AC3E}">
        <p14:creationId xmlns:p14="http://schemas.microsoft.com/office/powerpoint/2010/main" xmlns="" val="2833865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89E4A5FD-275F-4E74-B23A-F6BFAA7F3175}" type="slidenum">
              <a:rPr lang="fr-BE" sz="800" b="0" i="0">
                <a:solidFill>
                  <a:schemeClr val="tx1"/>
                </a:solidFill>
                <a:latin typeface="Arial"/>
                <a:ea typeface="+mn-ea"/>
                <a:cs typeface="+mn-cs"/>
              </a:rPr>
              <a:pPr algn="r" defTabSz="903244">
                <a:lnSpc>
                  <a:spcPct val="100000"/>
                </a:lnSpc>
                <a:buNone/>
              </a:pPr>
              <a:t>24</a:t>
            </a:fld>
            <a:endParaRPr lang="en-US" sz="80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2.1.4.6 Commandes d'analyse d'IOS</a:t>
            </a:r>
          </a:p>
          <a:p>
            <a:pPr marL="112746" indent="-112746" algn="l" defTabSz="1020745">
              <a:lnSpc>
                <a:spcPct val="80000"/>
              </a:lnSpc>
              <a:buNone/>
            </a:pPr>
            <a:endParaRPr lang="en-US" smtClean="0"/>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Utilisez la commande </a:t>
            </a:r>
            <a:r>
              <a:rPr lang="fr-BE" sz="1200" b="1" i="0">
                <a:solidFill>
                  <a:srgbClr val="000000"/>
                </a:solidFill>
                <a:latin typeface="Arial"/>
                <a:ea typeface="+mn-ea"/>
                <a:cs typeface="+mn-cs"/>
              </a:rPr>
              <a:t>show ?</a:t>
            </a:r>
            <a:r>
              <a:rPr lang="fr-BE" sz="1200" b="0" i="0">
                <a:solidFill>
                  <a:srgbClr val="000000"/>
                </a:solidFill>
                <a:latin typeface="Arial"/>
                <a:ea typeface="+mn-ea"/>
                <a:cs typeface="+mn-cs"/>
              </a:rPr>
              <a:t> pour afficher la liste des commandes disponibles dans un contexte ou un mode donné.</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Une commande </a:t>
            </a:r>
            <a:r>
              <a:rPr lang="fr-BE" sz="1200" b="1" i="0">
                <a:solidFill>
                  <a:srgbClr val="000000"/>
                </a:solidFill>
                <a:latin typeface="Arial"/>
                <a:ea typeface="+mn-ea"/>
                <a:cs typeface="+mn-cs"/>
              </a:rPr>
              <a:t>show</a:t>
            </a:r>
            <a:r>
              <a:rPr lang="fr-BE" sz="1200" b="0" i="0">
                <a:solidFill>
                  <a:srgbClr val="000000"/>
                </a:solidFill>
                <a:latin typeface="Arial"/>
                <a:ea typeface="+mn-ea"/>
                <a:cs typeface="+mn-cs"/>
              </a:rPr>
              <a:t> typique peut fournir des informations sur la configuration, le fonctionnement et l'état des différents composants d'un périphérique Cisco.</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La commande </a:t>
            </a:r>
            <a:r>
              <a:rPr lang="fr-BE" sz="1200" b="1" i="0">
                <a:solidFill>
                  <a:srgbClr val="000000"/>
                </a:solidFill>
                <a:latin typeface="Arial"/>
                <a:ea typeface="+mn-ea"/>
                <a:cs typeface="+mn-cs"/>
              </a:rPr>
              <a:t>show interfaces</a:t>
            </a:r>
            <a:r>
              <a:rPr lang="fr-BE" sz="1200" b="0" i="0">
                <a:solidFill>
                  <a:srgbClr val="000000"/>
                </a:solidFill>
                <a:latin typeface="Arial"/>
                <a:ea typeface="+mn-ea"/>
                <a:cs typeface="+mn-cs"/>
              </a:rPr>
              <a:t> notamment est très répandue. Elle affiche des statistiques relatives à toutes les interfaces du périphérique. Pour afficher les statistiques de l'une d'elles en particulier, entrez la commande </a:t>
            </a:r>
            <a:r>
              <a:rPr lang="fr-BE" sz="1200" b="1" i="0">
                <a:solidFill>
                  <a:srgbClr val="000000"/>
                </a:solidFill>
                <a:latin typeface="Arial"/>
                <a:ea typeface="+mn-ea"/>
                <a:cs typeface="+mn-cs"/>
              </a:rPr>
              <a:t>show interfaces</a:t>
            </a:r>
            <a:r>
              <a:rPr lang="fr-BE" sz="1200" b="0" i="0">
                <a:solidFill>
                  <a:srgbClr val="000000"/>
                </a:solidFill>
                <a:latin typeface="Arial"/>
                <a:ea typeface="+mn-ea"/>
                <a:cs typeface="+mn-cs"/>
              </a:rPr>
              <a:t> suivie du numéro de son slot ou de son port.</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Les commandes </a:t>
            </a:r>
            <a:r>
              <a:rPr lang="fr-BE" sz="1200" b="1" i="0">
                <a:solidFill>
                  <a:srgbClr val="000000"/>
                </a:solidFill>
                <a:latin typeface="Arial"/>
                <a:ea typeface="+mn-ea"/>
                <a:cs typeface="+mn-cs"/>
              </a:rPr>
              <a:t>show</a:t>
            </a:r>
            <a:r>
              <a:rPr lang="fr-BE" sz="1200" b="0" i="0">
                <a:solidFill>
                  <a:srgbClr val="000000"/>
                </a:solidFill>
                <a:latin typeface="Arial"/>
                <a:ea typeface="+mn-ea"/>
                <a:cs typeface="+mn-cs"/>
              </a:rPr>
              <a:t> suivantes sont également utilisées par les techniciens réseau :</a:t>
            </a:r>
          </a:p>
          <a:p>
            <a:pPr marL="112746" indent="-112746" algn="l" defTabSz="1020745">
              <a:lnSpc>
                <a:spcPct val="90000"/>
              </a:lnSpc>
              <a:buClr>
                <a:srgbClr val="000000"/>
              </a:buClr>
              <a:buSzPct val="100000"/>
              <a:buChar char="•"/>
            </a:pPr>
            <a:r>
              <a:rPr lang="fr-BE" sz="1200" b="1" i="0">
                <a:solidFill>
                  <a:srgbClr val="000000"/>
                </a:solidFill>
                <a:latin typeface="Arial"/>
                <a:ea typeface="+mn-ea"/>
                <a:cs typeface="+mn-cs"/>
              </a:rPr>
              <a:t>show startup-config :</a:t>
            </a:r>
            <a:r>
              <a:rPr lang="fr-BE" sz="1200" b="0" i="0">
                <a:solidFill>
                  <a:srgbClr val="000000"/>
                </a:solidFill>
                <a:latin typeface="Arial"/>
                <a:ea typeface="+mn-ea"/>
                <a:cs typeface="+mn-cs"/>
              </a:rPr>
              <a:t> affiche la configuration enregistrée dans la mémoire NVRAM.</a:t>
            </a:r>
          </a:p>
          <a:p>
            <a:pPr marL="112746" indent="-112746" algn="l" defTabSz="1020745">
              <a:lnSpc>
                <a:spcPct val="90000"/>
              </a:lnSpc>
              <a:buClr>
                <a:srgbClr val="000000"/>
              </a:buClr>
              <a:buSzPct val="100000"/>
              <a:buChar char="•"/>
            </a:pPr>
            <a:r>
              <a:rPr lang="fr-BE" sz="1200" b="1" i="0">
                <a:solidFill>
                  <a:srgbClr val="000000"/>
                </a:solidFill>
                <a:latin typeface="Arial"/>
                <a:ea typeface="+mn-ea"/>
                <a:cs typeface="+mn-cs"/>
              </a:rPr>
              <a:t>show running-config :</a:t>
            </a:r>
            <a:r>
              <a:rPr lang="fr-BE" sz="1200" b="0" i="0">
                <a:solidFill>
                  <a:srgbClr val="000000"/>
                </a:solidFill>
                <a:latin typeface="Arial"/>
                <a:ea typeface="+mn-ea"/>
                <a:cs typeface="+mn-cs"/>
              </a:rPr>
              <a:t> affiche le contenu du fichier de configuration en cours.</a:t>
            </a:r>
          </a:p>
          <a:p>
            <a:pPr marL="112746" indent="-112746" algn="l" defTabSz="1020745">
              <a:lnSpc>
                <a:spcPct val="90000"/>
              </a:lnSpc>
              <a:buSzPct val="100000"/>
              <a:buChar char="•"/>
            </a:pPr>
            <a:endParaRPr lang="en-US" smtClean="0"/>
          </a:p>
          <a:p>
            <a:pPr marL="112746" indent="-112746" algn="l" defTabSz="1020745">
              <a:lnSpc>
                <a:spcPct val="90000"/>
              </a:lnSpc>
              <a:buSzPct val="100000"/>
              <a:buChar char="•"/>
            </a:pPr>
            <a:endParaRPr lang="en-US" smtClean="0"/>
          </a:p>
          <a:p>
            <a:pPr marL="112746" indent="-112746" algn="l" defTabSz="1020745">
              <a:lnSpc>
                <a:spcPct val="80000"/>
              </a:lnSpc>
              <a:buNone/>
            </a:pPr>
            <a:endParaRPr lang="en-US" smtClean="0"/>
          </a:p>
        </p:txBody>
      </p:sp>
    </p:spTree>
    <p:extLst>
      <p:ext uri="{BB962C8B-B14F-4D97-AF65-F5344CB8AC3E}">
        <p14:creationId xmlns:p14="http://schemas.microsoft.com/office/powerpoint/2010/main" xmlns="" val="723903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25DA474D-EB0C-4E1B-B37E-013475F9CC02}" type="slidenum">
              <a:rPr lang="fr-BE" sz="800" b="0" i="0">
                <a:solidFill>
                  <a:schemeClr val="tx1"/>
                </a:solidFill>
                <a:latin typeface="Arial"/>
                <a:ea typeface="+mn-ea"/>
                <a:cs typeface="+mn-cs"/>
              </a:rPr>
              <a:pPr algn="r" defTabSz="903244">
                <a:lnSpc>
                  <a:spcPct val="100000"/>
                </a:lnSpc>
                <a:buNone/>
              </a:pPr>
              <a:t>25</a:t>
            </a:fld>
            <a:endParaRPr lang="en-US" sz="80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2.1.4.7 Commande show version</a:t>
            </a:r>
          </a:p>
          <a:p>
            <a:pPr marL="112746" indent="-112746" algn="l" defTabSz="1020745">
              <a:lnSpc>
                <a:spcPct val="80000"/>
              </a:lnSpc>
              <a:buNone/>
            </a:pPr>
            <a:endParaRPr lang="en-US" smtClean="0"/>
          </a:p>
          <a:p>
            <a:pPr marL="112746" indent="-112746" algn="l" defTabSz="1020745">
              <a:lnSpc>
                <a:spcPct val="80000"/>
              </a:lnSpc>
              <a:buNone/>
            </a:pPr>
            <a:r>
              <a:rPr lang="fr-BE" sz="1200" b="0" i="0">
                <a:solidFill>
                  <a:srgbClr val="000000"/>
                </a:solidFill>
                <a:latin typeface="Arial"/>
                <a:ea typeface="+mn-ea"/>
                <a:cs typeface="+mn-cs"/>
              </a:rPr>
              <a:t>Cette commande affiche des informations sur la version d'IOS actuelle ainsi que des renseignements sur le matériel et le périphérique.</a:t>
            </a:r>
          </a:p>
          <a:p>
            <a:pPr marL="112746" indent="-112746" algn="l" defTabSz="1020745">
              <a:lnSpc>
                <a:spcPct val="80000"/>
              </a:lnSpc>
              <a:buNone/>
            </a:pPr>
            <a:endParaRPr lang="en-US" smtClean="0"/>
          </a:p>
          <a:p>
            <a:pPr marL="112746" indent="-112746" algn="l" defTabSz="1020745">
              <a:lnSpc>
                <a:spcPct val="90000"/>
              </a:lnSpc>
              <a:buClr>
                <a:srgbClr val="000000"/>
              </a:buClr>
              <a:buSzPct val="100000"/>
              <a:buChar char="•"/>
            </a:pPr>
            <a:r>
              <a:rPr lang="fr-BE" sz="1200" b="1" i="0">
                <a:solidFill>
                  <a:srgbClr val="000000"/>
                </a:solidFill>
                <a:latin typeface="Arial"/>
                <a:ea typeface="+mn-ea"/>
                <a:cs typeface="+mn-cs"/>
              </a:rPr>
              <a:t>Version du logiciel :</a:t>
            </a:r>
            <a:r>
              <a:rPr lang="fr-BE" sz="1200" b="0" i="0">
                <a:solidFill>
                  <a:srgbClr val="000000"/>
                </a:solidFill>
                <a:latin typeface="Arial"/>
                <a:ea typeface="+mn-ea"/>
                <a:cs typeface="+mn-cs"/>
              </a:rPr>
              <a:t> version du logiciel IOS (stockée dans la mémoire Flash)</a:t>
            </a:r>
          </a:p>
          <a:p>
            <a:pPr marL="112746" indent="-112746" algn="l" defTabSz="1020745">
              <a:lnSpc>
                <a:spcPct val="90000"/>
              </a:lnSpc>
              <a:buClr>
                <a:srgbClr val="000000"/>
              </a:buClr>
              <a:buSzPct val="100000"/>
              <a:buChar char="•"/>
            </a:pPr>
            <a:r>
              <a:rPr lang="fr-BE" sz="1200" b="1" i="0">
                <a:solidFill>
                  <a:srgbClr val="000000"/>
                </a:solidFill>
                <a:latin typeface="Arial"/>
                <a:ea typeface="+mn-ea"/>
                <a:cs typeface="+mn-cs"/>
              </a:rPr>
              <a:t>Version du bootstrap :</a:t>
            </a:r>
            <a:r>
              <a:rPr lang="fr-BE" sz="1200" b="0" i="0">
                <a:solidFill>
                  <a:srgbClr val="000000"/>
                </a:solidFill>
                <a:latin typeface="Arial"/>
                <a:ea typeface="+mn-ea"/>
                <a:cs typeface="+mn-cs"/>
              </a:rPr>
              <a:t> version du programme de démarrage (stocké dans la mémoire ROM de démarrage)</a:t>
            </a:r>
          </a:p>
          <a:p>
            <a:pPr marL="112746" indent="-112746" algn="l" defTabSz="1020745">
              <a:lnSpc>
                <a:spcPct val="90000"/>
              </a:lnSpc>
              <a:buClr>
                <a:srgbClr val="000000"/>
              </a:buClr>
              <a:buSzPct val="100000"/>
              <a:buChar char="•"/>
            </a:pPr>
            <a:r>
              <a:rPr lang="fr-BE" sz="1200" b="1" i="0">
                <a:solidFill>
                  <a:srgbClr val="000000"/>
                </a:solidFill>
                <a:latin typeface="Arial"/>
                <a:ea typeface="+mn-ea"/>
                <a:cs typeface="+mn-cs"/>
              </a:rPr>
              <a:t>Durée d'activité du système :</a:t>
            </a:r>
            <a:r>
              <a:rPr lang="fr-BE" sz="1200" b="0" i="0">
                <a:solidFill>
                  <a:srgbClr val="000000"/>
                </a:solidFill>
                <a:latin typeface="Arial"/>
                <a:ea typeface="+mn-ea"/>
                <a:cs typeface="+mn-cs"/>
              </a:rPr>
              <a:t> temps écoulé depuis le dernier redémarrage</a:t>
            </a:r>
          </a:p>
          <a:p>
            <a:pPr marL="112746" indent="-112746" algn="l" defTabSz="1020745">
              <a:lnSpc>
                <a:spcPct val="90000"/>
              </a:lnSpc>
              <a:buClr>
                <a:srgbClr val="000000"/>
              </a:buClr>
              <a:buSzPct val="100000"/>
              <a:buChar char="•"/>
            </a:pPr>
            <a:r>
              <a:rPr lang="fr-BE" sz="1200" b="1" i="0">
                <a:solidFill>
                  <a:srgbClr val="000000"/>
                </a:solidFill>
                <a:latin typeface="Arial"/>
                <a:ea typeface="+mn-ea"/>
                <a:cs typeface="+mn-cs"/>
              </a:rPr>
              <a:t>Informations sur le redémarrage du système :</a:t>
            </a:r>
            <a:r>
              <a:rPr lang="fr-BE" sz="1200" b="0" i="0">
                <a:solidFill>
                  <a:srgbClr val="000000"/>
                </a:solidFill>
                <a:latin typeface="Arial"/>
                <a:ea typeface="+mn-ea"/>
                <a:cs typeface="+mn-cs"/>
              </a:rPr>
              <a:t> méthode de redémarrage (par exemple en cas d'interruption de l'alimentation ou d'incident)</a:t>
            </a:r>
          </a:p>
          <a:p>
            <a:pPr marL="112746" indent="-112746" algn="l" defTabSz="1020745">
              <a:lnSpc>
                <a:spcPct val="90000"/>
              </a:lnSpc>
              <a:buClr>
                <a:srgbClr val="000000"/>
              </a:buClr>
              <a:buSzPct val="100000"/>
              <a:buChar char="•"/>
            </a:pPr>
            <a:r>
              <a:rPr lang="fr-BE" sz="1200" b="1" i="0">
                <a:solidFill>
                  <a:srgbClr val="000000"/>
                </a:solidFill>
                <a:latin typeface="Arial"/>
                <a:ea typeface="+mn-ea"/>
                <a:cs typeface="+mn-cs"/>
              </a:rPr>
              <a:t>Nom de l'image du logiciel :</a:t>
            </a:r>
            <a:r>
              <a:rPr lang="fr-BE" sz="1200" b="0" i="0">
                <a:solidFill>
                  <a:srgbClr val="000000"/>
                </a:solidFill>
                <a:latin typeface="Arial"/>
                <a:ea typeface="+mn-ea"/>
                <a:cs typeface="+mn-cs"/>
              </a:rPr>
              <a:t> nom du fichier IOS stocké dans la mémoire Flash</a:t>
            </a:r>
          </a:p>
          <a:p>
            <a:pPr marL="112746" indent="-112746" algn="l" defTabSz="1020745">
              <a:lnSpc>
                <a:spcPct val="90000"/>
              </a:lnSpc>
              <a:buClr>
                <a:srgbClr val="000000"/>
              </a:buClr>
              <a:buSzPct val="100000"/>
              <a:buChar char="•"/>
            </a:pPr>
            <a:r>
              <a:rPr lang="fr-BE" sz="1200" b="1" i="0">
                <a:solidFill>
                  <a:srgbClr val="000000"/>
                </a:solidFill>
                <a:latin typeface="Arial"/>
                <a:ea typeface="+mn-ea"/>
                <a:cs typeface="+mn-cs"/>
              </a:rPr>
              <a:t>Type de routeur et type de processeur :</a:t>
            </a:r>
            <a:r>
              <a:rPr lang="fr-BE" sz="1200" b="0" i="0">
                <a:solidFill>
                  <a:srgbClr val="000000"/>
                </a:solidFill>
                <a:latin typeface="Arial"/>
                <a:ea typeface="+mn-ea"/>
                <a:cs typeface="+mn-cs"/>
              </a:rPr>
              <a:t> numéro de modèle et type de processeur</a:t>
            </a:r>
          </a:p>
          <a:p>
            <a:pPr marL="112746" indent="-112746" algn="l" defTabSz="1020745">
              <a:lnSpc>
                <a:spcPct val="90000"/>
              </a:lnSpc>
              <a:buClr>
                <a:srgbClr val="000000"/>
              </a:buClr>
              <a:buSzPct val="100000"/>
              <a:buChar char="•"/>
            </a:pPr>
            <a:r>
              <a:rPr lang="fr-BE" sz="1200" b="1" i="0">
                <a:solidFill>
                  <a:srgbClr val="000000"/>
                </a:solidFill>
                <a:latin typeface="Arial"/>
                <a:ea typeface="+mn-ea"/>
                <a:cs typeface="+mn-cs"/>
              </a:rPr>
              <a:t>Type et allocation de la mémoire (partagée/principale) :</a:t>
            </a:r>
            <a:r>
              <a:rPr lang="fr-BE" sz="1200" b="0" i="0">
                <a:solidFill>
                  <a:srgbClr val="000000"/>
                </a:solidFill>
                <a:latin typeface="Arial"/>
                <a:ea typeface="+mn-ea"/>
                <a:cs typeface="+mn-cs"/>
              </a:rPr>
              <a:t> mémoire vive (RAM) principale du processeur et mémoire partagée servant de tampon pour les paquets d'E/S</a:t>
            </a:r>
          </a:p>
          <a:p>
            <a:pPr marL="112746" indent="-112746" algn="l" defTabSz="1020745">
              <a:lnSpc>
                <a:spcPct val="90000"/>
              </a:lnSpc>
              <a:buClr>
                <a:srgbClr val="000000"/>
              </a:buClr>
              <a:buSzPct val="100000"/>
              <a:buChar char="•"/>
            </a:pPr>
            <a:r>
              <a:rPr lang="fr-BE" sz="1200" b="1" i="0">
                <a:solidFill>
                  <a:srgbClr val="000000"/>
                </a:solidFill>
                <a:latin typeface="Arial"/>
                <a:ea typeface="+mn-ea"/>
                <a:cs typeface="+mn-cs"/>
              </a:rPr>
              <a:t>Fonctionnalités du logiciel :</a:t>
            </a:r>
            <a:r>
              <a:rPr lang="fr-BE" sz="1200" b="0" i="0">
                <a:solidFill>
                  <a:srgbClr val="000000"/>
                </a:solidFill>
                <a:latin typeface="Arial"/>
                <a:ea typeface="+mn-ea"/>
                <a:cs typeface="+mn-cs"/>
              </a:rPr>
              <a:t> protocoles et ensembles de fonctionnalités pris en charge</a:t>
            </a:r>
          </a:p>
          <a:p>
            <a:pPr marL="112746" indent="-112746" algn="l" defTabSz="1020745">
              <a:lnSpc>
                <a:spcPct val="90000"/>
              </a:lnSpc>
              <a:buClr>
                <a:srgbClr val="000000"/>
              </a:buClr>
              <a:buSzPct val="100000"/>
              <a:buChar char="•"/>
            </a:pPr>
            <a:r>
              <a:rPr lang="fr-BE" sz="1200" b="1" i="0">
                <a:solidFill>
                  <a:srgbClr val="000000"/>
                </a:solidFill>
                <a:latin typeface="Arial"/>
                <a:ea typeface="+mn-ea"/>
                <a:cs typeface="+mn-cs"/>
              </a:rPr>
              <a:t>Interfaces matérielles :</a:t>
            </a:r>
            <a:r>
              <a:rPr lang="fr-BE" sz="1200" b="0" i="0">
                <a:solidFill>
                  <a:srgbClr val="000000"/>
                </a:solidFill>
                <a:latin typeface="Arial"/>
                <a:ea typeface="+mn-ea"/>
                <a:cs typeface="+mn-cs"/>
              </a:rPr>
              <a:t> interfaces disponibles sur le périphérique</a:t>
            </a:r>
          </a:p>
          <a:p>
            <a:pPr marL="112746" indent="-112746" algn="l" defTabSz="1020745">
              <a:lnSpc>
                <a:spcPct val="90000"/>
              </a:lnSpc>
              <a:buClr>
                <a:srgbClr val="000000"/>
              </a:buClr>
              <a:buSzPct val="100000"/>
              <a:buChar char="•"/>
            </a:pPr>
            <a:r>
              <a:rPr lang="fr-BE" sz="1200" b="1" i="0">
                <a:solidFill>
                  <a:srgbClr val="000000"/>
                </a:solidFill>
                <a:latin typeface="Arial"/>
                <a:ea typeface="+mn-ea"/>
                <a:cs typeface="+mn-cs"/>
              </a:rPr>
              <a:t>Registre de configuration :</a:t>
            </a:r>
            <a:r>
              <a:rPr lang="fr-BE" sz="1200" b="0" i="0">
                <a:solidFill>
                  <a:srgbClr val="000000"/>
                </a:solidFill>
                <a:latin typeface="Arial"/>
                <a:ea typeface="+mn-ea"/>
                <a:cs typeface="+mn-cs"/>
              </a:rPr>
              <a:t> définit les spécifications du démarrage, la vitesse de la console et autres paramètres.</a:t>
            </a:r>
          </a:p>
          <a:p>
            <a:pPr marL="112746" indent="-112746" algn="l" defTabSz="1020745">
              <a:lnSpc>
                <a:spcPct val="80000"/>
              </a:lnSpc>
              <a:buNone/>
            </a:pPr>
            <a:endParaRPr lang="en-US" smtClean="0"/>
          </a:p>
        </p:txBody>
      </p:sp>
    </p:spTree>
    <p:extLst>
      <p:ext uri="{BB962C8B-B14F-4D97-AF65-F5344CB8AC3E}">
        <p14:creationId xmlns:p14="http://schemas.microsoft.com/office/powerpoint/2010/main" xmlns="" val="2400973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24ECF371-380E-4E73-A23A-70AF5826C887}" type="slidenum">
              <a:rPr lang="fr-BE" sz="800" b="0" i="0">
                <a:solidFill>
                  <a:srgbClr val="000000"/>
                </a:solidFill>
                <a:latin typeface="Arial"/>
                <a:ea typeface="+mn-ea"/>
                <a:cs typeface="+mn-cs"/>
              </a:rPr>
              <a:pPr algn="r" defTabSz="903244">
                <a:lnSpc>
                  <a:spcPct val="100000"/>
                </a:lnSpc>
                <a:buNone/>
              </a:pPr>
              <a:t>26</a:t>
            </a:fld>
            <a:endParaRPr lang="en-US" sz="800" smtClean="0">
              <a:solidFill>
                <a:srgbClr val="000000"/>
              </a:solidFill>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2.1.1.1 Initiation à Cisco IOS</a:t>
            </a:r>
          </a:p>
        </p:txBody>
      </p:sp>
    </p:spTree>
    <p:extLst>
      <p:ext uri="{BB962C8B-B14F-4D97-AF65-F5344CB8AC3E}">
        <p14:creationId xmlns:p14="http://schemas.microsoft.com/office/powerpoint/2010/main" xmlns="" val="11490451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3812B710-8E08-410A-8158-B50093F6EED4}" type="slidenum">
              <a:rPr lang="fr-BE" sz="800" b="0" i="0">
                <a:solidFill>
                  <a:schemeClr val="tx1"/>
                </a:solidFill>
                <a:latin typeface="Arial"/>
                <a:ea typeface="+mn-ea"/>
                <a:cs typeface="+mn-cs"/>
              </a:rPr>
              <a:pPr algn="r" defTabSz="903244">
                <a:lnSpc>
                  <a:spcPct val="100000"/>
                </a:lnSpc>
                <a:buNone/>
              </a:pPr>
              <a:t>27</a:t>
            </a:fld>
            <a:endParaRPr lang="en-US" sz="80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2.2.1.1 Pourquoi utiliser un commutateur ?</a:t>
            </a:r>
          </a:p>
        </p:txBody>
      </p:sp>
    </p:spTree>
    <p:extLst>
      <p:ext uri="{BB962C8B-B14F-4D97-AF65-F5344CB8AC3E}">
        <p14:creationId xmlns:p14="http://schemas.microsoft.com/office/powerpoint/2010/main" xmlns="" val="3125205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57FD78B7-608F-4033-9E09-2FDA7DE3A258}" type="slidenum">
              <a:rPr lang="fr-BE" sz="800" b="0" i="0">
                <a:solidFill>
                  <a:schemeClr val="tx1"/>
                </a:solidFill>
                <a:latin typeface="Arial"/>
                <a:ea typeface="+mn-ea"/>
                <a:cs typeface="+mn-cs"/>
              </a:rPr>
              <a:pPr algn="r" defTabSz="903244">
                <a:lnSpc>
                  <a:spcPct val="100000"/>
                </a:lnSpc>
                <a:buNone/>
              </a:pPr>
              <a:t>28</a:t>
            </a:fld>
            <a:endParaRPr lang="en-US" sz="80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2.2.1.2 Noms des périphériques</a:t>
            </a:r>
          </a:p>
        </p:txBody>
      </p:sp>
    </p:spTree>
    <p:extLst>
      <p:ext uri="{BB962C8B-B14F-4D97-AF65-F5344CB8AC3E}">
        <p14:creationId xmlns:p14="http://schemas.microsoft.com/office/powerpoint/2010/main" xmlns="" val="22320321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AAB9396E-F30B-469C-8AA5-6C194EDEB72C}" type="slidenum">
              <a:rPr lang="fr-BE" sz="800" b="0" i="0">
                <a:solidFill>
                  <a:schemeClr val="tx1"/>
                </a:solidFill>
                <a:latin typeface="Arial"/>
                <a:ea typeface="+mn-ea"/>
                <a:cs typeface="+mn-cs"/>
              </a:rPr>
              <a:pPr algn="r" defTabSz="903244">
                <a:lnSpc>
                  <a:spcPct val="100000"/>
                </a:lnSpc>
                <a:buNone/>
              </a:pPr>
              <a:t>29</a:t>
            </a:fld>
            <a:endParaRPr lang="en-US" sz="80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2.2.1.3 Noms d'hôte</a:t>
            </a:r>
          </a:p>
        </p:txBody>
      </p:sp>
    </p:spTree>
    <p:extLst>
      <p:ext uri="{BB962C8B-B14F-4D97-AF65-F5344CB8AC3E}">
        <p14:creationId xmlns:p14="http://schemas.microsoft.com/office/powerpoint/2010/main" xmlns="" val="15966460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8755E249-0643-4D1A-8AFF-DBF9A9521951}" type="slidenum">
              <a:rPr lang="fr-BE" sz="800" b="0" i="0">
                <a:solidFill>
                  <a:schemeClr val="tx1"/>
                </a:solidFill>
                <a:latin typeface="Arial"/>
                <a:ea typeface="+mn-ea"/>
                <a:cs typeface="+mn-cs"/>
              </a:rPr>
              <a:pPr algn="r" defTabSz="903244">
                <a:lnSpc>
                  <a:spcPct val="100000"/>
                </a:lnSpc>
                <a:buNone/>
              </a:pPr>
              <a:t>30</a:t>
            </a:fld>
            <a:endParaRPr lang="en-US" sz="80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2.2.1.4 Configuration des noms d'hôte</a:t>
            </a:r>
          </a:p>
        </p:txBody>
      </p:sp>
    </p:spTree>
    <p:extLst>
      <p:ext uri="{BB962C8B-B14F-4D97-AF65-F5344CB8AC3E}">
        <p14:creationId xmlns:p14="http://schemas.microsoft.com/office/powerpoint/2010/main" xmlns="" val="3692451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89908416-9EE3-44B5-9AC4-0A563BA935ED}" type="slidenum">
              <a:rPr lang="fr-BE" sz="800" b="0" i="0">
                <a:solidFill>
                  <a:schemeClr val="tx1"/>
                </a:solidFill>
                <a:latin typeface="Arial"/>
                <a:ea typeface="+mn-ea"/>
                <a:cs typeface="+mn-cs"/>
              </a:rPr>
              <a:pPr algn="r" defTabSz="903244">
                <a:lnSpc>
                  <a:spcPct val="100000"/>
                </a:lnSpc>
                <a:buNone/>
              </a:pPr>
              <a:t>3</a:t>
            </a:fld>
            <a:endParaRPr lang="en-US" sz="80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buNone/>
            </a:pPr>
            <a:r>
              <a:rPr lang="en-US" sz="1200" b="1" i="0">
                <a:solidFill>
                  <a:srgbClr val="000000"/>
                </a:solidFill>
                <a:latin typeface="Arial"/>
                <a:ea typeface="+mn-ea"/>
                <a:cs typeface="+mn-cs"/>
              </a:rPr>
              <a:t>Objectifs du chapitre 2</a:t>
            </a:r>
          </a:p>
        </p:txBody>
      </p:sp>
    </p:spTree>
    <p:extLst>
      <p:ext uri="{BB962C8B-B14F-4D97-AF65-F5344CB8AC3E}">
        <p14:creationId xmlns:p14="http://schemas.microsoft.com/office/powerpoint/2010/main" xmlns="" val="883160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00261872-2F09-4011-9159-28127C9E7A38}" type="slidenum">
              <a:rPr lang="fr-BE" sz="800" b="0" i="0">
                <a:solidFill>
                  <a:schemeClr val="tx1"/>
                </a:solidFill>
                <a:latin typeface="Arial"/>
                <a:ea typeface="+mn-ea"/>
                <a:cs typeface="+mn-cs"/>
              </a:rPr>
              <a:pPr algn="r" defTabSz="903244">
                <a:lnSpc>
                  <a:spcPct val="100000"/>
                </a:lnSpc>
                <a:buNone/>
              </a:pPr>
              <a:t>31</a:t>
            </a:fld>
            <a:endParaRPr lang="en-US" sz="80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2.2.2.1 Sécurisation de l'accès au périphérique</a:t>
            </a:r>
          </a:p>
          <a:p>
            <a:pPr marL="112746" indent="-112746" algn="l" defTabSz="1020745">
              <a:lnSpc>
                <a:spcPct val="80000"/>
              </a:lnSpc>
              <a:buNone/>
            </a:pPr>
            <a:endParaRPr lang="en-US" smtClean="0"/>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Pour choisir les mots de passe, respectez les règles suivantes :</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Utilisez des mots de passe de plus de 8 caractères.</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Utilisez une combinaison de lettres majuscules et minuscules, des chiffres, des caractères spéciaux et/ou des séquences de chiffres dans les mots de passe.</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Évitez d'utiliser le même mot de passe pour tous les périphériques.</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Abstenez-vous d'employer des mots communs tels que </a:t>
            </a:r>
            <a:r>
              <a:rPr lang="fr-BE" sz="1200" b="1" i="0">
                <a:solidFill>
                  <a:srgbClr val="000000"/>
                </a:solidFill>
                <a:latin typeface="Arial"/>
                <a:ea typeface="+mn-ea"/>
                <a:cs typeface="+mn-cs"/>
              </a:rPr>
              <a:t>mot de passe</a:t>
            </a:r>
            <a:r>
              <a:rPr lang="fr-BE" sz="1200" b="0" i="0">
                <a:solidFill>
                  <a:srgbClr val="000000"/>
                </a:solidFill>
                <a:latin typeface="Arial"/>
                <a:ea typeface="+mn-ea"/>
                <a:cs typeface="+mn-cs"/>
              </a:rPr>
              <a:t> ou </a:t>
            </a:r>
            <a:r>
              <a:rPr lang="fr-BE" sz="1200" b="1" i="0">
                <a:solidFill>
                  <a:srgbClr val="000000"/>
                </a:solidFill>
                <a:latin typeface="Arial"/>
                <a:ea typeface="+mn-ea"/>
                <a:cs typeface="+mn-cs"/>
              </a:rPr>
              <a:t>administrateur</a:t>
            </a:r>
            <a:r>
              <a:rPr lang="fr-BE" sz="1200" b="0" i="0">
                <a:solidFill>
                  <a:srgbClr val="000000"/>
                </a:solidFill>
                <a:latin typeface="Arial"/>
                <a:ea typeface="+mn-ea"/>
                <a:cs typeface="+mn-cs"/>
              </a:rPr>
              <a:t>, trop faciles à deviner.</a:t>
            </a:r>
          </a:p>
          <a:p>
            <a:pPr marL="112746" indent="-112746" algn="l" defTabSz="1020745">
              <a:lnSpc>
                <a:spcPct val="80000"/>
              </a:lnSpc>
              <a:buNone/>
            </a:pPr>
            <a:endParaRPr lang="en-US" smtClean="0"/>
          </a:p>
        </p:txBody>
      </p:sp>
    </p:spTree>
    <p:extLst>
      <p:ext uri="{BB962C8B-B14F-4D97-AF65-F5344CB8AC3E}">
        <p14:creationId xmlns:p14="http://schemas.microsoft.com/office/powerpoint/2010/main" xmlns="" val="37966709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C712D771-9FE0-468A-819D-6D00FA2FFEA7}" type="slidenum">
              <a:rPr lang="fr-BE" sz="800" b="0" i="0">
                <a:solidFill>
                  <a:schemeClr val="tx1"/>
                </a:solidFill>
                <a:latin typeface="Arial"/>
                <a:ea typeface="+mn-ea"/>
                <a:cs typeface="+mn-cs"/>
              </a:rPr>
              <a:pPr algn="r" defTabSz="903244">
                <a:lnSpc>
                  <a:spcPct val="100000"/>
                </a:lnSpc>
                <a:buNone/>
              </a:pPr>
              <a:t>32</a:t>
            </a:fld>
            <a:endParaRPr lang="en-US" sz="80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2.2.2.2 Sécurisation de l'accès au mode d'exécution privilégié</a:t>
            </a:r>
          </a:p>
          <a:p>
            <a:pPr marL="112746" indent="-112746" algn="l" defTabSz="1020745">
              <a:lnSpc>
                <a:spcPct val="80000"/>
              </a:lnSpc>
              <a:buNone/>
            </a:pPr>
            <a:endParaRPr lang="en-US" smtClean="0"/>
          </a:p>
        </p:txBody>
      </p:sp>
    </p:spTree>
    <p:extLst>
      <p:ext uri="{BB962C8B-B14F-4D97-AF65-F5344CB8AC3E}">
        <p14:creationId xmlns:p14="http://schemas.microsoft.com/office/powerpoint/2010/main" xmlns="" val="10949835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F14D974D-E990-4EAE-8268-5B881A7998DD}" type="slidenum">
              <a:rPr lang="fr-BE" sz="800" b="0" i="0">
                <a:solidFill>
                  <a:schemeClr val="tx1"/>
                </a:solidFill>
                <a:latin typeface="Arial"/>
                <a:ea typeface="+mn-ea"/>
                <a:cs typeface="+mn-cs"/>
              </a:rPr>
              <a:pPr algn="r" defTabSz="903244">
                <a:lnSpc>
                  <a:spcPct val="100000"/>
                </a:lnSpc>
                <a:buNone/>
              </a:pPr>
              <a:t>33</a:t>
            </a:fld>
            <a:endParaRPr lang="en-US" sz="80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2.2.2.3 Sécurisation de l'accès au mode d'exécution utilisateur</a:t>
            </a:r>
          </a:p>
          <a:p>
            <a:pPr marL="112746" indent="-112746" algn="l" defTabSz="1020745">
              <a:lnSpc>
                <a:spcPct val="80000"/>
              </a:lnSpc>
              <a:buNone/>
            </a:pPr>
            <a:endParaRPr lang="en-US" smtClean="0"/>
          </a:p>
        </p:txBody>
      </p:sp>
    </p:spTree>
    <p:extLst>
      <p:ext uri="{BB962C8B-B14F-4D97-AF65-F5344CB8AC3E}">
        <p14:creationId xmlns:p14="http://schemas.microsoft.com/office/powerpoint/2010/main" xmlns="" val="2791144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27458188-37E0-4DB4-8346-B6D0EF06E9F8}" type="slidenum">
              <a:rPr lang="fr-BE" sz="800" b="0" i="0">
                <a:solidFill>
                  <a:schemeClr val="tx1"/>
                </a:solidFill>
                <a:latin typeface="Arial"/>
                <a:ea typeface="+mn-ea"/>
                <a:cs typeface="+mn-cs"/>
              </a:rPr>
              <a:pPr algn="r" defTabSz="903244">
                <a:lnSpc>
                  <a:spcPct val="100000"/>
                </a:lnSpc>
                <a:buNone/>
              </a:pPr>
              <a:t>34</a:t>
            </a:fld>
            <a:endParaRPr lang="en-US" sz="80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2.2.2.4 Chiffrement de l'affichage des mots de passe</a:t>
            </a:r>
          </a:p>
          <a:p>
            <a:pPr marL="112746" indent="-112746" algn="l" defTabSz="1020745">
              <a:lnSpc>
                <a:spcPct val="80000"/>
              </a:lnSpc>
              <a:buNone/>
            </a:pPr>
            <a:endParaRPr lang="en-US" smtClean="0"/>
          </a:p>
        </p:txBody>
      </p:sp>
    </p:spTree>
    <p:extLst>
      <p:ext uri="{BB962C8B-B14F-4D97-AF65-F5344CB8AC3E}">
        <p14:creationId xmlns:p14="http://schemas.microsoft.com/office/powerpoint/2010/main" xmlns="" val="34368735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F7FAC308-A5C7-4F13-8D4E-DC200A3C90B3}" type="slidenum">
              <a:rPr lang="fr-BE" sz="800" b="0" i="0">
                <a:solidFill>
                  <a:schemeClr val="tx1"/>
                </a:solidFill>
                <a:latin typeface="Arial"/>
                <a:ea typeface="+mn-ea"/>
                <a:cs typeface="+mn-cs"/>
              </a:rPr>
              <a:pPr algn="r" defTabSz="903244">
                <a:lnSpc>
                  <a:spcPct val="100000"/>
                </a:lnSpc>
                <a:buNone/>
              </a:pPr>
              <a:t>35</a:t>
            </a:fld>
            <a:endParaRPr lang="en-US" sz="80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2.2.2.5 Messages de bannière</a:t>
            </a:r>
          </a:p>
        </p:txBody>
      </p:sp>
    </p:spTree>
    <p:extLst>
      <p:ext uri="{BB962C8B-B14F-4D97-AF65-F5344CB8AC3E}">
        <p14:creationId xmlns:p14="http://schemas.microsoft.com/office/powerpoint/2010/main" xmlns="" val="1295545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E58E038E-502A-4475-8F11-6ED9853B189E}" type="slidenum">
              <a:rPr lang="fr-BE" sz="800" b="0" i="0">
                <a:solidFill>
                  <a:schemeClr val="tx1"/>
                </a:solidFill>
                <a:latin typeface="Arial"/>
                <a:ea typeface="+mn-ea"/>
                <a:cs typeface="+mn-cs"/>
              </a:rPr>
              <a:pPr algn="r" defTabSz="903244">
                <a:lnSpc>
                  <a:spcPct val="100000"/>
                </a:lnSpc>
                <a:buNone/>
              </a:pPr>
              <a:t>36</a:t>
            </a:fld>
            <a:endParaRPr lang="en-US" sz="80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2.2.3.1 Fichiers de configuration</a:t>
            </a:r>
          </a:p>
          <a:p>
            <a:pPr marL="112746" indent="-112746" algn="l" defTabSz="1020745">
              <a:lnSpc>
                <a:spcPct val="80000"/>
              </a:lnSpc>
              <a:buNone/>
            </a:pPr>
            <a:endParaRPr lang="en-US" smtClean="0"/>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Switch# </a:t>
            </a:r>
            <a:r>
              <a:rPr lang="fr-BE" sz="1200" b="1" i="0">
                <a:solidFill>
                  <a:srgbClr val="000000"/>
                </a:solidFill>
                <a:latin typeface="Arial"/>
                <a:ea typeface="+mn-ea"/>
                <a:cs typeface="+mn-cs"/>
              </a:rPr>
              <a:t>erase startup-config</a:t>
            </a:r>
            <a:endParaRPr lang="en-US" smtClean="0"/>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Quand vous entrez cette commande, le commutateur vous demande confirmation :</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Erasing the nvram filesystem will remove all configuration files! Continue? [confirm]</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Confirm est la réponse par défaut. Pour confirmer la suppression du fichier de configuration initiale, appuyez sur . Toute autre touche annule la commande.</a:t>
            </a:r>
          </a:p>
          <a:p>
            <a:pPr marL="112746" indent="-112746" algn="l" defTabSz="1020745">
              <a:lnSpc>
                <a:spcPct val="80000"/>
              </a:lnSpc>
              <a:buNone/>
            </a:pPr>
            <a:endParaRPr lang="en-US" smtClean="0"/>
          </a:p>
        </p:txBody>
      </p:sp>
    </p:spTree>
    <p:extLst>
      <p:ext uri="{BB962C8B-B14F-4D97-AF65-F5344CB8AC3E}">
        <p14:creationId xmlns:p14="http://schemas.microsoft.com/office/powerpoint/2010/main" xmlns="" val="979266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1433E09D-157D-47A3-A59A-EF241336AF7F}" type="slidenum">
              <a:rPr lang="fr-BE" sz="800" b="0" i="0">
                <a:solidFill>
                  <a:schemeClr val="tx1"/>
                </a:solidFill>
                <a:latin typeface="Arial"/>
                <a:ea typeface="+mn-ea"/>
                <a:cs typeface="+mn-cs"/>
              </a:rPr>
              <a:pPr algn="r" defTabSz="903244">
                <a:lnSpc>
                  <a:spcPct val="100000"/>
                </a:lnSpc>
                <a:buNone/>
              </a:pPr>
              <a:t>37</a:t>
            </a:fld>
            <a:endParaRPr lang="en-US" sz="80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2.2.3.2 Capture de texte</a:t>
            </a:r>
          </a:p>
          <a:p>
            <a:pPr marL="112746" indent="-112746" algn="l" defTabSz="1020745">
              <a:lnSpc>
                <a:spcPct val="80000"/>
              </a:lnSpc>
              <a:buNone/>
            </a:pPr>
            <a:endParaRPr lang="en-US" smtClean="0"/>
          </a:p>
          <a:p>
            <a:pPr marL="112746" indent="-112746" algn="l" defTabSz="1020745">
              <a:lnSpc>
                <a:spcPct val="80000"/>
              </a:lnSpc>
              <a:buNone/>
            </a:pPr>
            <a:r>
              <a:rPr lang="en-US" sz="1200" b="1" i="0">
                <a:solidFill>
                  <a:srgbClr val="000000"/>
                </a:solidFill>
                <a:latin typeface="Arial"/>
                <a:ea typeface="+mn-ea"/>
                <a:cs typeface="+mn-cs"/>
              </a:rPr>
              <a:t>Restauration des configurations stockées dans un document texte</a:t>
            </a:r>
          </a:p>
          <a:p>
            <a:pPr marL="112746" indent="-112746" algn="l" defTabSz="1020745">
              <a:lnSpc>
                <a:spcPct val="80000"/>
              </a:lnSpc>
              <a:buNone/>
            </a:pPr>
            <a:endParaRPr lang="en-US" b="1" smtClean="0"/>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Il est possible de copier un fichier de configuration à partir d'un support de stockage vers un périphérique. IOS considère chaque ligne du texte de configuration copié dans le terminal comme une commande et l'exécute. Il est donc nécessaire de modifier le fichier pour s'assurer que les mots de passe chiffrés apparaissent en clair et de supprimer le texte qui ne correspond pas à des commandes, par exemple « --More-- » et les messages IOS. Cette opération est expliquée dans les travaux pratiques.</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En outre, dans l'interface en ligne de commande, le périphérique doit être en mode de configuration globale, sinon il ne recevra pas les commandes du fichier texte copié.</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Avec HyperTerminal, la procédure est la suivante :</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Recherchez le fichier à copier sur le périphérique et ouvrez le document texte.</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Copiez l'intégralité du texte.</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Dans le menu Edition, cliquez sur </a:t>
            </a:r>
            <a:r>
              <a:rPr lang="fr-BE" sz="1200" b="1" i="0">
                <a:solidFill>
                  <a:srgbClr val="000000"/>
                </a:solidFill>
                <a:latin typeface="Arial"/>
                <a:ea typeface="+mn-ea"/>
                <a:cs typeface="+mn-cs"/>
              </a:rPr>
              <a:t>Coller vers l'hôte</a:t>
            </a:r>
            <a:r>
              <a:rPr lang="fr-BE" sz="1200" b="0" i="0">
                <a:solidFill>
                  <a:srgbClr val="000000"/>
                </a:solidFill>
                <a:latin typeface="Arial"/>
                <a:ea typeface="+mn-ea"/>
                <a:cs typeface="+mn-cs"/>
              </a:rPr>
              <a:t>.</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Avec TeraTerm, la procédure est la suivante :</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Dans le menu </a:t>
            </a:r>
            <a:r>
              <a:rPr lang="fr-BE" sz="1200" b="1" i="0">
                <a:solidFill>
                  <a:srgbClr val="000000"/>
                </a:solidFill>
                <a:latin typeface="Arial"/>
                <a:ea typeface="+mn-ea"/>
                <a:cs typeface="+mn-cs"/>
              </a:rPr>
              <a:t>File</a:t>
            </a:r>
            <a:r>
              <a:rPr lang="fr-BE" sz="1200" b="0" i="0">
                <a:solidFill>
                  <a:srgbClr val="000000"/>
                </a:solidFill>
                <a:latin typeface="Arial"/>
                <a:ea typeface="+mn-ea"/>
                <a:cs typeface="+mn-cs"/>
              </a:rPr>
              <a:t>, cliquez sur </a:t>
            </a:r>
            <a:r>
              <a:rPr lang="fr-BE" sz="1200" b="1" i="0">
                <a:solidFill>
                  <a:srgbClr val="000000"/>
                </a:solidFill>
                <a:latin typeface="Arial"/>
                <a:ea typeface="+mn-ea"/>
                <a:cs typeface="+mn-cs"/>
              </a:rPr>
              <a:t>Send</a:t>
            </a:r>
            <a:r>
              <a:rPr lang="fr-BE" sz="1200" b="0" i="0">
                <a:solidFill>
                  <a:srgbClr val="000000"/>
                </a:solidFill>
                <a:latin typeface="Arial"/>
                <a:ea typeface="+mn-ea"/>
                <a:cs typeface="+mn-cs"/>
              </a:rPr>
              <a:t>.</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Recherchez le fichier à copier sur le périphérique et cliquez sur </a:t>
            </a:r>
            <a:r>
              <a:rPr lang="fr-BE" sz="1200" b="1" i="0">
                <a:solidFill>
                  <a:srgbClr val="000000"/>
                </a:solidFill>
                <a:latin typeface="Arial"/>
                <a:ea typeface="+mn-ea"/>
                <a:cs typeface="+mn-cs"/>
              </a:rPr>
              <a:t>Open</a:t>
            </a:r>
            <a:r>
              <a:rPr lang="fr-BE" sz="1200" b="0" i="0">
                <a:solidFill>
                  <a:srgbClr val="000000"/>
                </a:solidFill>
                <a:latin typeface="Arial"/>
                <a:ea typeface="+mn-ea"/>
                <a:cs typeface="+mn-cs"/>
              </a:rPr>
              <a:t>.</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TeraTerm transfère le fichier dans le périphérique.</a:t>
            </a:r>
          </a:p>
          <a:p>
            <a:pPr marL="112746" indent="-112746" algn="l" defTabSz="1020745">
              <a:lnSpc>
                <a:spcPct val="80000"/>
              </a:lnSpc>
              <a:buNone/>
            </a:pPr>
            <a:endParaRPr lang="en-US" smtClean="0"/>
          </a:p>
        </p:txBody>
      </p:sp>
    </p:spTree>
    <p:extLst>
      <p:ext uri="{BB962C8B-B14F-4D97-AF65-F5344CB8AC3E}">
        <p14:creationId xmlns:p14="http://schemas.microsoft.com/office/powerpoint/2010/main" xmlns="" val="32523242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CD821DC3-2A9A-412D-8B6D-70D0BCF03AE6}" type="slidenum">
              <a:rPr lang="fr-BE" sz="800" b="0" i="0">
                <a:solidFill>
                  <a:schemeClr val="tx1"/>
                </a:solidFill>
                <a:latin typeface="Arial"/>
                <a:ea typeface="+mn-ea"/>
                <a:cs typeface="+mn-cs"/>
              </a:rPr>
              <a:pPr algn="r" defTabSz="903244">
                <a:lnSpc>
                  <a:spcPct val="100000"/>
                </a:lnSpc>
                <a:buNone/>
              </a:pPr>
              <a:t>38</a:t>
            </a:fld>
            <a:endParaRPr lang="en-US" sz="80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2.2.3  Noms d'hôtes</a:t>
            </a:r>
          </a:p>
        </p:txBody>
      </p:sp>
    </p:spTree>
    <p:extLst>
      <p:ext uri="{BB962C8B-B14F-4D97-AF65-F5344CB8AC3E}">
        <p14:creationId xmlns:p14="http://schemas.microsoft.com/office/powerpoint/2010/main" xmlns="" val="10925028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803B8A6C-08C3-437F-A8E2-68431FC0A068}" type="slidenum">
              <a:rPr lang="fr-BE" sz="800" b="0" i="0">
                <a:solidFill>
                  <a:schemeClr val="tx1"/>
                </a:solidFill>
                <a:latin typeface="Arial"/>
                <a:ea typeface="+mn-ea"/>
                <a:cs typeface="+mn-cs"/>
              </a:rPr>
              <a:pPr algn="r" defTabSz="903244">
                <a:lnSpc>
                  <a:spcPct val="100000"/>
                </a:lnSpc>
                <a:buNone/>
              </a:pPr>
              <a:t>39</a:t>
            </a:fld>
            <a:endParaRPr lang="en-US" sz="80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2.3.1.1  Généralités sur l'adressage IP</a:t>
            </a:r>
          </a:p>
        </p:txBody>
      </p:sp>
    </p:spTree>
    <p:extLst>
      <p:ext uri="{BB962C8B-B14F-4D97-AF65-F5344CB8AC3E}">
        <p14:creationId xmlns:p14="http://schemas.microsoft.com/office/powerpoint/2010/main" xmlns="" val="36869670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66383EE0-AC4C-40B2-98E4-AE27422FAEE0}" type="slidenum">
              <a:rPr lang="fr-BE" sz="800" b="0" i="0">
                <a:solidFill>
                  <a:schemeClr val="tx1"/>
                </a:solidFill>
                <a:latin typeface="Arial"/>
                <a:ea typeface="+mn-ea"/>
                <a:cs typeface="+mn-cs"/>
              </a:rPr>
              <a:pPr algn="r" defTabSz="903244">
                <a:lnSpc>
                  <a:spcPct val="100000"/>
                </a:lnSpc>
                <a:buNone/>
              </a:pPr>
              <a:t>40</a:t>
            </a:fld>
            <a:endParaRPr lang="en-US" sz="80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2.3.1.2 Interfaces et ports</a:t>
            </a:r>
          </a:p>
          <a:p>
            <a:pPr marL="112746" indent="-112746" algn="l" defTabSz="1020745">
              <a:lnSpc>
                <a:spcPct val="80000"/>
              </a:lnSpc>
              <a:buNone/>
            </a:pPr>
            <a:endParaRPr lang="en-US" smtClean="0"/>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Quelques différences entre les supports de transmission :</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La distance à laquelle les supports peuvent transporter correctement un signal</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L'environnement dans lequel les supports doivent être installés</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La quantité de données et la vitesse de transmission </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Le coût des supports et de l'installation</a:t>
            </a:r>
          </a:p>
          <a:p>
            <a:pPr marL="112746" indent="-112746" algn="l" defTabSz="1020745">
              <a:lnSpc>
                <a:spcPct val="80000"/>
              </a:lnSpc>
              <a:buNone/>
            </a:pPr>
            <a:endParaRPr lang="en-US" smtClean="0"/>
          </a:p>
        </p:txBody>
      </p:sp>
    </p:spTree>
    <p:extLst>
      <p:ext uri="{BB962C8B-B14F-4D97-AF65-F5344CB8AC3E}">
        <p14:creationId xmlns:p14="http://schemas.microsoft.com/office/powerpoint/2010/main" xmlns="" val="473006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AAA0546A-3618-4A57-862E-E34C89861F7F}" type="slidenum">
              <a:rPr lang="fr-BE" sz="800" b="0" i="0">
                <a:solidFill>
                  <a:schemeClr val="tx1"/>
                </a:solidFill>
                <a:latin typeface="Arial"/>
                <a:ea typeface="+mn-ea"/>
                <a:cs typeface="+mn-cs"/>
              </a:rPr>
              <a:pPr algn="r" defTabSz="903244">
                <a:lnSpc>
                  <a:spcPct val="100000"/>
                </a:lnSpc>
                <a:buNone/>
              </a:pPr>
              <a:t>4</a:t>
            </a:fld>
            <a:endParaRPr lang="en-US" sz="80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2.1.1.1 Systèmes d'exploitation</a:t>
            </a:r>
          </a:p>
        </p:txBody>
      </p:sp>
    </p:spTree>
    <p:extLst>
      <p:ext uri="{BB962C8B-B14F-4D97-AF65-F5344CB8AC3E}">
        <p14:creationId xmlns:p14="http://schemas.microsoft.com/office/powerpoint/2010/main" xmlns="" val="23107827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B666A0B0-5D32-4B7F-AA53-5B118C38BA3B}" type="slidenum">
              <a:rPr lang="fr-BE" sz="800" b="0" i="0">
                <a:solidFill>
                  <a:schemeClr val="tx1"/>
                </a:solidFill>
                <a:latin typeface="Arial"/>
                <a:ea typeface="+mn-ea"/>
                <a:cs typeface="+mn-cs"/>
              </a:rPr>
              <a:pPr algn="r" defTabSz="903244">
                <a:lnSpc>
                  <a:spcPct val="100000"/>
                </a:lnSpc>
                <a:buNone/>
              </a:pPr>
              <a:t>41</a:t>
            </a:fld>
            <a:endParaRPr lang="en-US" sz="80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2.3.2.1 Configuration d'une interface virtuelle de commutateur</a:t>
            </a:r>
          </a:p>
        </p:txBody>
      </p:sp>
    </p:spTree>
    <p:extLst>
      <p:ext uri="{BB962C8B-B14F-4D97-AF65-F5344CB8AC3E}">
        <p14:creationId xmlns:p14="http://schemas.microsoft.com/office/powerpoint/2010/main" xmlns="" val="412275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AF24AF3D-99C7-41AF-B037-BDBA633C385C}" type="slidenum">
              <a:rPr lang="fr-BE" sz="800" b="0" i="0">
                <a:solidFill>
                  <a:schemeClr val="tx1"/>
                </a:solidFill>
                <a:latin typeface="Arial"/>
                <a:ea typeface="+mn-ea"/>
                <a:cs typeface="+mn-cs"/>
              </a:rPr>
              <a:pPr algn="r" defTabSz="903244">
                <a:lnSpc>
                  <a:spcPct val="100000"/>
                </a:lnSpc>
                <a:buNone/>
              </a:pPr>
              <a:t>42</a:t>
            </a:fld>
            <a:endParaRPr lang="en-US" sz="800"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2.3.2.2 Configuration manuelle des adresses IP des périphériques finaux</a:t>
            </a:r>
          </a:p>
        </p:txBody>
      </p:sp>
    </p:spTree>
    <p:extLst>
      <p:ext uri="{BB962C8B-B14F-4D97-AF65-F5344CB8AC3E}">
        <p14:creationId xmlns:p14="http://schemas.microsoft.com/office/powerpoint/2010/main" xmlns="" val="2428764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A3374F77-965F-4181-8905-DF6E854EF623}" type="slidenum">
              <a:rPr lang="fr-BE" sz="800" b="0" i="0">
                <a:solidFill>
                  <a:schemeClr val="tx1"/>
                </a:solidFill>
                <a:latin typeface="Arial"/>
                <a:ea typeface="+mn-ea"/>
                <a:cs typeface="+mn-cs"/>
              </a:rPr>
              <a:pPr algn="r" defTabSz="903244">
                <a:lnSpc>
                  <a:spcPct val="100000"/>
                </a:lnSpc>
                <a:buNone/>
              </a:pPr>
              <a:t>43</a:t>
            </a:fld>
            <a:endParaRPr lang="en-US" sz="800"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2.3.2.3 Configuration automatique des adresses IP des périphériques finaux</a:t>
            </a:r>
          </a:p>
        </p:txBody>
      </p:sp>
    </p:spTree>
    <p:extLst>
      <p:ext uri="{BB962C8B-B14F-4D97-AF65-F5344CB8AC3E}">
        <p14:creationId xmlns:p14="http://schemas.microsoft.com/office/powerpoint/2010/main" xmlns="" val="20171605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016510CD-B5CB-4E4B-A24D-F6CDE6775E97}" type="slidenum">
              <a:rPr lang="fr-BE" sz="800" b="0" i="0">
                <a:solidFill>
                  <a:schemeClr val="tx1"/>
                </a:solidFill>
                <a:latin typeface="Arial"/>
                <a:ea typeface="+mn-ea"/>
                <a:cs typeface="+mn-cs"/>
              </a:rPr>
              <a:pPr algn="r" defTabSz="903244">
                <a:lnSpc>
                  <a:spcPct val="100000"/>
                </a:lnSpc>
                <a:buNone/>
              </a:pPr>
              <a:t>44</a:t>
            </a:fld>
            <a:endParaRPr lang="en-US" sz="800"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2.3.2.4 Conflits d'adresses IP</a:t>
            </a:r>
          </a:p>
        </p:txBody>
      </p:sp>
    </p:spTree>
    <p:extLst>
      <p:ext uri="{BB962C8B-B14F-4D97-AF65-F5344CB8AC3E}">
        <p14:creationId xmlns:p14="http://schemas.microsoft.com/office/powerpoint/2010/main" xmlns="" val="2102040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59BC0321-1363-4581-A297-B506C109659D}" type="slidenum">
              <a:rPr lang="fr-BE" sz="800" b="0" i="0">
                <a:solidFill>
                  <a:schemeClr val="tx1"/>
                </a:solidFill>
                <a:latin typeface="Arial"/>
                <a:ea typeface="+mn-ea"/>
                <a:cs typeface="+mn-cs"/>
              </a:rPr>
              <a:pPr algn="r" defTabSz="903244">
                <a:lnSpc>
                  <a:spcPct val="100000"/>
                </a:lnSpc>
                <a:buNone/>
              </a:pPr>
              <a:t>45</a:t>
            </a:fld>
            <a:endParaRPr lang="en-US" sz="800"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2.3.3.1 Test de l'adresse de bouclage sur un périphérique final</a:t>
            </a:r>
          </a:p>
        </p:txBody>
      </p:sp>
    </p:spTree>
    <p:extLst>
      <p:ext uri="{BB962C8B-B14F-4D97-AF65-F5344CB8AC3E}">
        <p14:creationId xmlns:p14="http://schemas.microsoft.com/office/powerpoint/2010/main" xmlns="" val="40782558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46E81B8B-552A-4984-BF7A-529D9DED2D42}" type="slidenum">
              <a:rPr lang="fr-BE" sz="800" b="0" i="0">
                <a:solidFill>
                  <a:schemeClr val="tx1"/>
                </a:solidFill>
                <a:latin typeface="Arial"/>
                <a:ea typeface="+mn-ea"/>
                <a:cs typeface="+mn-cs"/>
              </a:rPr>
              <a:pPr algn="r" defTabSz="903244">
                <a:lnSpc>
                  <a:spcPct val="100000"/>
                </a:lnSpc>
                <a:buNone/>
              </a:pPr>
              <a:t>46</a:t>
            </a:fld>
            <a:endParaRPr lang="en-US" sz="80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2.3.3.2 Test de l'affectation des interfaces</a:t>
            </a:r>
          </a:p>
        </p:txBody>
      </p:sp>
    </p:spTree>
    <p:extLst>
      <p:ext uri="{BB962C8B-B14F-4D97-AF65-F5344CB8AC3E}">
        <p14:creationId xmlns:p14="http://schemas.microsoft.com/office/powerpoint/2010/main" xmlns="" val="28738629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3D6232D7-9239-4797-AB16-3155FFDCAE61}" type="slidenum">
              <a:rPr lang="fr-BE" sz="800" b="0" i="0">
                <a:solidFill>
                  <a:schemeClr val="tx1"/>
                </a:solidFill>
                <a:latin typeface="Arial"/>
                <a:ea typeface="+mn-ea"/>
                <a:cs typeface="+mn-cs"/>
              </a:rPr>
              <a:pPr algn="r" defTabSz="903244">
                <a:lnSpc>
                  <a:spcPct val="100000"/>
                </a:lnSpc>
                <a:buNone/>
              </a:pPr>
              <a:t>47</a:t>
            </a:fld>
            <a:endParaRPr lang="en-US" sz="800"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2.3.3.3 Test de la connectivité de bout en bout</a:t>
            </a:r>
          </a:p>
        </p:txBody>
      </p:sp>
    </p:spTree>
    <p:extLst>
      <p:ext uri="{BB962C8B-B14F-4D97-AF65-F5344CB8AC3E}">
        <p14:creationId xmlns:p14="http://schemas.microsoft.com/office/powerpoint/2010/main" xmlns="" val="8853726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820AEEC5-A004-4B7F-B9E7-59DCF7C262D4}" type="slidenum">
              <a:rPr lang="fr-BE" sz="800" b="0" i="0">
                <a:solidFill>
                  <a:schemeClr val="tx1"/>
                </a:solidFill>
                <a:latin typeface="Arial"/>
                <a:ea typeface="+mn-ea"/>
                <a:cs typeface="+mn-cs"/>
              </a:rPr>
              <a:pPr algn="r" defTabSz="903244">
                <a:lnSpc>
                  <a:spcPct val="100000"/>
                </a:lnSpc>
                <a:buNone/>
              </a:pPr>
              <a:t>48</a:t>
            </a:fld>
            <a:endParaRPr lang="en-US" sz="80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2.4.1.3 Résumé</a:t>
            </a:r>
          </a:p>
        </p:txBody>
      </p:sp>
    </p:spTree>
    <p:extLst>
      <p:ext uri="{BB962C8B-B14F-4D97-AF65-F5344CB8AC3E}">
        <p14:creationId xmlns:p14="http://schemas.microsoft.com/office/powerpoint/2010/main" xmlns="" val="26800647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C531AE30-3927-4645-BAFD-BEB511141A19}" type="slidenum">
              <a:rPr lang="fr-BE" sz="800" b="0" i="0">
                <a:solidFill>
                  <a:schemeClr val="tx1"/>
                </a:solidFill>
                <a:latin typeface="Arial"/>
                <a:ea typeface="+mn-ea"/>
                <a:cs typeface="+mn-cs"/>
              </a:rPr>
              <a:pPr algn="r" defTabSz="903244">
                <a:lnSpc>
                  <a:spcPct val="100000"/>
                </a:lnSpc>
                <a:buNone/>
              </a:pPr>
              <a:t>49</a:t>
            </a:fld>
            <a:endParaRPr lang="en-US" sz="800"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2.4.1.3 Résumé</a:t>
            </a:r>
          </a:p>
        </p:txBody>
      </p:sp>
    </p:spTree>
    <p:extLst>
      <p:ext uri="{BB962C8B-B14F-4D97-AF65-F5344CB8AC3E}">
        <p14:creationId xmlns:p14="http://schemas.microsoft.com/office/powerpoint/2010/main" xmlns="" val="24073232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9CF76C84-4A22-4E88-BD81-FBE794FAA44F}" type="slidenum">
              <a:rPr lang="fr-BE" sz="800" b="0" i="0">
                <a:solidFill>
                  <a:schemeClr val="tx1"/>
                </a:solidFill>
                <a:latin typeface="Arial"/>
                <a:ea typeface="+mn-ea"/>
                <a:cs typeface="+mn-cs"/>
              </a:rPr>
              <a:pPr algn="r" defTabSz="903244">
                <a:lnSpc>
                  <a:spcPct val="100000"/>
                </a:lnSpc>
                <a:buNone/>
              </a:pPr>
              <a:t>50</a:t>
            </a:fld>
            <a:endParaRPr lang="en-US" sz="800"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2.4.1.3 Résumé</a:t>
            </a:r>
          </a:p>
        </p:txBody>
      </p:sp>
    </p:spTree>
    <p:extLst>
      <p:ext uri="{BB962C8B-B14F-4D97-AF65-F5344CB8AC3E}">
        <p14:creationId xmlns:p14="http://schemas.microsoft.com/office/powerpoint/2010/main" xmlns="" val="3038929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B7C63FE7-8E98-459B-968A-4F51FD69026B}" type="slidenum">
              <a:rPr lang="fr-BE" sz="800" b="0" i="0">
                <a:solidFill>
                  <a:schemeClr val="tx1"/>
                </a:solidFill>
                <a:latin typeface="Arial"/>
                <a:ea typeface="+mn-ea"/>
                <a:cs typeface="+mn-cs"/>
              </a:rPr>
              <a:pPr algn="r" defTabSz="903244">
                <a:lnSpc>
                  <a:spcPct val="100000"/>
                </a:lnSpc>
                <a:buNone/>
              </a:pPr>
              <a:t>5</a:t>
            </a:fld>
            <a:endParaRPr lang="en-US" sz="80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2.1.1.1</a:t>
            </a:r>
          </a:p>
        </p:txBody>
      </p:sp>
    </p:spTree>
    <p:extLst>
      <p:ext uri="{BB962C8B-B14F-4D97-AF65-F5344CB8AC3E}">
        <p14:creationId xmlns:p14="http://schemas.microsoft.com/office/powerpoint/2010/main" xmlns="" val="3783176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6710DC11-815E-4CB4-AA0F-93804A5A279C}" type="slidenum">
              <a:rPr lang="fr-BE" sz="800" b="0" i="0">
                <a:solidFill>
                  <a:schemeClr val="tx1"/>
                </a:solidFill>
                <a:latin typeface="Arial"/>
                <a:ea typeface="+mn-ea"/>
                <a:cs typeface="+mn-cs"/>
              </a:rPr>
              <a:pPr algn="r" defTabSz="903244">
                <a:lnSpc>
                  <a:spcPct val="100000"/>
                </a:lnSpc>
                <a:buNone/>
              </a:pPr>
              <a:t>7</a:t>
            </a:fld>
            <a:endParaRPr lang="en-US" sz="80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2.1.1.2 Rôle du système d'exploitation</a:t>
            </a:r>
          </a:p>
          <a:p>
            <a:pPr marL="112746" indent="-112746" algn="l" defTabSz="1020745">
              <a:lnSpc>
                <a:spcPct val="80000"/>
              </a:lnSpc>
              <a:buNone/>
            </a:pPr>
            <a:endParaRPr lang="en-US" smtClean="0"/>
          </a:p>
          <a:p>
            <a:pPr marL="112746" indent="-112746" algn="l" defTabSz="1020745">
              <a:lnSpc>
                <a:spcPct val="80000"/>
              </a:lnSpc>
              <a:buNone/>
            </a:pPr>
            <a:r>
              <a:rPr lang="fr-BE" sz="1200" b="0" i="0">
                <a:solidFill>
                  <a:srgbClr val="000000"/>
                </a:solidFill>
                <a:latin typeface="Arial"/>
                <a:ea typeface="+mn-ea"/>
                <a:cs typeface="+mn-cs"/>
              </a:rPr>
              <a:t>Dans ce cours, vous étudierez principalement Cisco IOS version 15.x.</a:t>
            </a:r>
          </a:p>
        </p:txBody>
      </p:sp>
    </p:spTree>
    <p:extLst>
      <p:ext uri="{BB962C8B-B14F-4D97-AF65-F5344CB8AC3E}">
        <p14:creationId xmlns:p14="http://schemas.microsoft.com/office/powerpoint/2010/main" xmlns="" val="1376405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4B11526D-68E1-4BCC-9735-B34B1F2256C2}" type="slidenum">
              <a:rPr lang="fr-BE" sz="800" b="0" i="0">
                <a:solidFill>
                  <a:schemeClr val="tx1"/>
                </a:solidFill>
                <a:latin typeface="Arial"/>
                <a:ea typeface="+mn-ea"/>
                <a:cs typeface="+mn-cs"/>
              </a:rPr>
              <a:pPr algn="r" defTabSz="903244">
                <a:lnSpc>
                  <a:spcPct val="100000"/>
                </a:lnSpc>
                <a:buNone/>
              </a:pPr>
              <a:t>8</a:t>
            </a:fld>
            <a:endParaRPr lang="en-US" sz="80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2.1.1.3 Emplacement de Cisco IOS</a:t>
            </a:r>
          </a:p>
        </p:txBody>
      </p:sp>
    </p:spTree>
    <p:extLst>
      <p:ext uri="{BB962C8B-B14F-4D97-AF65-F5344CB8AC3E}">
        <p14:creationId xmlns:p14="http://schemas.microsoft.com/office/powerpoint/2010/main" xmlns="" val="3939800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865A4259-F32C-4A12-B58B-B12ECBCA9FFA}" type="slidenum">
              <a:rPr lang="fr-BE" sz="800" b="0" i="0">
                <a:solidFill>
                  <a:schemeClr val="tx1"/>
                </a:solidFill>
                <a:latin typeface="Arial"/>
                <a:ea typeface="+mn-ea"/>
                <a:cs typeface="+mn-cs"/>
              </a:rPr>
              <a:pPr algn="r" defTabSz="903244">
                <a:lnSpc>
                  <a:spcPct val="100000"/>
                </a:lnSpc>
                <a:buNone/>
              </a:pPr>
              <a:t>9</a:t>
            </a:fld>
            <a:endParaRPr lang="en-US" sz="80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2.1.1.4  Fonctions de l'IOS</a:t>
            </a:r>
          </a:p>
          <a:p>
            <a:pPr marL="112746" indent="-112746" algn="l" defTabSz="1020745">
              <a:lnSpc>
                <a:spcPct val="80000"/>
              </a:lnSpc>
              <a:buNone/>
            </a:pPr>
            <a:endParaRPr lang="en-US" smtClean="0"/>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Chaque fonctionnalité ou service est associé à un ensemble de commandes de configuration qui permettent au technicien de l'implémenter.</a:t>
            </a:r>
          </a:p>
          <a:p>
            <a:pPr marL="112746" indent="-112746" algn="l" defTabSz="1020745">
              <a:lnSpc>
                <a:spcPct val="90000"/>
              </a:lnSpc>
              <a:buClr>
                <a:srgbClr val="000000"/>
              </a:buClr>
              <a:buSzPct val="100000"/>
              <a:buChar char="•"/>
            </a:pPr>
            <a:r>
              <a:rPr lang="fr-BE" sz="1200" b="0" i="0">
                <a:solidFill>
                  <a:srgbClr val="000000"/>
                </a:solidFill>
                <a:latin typeface="Arial"/>
                <a:ea typeface="+mn-ea"/>
                <a:cs typeface="+mn-cs"/>
              </a:rPr>
              <a:t>Les services fournis par Cisco IOS sont généralement accessibles via une interface en ligne de commande.</a:t>
            </a:r>
          </a:p>
          <a:p>
            <a:pPr marL="112746" indent="-112746" algn="l" defTabSz="1020745">
              <a:lnSpc>
                <a:spcPct val="80000"/>
              </a:lnSpc>
              <a:buNone/>
            </a:pPr>
            <a:endParaRPr lang="en-US" smtClean="0"/>
          </a:p>
        </p:txBody>
      </p:sp>
    </p:spTree>
    <p:extLst>
      <p:ext uri="{BB962C8B-B14F-4D97-AF65-F5344CB8AC3E}">
        <p14:creationId xmlns:p14="http://schemas.microsoft.com/office/powerpoint/2010/main" xmlns="" val="4122093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pPr algn="r" defTabSz="903244">
              <a:lnSpc>
                <a:spcPct val="100000"/>
              </a:lnSpc>
              <a:buNone/>
            </a:pPr>
            <a:fld id="{1892320F-DA54-4615-BC1F-EE9959AD431E}" type="slidenum">
              <a:rPr lang="fr-BE" sz="800" b="0" i="0">
                <a:solidFill>
                  <a:schemeClr val="tx1"/>
                </a:solidFill>
                <a:latin typeface="Arial"/>
                <a:ea typeface="+mn-ea"/>
                <a:cs typeface="+mn-cs"/>
              </a:rPr>
              <a:pPr algn="r" defTabSz="903244">
                <a:lnSpc>
                  <a:spcPct val="100000"/>
                </a:lnSpc>
                <a:buNone/>
              </a:pPr>
              <a:t>10</a:t>
            </a:fld>
            <a:endParaRPr lang="en-US" sz="80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mn-ea"/>
                <a:cs typeface="+mn-cs"/>
              </a:rPr>
              <a:t>2.1.2.1 Accès par une console</a:t>
            </a:r>
          </a:p>
          <a:p>
            <a:pPr marL="112746" indent="-112746" algn="l" defTabSz="1020745">
              <a:lnSpc>
                <a:spcPct val="80000"/>
              </a:lnSpc>
              <a:buNone/>
            </a:pPr>
            <a:endParaRPr lang="en-US" smtClean="0"/>
          </a:p>
        </p:txBody>
      </p:sp>
    </p:spTree>
    <p:extLst>
      <p:ext uri="{BB962C8B-B14F-4D97-AF65-F5344CB8AC3E}">
        <p14:creationId xmlns:p14="http://schemas.microsoft.com/office/powerpoint/2010/main" xmlns="" val="35877546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fr-BE" sz="700" b="0" i="0">
                <a:solidFill>
                  <a:srgbClr val="D3D3D3"/>
                </a:solidFill>
                <a:latin typeface="Arial"/>
                <a:ea typeface="+mn-ea"/>
                <a:cs typeface="+mn-cs"/>
              </a:rPr>
              <a:t>© 2007 - 2010, Cisco Systems, Inc. Tous droits réservés.</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mn-ea"/>
                <a:cs typeface="+mn-cs"/>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fr-BE" sz="700" b="0" i="0">
                <a:solidFill>
                  <a:srgbClr val="D3D3D3"/>
                </a:solidFill>
                <a:latin typeface="Arial"/>
                <a:ea typeface="+mn-ea"/>
                <a:cs typeface="+mn-cs"/>
              </a:rPr>
              <a:t>ITE PC v4.1</a:t>
            </a:r>
          </a:p>
          <a:p>
            <a:pPr algn="l" defTabSz="814365">
              <a:lnSpc>
                <a:spcPct val="100000"/>
              </a:lnSpc>
              <a:buNone/>
            </a:pPr>
            <a:r>
              <a:rPr lang="fr-BE" sz="700" b="0" i="0">
                <a:solidFill>
                  <a:srgbClr val="D3D3D3"/>
                </a:solidFill>
                <a:latin typeface="Arial"/>
                <a:ea typeface="+mn-ea"/>
                <a:cs typeface="+mn-cs"/>
              </a:rPr>
              <a:t>Chapitre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14175902-A877-41A6-8074-EFDE366EA7FD}" type="slidenum">
              <a:rPr lang="fr-BE" sz="1000" b="0" i="0">
                <a:solidFill>
                  <a:srgbClr val="D3D3D3"/>
                </a:solidFill>
                <a:latin typeface="Arial"/>
                <a:ea typeface="+mn-ea"/>
                <a:cs typeface="+mn-cs"/>
              </a:rPr>
              <a:pPr algn="r" defTabSz="814365">
                <a:lnSpc>
                  <a:spcPct val="100000"/>
                </a:lnSpc>
                <a:buNone/>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xmlns="" val="370693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76682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607640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xmlns="" val="2622785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fr-BE" sz="700" b="0" i="0">
                <a:solidFill>
                  <a:srgbClr val="D3D3D3"/>
                </a:solidFill>
                <a:latin typeface="Arial"/>
                <a:ea typeface="+mn-ea"/>
                <a:cs typeface="+mn-cs"/>
              </a:rPr>
              <a:t>© 2008 Cisco Systems, Inc. Tous droits réservés.</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mn-ea"/>
                <a:cs typeface="+mn-cs"/>
              </a:rPr>
              <a:t>Confidentiel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fr-BE" sz="700" b="0" i="0">
                <a:solidFill>
                  <a:srgbClr val="D3D3D3"/>
                </a:solidFill>
                <a:latin typeface="Arial"/>
                <a:ea typeface="+mn-ea"/>
                <a:cs typeface="+mn-cs"/>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5303E40A-7AD1-4156-8827-744348D394CD}" type="slidenum">
              <a:rPr lang="fr-BE" sz="1000" b="0" i="0">
                <a:solidFill>
                  <a:srgbClr val="D3D3D3"/>
                </a:solidFill>
                <a:latin typeface="Arial"/>
                <a:ea typeface="+mn-ea"/>
                <a:cs typeface="+mn-cs"/>
              </a:rPr>
              <a:pPr algn="r" defTabSz="814365">
                <a:lnSpc>
                  <a:spcPct val="100000"/>
                </a:lnSpc>
                <a:buNone/>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xmlns="" val="4071767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508229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3244580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432735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621351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2596833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48339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678124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4069498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382660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5053784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4168824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5344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60228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636267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7814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33206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163105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56704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fr-BE" sz="700" b="0" i="0">
                <a:solidFill>
                  <a:srgbClr val="D3D3D3"/>
                </a:solidFill>
                <a:latin typeface="Arial"/>
                <a:ea typeface="+mn-ea"/>
                <a:cs typeface="+mn-cs"/>
              </a:rPr>
              <a:t>ITE PC v4.1</a:t>
            </a:r>
          </a:p>
          <a:p>
            <a:pPr algn="l" defTabSz="814365">
              <a:lnSpc>
                <a:spcPct val="100000"/>
              </a:lnSpc>
              <a:buNone/>
            </a:pPr>
            <a:r>
              <a:rPr lang="fr-BE" sz="700" b="0" i="0">
                <a:solidFill>
                  <a:srgbClr val="D3D3D3"/>
                </a:solidFill>
                <a:latin typeface="Arial"/>
                <a:ea typeface="+mn-ea"/>
                <a:cs typeface="+mn-cs"/>
              </a:rPr>
              <a:t>Chapitre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D24BAFCA-80F5-44F5-A63D-77FAB1422138}" type="slidenum">
              <a:rPr lang="fr-BE" sz="1000" b="0" i="0">
                <a:solidFill>
                  <a:srgbClr val="D3D3D3"/>
                </a:solidFill>
                <a:latin typeface="Arial"/>
                <a:ea typeface="+mn-ea"/>
                <a:cs typeface="+mn-cs"/>
              </a:rPr>
              <a:pPr algn="r" defTabSz="814365">
                <a:lnSpc>
                  <a:spcPct val="100000"/>
                </a:lnSpc>
                <a:buNone/>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fr-BE" sz="700" b="0" i="0">
                <a:solidFill>
                  <a:srgbClr val="D3D3D3"/>
                </a:solidFill>
                <a:latin typeface="Arial"/>
                <a:ea typeface="+mn-ea"/>
                <a:cs typeface="+mn-cs"/>
              </a:rPr>
              <a:t>© 2007 - 2010, Cisco Systems, Inc. Tous droits réservés.</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mn-ea"/>
                <a:cs typeface="+mn-cs"/>
              </a:rPr>
              <a:t>Cisco Public</a:t>
            </a:r>
          </a:p>
        </p:txBody>
      </p:sp>
    </p:spTree>
  </p:cSld>
  <p:clrMap bg1="lt1" tx1="dk1" bg2="lt2" tx2="dk2" accent1="accent1" accent2="accent2" accent3="accent3" accent4="accent4" accent5="accent5" accent6="accent6" hlink="hlink" folHlink="folHlink"/>
  <p:sldLayoutIdLst>
    <p:sldLayoutId id="2147484255"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fr-BE" sz="700" b="0" i="0">
                <a:solidFill>
                  <a:srgbClr val="D3D3D3"/>
                </a:solidFill>
                <a:latin typeface="Arial"/>
                <a:ea typeface="+mn-ea"/>
                <a:cs typeface="+mn-cs"/>
              </a:rPr>
              <a:t>Presentation_ID</a:t>
            </a:r>
          </a:p>
        </p:txBody>
      </p:sp>
      <p:sp>
        <p:nvSpPr>
          <p:cNvPr id="2052"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42011E6B-2554-42D5-A2AE-B128CF7FCF5B}" type="slidenum">
              <a:rPr lang="fr-BE" sz="1000" b="0" i="0">
                <a:solidFill>
                  <a:srgbClr val="D3D3D3"/>
                </a:solidFill>
                <a:latin typeface="Arial"/>
                <a:ea typeface="+mn-ea"/>
                <a:cs typeface="+mn-cs"/>
              </a:rPr>
              <a:pPr algn="r" defTabSz="814365">
                <a:lnSpc>
                  <a:spcPct val="100000"/>
                </a:lnSpc>
                <a:buNone/>
              </a:pPr>
              <a:t>‹#›</a:t>
            </a:fld>
            <a:endParaRPr lang="en-US" sz="100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fr-BE" sz="700" b="0" i="0">
                <a:solidFill>
                  <a:srgbClr val="D3D3D3"/>
                </a:solidFill>
                <a:latin typeface="Arial"/>
                <a:ea typeface="+mn-ea"/>
                <a:cs typeface="+mn-cs"/>
              </a:rPr>
              <a:t>© 2008 Cisco Systems, Inc. Tous droits réservés.</a:t>
            </a:r>
          </a:p>
        </p:txBody>
      </p:sp>
      <p:sp>
        <p:nvSpPr>
          <p:cNvPr id="2055"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mn-ea"/>
                <a:cs typeface="+mn-cs"/>
              </a:rPr>
              <a:t>Confidentiel Cisco</a:t>
            </a:r>
          </a:p>
        </p:txBody>
      </p:sp>
      <p:pic>
        <p:nvPicPr>
          <p:cNvPr id="2056" name="Picture 8" descr="Rev08_Cisco_BrandBar10_060408.png"/>
          <p:cNvPicPr>
            <a:picLocks noChangeAspect="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56"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4.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6.xml"/><Relationship Id="rId1" Type="http://schemas.openxmlformats.org/officeDocument/2006/relationships/slideLayout" Target="../slideLayouts/slideLayout14.xml"/><Relationship Id="rId4" Type="http://schemas.openxmlformats.org/officeDocument/2006/relationships/image" Target="../media/image40.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14.xml"/><Relationship Id="rId5" Type="http://schemas.openxmlformats.org/officeDocument/2006/relationships/image" Target="../media/image44.png"/><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algn="l" defTabSz="814365">
              <a:spcBef>
                <a:spcPct val="0"/>
              </a:spcBef>
              <a:buNone/>
            </a:pPr>
            <a:r>
              <a:rPr lang="fr-FR" sz="2800" b="0" i="0" dirty="0" smtClean="0">
                <a:solidFill>
                  <a:srgbClr val="FFFFFF"/>
                </a:solidFill>
                <a:latin typeface="Arial"/>
              </a:rPr>
              <a:t>Chapitre 2 :</a:t>
            </a:r>
            <a:br>
              <a:rPr lang="fr-FR" sz="2800" b="0" i="0" dirty="0" smtClean="0">
                <a:solidFill>
                  <a:srgbClr val="FFFFFF"/>
                </a:solidFill>
                <a:latin typeface="Arial"/>
              </a:rPr>
            </a:br>
            <a:r>
              <a:rPr lang="fr-FR" sz="2800" b="0" i="0" dirty="0" smtClean="0">
                <a:solidFill>
                  <a:srgbClr val="FFFFFF"/>
                </a:solidFill>
                <a:latin typeface="Arial"/>
              </a:rPr>
              <a:t>Configurer un système d'exploitation réseau</a:t>
            </a:r>
            <a:endParaRPr lang="fr-FR"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marL="0" indent="0">
              <a:buNone/>
            </a:pPr>
            <a:r>
              <a:rPr lang="fr-FR" sz="2400" b="1" i="0" dirty="0" smtClean="0">
                <a:solidFill>
                  <a:srgbClr val="000000"/>
                </a:solidFill>
              </a:rPr>
              <a:t>Initiation aux réseaux</a:t>
            </a:r>
            <a:endParaRPr lang="fr-FR" sz="2400" b="1" i="0" dirty="0">
              <a:solidFill>
                <a:srgbClr val="000000"/>
              </a:solidFill>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88925" y="400050"/>
            <a:ext cx="8145463" cy="838200"/>
          </a:xfrm>
        </p:spPr>
        <p:txBody>
          <a:bodyPr/>
          <a:lstStyle/>
          <a:p>
            <a:pPr algn="l" defTabSz="814365">
              <a:spcBef>
                <a:spcPct val="0"/>
              </a:spcBef>
              <a:spcAft>
                <a:spcPct val="0"/>
              </a:spcAft>
              <a:buNone/>
            </a:pPr>
            <a:r>
              <a:rPr lang="fr-FR" sz="1800" b="1" i="0" dirty="0" smtClean="0">
                <a:solidFill>
                  <a:srgbClr val="708CA1"/>
                </a:solidFill>
                <a:latin typeface="Arial"/>
                <a:ea typeface="+mj-ea"/>
                <a:cs typeface="Arial"/>
              </a:rPr>
              <a:t>Accès à un périphérique Cisco IOS</a:t>
            </a:r>
            <a:br>
              <a:rPr lang="fr-FR" sz="1800" b="1" i="0" dirty="0" smtClean="0">
                <a:solidFill>
                  <a:srgbClr val="708CA1"/>
                </a:solidFill>
                <a:latin typeface="Arial"/>
                <a:ea typeface="+mj-ea"/>
                <a:cs typeface="Arial"/>
              </a:rPr>
            </a:br>
            <a:r>
              <a:rPr lang="fr-FR" sz="3200" b="1" i="0" dirty="0" smtClean="0">
                <a:solidFill>
                  <a:srgbClr val="AAC1D8">
                    <a:lumMod val="75000"/>
                  </a:srgbClr>
                </a:solidFill>
                <a:latin typeface="Arial"/>
                <a:ea typeface="+mj-ea"/>
                <a:cs typeface="Arial"/>
              </a:rPr>
              <a:t>Accès par une console</a:t>
            </a:r>
            <a:endParaRPr lang="fr-FR" sz="3200" b="1" i="0" dirty="0">
              <a:solidFill>
                <a:srgbClr val="AAC1D8">
                  <a:lumMod val="75000"/>
                </a:srgbClr>
              </a:solidFill>
              <a:latin typeface="Arial"/>
              <a:ea typeface="+mj-ea"/>
              <a:cs typeface="Arial"/>
            </a:endParaRPr>
          </a:p>
        </p:txBody>
      </p:sp>
      <p:sp>
        <p:nvSpPr>
          <p:cNvPr id="14339" name="Rectangle 6"/>
          <p:cNvSpPr>
            <a:spLocks noGrp="1" noChangeArrowheads="1"/>
          </p:cNvSpPr>
          <p:nvPr>
            <p:ph idx="1"/>
          </p:nvPr>
        </p:nvSpPr>
        <p:spPr>
          <a:xfrm>
            <a:off x="552450" y="1503363"/>
            <a:ext cx="8264525" cy="2603500"/>
          </a:xfrm>
        </p:spPr>
        <p:txBody>
          <a:bodyPr/>
          <a:lstStyle/>
          <a:p>
            <a:pPr marL="381030" indent="-381030" algn="l" defTabSz="814365">
              <a:lnSpc>
                <a:spcPct val="75000"/>
              </a:lnSpc>
              <a:spcBef>
                <a:spcPct val="50000"/>
              </a:spcBef>
              <a:spcAft>
                <a:spcPct val="0"/>
              </a:spcAft>
              <a:buNone/>
            </a:pPr>
            <a:r>
              <a:rPr lang="fr-FR" altLang="ja-JP" sz="2000" b="0" i="0" dirty="0" smtClean="0">
                <a:solidFill>
                  <a:srgbClr val="000000"/>
                </a:solidFill>
                <a:latin typeface="Arial"/>
                <a:ea typeface="ＭＳ Ｐゴシック"/>
                <a:cs typeface="Arial"/>
              </a:rPr>
              <a:t>Méthodes courantes pour accéder à l'interface en ligne de commande</a:t>
            </a:r>
          </a:p>
          <a:p>
            <a:pPr marL="236555" indent="-236555" algn="l" defTabSz="814365">
              <a:lnSpc>
                <a:spcPct val="75000"/>
              </a:lnSpc>
              <a:spcBef>
                <a:spcPct val="50000"/>
              </a:spcBef>
              <a:spcAft>
                <a:spcPct val="0"/>
              </a:spcAft>
              <a:buClr>
                <a:srgbClr val="708CA1"/>
              </a:buClr>
              <a:buFont typeface="Wingdings"/>
              <a:buChar char="§"/>
            </a:pPr>
            <a:r>
              <a:rPr lang="fr-FR" altLang="ja-JP" sz="2000" b="0" i="0" dirty="0" smtClean="0">
                <a:solidFill>
                  <a:srgbClr val="000000"/>
                </a:solidFill>
                <a:latin typeface="Arial"/>
                <a:ea typeface="ＭＳ Ｐゴシック"/>
                <a:cs typeface="Arial"/>
              </a:rPr>
              <a:t>Console</a:t>
            </a:r>
          </a:p>
          <a:p>
            <a:pPr marL="236555" indent="-236555" algn="l" defTabSz="814365">
              <a:lnSpc>
                <a:spcPct val="75000"/>
              </a:lnSpc>
              <a:spcBef>
                <a:spcPct val="50000"/>
              </a:spcBef>
              <a:spcAft>
                <a:spcPct val="0"/>
              </a:spcAft>
              <a:buClr>
                <a:srgbClr val="708CA1"/>
              </a:buClr>
              <a:buFont typeface="Wingdings"/>
              <a:buChar char="§"/>
            </a:pPr>
            <a:r>
              <a:rPr lang="fr-FR" altLang="ja-JP" sz="2000" b="0" i="0" dirty="0" smtClean="0">
                <a:solidFill>
                  <a:srgbClr val="000000"/>
                </a:solidFill>
                <a:latin typeface="Arial"/>
                <a:ea typeface="ＭＳ Ｐゴシック"/>
                <a:cs typeface="Arial"/>
              </a:rPr>
              <a:t>Telnet ou SSH</a:t>
            </a:r>
          </a:p>
          <a:p>
            <a:pPr marL="236555" indent="-236555" algn="l" defTabSz="814365">
              <a:lnSpc>
                <a:spcPct val="75000"/>
              </a:lnSpc>
              <a:spcBef>
                <a:spcPct val="50000"/>
              </a:spcBef>
              <a:spcAft>
                <a:spcPct val="0"/>
              </a:spcAft>
              <a:buClr>
                <a:srgbClr val="708CA1"/>
              </a:buClr>
              <a:buFont typeface="Wingdings"/>
              <a:buChar char="§"/>
            </a:pPr>
            <a:r>
              <a:rPr lang="fr-FR" altLang="ja-JP" sz="2000" b="0" i="0" dirty="0" smtClean="0">
                <a:solidFill>
                  <a:srgbClr val="000000"/>
                </a:solidFill>
                <a:latin typeface="Arial"/>
                <a:ea typeface="ＭＳ Ｐゴシック"/>
                <a:cs typeface="Arial"/>
              </a:rPr>
              <a:t>Port AUX</a:t>
            </a:r>
          </a:p>
          <a:p>
            <a:pPr marL="0" indent="0" algn="l" defTabSz="814365">
              <a:lnSpc>
                <a:spcPct val="75000"/>
              </a:lnSpc>
              <a:spcBef>
                <a:spcPct val="50000"/>
              </a:spcBef>
              <a:spcAft>
                <a:spcPct val="0"/>
              </a:spcAft>
              <a:buNone/>
            </a:pPr>
            <a:endParaRPr lang="fr-FR" altLang="ja-JP" sz="2000" dirty="0" smtClean="0">
              <a:ea typeface="ＭＳ Ｐゴシック" charset="-128"/>
            </a:endParaRPr>
          </a:p>
          <a:p>
            <a:pPr marL="0" indent="0" algn="l" defTabSz="814365">
              <a:lnSpc>
                <a:spcPct val="75000"/>
              </a:lnSpc>
              <a:spcBef>
                <a:spcPct val="50000"/>
              </a:spcBef>
              <a:spcAft>
                <a:spcPct val="0"/>
              </a:spcAft>
              <a:buNone/>
            </a:pPr>
            <a:endParaRPr lang="fr-FR" altLang="ja-JP" sz="2000" dirty="0" smtClean="0">
              <a:ea typeface="ＭＳ Ｐゴシック" charset="-128"/>
            </a:endParaRPr>
          </a:p>
        </p:txBody>
      </p:sp>
      <p:pic>
        <p:nvPicPr>
          <p:cNvPr id="14340"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81100" y="3173413"/>
            <a:ext cx="6975475" cy="24145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36538" y="414338"/>
            <a:ext cx="8145462" cy="838200"/>
          </a:xfrm>
        </p:spPr>
        <p:txBody>
          <a:bodyPr/>
          <a:lstStyle/>
          <a:p>
            <a:pPr algn="l" defTabSz="814365">
              <a:spcBef>
                <a:spcPct val="0"/>
              </a:spcBef>
              <a:spcAft>
                <a:spcPct val="0"/>
              </a:spcAft>
              <a:buNone/>
            </a:pPr>
            <a:r>
              <a:rPr lang="fr-FR" sz="1800" b="1" i="0" dirty="0" smtClean="0">
                <a:solidFill>
                  <a:srgbClr val="708CA1"/>
                </a:solidFill>
                <a:latin typeface="Arial"/>
                <a:ea typeface="+mj-ea"/>
                <a:cs typeface="Arial"/>
              </a:rPr>
              <a:t>Accès à un périphérique Cisco IOS</a:t>
            </a:r>
            <a:r>
              <a:rPr lang="fr-FR" sz="3200" b="1" i="0" dirty="0" smtClean="0">
                <a:solidFill>
                  <a:srgbClr val="708CA1"/>
                </a:solidFill>
                <a:latin typeface="Arial"/>
                <a:ea typeface="+mj-ea"/>
              </a:rPr>
              <a:t/>
            </a:r>
            <a:br>
              <a:rPr lang="fr-FR" sz="3200" b="1" i="0" dirty="0" smtClean="0">
                <a:solidFill>
                  <a:srgbClr val="708CA1"/>
                </a:solidFill>
                <a:latin typeface="Arial"/>
                <a:ea typeface="+mj-ea"/>
              </a:rPr>
            </a:br>
            <a:r>
              <a:rPr lang="fr-FR" sz="3200" b="1" i="0" dirty="0" smtClean="0">
                <a:solidFill>
                  <a:srgbClr val="AAC1D8">
                    <a:lumMod val="75000"/>
                  </a:srgbClr>
                </a:solidFill>
                <a:latin typeface="Arial"/>
                <a:ea typeface="+mj-ea"/>
                <a:cs typeface="Arial"/>
              </a:rPr>
              <a:t>Accès par une console</a:t>
            </a:r>
            <a:endParaRPr lang="fr-FR" sz="3200" b="1" i="0" dirty="0">
              <a:solidFill>
                <a:srgbClr val="AAC1D8">
                  <a:lumMod val="75000"/>
                </a:srgbClr>
              </a:solidFill>
              <a:latin typeface="Arial"/>
              <a:ea typeface="+mj-ea"/>
              <a:cs typeface="Arial"/>
            </a:endParaRPr>
          </a:p>
        </p:txBody>
      </p:sp>
      <p:sp>
        <p:nvSpPr>
          <p:cNvPr id="14339" name="Rectangle 6"/>
          <p:cNvSpPr>
            <a:spLocks noGrp="1" noChangeArrowheads="1"/>
          </p:cNvSpPr>
          <p:nvPr>
            <p:ph idx="1"/>
          </p:nvPr>
        </p:nvSpPr>
        <p:spPr>
          <a:xfrm>
            <a:off x="627063" y="1401763"/>
            <a:ext cx="8216900" cy="5153025"/>
          </a:xfrm>
        </p:spPr>
        <p:txBody>
          <a:bodyPr/>
          <a:lstStyle/>
          <a:p>
            <a:pPr marL="0" indent="0" algn="l" defTabSz="814365">
              <a:lnSpc>
                <a:spcPct val="75000"/>
              </a:lnSpc>
              <a:spcBef>
                <a:spcPct val="50000"/>
              </a:spcBef>
              <a:spcAft>
                <a:spcPct val="0"/>
              </a:spcAft>
              <a:buNone/>
            </a:pPr>
            <a:r>
              <a:rPr lang="fr-FR" altLang="ja-JP" sz="2400" b="1" i="0" dirty="0" smtClean="0">
                <a:solidFill>
                  <a:srgbClr val="000000"/>
                </a:solidFill>
                <a:latin typeface="Arial"/>
                <a:ea typeface="ＭＳ Ｐゴシック"/>
                <a:cs typeface="Arial"/>
              </a:rPr>
              <a:t>Port de console</a:t>
            </a:r>
          </a:p>
          <a:p>
            <a:pPr marL="236555" indent="-236555" algn="l" defTabSz="814365">
              <a:lnSpc>
                <a:spcPct val="100000"/>
              </a:lnSpc>
              <a:spcBef>
                <a:spcPct val="50000"/>
              </a:spcBef>
              <a:spcAft>
                <a:spcPct val="0"/>
              </a:spcAft>
              <a:buClr>
                <a:srgbClr val="708CA1"/>
              </a:buClr>
              <a:buFont typeface="Wingdings"/>
              <a:buChar char="§"/>
            </a:pPr>
            <a:r>
              <a:rPr lang="fr-FR" altLang="ja-JP" sz="1600" b="0" i="0" dirty="0" smtClean="0">
                <a:solidFill>
                  <a:srgbClr val="000000"/>
                </a:solidFill>
                <a:latin typeface="Arial"/>
                <a:ea typeface="ＭＳ Ｐゴシック"/>
                <a:cs typeface="Arial"/>
              </a:rPr>
              <a:t>Le périphérique est accessible même si aucun service réseau n'a été configuré </a:t>
            </a:r>
            <a:br>
              <a:rPr lang="fr-FR" altLang="ja-JP" sz="1600" b="0" i="0" dirty="0" smtClean="0">
                <a:solidFill>
                  <a:srgbClr val="000000"/>
                </a:solidFill>
                <a:latin typeface="Arial"/>
                <a:ea typeface="ＭＳ Ｐゴシック"/>
                <a:cs typeface="Arial"/>
              </a:rPr>
            </a:br>
            <a:r>
              <a:rPr lang="fr-FR" altLang="ja-JP" sz="1600" b="0" i="0" dirty="0" smtClean="0">
                <a:solidFill>
                  <a:srgbClr val="000000"/>
                </a:solidFill>
                <a:latin typeface="Arial"/>
                <a:ea typeface="ＭＳ Ｐゴシック"/>
                <a:cs typeface="Arial"/>
              </a:rPr>
              <a:t>(hors réseau)</a:t>
            </a:r>
          </a:p>
          <a:p>
            <a:pPr marL="236555" indent="-236555" algn="l" defTabSz="814365">
              <a:lnSpc>
                <a:spcPct val="100000"/>
              </a:lnSpc>
              <a:spcBef>
                <a:spcPct val="50000"/>
              </a:spcBef>
              <a:spcAft>
                <a:spcPct val="0"/>
              </a:spcAft>
              <a:buClr>
                <a:srgbClr val="708CA1"/>
              </a:buClr>
              <a:buFont typeface="Wingdings"/>
              <a:buChar char="§"/>
            </a:pPr>
            <a:r>
              <a:rPr lang="fr-FR" altLang="ja-JP" sz="1600" b="0" i="0" dirty="0" smtClean="0">
                <a:solidFill>
                  <a:srgbClr val="000000"/>
                </a:solidFill>
                <a:latin typeface="Arial"/>
                <a:ea typeface="ＭＳ Ｐゴシック"/>
                <a:cs typeface="Arial"/>
              </a:rPr>
              <a:t>Nécessite un câble de console spécial</a:t>
            </a:r>
          </a:p>
          <a:p>
            <a:pPr marL="236555" indent="-236555" algn="l" defTabSz="814365">
              <a:lnSpc>
                <a:spcPct val="100000"/>
              </a:lnSpc>
              <a:spcBef>
                <a:spcPct val="50000"/>
              </a:spcBef>
              <a:spcAft>
                <a:spcPct val="0"/>
              </a:spcAft>
              <a:buClr>
                <a:srgbClr val="708CA1"/>
              </a:buClr>
              <a:buFont typeface="Wingdings"/>
              <a:buChar char="§"/>
            </a:pPr>
            <a:r>
              <a:rPr lang="fr-FR" altLang="ja-JP" sz="1600" b="0" i="0" dirty="0" smtClean="0">
                <a:solidFill>
                  <a:srgbClr val="000000"/>
                </a:solidFill>
                <a:latin typeface="Arial"/>
                <a:ea typeface="ＭＳ Ｐゴシック"/>
                <a:cs typeface="Arial"/>
              </a:rPr>
              <a:t>Permet d'entrer des commandes de configuration</a:t>
            </a:r>
          </a:p>
          <a:p>
            <a:pPr marL="236555" indent="-236555" algn="l" defTabSz="814365">
              <a:lnSpc>
                <a:spcPct val="100000"/>
              </a:lnSpc>
              <a:spcBef>
                <a:spcPct val="50000"/>
              </a:spcBef>
              <a:spcAft>
                <a:spcPct val="0"/>
              </a:spcAft>
              <a:buClr>
                <a:srgbClr val="708CA1"/>
              </a:buClr>
              <a:buFont typeface="Wingdings"/>
              <a:buChar char="§"/>
            </a:pPr>
            <a:r>
              <a:rPr lang="fr-FR" altLang="ja-JP" sz="1600" b="0" i="0" dirty="0" smtClean="0">
                <a:solidFill>
                  <a:srgbClr val="000000"/>
                </a:solidFill>
                <a:latin typeface="Arial"/>
                <a:ea typeface="ＭＳ Ｐゴシック"/>
                <a:cs typeface="Arial"/>
              </a:rPr>
              <a:t>Doit être configuré avec des mots de passe pour empêcher les accès non autorisés</a:t>
            </a:r>
          </a:p>
          <a:p>
            <a:pPr marL="236555" indent="-236555" algn="l" defTabSz="814365">
              <a:lnSpc>
                <a:spcPct val="100000"/>
              </a:lnSpc>
              <a:spcBef>
                <a:spcPct val="50000"/>
              </a:spcBef>
              <a:spcAft>
                <a:spcPct val="0"/>
              </a:spcAft>
              <a:buClr>
                <a:srgbClr val="708CA1"/>
              </a:buClr>
              <a:buFont typeface="Wingdings"/>
              <a:buChar char="§"/>
            </a:pPr>
            <a:r>
              <a:rPr lang="fr-FR" altLang="ja-JP" sz="1600" b="0" i="0" dirty="0" smtClean="0">
                <a:solidFill>
                  <a:srgbClr val="000000"/>
                </a:solidFill>
                <a:latin typeface="Arial"/>
                <a:ea typeface="ＭＳ Ｐゴシック"/>
                <a:cs typeface="Arial"/>
              </a:rPr>
              <a:t>Le périphérique doit se trouver dans une pièce sécurisée afin d'éviter l'utilisation non autorisée du port de console</a:t>
            </a:r>
          </a:p>
          <a:p>
            <a:pPr marL="236555" indent="-236555" algn="l" defTabSz="814365">
              <a:lnSpc>
                <a:spcPct val="75000"/>
              </a:lnSpc>
              <a:spcBef>
                <a:spcPct val="50000"/>
              </a:spcBef>
              <a:spcAft>
                <a:spcPct val="0"/>
              </a:spcAft>
              <a:buClr>
                <a:srgbClr val="708CA1"/>
              </a:buClr>
              <a:buFont typeface="Wingdings"/>
              <a:buChar char="§"/>
            </a:pPr>
            <a:endParaRPr lang="fr-FR" altLang="ja-JP" sz="1600" dirty="0" smtClean="0">
              <a:ea typeface="ＭＳ Ｐゴシック" charset="-128"/>
            </a:endParaRPr>
          </a:p>
          <a:p>
            <a:pPr marL="0" indent="0" algn="l" defTabSz="814365">
              <a:lnSpc>
                <a:spcPct val="75000"/>
              </a:lnSpc>
              <a:spcBef>
                <a:spcPct val="50000"/>
              </a:spcBef>
              <a:spcAft>
                <a:spcPct val="0"/>
              </a:spcAft>
              <a:buNone/>
            </a:pPr>
            <a:endParaRPr lang="fr-FR" altLang="ja-JP" sz="1600" dirty="0" smtClean="0">
              <a:ea typeface="ＭＳ Ｐゴシック" charset="-128"/>
            </a:endParaRPr>
          </a:p>
        </p:txBody>
      </p:sp>
      <p:pic>
        <p:nvPicPr>
          <p:cNvPr id="1536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28725" y="4316413"/>
            <a:ext cx="6450013" cy="223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bg2"/>
                  </a:outerShdw>
                </a:effectLst>
              </a14:hiddenEffects>
            </a:ext>
          </a:extLst>
        </p:spPr>
      </p:pic>
      <p:sp>
        <p:nvSpPr>
          <p:cNvPr id="15365" name="Down Arrow 1"/>
          <p:cNvSpPr>
            <a:spLocks noChangeArrowheads="1"/>
          </p:cNvSpPr>
          <p:nvPr/>
        </p:nvSpPr>
        <p:spPr bwMode="auto">
          <a:xfrm>
            <a:off x="5935663" y="4716743"/>
            <a:ext cx="742950" cy="551889"/>
          </a:xfrm>
          <a:prstGeom prst="downArrow">
            <a:avLst>
              <a:gd name="adj1" fmla="val 50000"/>
              <a:gd name="adj2" fmla="val 49971"/>
            </a:avLst>
          </a:prstGeom>
          <a:solidFill>
            <a:schemeClr val="accent1"/>
          </a:solidFill>
          <a:ln w="9525" algn="ctr">
            <a:solidFill>
              <a:schemeClr val="tx1"/>
            </a:solidFill>
            <a:round/>
            <a:headEnd/>
            <a:tailEnd/>
          </a:ln>
        </p:spPr>
        <p:txBody>
          <a:bodyPr lIns="82124" tIns="41061" rIns="82124" bIns="41061" anchor="ctr">
            <a:spAutoFit/>
          </a:bodyPr>
          <a:lstStyle/>
          <a:p>
            <a:pPr defTabSz="814388"/>
            <a:endParaRPr lang="fr-FR" dirty="0"/>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081463" y="4673600"/>
            <a:ext cx="4605337" cy="15954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sp>
        <p:nvSpPr>
          <p:cNvPr id="14338" name="Rectangle 2"/>
          <p:cNvSpPr>
            <a:spLocks noGrp="1" noChangeArrowheads="1"/>
          </p:cNvSpPr>
          <p:nvPr>
            <p:ph type="title"/>
          </p:nvPr>
        </p:nvSpPr>
        <p:spPr>
          <a:xfrm>
            <a:off x="271463" y="439738"/>
            <a:ext cx="8143875" cy="838200"/>
          </a:xfrm>
        </p:spPr>
        <p:txBody>
          <a:bodyPr/>
          <a:lstStyle/>
          <a:p>
            <a:pPr algn="l" defTabSz="814365">
              <a:spcBef>
                <a:spcPct val="0"/>
              </a:spcBef>
              <a:spcAft>
                <a:spcPct val="0"/>
              </a:spcAft>
              <a:buNone/>
            </a:pPr>
            <a:r>
              <a:rPr lang="fr-FR" sz="1800" b="1" i="0" dirty="0" smtClean="0">
                <a:solidFill>
                  <a:srgbClr val="708CA1"/>
                </a:solidFill>
                <a:latin typeface="Arial"/>
                <a:ea typeface="+mj-ea"/>
                <a:cs typeface="Arial"/>
              </a:rPr>
              <a:t>Accès à un périphérique Cisco IOS</a:t>
            </a:r>
            <a:r>
              <a:rPr lang="fr-FR" sz="3200" b="1" i="0" dirty="0" smtClean="0">
                <a:solidFill>
                  <a:srgbClr val="708CA1"/>
                </a:solidFill>
                <a:latin typeface="Arial"/>
                <a:ea typeface="+mj-ea"/>
              </a:rPr>
              <a:t/>
            </a:r>
            <a:br>
              <a:rPr lang="fr-FR" sz="3200" b="1" i="0" dirty="0" smtClean="0">
                <a:solidFill>
                  <a:srgbClr val="708CA1"/>
                </a:solidFill>
                <a:latin typeface="Arial"/>
                <a:ea typeface="+mj-ea"/>
              </a:rPr>
            </a:br>
            <a:r>
              <a:rPr lang="fr-FR" sz="3200" b="1" i="0" dirty="0" smtClean="0">
                <a:solidFill>
                  <a:srgbClr val="AAC1D8">
                    <a:lumMod val="75000"/>
                  </a:srgbClr>
                </a:solidFill>
                <a:latin typeface="Arial"/>
                <a:ea typeface="+mj-ea"/>
                <a:cs typeface="Arial"/>
              </a:rPr>
              <a:t>Méthodes d'accès Telnet, SSH et AUX</a:t>
            </a:r>
            <a:endParaRPr lang="fr-FR" sz="3200" b="1" i="0" dirty="0">
              <a:solidFill>
                <a:srgbClr val="AAC1D8">
                  <a:lumMod val="75000"/>
                </a:srgbClr>
              </a:solidFill>
              <a:latin typeface="Arial"/>
              <a:ea typeface="+mj-ea"/>
              <a:cs typeface="Arial"/>
            </a:endParaRPr>
          </a:p>
        </p:txBody>
      </p:sp>
      <p:sp>
        <p:nvSpPr>
          <p:cNvPr id="15363" name="Rectangle 6"/>
          <p:cNvSpPr>
            <a:spLocks noGrp="1" noChangeArrowheads="1"/>
          </p:cNvSpPr>
          <p:nvPr>
            <p:ph idx="1"/>
          </p:nvPr>
        </p:nvSpPr>
        <p:spPr>
          <a:xfrm>
            <a:off x="365125" y="1382713"/>
            <a:ext cx="8216900" cy="5153025"/>
          </a:xfrm>
        </p:spPr>
        <p:txBody>
          <a:bodyPr>
            <a:normAutofit fontScale="85000" lnSpcReduction="20000"/>
          </a:bodyPr>
          <a:lstStyle/>
          <a:p>
            <a:pPr marL="381030" indent="-381030" algn="l" defTabSz="814365">
              <a:lnSpc>
                <a:spcPct val="110000"/>
              </a:lnSpc>
              <a:spcBef>
                <a:spcPct val="50000"/>
              </a:spcBef>
              <a:spcAft>
                <a:spcPct val="0"/>
              </a:spcAft>
              <a:buNone/>
            </a:pPr>
            <a:r>
              <a:rPr lang="fr-FR" altLang="ja-JP" sz="2000" b="1" i="0" dirty="0" smtClean="0">
                <a:solidFill>
                  <a:srgbClr val="000000"/>
                </a:solidFill>
                <a:latin typeface="Arial"/>
                <a:ea typeface="ＭＳ Ｐゴシック"/>
                <a:cs typeface="Arial"/>
              </a:rPr>
              <a:t>Telnet</a:t>
            </a:r>
            <a:r>
              <a:rPr lang="fr-FR" altLang="ja-JP" sz="2000" b="0" i="0" dirty="0" smtClean="0">
                <a:solidFill>
                  <a:srgbClr val="000000"/>
                </a:solidFill>
                <a:latin typeface="Arial"/>
                <a:ea typeface="ＭＳ Ｐゴシック"/>
                <a:cs typeface="Arial"/>
              </a:rPr>
              <a:t> </a:t>
            </a:r>
          </a:p>
          <a:p>
            <a:pPr marL="236555" indent="-236555" algn="l" defTabSz="814365">
              <a:lnSpc>
                <a:spcPct val="110000"/>
              </a:lnSpc>
              <a:spcBef>
                <a:spcPct val="50000"/>
              </a:spcBef>
              <a:spcAft>
                <a:spcPct val="0"/>
              </a:spcAft>
              <a:buClr>
                <a:srgbClr val="708CA1"/>
              </a:buClr>
              <a:buFont typeface="Wingdings"/>
              <a:buChar char="§"/>
            </a:pPr>
            <a:r>
              <a:rPr lang="fr-FR" altLang="ja-JP" sz="2000" b="0" i="0" dirty="0" smtClean="0">
                <a:solidFill>
                  <a:srgbClr val="000000"/>
                </a:solidFill>
                <a:latin typeface="Arial"/>
                <a:ea typeface="ＭＳ Ｐゴシック"/>
                <a:cs typeface="Arial"/>
              </a:rPr>
              <a:t>Méthode d'accès à distance à l'interface en ligne de commande via le réseau</a:t>
            </a:r>
          </a:p>
          <a:p>
            <a:pPr marL="236555" indent="-236555" algn="l" defTabSz="814365">
              <a:lnSpc>
                <a:spcPct val="110000"/>
              </a:lnSpc>
              <a:spcBef>
                <a:spcPct val="50000"/>
              </a:spcBef>
              <a:spcAft>
                <a:spcPct val="0"/>
              </a:spcAft>
              <a:buClr>
                <a:srgbClr val="708CA1"/>
              </a:buClr>
              <a:buFont typeface="Wingdings"/>
              <a:buChar char="§"/>
            </a:pPr>
            <a:r>
              <a:rPr lang="fr-FR" altLang="ja-JP" sz="2000" b="0" i="0" dirty="0" smtClean="0">
                <a:solidFill>
                  <a:srgbClr val="000000"/>
                </a:solidFill>
                <a:latin typeface="Arial"/>
                <a:ea typeface="ＭＳ Ｐゴシック"/>
                <a:cs typeface="Arial"/>
              </a:rPr>
              <a:t>Les services réseau doivent être activés et une interface active doit être configurée</a:t>
            </a:r>
          </a:p>
          <a:p>
            <a:pPr marL="236555" indent="-236555" algn="l" defTabSz="814365">
              <a:lnSpc>
                <a:spcPct val="110000"/>
              </a:lnSpc>
              <a:spcBef>
                <a:spcPct val="50000"/>
              </a:spcBef>
              <a:spcAft>
                <a:spcPct val="0"/>
              </a:spcAft>
              <a:buClr>
                <a:srgbClr val="708CA1"/>
              </a:buClr>
              <a:buFont typeface="Wingdings"/>
              <a:buChar char="§"/>
            </a:pPr>
            <a:endParaRPr lang="fr-FR" altLang="ja-JP" sz="2000" dirty="0" smtClean="0">
              <a:ea typeface="ＭＳ Ｐゴシック" charset="-128"/>
              <a:cs typeface="Arial" pitchFamily="34" charset="0"/>
            </a:endParaRPr>
          </a:p>
          <a:p>
            <a:pPr marL="0" indent="0" algn="l" defTabSz="814365">
              <a:lnSpc>
                <a:spcPct val="110000"/>
              </a:lnSpc>
              <a:spcBef>
                <a:spcPct val="50000"/>
              </a:spcBef>
              <a:spcAft>
                <a:spcPct val="0"/>
              </a:spcAft>
              <a:buNone/>
            </a:pPr>
            <a:r>
              <a:rPr lang="fr-FR" altLang="ja-JP" sz="2000" b="1" i="0" dirty="0" smtClean="0">
                <a:solidFill>
                  <a:srgbClr val="000000"/>
                </a:solidFill>
                <a:latin typeface="Arial"/>
                <a:ea typeface="ＭＳ Ｐゴシック"/>
                <a:cs typeface="Arial"/>
              </a:rPr>
              <a:t>Secure Shell (SSH)</a:t>
            </a:r>
          </a:p>
          <a:p>
            <a:pPr marL="236555" indent="-236555" algn="l" defTabSz="814365">
              <a:lnSpc>
                <a:spcPct val="110000"/>
              </a:lnSpc>
              <a:spcBef>
                <a:spcPct val="50000"/>
              </a:spcBef>
              <a:spcAft>
                <a:spcPct val="0"/>
              </a:spcAft>
              <a:buClr>
                <a:srgbClr val="708CA1"/>
              </a:buClr>
              <a:buFont typeface="Wingdings"/>
              <a:buChar char="§"/>
            </a:pPr>
            <a:r>
              <a:rPr lang="fr-FR" altLang="ja-JP" sz="2000" b="0" i="0" dirty="0" smtClean="0">
                <a:solidFill>
                  <a:srgbClr val="000000"/>
                </a:solidFill>
                <a:latin typeface="Arial"/>
                <a:ea typeface="ＭＳ Ｐゴシック"/>
                <a:cs typeface="Arial"/>
              </a:rPr>
              <a:t>Connexion à distance analogue à Telnet, mais mieux sécurisée</a:t>
            </a:r>
          </a:p>
          <a:p>
            <a:pPr marL="236555" indent="-236555" algn="l" defTabSz="814365">
              <a:lnSpc>
                <a:spcPct val="110000"/>
              </a:lnSpc>
              <a:spcBef>
                <a:spcPct val="50000"/>
              </a:spcBef>
              <a:spcAft>
                <a:spcPct val="0"/>
              </a:spcAft>
              <a:buClr>
                <a:srgbClr val="708CA1"/>
              </a:buClr>
              <a:buFont typeface="Wingdings"/>
              <a:buChar char="§"/>
            </a:pPr>
            <a:r>
              <a:rPr lang="fr-FR" altLang="ja-JP" sz="2000" b="0" i="0" dirty="0" smtClean="0">
                <a:solidFill>
                  <a:srgbClr val="000000"/>
                </a:solidFill>
                <a:latin typeface="Arial"/>
                <a:ea typeface="ＭＳ Ｐゴシック"/>
                <a:cs typeface="Arial"/>
              </a:rPr>
              <a:t>Authentification par mot de passe plus robuste</a:t>
            </a:r>
          </a:p>
          <a:p>
            <a:pPr marL="236555" indent="-236555" algn="l" defTabSz="814365">
              <a:lnSpc>
                <a:spcPct val="110000"/>
              </a:lnSpc>
              <a:spcBef>
                <a:spcPct val="50000"/>
              </a:spcBef>
              <a:spcAft>
                <a:spcPct val="0"/>
              </a:spcAft>
              <a:buClr>
                <a:srgbClr val="708CA1"/>
              </a:buClr>
              <a:buFont typeface="Wingdings"/>
              <a:buChar char="§"/>
            </a:pPr>
            <a:r>
              <a:rPr lang="fr-FR" altLang="ja-JP" sz="2000" b="0" i="0" dirty="0" smtClean="0">
                <a:solidFill>
                  <a:srgbClr val="000000"/>
                </a:solidFill>
                <a:latin typeface="Arial"/>
                <a:ea typeface="ＭＳ Ｐゴシック"/>
                <a:cs typeface="Arial"/>
              </a:rPr>
              <a:t>Utilisation du chiffrement lors du transport des données</a:t>
            </a:r>
          </a:p>
          <a:p>
            <a:pPr marL="0" indent="0" algn="l" defTabSz="814365">
              <a:lnSpc>
                <a:spcPct val="110000"/>
              </a:lnSpc>
              <a:spcBef>
                <a:spcPct val="50000"/>
              </a:spcBef>
              <a:spcAft>
                <a:spcPct val="0"/>
              </a:spcAft>
              <a:buNone/>
            </a:pPr>
            <a:endParaRPr lang="fr-FR" altLang="ja-JP" sz="2000" dirty="0" smtClean="0">
              <a:ea typeface="ＭＳ Ｐゴシック" charset="-128"/>
              <a:cs typeface="Arial" pitchFamily="34" charset="0"/>
            </a:endParaRPr>
          </a:p>
          <a:p>
            <a:pPr marL="0" indent="0" algn="l" defTabSz="814365">
              <a:lnSpc>
                <a:spcPct val="110000"/>
              </a:lnSpc>
              <a:spcBef>
                <a:spcPct val="50000"/>
              </a:spcBef>
              <a:spcAft>
                <a:spcPct val="0"/>
              </a:spcAft>
              <a:buNone/>
            </a:pPr>
            <a:r>
              <a:rPr lang="fr-FR" altLang="ja-JP" sz="2000" b="1" i="0" dirty="0" smtClean="0">
                <a:solidFill>
                  <a:srgbClr val="000000"/>
                </a:solidFill>
                <a:latin typeface="Arial"/>
                <a:ea typeface="ＭＳ Ｐゴシック"/>
                <a:cs typeface="Arial"/>
              </a:rPr>
              <a:t>Port AUX</a:t>
            </a:r>
          </a:p>
          <a:p>
            <a:pPr marL="236555" indent="-236555" algn="l" defTabSz="814365">
              <a:lnSpc>
                <a:spcPct val="110000"/>
              </a:lnSpc>
              <a:spcBef>
                <a:spcPct val="50000"/>
              </a:spcBef>
              <a:spcAft>
                <a:spcPct val="0"/>
              </a:spcAft>
              <a:buClr>
                <a:srgbClr val="708CA1"/>
              </a:buClr>
              <a:buFont typeface="Wingdings"/>
              <a:buChar char="§"/>
            </a:pPr>
            <a:r>
              <a:rPr lang="fr-FR" altLang="ja-JP" sz="2000" b="0" i="0" dirty="0" smtClean="0">
                <a:solidFill>
                  <a:srgbClr val="000000"/>
                </a:solidFill>
                <a:latin typeface="Arial"/>
                <a:ea typeface="ＭＳ Ｐゴシック"/>
                <a:cs typeface="Arial"/>
              </a:rPr>
              <a:t>Connexion hors réseau</a:t>
            </a:r>
          </a:p>
          <a:p>
            <a:pPr marL="236555" indent="-236555" algn="l" defTabSz="814365">
              <a:lnSpc>
                <a:spcPct val="110000"/>
              </a:lnSpc>
              <a:spcBef>
                <a:spcPct val="50000"/>
              </a:spcBef>
              <a:spcAft>
                <a:spcPct val="0"/>
              </a:spcAft>
              <a:buClr>
                <a:srgbClr val="708CA1"/>
              </a:buClr>
              <a:buFont typeface="Wingdings"/>
              <a:buChar char="§"/>
            </a:pPr>
            <a:r>
              <a:rPr lang="fr-FR" altLang="ja-JP" sz="2000" b="0" i="0" dirty="0" smtClean="0">
                <a:solidFill>
                  <a:srgbClr val="000000"/>
                </a:solidFill>
                <a:latin typeface="Arial"/>
                <a:ea typeface="ＭＳ Ｐゴシック"/>
                <a:cs typeface="Arial"/>
              </a:rPr>
              <a:t>Utilisation d'une ligne </a:t>
            </a:r>
            <a:br>
              <a:rPr lang="fr-FR" altLang="ja-JP" sz="2000" b="0" i="0" dirty="0" smtClean="0">
                <a:solidFill>
                  <a:srgbClr val="000000"/>
                </a:solidFill>
                <a:latin typeface="Arial"/>
                <a:ea typeface="ＭＳ Ｐゴシック"/>
                <a:cs typeface="Arial"/>
              </a:rPr>
            </a:br>
            <a:r>
              <a:rPr lang="fr-FR" altLang="ja-JP" sz="2000" b="0" i="0" dirty="0" smtClean="0">
                <a:solidFill>
                  <a:srgbClr val="000000"/>
                </a:solidFill>
                <a:latin typeface="Arial"/>
                <a:ea typeface="ＭＳ Ｐゴシック"/>
                <a:cs typeface="Arial"/>
              </a:rPr>
              <a:t>téléphonique</a:t>
            </a:r>
          </a:p>
          <a:p>
            <a:pPr marL="236555" indent="-236555" algn="l" defTabSz="814365">
              <a:lnSpc>
                <a:spcPct val="110000"/>
              </a:lnSpc>
              <a:spcBef>
                <a:spcPct val="50000"/>
              </a:spcBef>
              <a:spcAft>
                <a:spcPct val="0"/>
              </a:spcAft>
              <a:buClr>
                <a:srgbClr val="708CA1"/>
              </a:buClr>
              <a:buFont typeface="Wingdings"/>
              <a:buChar char="§"/>
            </a:pPr>
            <a:r>
              <a:rPr lang="fr-FR" altLang="ja-JP" sz="2000" b="0" i="0" dirty="0" smtClean="0">
                <a:solidFill>
                  <a:srgbClr val="000000"/>
                </a:solidFill>
                <a:latin typeface="Arial"/>
                <a:ea typeface="ＭＳ Ｐゴシック"/>
                <a:cs typeface="Arial"/>
              </a:rPr>
              <a:t>Peut être utilisé comme port de console </a:t>
            </a:r>
          </a:p>
          <a:p>
            <a:pPr marL="236555" indent="-236555" algn="l" defTabSz="814365">
              <a:lnSpc>
                <a:spcPct val="110000"/>
              </a:lnSpc>
              <a:spcBef>
                <a:spcPct val="50000"/>
              </a:spcBef>
              <a:spcAft>
                <a:spcPct val="0"/>
              </a:spcAft>
              <a:buClr>
                <a:srgbClr val="708CA1"/>
              </a:buClr>
              <a:buFont typeface="Wingdings"/>
              <a:buChar char="§"/>
            </a:pPr>
            <a:endParaRPr lang="fr-FR" altLang="ja-JP" sz="2000" dirty="0" smtClean="0">
              <a:ea typeface="ＭＳ Ｐゴシック" charset="-128"/>
              <a:cs typeface="Arial" pitchFamily="34" charset="0"/>
            </a:endParaRPr>
          </a:p>
          <a:p>
            <a:pPr marL="236555" indent="-236555" algn="l" defTabSz="814365">
              <a:lnSpc>
                <a:spcPct val="110000"/>
              </a:lnSpc>
              <a:spcBef>
                <a:spcPct val="50000"/>
              </a:spcBef>
              <a:spcAft>
                <a:spcPct val="0"/>
              </a:spcAft>
              <a:buClr>
                <a:srgbClr val="708CA1"/>
              </a:buClr>
              <a:buFont typeface="Wingdings"/>
              <a:buChar char="§"/>
            </a:pPr>
            <a:endParaRPr lang="fr-FR" altLang="ja-JP" sz="2000" dirty="0" smtClean="0">
              <a:ea typeface="ＭＳ Ｐゴシック" charset="-128"/>
            </a:endParaRPr>
          </a:p>
        </p:txBody>
      </p:sp>
      <p:pic>
        <p:nvPicPr>
          <p:cNvPr id="16389"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386638" y="4356100"/>
            <a:ext cx="554037" cy="1127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73050" y="433388"/>
            <a:ext cx="8145463" cy="838200"/>
          </a:xfrm>
        </p:spPr>
        <p:txBody>
          <a:bodyPr/>
          <a:lstStyle/>
          <a:p>
            <a:pPr algn="l" defTabSz="814365">
              <a:spcBef>
                <a:spcPct val="0"/>
              </a:spcBef>
              <a:spcAft>
                <a:spcPct val="0"/>
              </a:spcAft>
              <a:buNone/>
            </a:pPr>
            <a:r>
              <a:rPr lang="fr-FR" sz="1800" b="1" i="0" dirty="0" smtClean="0">
                <a:solidFill>
                  <a:srgbClr val="708CA1"/>
                </a:solidFill>
                <a:latin typeface="Arial"/>
                <a:ea typeface="+mj-ea"/>
                <a:cs typeface="Arial"/>
              </a:rPr>
              <a:t>Accès à un périphérique Cisco IOS</a:t>
            </a:r>
            <a:r>
              <a:rPr lang="fr-FR" sz="3200" b="1" i="0" dirty="0" smtClean="0">
                <a:solidFill>
                  <a:srgbClr val="708CA1"/>
                </a:solidFill>
                <a:latin typeface="Arial"/>
                <a:ea typeface="+mj-ea"/>
              </a:rPr>
              <a:t/>
            </a:r>
            <a:br>
              <a:rPr lang="fr-FR" sz="3200" b="1" i="0" dirty="0" smtClean="0">
                <a:solidFill>
                  <a:srgbClr val="708CA1"/>
                </a:solidFill>
                <a:latin typeface="Arial"/>
                <a:ea typeface="+mj-ea"/>
              </a:rPr>
            </a:br>
            <a:r>
              <a:rPr lang="fr-FR" sz="3200" b="1" i="0" dirty="0" smtClean="0">
                <a:solidFill>
                  <a:srgbClr val="AAC1D8">
                    <a:lumMod val="75000"/>
                  </a:srgbClr>
                </a:solidFill>
                <a:latin typeface="Arial"/>
                <a:ea typeface="+mj-ea"/>
                <a:cs typeface="Arial"/>
              </a:rPr>
              <a:t>Programmes d'émulation de terminal</a:t>
            </a:r>
            <a:endParaRPr lang="fr-FR" sz="3200" b="1" i="0" dirty="0">
              <a:solidFill>
                <a:srgbClr val="AAC1D8">
                  <a:lumMod val="75000"/>
                </a:srgbClr>
              </a:solidFill>
              <a:latin typeface="Arial"/>
              <a:ea typeface="+mj-ea"/>
              <a:cs typeface="Arial"/>
            </a:endParaRPr>
          </a:p>
        </p:txBody>
      </p:sp>
      <p:sp>
        <p:nvSpPr>
          <p:cNvPr id="15363" name="Rectangle 6"/>
          <p:cNvSpPr>
            <a:spLocks noGrp="1" noChangeArrowheads="1"/>
          </p:cNvSpPr>
          <p:nvPr>
            <p:ph idx="1"/>
          </p:nvPr>
        </p:nvSpPr>
        <p:spPr>
          <a:xfrm>
            <a:off x="522288" y="1827213"/>
            <a:ext cx="3454400" cy="4572000"/>
          </a:xfrm>
        </p:spPr>
        <p:txBody>
          <a:bodyPr/>
          <a:lstStyle/>
          <a:p>
            <a:pPr marL="0" indent="0" algn="l" defTabSz="814365">
              <a:spcBef>
                <a:spcPct val="50000"/>
              </a:spcBef>
              <a:spcAft>
                <a:spcPct val="0"/>
              </a:spcAft>
              <a:buNone/>
            </a:pPr>
            <a:r>
              <a:rPr lang="fr-FR" sz="2000" b="0" i="0" dirty="0" smtClean="0">
                <a:solidFill>
                  <a:srgbClr val="000000"/>
                </a:solidFill>
                <a:latin typeface="Arial"/>
              </a:rPr>
              <a:t>Logiciels permettant de se connecter à un périphérique réseau</a:t>
            </a:r>
          </a:p>
          <a:p>
            <a:pPr marL="236555" indent="-236555" algn="l" defTabSz="814365">
              <a:spcBef>
                <a:spcPct val="50000"/>
              </a:spcBef>
              <a:spcAft>
                <a:spcPct val="0"/>
              </a:spcAft>
              <a:buClr>
                <a:srgbClr val="708CA1"/>
              </a:buClr>
              <a:buFont typeface="Wingdings"/>
              <a:buChar char="§"/>
            </a:pPr>
            <a:r>
              <a:rPr lang="fr-FR" sz="2000" b="0" i="0" dirty="0" smtClean="0">
                <a:solidFill>
                  <a:srgbClr val="000000"/>
                </a:solidFill>
                <a:latin typeface="Arial"/>
              </a:rPr>
              <a:t>PuTTY</a:t>
            </a:r>
            <a:endParaRPr lang="fr-FR" sz="2000" dirty="0" smtClean="0"/>
          </a:p>
          <a:p>
            <a:pPr marL="236555" indent="-236555" algn="l" defTabSz="814365">
              <a:spcBef>
                <a:spcPct val="50000"/>
              </a:spcBef>
              <a:spcAft>
                <a:spcPct val="0"/>
              </a:spcAft>
              <a:buClr>
                <a:srgbClr val="708CA1"/>
              </a:buClr>
              <a:buFont typeface="Wingdings"/>
              <a:buChar char="§"/>
            </a:pPr>
            <a:r>
              <a:rPr lang="fr-FR" sz="2000" b="0" i="0" dirty="0" smtClean="0">
                <a:solidFill>
                  <a:srgbClr val="000000"/>
                </a:solidFill>
                <a:latin typeface="Arial"/>
              </a:rPr>
              <a:t>Tera Term</a:t>
            </a:r>
          </a:p>
          <a:p>
            <a:pPr marL="236555" indent="-236555" algn="l" defTabSz="814365">
              <a:spcBef>
                <a:spcPct val="50000"/>
              </a:spcBef>
              <a:spcAft>
                <a:spcPct val="0"/>
              </a:spcAft>
              <a:buClr>
                <a:srgbClr val="708CA1"/>
              </a:buClr>
              <a:buFont typeface="Wingdings"/>
              <a:buChar char="§"/>
            </a:pPr>
            <a:r>
              <a:rPr lang="fr-FR" sz="2000" b="0" i="0" dirty="0" smtClean="0">
                <a:solidFill>
                  <a:srgbClr val="000000"/>
                </a:solidFill>
                <a:latin typeface="Arial"/>
              </a:rPr>
              <a:t>SecureCRT</a:t>
            </a:r>
            <a:endParaRPr lang="fr-FR" sz="2000" dirty="0" smtClean="0"/>
          </a:p>
          <a:p>
            <a:pPr marL="236555" indent="-236555" algn="l" defTabSz="814365">
              <a:spcBef>
                <a:spcPct val="50000"/>
              </a:spcBef>
              <a:spcAft>
                <a:spcPct val="0"/>
              </a:spcAft>
              <a:buClr>
                <a:srgbClr val="708CA1"/>
              </a:buClr>
              <a:buFont typeface="Wingdings"/>
              <a:buChar char="§"/>
            </a:pPr>
            <a:r>
              <a:rPr lang="fr-FR" sz="2000" b="0" i="0" dirty="0" smtClean="0">
                <a:solidFill>
                  <a:srgbClr val="000000"/>
                </a:solidFill>
                <a:latin typeface="Arial"/>
              </a:rPr>
              <a:t>HyperTerminal</a:t>
            </a:r>
          </a:p>
          <a:p>
            <a:pPr marL="236555" indent="-236555" algn="l" defTabSz="814365">
              <a:spcBef>
                <a:spcPct val="50000"/>
              </a:spcBef>
              <a:spcAft>
                <a:spcPct val="0"/>
              </a:spcAft>
              <a:buClr>
                <a:srgbClr val="708CA1"/>
              </a:buClr>
              <a:buFont typeface="Wingdings"/>
              <a:buChar char="§"/>
            </a:pPr>
            <a:r>
              <a:rPr lang="fr-FR" sz="2000" b="0" i="0" dirty="0" smtClean="0">
                <a:solidFill>
                  <a:srgbClr val="000000"/>
                </a:solidFill>
                <a:latin typeface="Arial"/>
              </a:rPr>
              <a:t>Terminal OS X</a:t>
            </a:r>
          </a:p>
          <a:p>
            <a:pPr marL="381030" indent="-381030" algn="l" defTabSz="814365">
              <a:lnSpc>
                <a:spcPct val="75000"/>
              </a:lnSpc>
              <a:spcBef>
                <a:spcPct val="50000"/>
              </a:spcBef>
              <a:spcAft>
                <a:spcPct val="0"/>
              </a:spcAft>
              <a:buNone/>
            </a:pPr>
            <a:endParaRPr lang="fr-FR" altLang="ja-JP" sz="2000" dirty="0" smtClean="0">
              <a:ea typeface="ＭＳ Ｐゴシック" charset="-128"/>
            </a:endParaRPr>
          </a:p>
        </p:txBody>
      </p:sp>
      <p:pic>
        <p:nvPicPr>
          <p:cNvPr id="1741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24338" y="1392238"/>
            <a:ext cx="4410075" cy="4711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47663" y="444500"/>
            <a:ext cx="8143875" cy="838200"/>
          </a:xfrm>
        </p:spPr>
        <p:txBody>
          <a:bodyPr/>
          <a:lstStyle/>
          <a:p>
            <a:pPr algn="l" defTabSz="814365">
              <a:spcBef>
                <a:spcPct val="0"/>
              </a:spcBef>
              <a:spcAft>
                <a:spcPct val="0"/>
              </a:spcAft>
              <a:buNone/>
            </a:pPr>
            <a:r>
              <a:rPr lang="fr-FR" sz="1800" b="1" i="0" dirty="0" smtClean="0">
                <a:solidFill>
                  <a:srgbClr val="708CA1"/>
                </a:solidFill>
                <a:latin typeface="Arial"/>
                <a:ea typeface="+mj-ea"/>
                <a:cs typeface="Arial"/>
              </a:rPr>
              <a:t>Navigation dans l'IOS</a:t>
            </a:r>
            <a:r>
              <a:rPr lang="fr-FR" sz="3200" b="1" i="0" dirty="0" smtClean="0">
                <a:solidFill>
                  <a:srgbClr val="708CA1"/>
                </a:solidFill>
                <a:latin typeface="Arial"/>
                <a:ea typeface="+mj-ea"/>
              </a:rPr>
              <a:t/>
            </a:r>
            <a:br>
              <a:rPr lang="fr-FR" sz="3200" b="1" i="0" dirty="0" smtClean="0">
                <a:solidFill>
                  <a:srgbClr val="708CA1"/>
                </a:solidFill>
                <a:latin typeface="Arial"/>
                <a:ea typeface="+mj-ea"/>
              </a:rPr>
            </a:br>
            <a:r>
              <a:rPr lang="fr-FR" sz="3200" b="1" i="0" dirty="0" smtClean="0">
                <a:solidFill>
                  <a:srgbClr val="AAC1D8">
                    <a:lumMod val="75000"/>
                  </a:srgbClr>
                </a:solidFill>
                <a:latin typeface="Arial"/>
                <a:ea typeface="+mj-ea"/>
                <a:cs typeface="Arial"/>
              </a:rPr>
              <a:t>Modes de fonctionnement de Cisco IOS</a:t>
            </a:r>
            <a:endParaRPr lang="fr-FR" sz="3200" b="1" i="0" dirty="0">
              <a:solidFill>
                <a:srgbClr val="AAC1D8">
                  <a:lumMod val="75000"/>
                </a:srgbClr>
              </a:solidFill>
              <a:latin typeface="Arial"/>
              <a:ea typeface="+mj-ea"/>
              <a:cs typeface="Arial"/>
            </a:endParaRPr>
          </a:p>
        </p:txBody>
      </p:sp>
      <p:pic>
        <p:nvPicPr>
          <p:cNvPr id="18435" name="Picture 4"/>
          <p:cNvPicPr>
            <a:picLocks noChangeAspect="1" noChangeArrowheads="1"/>
          </p:cNvPicPr>
          <p:nvPr/>
        </p:nvPicPr>
        <p:blipFill>
          <a:blip r:embed="rId3" cstate="print"/>
          <a:stretch>
            <a:fillRect/>
          </a:stretch>
        </p:blipFill>
        <p:spPr bwMode="auto">
          <a:xfrm>
            <a:off x="1362075" y="1327358"/>
            <a:ext cx="6499225" cy="5392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98450" y="514350"/>
            <a:ext cx="8145463" cy="838200"/>
          </a:xfrm>
        </p:spPr>
        <p:txBody>
          <a:bodyPr/>
          <a:lstStyle/>
          <a:p>
            <a:pPr algn="l" defTabSz="814365">
              <a:spcBef>
                <a:spcPct val="0"/>
              </a:spcBef>
              <a:spcAft>
                <a:spcPct val="0"/>
              </a:spcAft>
              <a:buNone/>
            </a:pPr>
            <a:r>
              <a:rPr lang="fr-FR" sz="1800" b="1" i="0" dirty="0" smtClean="0">
                <a:solidFill>
                  <a:srgbClr val="708CA1"/>
                </a:solidFill>
                <a:latin typeface="Arial"/>
                <a:ea typeface="+mj-ea"/>
                <a:cs typeface="Arial"/>
              </a:rPr>
              <a:t>Navigation dans l'IOS</a:t>
            </a:r>
            <a:r>
              <a:rPr lang="fr-FR" sz="3200" b="1" i="0" dirty="0" smtClean="0">
                <a:solidFill>
                  <a:srgbClr val="708CA1"/>
                </a:solidFill>
                <a:latin typeface="Arial"/>
                <a:ea typeface="+mj-ea"/>
              </a:rPr>
              <a:t/>
            </a:r>
            <a:br>
              <a:rPr lang="fr-FR" sz="3200" b="1" i="0" dirty="0" smtClean="0">
                <a:solidFill>
                  <a:srgbClr val="708CA1"/>
                </a:solidFill>
                <a:latin typeface="Arial"/>
                <a:ea typeface="+mj-ea"/>
              </a:rPr>
            </a:br>
            <a:r>
              <a:rPr lang="fr-FR" sz="3200" b="1" i="0" dirty="0" smtClean="0">
                <a:solidFill>
                  <a:srgbClr val="AAC1D8">
                    <a:lumMod val="75000"/>
                  </a:srgbClr>
                </a:solidFill>
                <a:latin typeface="Arial"/>
                <a:ea typeface="+mj-ea"/>
                <a:cs typeface="Arial"/>
              </a:rPr>
              <a:t>Modes principaux</a:t>
            </a:r>
            <a:endParaRPr lang="fr-FR" sz="3200" b="1" i="0" dirty="0">
              <a:solidFill>
                <a:srgbClr val="AAC1D8">
                  <a:lumMod val="75000"/>
                </a:srgbClr>
              </a:solidFill>
              <a:latin typeface="Arial"/>
              <a:ea typeface="+mj-ea"/>
              <a:cs typeface="Arial"/>
            </a:endParaRPr>
          </a:p>
        </p:txBody>
      </p:sp>
      <p:pic>
        <p:nvPicPr>
          <p:cNvPr id="19459" name="Picture 4"/>
          <p:cNvPicPr>
            <a:picLocks noChangeAspect="1" noChangeArrowheads="1"/>
          </p:cNvPicPr>
          <p:nvPr/>
        </p:nvPicPr>
        <p:blipFill>
          <a:blip r:embed="rId3" cstate="print"/>
          <a:stretch>
            <a:fillRect/>
          </a:stretch>
        </p:blipFill>
        <p:spPr bwMode="auto">
          <a:xfrm>
            <a:off x="623888" y="1545311"/>
            <a:ext cx="7773987" cy="437221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71450" y="400050"/>
            <a:ext cx="8801100" cy="838200"/>
          </a:xfrm>
        </p:spPr>
        <p:txBody>
          <a:bodyPr/>
          <a:lstStyle/>
          <a:p>
            <a:pPr algn="l" defTabSz="814365">
              <a:spcBef>
                <a:spcPct val="0"/>
              </a:spcBef>
              <a:spcAft>
                <a:spcPct val="0"/>
              </a:spcAft>
              <a:buNone/>
            </a:pPr>
            <a:r>
              <a:rPr lang="fr-FR" sz="1800" b="1" i="0" dirty="0" smtClean="0">
                <a:solidFill>
                  <a:srgbClr val="708CA1"/>
                </a:solidFill>
                <a:latin typeface="Arial"/>
                <a:cs typeface="Arial"/>
              </a:rPr>
              <a:t>Navigation dans l'IOS</a:t>
            </a:r>
            <a:r>
              <a:rPr lang="fr-FR" sz="3200" b="1" i="0" dirty="0" smtClean="0">
                <a:solidFill>
                  <a:srgbClr val="708CA1"/>
                </a:solidFill>
                <a:latin typeface="Arial"/>
              </a:rPr>
              <a:t/>
            </a:r>
            <a:br>
              <a:rPr lang="fr-FR" sz="3200" b="1" i="0" dirty="0" smtClean="0">
                <a:solidFill>
                  <a:srgbClr val="708CA1"/>
                </a:solidFill>
                <a:latin typeface="Arial"/>
              </a:rPr>
            </a:br>
            <a:r>
              <a:rPr lang="fr-FR" sz="2900" b="1" i="0" dirty="0" smtClean="0">
                <a:solidFill>
                  <a:srgbClr val="AAC1D8">
                    <a:lumMod val="75000"/>
                  </a:srgbClr>
                </a:solidFill>
                <a:latin typeface="Arial"/>
                <a:cs typeface="Arial"/>
              </a:rPr>
              <a:t>Mode de configuration globale et sous-modes</a:t>
            </a:r>
            <a:endParaRPr lang="fr-FR" sz="2900" dirty="0">
              <a:solidFill>
                <a:schemeClr val="accent5">
                  <a:lumMod val="75000"/>
                </a:schemeClr>
              </a:solidFill>
              <a:cs typeface="Arial" pitchFamily="34" charset="0"/>
            </a:endParaRPr>
          </a:p>
        </p:txBody>
      </p:sp>
      <p:pic>
        <p:nvPicPr>
          <p:cNvPr id="20483" name="Picture 6"/>
          <p:cNvPicPr>
            <a:picLocks noChangeAspect="1" noChangeArrowheads="1"/>
          </p:cNvPicPr>
          <p:nvPr/>
        </p:nvPicPr>
        <p:blipFill>
          <a:blip r:embed="rId3" cstate="print"/>
          <a:stretch>
            <a:fillRect/>
          </a:stretch>
        </p:blipFill>
        <p:spPr bwMode="auto">
          <a:xfrm>
            <a:off x="160338" y="1610871"/>
            <a:ext cx="3884612" cy="43649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bg2"/>
                  </a:outerShdw>
                </a:effectLst>
              </a14:hiddenEffects>
            </a:ext>
          </a:extLst>
        </p:spPr>
      </p:pic>
      <p:pic>
        <p:nvPicPr>
          <p:cNvPr id="20484" name="Picture 7"/>
          <p:cNvPicPr>
            <a:picLocks noChangeAspect="1" noChangeArrowheads="1"/>
          </p:cNvPicPr>
          <p:nvPr/>
        </p:nvPicPr>
        <p:blipFill>
          <a:blip r:embed="rId4" cstate="print"/>
          <a:stretch>
            <a:fillRect/>
          </a:stretch>
        </p:blipFill>
        <p:spPr bwMode="auto">
          <a:xfrm>
            <a:off x="4270375" y="1926608"/>
            <a:ext cx="4702175" cy="36572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22263" y="463550"/>
            <a:ext cx="8145462" cy="838200"/>
          </a:xfrm>
        </p:spPr>
        <p:txBody>
          <a:bodyPr/>
          <a:lstStyle/>
          <a:p>
            <a:pPr algn="l" defTabSz="814365">
              <a:spcBef>
                <a:spcPct val="0"/>
              </a:spcBef>
              <a:spcAft>
                <a:spcPct val="0"/>
              </a:spcAft>
              <a:buNone/>
            </a:pPr>
            <a:r>
              <a:rPr lang="fr-FR" sz="1800" b="1" i="0" dirty="0" smtClean="0">
                <a:solidFill>
                  <a:srgbClr val="708CA1"/>
                </a:solidFill>
                <a:latin typeface="Arial"/>
                <a:ea typeface="+mj-ea"/>
                <a:cs typeface="Arial"/>
              </a:rPr>
              <a:t>Navigation dans l'IOS</a:t>
            </a:r>
            <a:r>
              <a:rPr lang="fr-FR" sz="3200" b="1" i="0" dirty="0" smtClean="0">
                <a:solidFill>
                  <a:srgbClr val="708CA1"/>
                </a:solidFill>
                <a:latin typeface="Arial"/>
                <a:ea typeface="+mj-ea"/>
              </a:rPr>
              <a:t/>
            </a:r>
            <a:br>
              <a:rPr lang="fr-FR" sz="3200" b="1" i="0" dirty="0" smtClean="0">
                <a:solidFill>
                  <a:srgbClr val="708CA1"/>
                </a:solidFill>
                <a:latin typeface="Arial"/>
                <a:ea typeface="+mj-ea"/>
              </a:rPr>
            </a:br>
            <a:r>
              <a:rPr lang="fr-FR" sz="3200" b="1" i="0" dirty="0" smtClean="0">
                <a:solidFill>
                  <a:srgbClr val="AAC1D8">
                    <a:lumMod val="75000"/>
                  </a:srgbClr>
                </a:solidFill>
                <a:latin typeface="Arial"/>
                <a:ea typeface="+mj-ea"/>
                <a:cs typeface="Arial"/>
              </a:rPr>
              <a:t>Sélection des différents modes IOS</a:t>
            </a:r>
            <a:endParaRPr lang="fr-FR" sz="3200" b="1" i="0" dirty="0">
              <a:solidFill>
                <a:srgbClr val="AAC1D8">
                  <a:lumMod val="75000"/>
                </a:srgbClr>
              </a:solidFill>
              <a:latin typeface="Arial"/>
              <a:ea typeface="+mj-ea"/>
              <a:cs typeface="Arial"/>
            </a:endParaRPr>
          </a:p>
        </p:txBody>
      </p:sp>
      <p:pic>
        <p:nvPicPr>
          <p:cNvPr id="21507" name="Picture 2"/>
          <p:cNvPicPr>
            <a:picLocks noChangeAspect="1" noChangeArrowheads="1"/>
          </p:cNvPicPr>
          <p:nvPr/>
        </p:nvPicPr>
        <p:blipFill>
          <a:blip r:embed="rId3" cstate="print"/>
          <a:stretch>
            <a:fillRect/>
          </a:stretch>
        </p:blipFill>
        <p:spPr bwMode="auto">
          <a:xfrm>
            <a:off x="636588" y="1461193"/>
            <a:ext cx="7897812" cy="4938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80988" y="434975"/>
            <a:ext cx="8145462" cy="838200"/>
          </a:xfrm>
        </p:spPr>
        <p:txBody>
          <a:bodyPr/>
          <a:lstStyle/>
          <a:p>
            <a:pPr algn="l" defTabSz="814365">
              <a:spcBef>
                <a:spcPct val="0"/>
              </a:spcBef>
              <a:spcAft>
                <a:spcPct val="0"/>
              </a:spcAft>
              <a:buNone/>
            </a:pPr>
            <a:r>
              <a:rPr lang="fr-FR" sz="1800" b="1" i="0" dirty="0" smtClean="0">
                <a:solidFill>
                  <a:srgbClr val="708CA1"/>
                </a:solidFill>
                <a:latin typeface="Arial"/>
                <a:ea typeface="+mj-ea"/>
                <a:cs typeface="Arial"/>
              </a:rPr>
              <a:t>Navigation dans l'IOS</a:t>
            </a:r>
            <a:r>
              <a:rPr lang="fr-FR" sz="3200" b="1" i="0" dirty="0" smtClean="0">
                <a:solidFill>
                  <a:srgbClr val="708CA1"/>
                </a:solidFill>
                <a:latin typeface="Arial"/>
                <a:ea typeface="+mj-ea"/>
              </a:rPr>
              <a:t/>
            </a:r>
            <a:br>
              <a:rPr lang="fr-FR" sz="3200" b="1" i="0" dirty="0" smtClean="0">
                <a:solidFill>
                  <a:srgbClr val="708CA1"/>
                </a:solidFill>
                <a:latin typeface="Arial"/>
                <a:ea typeface="+mj-ea"/>
              </a:rPr>
            </a:br>
            <a:r>
              <a:rPr lang="fr-FR" sz="2900" b="1" i="0" dirty="0" smtClean="0">
                <a:solidFill>
                  <a:srgbClr val="AAC1D8">
                    <a:lumMod val="75000"/>
                  </a:srgbClr>
                </a:solidFill>
                <a:latin typeface="Arial"/>
                <a:ea typeface="+mj-ea"/>
                <a:cs typeface="Arial"/>
              </a:rPr>
              <a:t>Sélection des différents modes IOS (suite)</a:t>
            </a:r>
            <a:endParaRPr lang="fr-FR" sz="2900" b="1" i="0" dirty="0">
              <a:solidFill>
                <a:srgbClr val="AAC1D8">
                  <a:lumMod val="75000"/>
                </a:srgbClr>
              </a:solidFill>
              <a:latin typeface="Arial"/>
              <a:ea typeface="+mj-ea"/>
              <a:cs typeface="Arial"/>
            </a:endParaRPr>
          </a:p>
        </p:txBody>
      </p:sp>
      <p:pic>
        <p:nvPicPr>
          <p:cNvPr id="22531"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0988" y="1524000"/>
            <a:ext cx="4433887" cy="2152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bg2"/>
                  </a:outerShdw>
                </a:effectLst>
              </a14:hiddenEffects>
            </a:ext>
          </a:extLst>
        </p:spPr>
      </p:pic>
      <p:pic>
        <p:nvPicPr>
          <p:cNvPr id="22532"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478088" y="2895600"/>
            <a:ext cx="4970462" cy="209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bg2"/>
                  </a:outerShdw>
                </a:effectLst>
              </a14:hiddenEffects>
            </a:ext>
          </a:extLst>
        </p:spPr>
      </p:pic>
      <p:pic>
        <p:nvPicPr>
          <p:cNvPr id="22533" name="Picture 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714875" y="4497388"/>
            <a:ext cx="4391025" cy="1998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07975" y="420688"/>
            <a:ext cx="8145463" cy="838200"/>
          </a:xfrm>
        </p:spPr>
        <p:txBody>
          <a:bodyPr/>
          <a:lstStyle/>
          <a:p>
            <a:pPr algn="l" defTabSz="814365">
              <a:spcBef>
                <a:spcPct val="0"/>
              </a:spcBef>
              <a:spcAft>
                <a:spcPct val="0"/>
              </a:spcAft>
              <a:buNone/>
            </a:pPr>
            <a:r>
              <a:rPr lang="fr-FR" sz="1800" b="1" i="0" dirty="0" smtClean="0">
                <a:solidFill>
                  <a:srgbClr val="708CA1"/>
                </a:solidFill>
                <a:latin typeface="Arial"/>
                <a:ea typeface="+mj-ea"/>
                <a:cs typeface="Arial"/>
              </a:rPr>
              <a:t>Structure des commandes</a:t>
            </a:r>
            <a:r>
              <a:rPr lang="fr-FR" sz="3200" b="1" i="0" dirty="0" smtClean="0">
                <a:solidFill>
                  <a:srgbClr val="708CA1"/>
                </a:solidFill>
                <a:latin typeface="Arial"/>
                <a:ea typeface="+mj-ea"/>
              </a:rPr>
              <a:t/>
            </a:r>
            <a:br>
              <a:rPr lang="fr-FR" sz="3200" b="1" i="0" dirty="0" smtClean="0">
                <a:solidFill>
                  <a:srgbClr val="708CA1"/>
                </a:solidFill>
                <a:latin typeface="Arial"/>
                <a:ea typeface="+mj-ea"/>
              </a:rPr>
            </a:br>
            <a:r>
              <a:rPr lang="fr-FR" sz="3200" b="1" i="0" dirty="0" smtClean="0">
                <a:solidFill>
                  <a:srgbClr val="AAC1D8">
                    <a:lumMod val="75000"/>
                  </a:srgbClr>
                </a:solidFill>
                <a:latin typeface="Arial"/>
                <a:ea typeface="+mj-ea"/>
                <a:cs typeface="Arial"/>
              </a:rPr>
              <a:t>Structure des commandes IOS</a:t>
            </a:r>
            <a:endParaRPr lang="fr-FR" sz="3200" b="1" i="0" dirty="0">
              <a:solidFill>
                <a:srgbClr val="AAC1D8">
                  <a:lumMod val="75000"/>
                </a:srgbClr>
              </a:solidFill>
              <a:latin typeface="Arial"/>
              <a:ea typeface="+mj-ea"/>
              <a:cs typeface="Arial"/>
            </a:endParaRPr>
          </a:p>
        </p:txBody>
      </p:sp>
      <p:pic>
        <p:nvPicPr>
          <p:cNvPr id="23555" name="Picture 4"/>
          <p:cNvPicPr>
            <a:picLocks noChangeAspect="1" noChangeArrowheads="1"/>
          </p:cNvPicPr>
          <p:nvPr/>
        </p:nvPicPr>
        <p:blipFill>
          <a:blip r:embed="rId3" cstate="print"/>
          <a:stretch>
            <a:fillRect/>
          </a:stretch>
        </p:blipFill>
        <p:spPr bwMode="auto">
          <a:xfrm>
            <a:off x="34216" y="1477963"/>
            <a:ext cx="9081918" cy="39211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4638" y="493713"/>
            <a:ext cx="8145462" cy="838200"/>
          </a:xfrm>
        </p:spPr>
        <p:txBody>
          <a:bodyPr/>
          <a:lstStyle/>
          <a:p>
            <a:pPr algn="l" defTabSz="814365">
              <a:spcBef>
                <a:spcPct val="0"/>
              </a:spcBef>
              <a:spcAft>
                <a:spcPct val="0"/>
              </a:spcAft>
              <a:buNone/>
            </a:pPr>
            <a:r>
              <a:rPr lang="fr-FR" sz="3200" b="1" i="0" dirty="0" smtClean="0">
                <a:solidFill>
                  <a:srgbClr val="708CA1"/>
                </a:solidFill>
                <a:latin typeface="Arial"/>
                <a:ea typeface="ＭＳ Ｐゴシック"/>
                <a:cs typeface="+mj-cs"/>
              </a:rPr>
              <a:t>Chapitre 2 : Les objectifs</a:t>
            </a:r>
            <a:endParaRPr lang="fr-FR" sz="3200" b="1" i="0" dirty="0">
              <a:solidFill>
                <a:srgbClr val="708CA1"/>
              </a:solidFill>
              <a:latin typeface="Arial"/>
              <a:ea typeface="ＭＳ Ｐゴシック"/>
              <a:cs typeface="+mj-cs"/>
            </a:endParaRPr>
          </a:p>
        </p:txBody>
      </p:sp>
      <p:sp>
        <p:nvSpPr>
          <p:cNvPr id="6147" name="Rectangle 3"/>
          <p:cNvSpPr>
            <a:spLocks noGrp="1" noChangeArrowheads="1"/>
          </p:cNvSpPr>
          <p:nvPr>
            <p:ph idx="1"/>
          </p:nvPr>
        </p:nvSpPr>
        <p:spPr>
          <a:xfrm>
            <a:off x="747713" y="1601788"/>
            <a:ext cx="8131175" cy="4437062"/>
          </a:xfrm>
        </p:spPr>
        <p:txBody>
          <a:bodyPr/>
          <a:lstStyle/>
          <a:p>
            <a:pPr marL="236555" indent="-236555" algn="l" defTabSz="814365">
              <a:spcBef>
                <a:spcPct val="50000"/>
              </a:spcBef>
              <a:spcAft>
                <a:spcPct val="0"/>
              </a:spcAft>
              <a:buClr>
                <a:srgbClr val="708CA1"/>
              </a:buClr>
              <a:buFont typeface="Wingdings"/>
              <a:buChar char="§"/>
            </a:pPr>
            <a:r>
              <a:rPr lang="fr-FR" sz="1800" b="0" i="0" dirty="0" smtClean="0">
                <a:solidFill>
                  <a:srgbClr val="000000"/>
                </a:solidFill>
                <a:latin typeface="Arial"/>
                <a:ea typeface="+mn-ea"/>
                <a:cs typeface="Arial"/>
              </a:rPr>
              <a:t>Expliquer le rôle de Cisco IOS</a:t>
            </a:r>
          </a:p>
          <a:p>
            <a:pPr marL="236555" indent="-236555" algn="l" defTabSz="814365">
              <a:spcBef>
                <a:spcPct val="50000"/>
              </a:spcBef>
              <a:spcAft>
                <a:spcPct val="0"/>
              </a:spcAft>
              <a:buClr>
                <a:srgbClr val="708CA1"/>
              </a:buClr>
              <a:buFont typeface="Wingdings"/>
              <a:buChar char="§"/>
            </a:pPr>
            <a:r>
              <a:rPr lang="fr-FR" sz="1800" b="0" i="0" dirty="0" smtClean="0">
                <a:solidFill>
                  <a:srgbClr val="000000"/>
                </a:solidFill>
                <a:latin typeface="Arial"/>
                <a:ea typeface="+mn-ea"/>
                <a:cs typeface="Arial"/>
              </a:rPr>
              <a:t>Expliquer comment accéder à Cisco IOS et l'utiliser pour configurer les périphériques réseau</a:t>
            </a:r>
          </a:p>
          <a:p>
            <a:pPr marL="236555" indent="-236555" algn="l" defTabSz="814365">
              <a:spcBef>
                <a:spcPct val="50000"/>
              </a:spcBef>
              <a:spcAft>
                <a:spcPct val="0"/>
              </a:spcAft>
              <a:buClr>
                <a:srgbClr val="708CA1"/>
              </a:buClr>
              <a:buFont typeface="Wingdings"/>
              <a:buChar char="§"/>
            </a:pPr>
            <a:r>
              <a:rPr lang="fr-FR" sz="1800" b="0" i="0" dirty="0" smtClean="0">
                <a:solidFill>
                  <a:srgbClr val="000000"/>
                </a:solidFill>
                <a:latin typeface="Arial"/>
                <a:ea typeface="+mn-ea"/>
                <a:cs typeface="Arial"/>
              </a:rPr>
              <a:t>Décrire la structure des commandes du logiciel Cisco IOS</a:t>
            </a:r>
          </a:p>
          <a:p>
            <a:pPr marL="236555" indent="-236555" algn="l" defTabSz="814365">
              <a:spcBef>
                <a:spcPct val="50000"/>
              </a:spcBef>
              <a:spcAft>
                <a:spcPct val="0"/>
              </a:spcAft>
              <a:buClr>
                <a:srgbClr val="708CA1"/>
              </a:buClr>
              <a:buFont typeface="Wingdings"/>
              <a:buChar char="§"/>
            </a:pPr>
            <a:r>
              <a:rPr lang="fr-FR" sz="1800" b="0" i="0" dirty="0" smtClean="0">
                <a:solidFill>
                  <a:srgbClr val="000000"/>
                </a:solidFill>
                <a:latin typeface="Arial"/>
                <a:ea typeface="+mn-ea"/>
                <a:cs typeface="Arial"/>
              </a:rPr>
              <a:t>Configurer les noms d'hôte d'un périphérique Cisco IOS à l'aide de l'interface en ligne de commande</a:t>
            </a:r>
          </a:p>
          <a:p>
            <a:pPr marL="236555" indent="-236555" algn="l" defTabSz="814365">
              <a:spcBef>
                <a:spcPct val="50000"/>
              </a:spcBef>
              <a:spcAft>
                <a:spcPct val="0"/>
              </a:spcAft>
              <a:buClr>
                <a:srgbClr val="708CA1"/>
              </a:buClr>
              <a:buFont typeface="Wingdings"/>
              <a:buChar char="§"/>
            </a:pPr>
            <a:r>
              <a:rPr lang="fr-FR" sz="1800" b="0" i="0" dirty="0" smtClean="0">
                <a:solidFill>
                  <a:srgbClr val="000000"/>
                </a:solidFill>
                <a:latin typeface="Arial"/>
                <a:ea typeface="+mn-ea"/>
                <a:cs typeface="Arial"/>
              </a:rPr>
              <a:t>Utiliser des commandes Cisco IOS pour limiter l'accès aux configurations de périphérique</a:t>
            </a:r>
          </a:p>
          <a:p>
            <a:pPr marL="236555" indent="-236555" algn="l" defTabSz="814365">
              <a:spcBef>
                <a:spcPct val="50000"/>
              </a:spcBef>
              <a:spcAft>
                <a:spcPct val="0"/>
              </a:spcAft>
              <a:buClr>
                <a:srgbClr val="708CA1"/>
              </a:buClr>
              <a:buFont typeface="Wingdings"/>
              <a:buChar char="§"/>
            </a:pPr>
            <a:r>
              <a:rPr lang="fr-FR" sz="1800" b="0" i="0" dirty="0" smtClean="0">
                <a:solidFill>
                  <a:srgbClr val="000000"/>
                </a:solidFill>
                <a:latin typeface="Arial"/>
                <a:ea typeface="+mn-ea"/>
                <a:cs typeface="Arial"/>
              </a:rPr>
              <a:t>Utiliser les commandes Cisco IOS pour enregistrer la configuration en cours</a:t>
            </a:r>
          </a:p>
          <a:p>
            <a:pPr marL="236555" indent="-236555" algn="l" defTabSz="814365">
              <a:spcBef>
                <a:spcPct val="50000"/>
              </a:spcBef>
              <a:spcAft>
                <a:spcPct val="0"/>
              </a:spcAft>
              <a:buClr>
                <a:srgbClr val="708CA1"/>
              </a:buClr>
              <a:buFont typeface="Wingdings"/>
              <a:buChar char="§"/>
            </a:pPr>
            <a:r>
              <a:rPr lang="fr-FR" sz="1800" b="0" i="0" dirty="0" smtClean="0">
                <a:solidFill>
                  <a:srgbClr val="000000"/>
                </a:solidFill>
                <a:latin typeface="Arial"/>
                <a:ea typeface="+mn-ea"/>
                <a:cs typeface="Arial"/>
              </a:rPr>
              <a:t>Expliquer comment les périphériques communiquent sur les supports de transmission</a:t>
            </a:r>
          </a:p>
          <a:p>
            <a:pPr marL="236555" indent="-236555" algn="l" defTabSz="814365">
              <a:spcBef>
                <a:spcPct val="50000"/>
              </a:spcBef>
              <a:spcAft>
                <a:spcPct val="0"/>
              </a:spcAft>
              <a:buClr>
                <a:srgbClr val="708CA1"/>
              </a:buClr>
              <a:buFont typeface="Wingdings"/>
              <a:buChar char="§"/>
            </a:pPr>
            <a:r>
              <a:rPr lang="fr-FR" sz="1800" b="0" i="0" dirty="0" smtClean="0">
                <a:solidFill>
                  <a:srgbClr val="000000"/>
                </a:solidFill>
                <a:latin typeface="Arial"/>
                <a:ea typeface="+mn-ea"/>
                <a:cs typeface="Arial"/>
              </a:rPr>
              <a:t>Configurer un périphérique hôte à l'aide d'une adresse IP</a:t>
            </a:r>
          </a:p>
          <a:p>
            <a:pPr marL="236555" indent="-236555" algn="l" defTabSz="814365">
              <a:spcBef>
                <a:spcPct val="50000"/>
              </a:spcBef>
              <a:spcAft>
                <a:spcPct val="0"/>
              </a:spcAft>
              <a:buClr>
                <a:srgbClr val="708CA1"/>
              </a:buClr>
              <a:buFont typeface="Wingdings"/>
              <a:buChar char="§"/>
            </a:pPr>
            <a:r>
              <a:rPr lang="fr-FR" sz="1800" b="0" i="0" dirty="0" smtClean="0">
                <a:solidFill>
                  <a:srgbClr val="000000"/>
                </a:solidFill>
                <a:latin typeface="Arial"/>
                <a:ea typeface="+mn-ea"/>
                <a:cs typeface="Arial"/>
              </a:rPr>
              <a:t>Vérifier la connectivité entre deux périphériques finaux</a:t>
            </a:r>
            <a:endParaRPr lang="fr-FR" sz="1800" b="0" i="0" dirty="0">
              <a:solidFill>
                <a:srgbClr val="000000"/>
              </a:solidFill>
              <a:latin typeface="Arial"/>
              <a:ea typeface="+mn-ea"/>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73050" y="406400"/>
            <a:ext cx="8145463" cy="838200"/>
          </a:xfrm>
        </p:spPr>
        <p:txBody>
          <a:bodyPr/>
          <a:lstStyle/>
          <a:p>
            <a:pPr algn="l" defTabSz="814365">
              <a:spcBef>
                <a:spcPct val="0"/>
              </a:spcBef>
              <a:spcAft>
                <a:spcPct val="0"/>
              </a:spcAft>
              <a:buNone/>
            </a:pPr>
            <a:r>
              <a:rPr lang="fr-FR" sz="1800" b="1" i="0" dirty="0" smtClean="0">
                <a:solidFill>
                  <a:srgbClr val="708CA1"/>
                </a:solidFill>
                <a:latin typeface="Arial"/>
                <a:ea typeface="+mj-ea"/>
                <a:cs typeface="Arial"/>
              </a:rPr>
              <a:t>Structure des commandes</a:t>
            </a:r>
            <a:r>
              <a:rPr lang="fr-FR" sz="3200" b="1" i="0" dirty="0" smtClean="0">
                <a:solidFill>
                  <a:srgbClr val="708CA1"/>
                </a:solidFill>
                <a:latin typeface="Arial"/>
                <a:ea typeface="+mj-ea"/>
              </a:rPr>
              <a:t/>
            </a:r>
            <a:br>
              <a:rPr lang="fr-FR" sz="3200" b="1" i="0" dirty="0" smtClean="0">
                <a:solidFill>
                  <a:srgbClr val="708CA1"/>
                </a:solidFill>
                <a:latin typeface="Arial"/>
                <a:ea typeface="+mj-ea"/>
              </a:rPr>
            </a:br>
            <a:r>
              <a:rPr lang="fr-FR" sz="3200" b="1" i="0" dirty="0" smtClean="0">
                <a:solidFill>
                  <a:srgbClr val="AAC1D8">
                    <a:lumMod val="75000"/>
                  </a:srgbClr>
                </a:solidFill>
                <a:latin typeface="Arial"/>
                <a:ea typeface="+mj-ea"/>
                <a:cs typeface="Arial"/>
              </a:rPr>
              <a:t>Liste des commandes Cisco IOS</a:t>
            </a:r>
            <a:endParaRPr lang="fr-FR" sz="3200" b="1" i="0" dirty="0">
              <a:solidFill>
                <a:srgbClr val="AAC1D8">
                  <a:lumMod val="75000"/>
                </a:srgbClr>
              </a:solidFill>
              <a:latin typeface="Arial"/>
              <a:ea typeface="+mj-ea"/>
              <a:cs typeface="Arial"/>
            </a:endParaRPr>
          </a:p>
        </p:txBody>
      </p:sp>
      <p:sp>
        <p:nvSpPr>
          <p:cNvPr id="24579" name="Rectangle 6"/>
          <p:cNvSpPr>
            <a:spLocks noGrp="1" noChangeArrowheads="1"/>
          </p:cNvSpPr>
          <p:nvPr>
            <p:ph idx="1"/>
          </p:nvPr>
        </p:nvSpPr>
        <p:spPr>
          <a:xfrm>
            <a:off x="515938" y="1277938"/>
            <a:ext cx="8401050" cy="5162550"/>
          </a:xfrm>
        </p:spPr>
        <p:txBody>
          <a:bodyPr/>
          <a:lstStyle/>
          <a:p>
            <a:pPr marL="0" indent="0" algn="l" defTabSz="814365">
              <a:spcBef>
                <a:spcPct val="50000"/>
              </a:spcBef>
              <a:spcAft>
                <a:spcPct val="0"/>
              </a:spcAft>
              <a:buNone/>
            </a:pPr>
            <a:r>
              <a:rPr lang="fr-FR" sz="2000" b="1" i="0" dirty="0" smtClean="0">
                <a:solidFill>
                  <a:srgbClr val="000000"/>
                </a:solidFill>
                <a:latin typeface="Arial"/>
                <a:cs typeface="Arial"/>
              </a:rPr>
              <a:t>Pour accéder à la liste des commandes de Cisco pour en trouver une en particulier </a:t>
            </a:r>
            <a:r>
              <a:rPr lang="fr-FR" sz="2000" b="0" i="0" dirty="0" smtClean="0">
                <a:solidFill>
                  <a:srgbClr val="000000"/>
                </a:solidFill>
                <a:latin typeface="Arial"/>
                <a:cs typeface="Arial"/>
              </a:rPr>
              <a:t>:</a:t>
            </a:r>
          </a:p>
          <a:p>
            <a:pPr marL="457200" indent="-457200" algn="l" defTabSz="814365">
              <a:spcBef>
                <a:spcPct val="50000"/>
              </a:spcBef>
              <a:spcAft>
                <a:spcPct val="0"/>
              </a:spcAft>
              <a:buClr>
                <a:srgbClr val="708CA1"/>
              </a:buClr>
              <a:buFont typeface="Arial"/>
              <a:buAutoNum type="arabicPeriod"/>
            </a:pPr>
            <a:r>
              <a:rPr lang="fr-FR" sz="2000" b="0" i="0" dirty="0" smtClean="0">
                <a:solidFill>
                  <a:srgbClr val="000000"/>
                </a:solidFill>
                <a:latin typeface="Arial"/>
                <a:cs typeface="Arial"/>
              </a:rPr>
              <a:t>Affichez la page www.cisco.com</a:t>
            </a:r>
          </a:p>
          <a:p>
            <a:pPr marL="457200" indent="-457200" algn="l" defTabSz="814365">
              <a:spcBef>
                <a:spcPct val="50000"/>
              </a:spcBef>
              <a:spcAft>
                <a:spcPct val="0"/>
              </a:spcAft>
              <a:buClr>
                <a:srgbClr val="708CA1"/>
              </a:buClr>
              <a:buFont typeface="Arial"/>
              <a:buAutoNum type="arabicPeriod"/>
            </a:pPr>
            <a:r>
              <a:rPr lang="fr-FR" sz="2000" b="0" i="0" dirty="0" smtClean="0">
                <a:solidFill>
                  <a:srgbClr val="000000"/>
                </a:solidFill>
                <a:latin typeface="Arial"/>
                <a:cs typeface="Arial"/>
              </a:rPr>
              <a:t>Cliquez sur Support.</a:t>
            </a:r>
          </a:p>
          <a:p>
            <a:pPr marL="457200" indent="-457200" algn="l" defTabSz="814365">
              <a:spcBef>
                <a:spcPct val="50000"/>
              </a:spcBef>
              <a:spcAft>
                <a:spcPct val="0"/>
              </a:spcAft>
              <a:buClr>
                <a:srgbClr val="708CA1"/>
              </a:buClr>
              <a:buFont typeface="Arial"/>
              <a:buAutoNum type="arabicPeriod"/>
            </a:pPr>
            <a:r>
              <a:rPr lang="fr-FR" sz="2000" b="0" i="0" dirty="0" smtClean="0">
                <a:solidFill>
                  <a:srgbClr val="000000"/>
                </a:solidFill>
                <a:latin typeface="Arial"/>
                <a:cs typeface="Arial"/>
              </a:rPr>
              <a:t>Cliquez sur Networking Software (IOS &amp; NX-OS).</a:t>
            </a:r>
          </a:p>
          <a:p>
            <a:pPr marL="457200" indent="-457200" algn="l" defTabSz="814365">
              <a:spcBef>
                <a:spcPct val="50000"/>
              </a:spcBef>
              <a:spcAft>
                <a:spcPct val="0"/>
              </a:spcAft>
              <a:buClr>
                <a:srgbClr val="708CA1"/>
              </a:buClr>
              <a:buFont typeface="Arial"/>
              <a:buAutoNum type="arabicPeriod"/>
            </a:pPr>
            <a:r>
              <a:rPr lang="fr-FR" sz="2000" b="0" i="0" dirty="0" smtClean="0">
                <a:solidFill>
                  <a:srgbClr val="000000"/>
                </a:solidFill>
                <a:latin typeface="Arial"/>
                <a:cs typeface="Arial"/>
              </a:rPr>
              <a:t>Cliquez sur 15.2M&amp;T (par exemple).</a:t>
            </a:r>
          </a:p>
          <a:p>
            <a:pPr marL="457200" indent="-457200" algn="l" defTabSz="814365">
              <a:spcBef>
                <a:spcPct val="50000"/>
              </a:spcBef>
              <a:spcAft>
                <a:spcPct val="0"/>
              </a:spcAft>
              <a:buClr>
                <a:srgbClr val="708CA1"/>
              </a:buClr>
              <a:buFont typeface="Arial"/>
              <a:buAutoNum type="arabicPeriod"/>
            </a:pPr>
            <a:r>
              <a:rPr lang="fr-FR" sz="2000" b="0" i="0" dirty="0" smtClean="0">
                <a:solidFill>
                  <a:srgbClr val="000000"/>
                </a:solidFill>
                <a:latin typeface="Arial"/>
                <a:cs typeface="Arial"/>
              </a:rPr>
              <a:t>Cliquez sur Reference Guides.</a:t>
            </a:r>
          </a:p>
          <a:p>
            <a:pPr marL="457200" indent="-457200" algn="l" defTabSz="814365">
              <a:spcBef>
                <a:spcPct val="50000"/>
              </a:spcBef>
              <a:spcAft>
                <a:spcPct val="0"/>
              </a:spcAft>
              <a:buClr>
                <a:srgbClr val="708CA1"/>
              </a:buClr>
              <a:buFont typeface="Arial"/>
              <a:buAutoNum type="arabicPeriod"/>
            </a:pPr>
            <a:r>
              <a:rPr lang="fr-FR" sz="2000" b="0" i="0" dirty="0" smtClean="0">
                <a:solidFill>
                  <a:srgbClr val="000000"/>
                </a:solidFill>
                <a:latin typeface="Arial"/>
                <a:cs typeface="Arial"/>
              </a:rPr>
              <a:t>Cliquez sur Command References.</a:t>
            </a:r>
          </a:p>
          <a:p>
            <a:pPr marL="457200" indent="-457200" algn="l" defTabSz="814365">
              <a:spcBef>
                <a:spcPct val="50000"/>
              </a:spcBef>
              <a:spcAft>
                <a:spcPct val="0"/>
              </a:spcAft>
              <a:buClr>
                <a:srgbClr val="708CA1"/>
              </a:buClr>
              <a:buFont typeface="Arial"/>
              <a:buAutoNum type="arabicPeriod"/>
            </a:pPr>
            <a:r>
              <a:rPr lang="fr-FR" sz="2000" b="0" i="0" dirty="0" smtClean="0">
                <a:solidFill>
                  <a:srgbClr val="000000"/>
                </a:solidFill>
                <a:latin typeface="Arial"/>
                <a:cs typeface="Arial"/>
              </a:rPr>
              <a:t>Cliquez sur la technologie correspondant à la commande que vous recherchez</a:t>
            </a:r>
            <a:r>
              <a:rPr lang="fr-FR" sz="2000" b="0" i="0" dirty="0" smtClean="0">
                <a:solidFill>
                  <a:srgbClr val="000000"/>
                </a:solidFill>
                <a:latin typeface="Arial"/>
              </a:rPr>
              <a:t>.</a:t>
            </a:r>
          </a:p>
          <a:p>
            <a:pPr marL="457200" indent="-457200" algn="l" defTabSz="814365">
              <a:spcBef>
                <a:spcPct val="50000"/>
              </a:spcBef>
              <a:spcAft>
                <a:spcPct val="0"/>
              </a:spcAft>
              <a:buClr>
                <a:srgbClr val="708CA1"/>
              </a:buClr>
              <a:buFont typeface="Arial"/>
              <a:buAutoNum type="arabicPeriod"/>
            </a:pPr>
            <a:r>
              <a:rPr lang="fr-FR" sz="2000" b="0" i="0" dirty="0" smtClean="0">
                <a:solidFill>
                  <a:srgbClr val="000000"/>
                </a:solidFill>
                <a:latin typeface="Arial"/>
              </a:rPr>
              <a:t>Cliquez sur le lien à gauche (ordre alphabétique) correspondant à la commande concernée.</a:t>
            </a:r>
          </a:p>
          <a:p>
            <a:pPr marL="457200" indent="-457200" algn="l" defTabSz="814365">
              <a:spcBef>
                <a:spcPct val="50000"/>
              </a:spcBef>
              <a:spcAft>
                <a:spcPct val="0"/>
              </a:spcAft>
              <a:buClr>
                <a:srgbClr val="708CA1"/>
              </a:buClr>
              <a:buFont typeface="Arial"/>
              <a:buAutoNum type="arabicPeriod"/>
            </a:pPr>
            <a:r>
              <a:rPr lang="fr-FR" sz="2000" b="0" i="0" dirty="0" smtClean="0">
                <a:solidFill>
                  <a:srgbClr val="000000"/>
                </a:solidFill>
                <a:latin typeface="Arial"/>
              </a:rPr>
              <a:t>Cliquez sur le lien de la commande.</a:t>
            </a:r>
          </a:p>
          <a:p>
            <a:pPr marL="381030" indent="-381030" algn="l" defTabSz="814365">
              <a:lnSpc>
                <a:spcPct val="75000"/>
              </a:lnSpc>
              <a:spcBef>
                <a:spcPct val="50000"/>
              </a:spcBef>
              <a:spcAft>
                <a:spcPct val="0"/>
              </a:spcAft>
              <a:buNone/>
            </a:pPr>
            <a:endParaRPr lang="fr-FR" altLang="ja-JP" sz="2000" dirty="0" smtClean="0">
              <a:ea typeface="ＭＳ Ｐゴシック" charset="-128"/>
            </a:endParaRPr>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11150" y="425450"/>
            <a:ext cx="8145463" cy="838200"/>
          </a:xfrm>
        </p:spPr>
        <p:txBody>
          <a:bodyPr/>
          <a:lstStyle/>
          <a:p>
            <a:pPr algn="l" defTabSz="814365">
              <a:spcBef>
                <a:spcPct val="0"/>
              </a:spcBef>
              <a:spcAft>
                <a:spcPct val="0"/>
              </a:spcAft>
              <a:buNone/>
            </a:pPr>
            <a:r>
              <a:rPr lang="fr-FR" sz="1800" b="1" i="0" dirty="0" smtClean="0">
                <a:solidFill>
                  <a:srgbClr val="708CA1"/>
                </a:solidFill>
                <a:latin typeface="Arial"/>
                <a:ea typeface="+mj-ea"/>
                <a:cs typeface="Arial"/>
              </a:rPr>
              <a:t>Structure des commandes</a:t>
            </a:r>
            <a:r>
              <a:rPr lang="fr-FR" sz="3200" b="1" i="0" dirty="0" smtClean="0">
                <a:solidFill>
                  <a:srgbClr val="708CA1"/>
                </a:solidFill>
                <a:latin typeface="Arial"/>
                <a:ea typeface="+mj-ea"/>
              </a:rPr>
              <a:t/>
            </a:r>
            <a:br>
              <a:rPr lang="fr-FR" sz="3200" b="1" i="0" dirty="0" smtClean="0">
                <a:solidFill>
                  <a:srgbClr val="708CA1"/>
                </a:solidFill>
                <a:latin typeface="Arial"/>
                <a:ea typeface="+mj-ea"/>
              </a:rPr>
            </a:br>
            <a:r>
              <a:rPr lang="fr-FR" sz="3200" b="1" i="0" dirty="0" smtClean="0">
                <a:solidFill>
                  <a:srgbClr val="AAC1D8">
                    <a:lumMod val="75000"/>
                  </a:srgbClr>
                </a:solidFill>
                <a:latin typeface="Arial"/>
                <a:ea typeface="+mj-ea"/>
                <a:cs typeface="Arial"/>
              </a:rPr>
              <a:t>Aide contextuelle</a:t>
            </a:r>
            <a:endParaRPr lang="fr-FR" sz="3200" b="1" i="0" dirty="0">
              <a:solidFill>
                <a:srgbClr val="AAC1D8">
                  <a:lumMod val="75000"/>
                </a:srgbClr>
              </a:solidFill>
              <a:latin typeface="Arial"/>
              <a:ea typeface="+mj-ea"/>
              <a:cs typeface="Arial"/>
            </a:endParaRPr>
          </a:p>
        </p:txBody>
      </p:sp>
      <p:pic>
        <p:nvPicPr>
          <p:cNvPr id="25603" name="Picture 4"/>
          <p:cNvPicPr>
            <a:picLocks noChangeAspect="1" noChangeArrowheads="1"/>
          </p:cNvPicPr>
          <p:nvPr/>
        </p:nvPicPr>
        <p:blipFill>
          <a:blip r:embed="rId3" cstate="print"/>
          <a:stretch>
            <a:fillRect/>
          </a:stretch>
        </p:blipFill>
        <p:spPr bwMode="auto">
          <a:xfrm>
            <a:off x="1293813" y="1423549"/>
            <a:ext cx="6253162" cy="509357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34950" y="468313"/>
            <a:ext cx="8145463" cy="838200"/>
          </a:xfrm>
        </p:spPr>
        <p:txBody>
          <a:bodyPr/>
          <a:lstStyle/>
          <a:p>
            <a:pPr algn="l" defTabSz="814365">
              <a:spcBef>
                <a:spcPct val="0"/>
              </a:spcBef>
              <a:spcAft>
                <a:spcPct val="0"/>
              </a:spcAft>
              <a:buNone/>
            </a:pPr>
            <a:r>
              <a:rPr lang="fr-FR" sz="1800" b="1" i="0" dirty="0" smtClean="0">
                <a:solidFill>
                  <a:srgbClr val="708CA1"/>
                </a:solidFill>
                <a:latin typeface="Arial"/>
                <a:ea typeface="+mj-ea"/>
                <a:cs typeface="Arial"/>
              </a:rPr>
              <a:t>Structure des commandes</a:t>
            </a:r>
            <a:r>
              <a:rPr lang="fr-FR" sz="3200" b="1" i="0" dirty="0" smtClean="0">
                <a:solidFill>
                  <a:srgbClr val="708CA1"/>
                </a:solidFill>
                <a:latin typeface="Arial"/>
                <a:ea typeface="+mj-ea"/>
              </a:rPr>
              <a:t/>
            </a:r>
            <a:br>
              <a:rPr lang="fr-FR" sz="3200" b="1" i="0" dirty="0" smtClean="0">
                <a:solidFill>
                  <a:srgbClr val="708CA1"/>
                </a:solidFill>
                <a:latin typeface="Arial"/>
                <a:ea typeface="+mj-ea"/>
              </a:rPr>
            </a:br>
            <a:r>
              <a:rPr lang="fr-FR" sz="2900" b="1" i="0" dirty="0" smtClean="0">
                <a:solidFill>
                  <a:srgbClr val="AAC1D8">
                    <a:lumMod val="75000"/>
                  </a:srgbClr>
                </a:solidFill>
                <a:latin typeface="Arial"/>
                <a:ea typeface="+mj-ea"/>
                <a:cs typeface="Arial"/>
              </a:rPr>
              <a:t>Vérification de la syntaxe d'une commande</a:t>
            </a:r>
            <a:endParaRPr lang="fr-FR" sz="2900" b="1" i="0" dirty="0">
              <a:solidFill>
                <a:srgbClr val="AAC1D8">
                  <a:lumMod val="75000"/>
                </a:srgbClr>
              </a:solidFill>
              <a:latin typeface="Arial"/>
              <a:ea typeface="+mj-ea"/>
              <a:cs typeface="Arial"/>
            </a:endParaRPr>
          </a:p>
        </p:txBody>
      </p:sp>
      <p:pic>
        <p:nvPicPr>
          <p:cNvPr id="26627" name="Picture 5"/>
          <p:cNvPicPr>
            <a:picLocks noChangeAspect="1" noChangeArrowheads="1"/>
          </p:cNvPicPr>
          <p:nvPr/>
        </p:nvPicPr>
        <p:blipFill>
          <a:blip r:embed="rId3" cstate="print"/>
          <a:stretch>
            <a:fillRect/>
          </a:stretch>
        </p:blipFill>
        <p:spPr bwMode="auto">
          <a:xfrm>
            <a:off x="995363" y="1549425"/>
            <a:ext cx="6472237" cy="5011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36550" y="508000"/>
            <a:ext cx="8145463" cy="838200"/>
          </a:xfrm>
        </p:spPr>
        <p:txBody>
          <a:bodyPr/>
          <a:lstStyle/>
          <a:p>
            <a:pPr algn="l" defTabSz="814365">
              <a:spcBef>
                <a:spcPct val="0"/>
              </a:spcBef>
              <a:spcAft>
                <a:spcPct val="0"/>
              </a:spcAft>
              <a:buNone/>
            </a:pPr>
            <a:r>
              <a:rPr lang="fr-FR" sz="1800" b="1" i="0" dirty="0" smtClean="0">
                <a:solidFill>
                  <a:srgbClr val="708CA1"/>
                </a:solidFill>
                <a:latin typeface="Arial"/>
                <a:ea typeface="+mj-ea"/>
                <a:cs typeface="Arial"/>
              </a:rPr>
              <a:t>Structure des commandes</a:t>
            </a:r>
            <a:r>
              <a:rPr lang="fr-FR" sz="3200" b="1" i="0" dirty="0" smtClean="0">
                <a:solidFill>
                  <a:srgbClr val="708CA1"/>
                </a:solidFill>
                <a:latin typeface="Arial"/>
                <a:ea typeface="+mj-ea"/>
              </a:rPr>
              <a:t/>
            </a:r>
            <a:br>
              <a:rPr lang="fr-FR" sz="3200" b="1" i="0" dirty="0" smtClean="0">
                <a:solidFill>
                  <a:srgbClr val="708CA1"/>
                </a:solidFill>
                <a:latin typeface="Arial"/>
                <a:ea typeface="+mj-ea"/>
              </a:rPr>
            </a:br>
            <a:r>
              <a:rPr lang="fr-FR" sz="3200" b="1" i="0" dirty="0" smtClean="0">
                <a:solidFill>
                  <a:srgbClr val="AAC1D8">
                    <a:lumMod val="75000"/>
                  </a:srgbClr>
                </a:solidFill>
                <a:latin typeface="Arial"/>
                <a:ea typeface="+mj-ea"/>
                <a:cs typeface="Arial"/>
              </a:rPr>
              <a:t>Touches d'accès rapide et raccourcis</a:t>
            </a:r>
            <a:endParaRPr lang="fr-FR" sz="3200" b="1" i="0" dirty="0">
              <a:solidFill>
                <a:srgbClr val="AAC1D8">
                  <a:lumMod val="75000"/>
                </a:srgbClr>
              </a:solidFill>
              <a:latin typeface="Arial"/>
              <a:ea typeface="+mj-ea"/>
              <a:cs typeface="Arial"/>
            </a:endParaRPr>
          </a:p>
        </p:txBody>
      </p:sp>
      <p:sp>
        <p:nvSpPr>
          <p:cNvPr id="27651" name="Rectangle 6"/>
          <p:cNvSpPr>
            <a:spLocks noGrp="1" noChangeArrowheads="1"/>
          </p:cNvSpPr>
          <p:nvPr>
            <p:ph idx="1"/>
          </p:nvPr>
        </p:nvSpPr>
        <p:spPr>
          <a:xfrm>
            <a:off x="560388" y="1504950"/>
            <a:ext cx="7977187" cy="5048250"/>
          </a:xfrm>
        </p:spPr>
        <p:txBody>
          <a:bodyPr/>
          <a:lstStyle/>
          <a:p>
            <a:pPr marL="236555" indent="-236555" algn="l" defTabSz="814365">
              <a:spcBef>
                <a:spcPct val="50000"/>
              </a:spcBef>
              <a:spcAft>
                <a:spcPct val="0"/>
              </a:spcAft>
              <a:buClr>
                <a:srgbClr val="708CA1"/>
              </a:buClr>
              <a:buFont typeface="Wingdings"/>
              <a:buChar char="§"/>
            </a:pPr>
            <a:r>
              <a:rPr lang="fr-FR" sz="2000" b="1" i="0" dirty="0" smtClean="0">
                <a:solidFill>
                  <a:srgbClr val="000000"/>
                </a:solidFill>
                <a:latin typeface="Arial"/>
              </a:rPr>
              <a:t>Tab : </a:t>
            </a:r>
            <a:r>
              <a:rPr lang="fr-FR" sz="2000" b="0" i="0" dirty="0" smtClean="0">
                <a:solidFill>
                  <a:srgbClr val="000000"/>
                </a:solidFill>
                <a:latin typeface="Arial"/>
              </a:rPr>
              <a:t>complète une commande ou un mot clé partiellement saisis</a:t>
            </a:r>
          </a:p>
          <a:p>
            <a:pPr marL="236555" indent="-236555" algn="l" defTabSz="814365">
              <a:spcBef>
                <a:spcPct val="50000"/>
              </a:spcBef>
              <a:spcAft>
                <a:spcPct val="0"/>
              </a:spcAft>
              <a:buClr>
                <a:srgbClr val="708CA1"/>
              </a:buClr>
              <a:buFont typeface="Wingdings"/>
              <a:buChar char="§"/>
            </a:pPr>
            <a:r>
              <a:rPr lang="fr-FR" sz="2000" b="1" i="0" dirty="0" smtClean="0">
                <a:solidFill>
                  <a:srgbClr val="000000"/>
                </a:solidFill>
                <a:latin typeface="Arial"/>
              </a:rPr>
              <a:t>Ctrl-R :</a:t>
            </a:r>
            <a:r>
              <a:rPr lang="fr-FR" sz="2000" b="0" i="0" dirty="0" smtClean="0">
                <a:solidFill>
                  <a:srgbClr val="000000"/>
                </a:solidFill>
                <a:latin typeface="Arial"/>
              </a:rPr>
              <a:t> affiche à nouveau une ligne</a:t>
            </a:r>
          </a:p>
          <a:p>
            <a:pPr marL="236555" indent="-236555" algn="l" defTabSz="814365">
              <a:spcBef>
                <a:spcPct val="50000"/>
              </a:spcBef>
              <a:spcAft>
                <a:spcPct val="0"/>
              </a:spcAft>
              <a:buClr>
                <a:srgbClr val="708CA1"/>
              </a:buClr>
              <a:buFont typeface="Wingdings"/>
              <a:buChar char="§"/>
            </a:pPr>
            <a:r>
              <a:rPr lang="fr-FR" sz="2000" b="1" i="0" dirty="0" smtClean="0">
                <a:solidFill>
                  <a:srgbClr val="000000"/>
                </a:solidFill>
                <a:latin typeface="Arial"/>
              </a:rPr>
              <a:t>Ctrl-A : </a:t>
            </a:r>
            <a:r>
              <a:rPr lang="fr-FR" sz="2000" b="0" i="0" dirty="0" smtClean="0">
                <a:solidFill>
                  <a:srgbClr val="000000"/>
                </a:solidFill>
                <a:latin typeface="Arial"/>
              </a:rPr>
              <a:t>amène le curseur au début de la ligne</a:t>
            </a:r>
            <a:endParaRPr lang="fr-FR" sz="2000" dirty="0" smtClean="0"/>
          </a:p>
          <a:p>
            <a:pPr marL="236555" indent="-236555" algn="l" defTabSz="814365">
              <a:spcBef>
                <a:spcPct val="50000"/>
              </a:spcBef>
              <a:spcAft>
                <a:spcPct val="0"/>
              </a:spcAft>
              <a:buClr>
                <a:srgbClr val="708CA1"/>
              </a:buClr>
              <a:buFont typeface="Wingdings"/>
              <a:buChar char="§"/>
            </a:pPr>
            <a:r>
              <a:rPr lang="fr-FR" sz="2000" b="1" i="0" dirty="0" smtClean="0">
                <a:solidFill>
                  <a:srgbClr val="000000"/>
                </a:solidFill>
                <a:latin typeface="Arial"/>
              </a:rPr>
              <a:t>Ctrl-Z :</a:t>
            </a:r>
            <a:r>
              <a:rPr lang="fr-FR" sz="2000" b="0" i="0" dirty="0" smtClean="0">
                <a:solidFill>
                  <a:srgbClr val="000000"/>
                </a:solidFill>
                <a:latin typeface="Arial"/>
              </a:rPr>
              <a:t> quitte le mode de configuration pour revenir au mode d'exécution utilisateur</a:t>
            </a:r>
          </a:p>
          <a:p>
            <a:pPr marL="236555" indent="-236555" algn="l" defTabSz="814365">
              <a:spcBef>
                <a:spcPct val="50000"/>
              </a:spcBef>
              <a:spcAft>
                <a:spcPct val="0"/>
              </a:spcAft>
              <a:buClr>
                <a:srgbClr val="708CA1"/>
              </a:buClr>
              <a:buFont typeface="Wingdings"/>
              <a:buChar char="§"/>
            </a:pPr>
            <a:r>
              <a:rPr lang="fr-FR" sz="2000" b="1" i="0" dirty="0" smtClean="0">
                <a:solidFill>
                  <a:srgbClr val="000000"/>
                </a:solidFill>
                <a:latin typeface="Arial"/>
              </a:rPr>
              <a:t>Flèche Bas :</a:t>
            </a:r>
            <a:r>
              <a:rPr lang="fr-FR" sz="2000" b="0" i="0" dirty="0" smtClean="0">
                <a:solidFill>
                  <a:srgbClr val="000000"/>
                </a:solidFill>
                <a:latin typeface="Arial"/>
              </a:rPr>
              <a:t> permet à l'utilisateur de faire défiler les commandes précédentes, de la plus ancienne à la plus récente</a:t>
            </a:r>
          </a:p>
          <a:p>
            <a:pPr marL="236555" indent="-236555" algn="l" defTabSz="814365">
              <a:spcBef>
                <a:spcPct val="50000"/>
              </a:spcBef>
              <a:spcAft>
                <a:spcPct val="0"/>
              </a:spcAft>
              <a:buClr>
                <a:srgbClr val="708CA1"/>
              </a:buClr>
              <a:buFont typeface="Wingdings"/>
              <a:buChar char="§"/>
            </a:pPr>
            <a:r>
              <a:rPr lang="fr-FR" sz="2000" b="1" i="0" dirty="0" smtClean="0">
                <a:solidFill>
                  <a:srgbClr val="000000"/>
                </a:solidFill>
                <a:latin typeface="Arial"/>
              </a:rPr>
              <a:t>Flèche Haut :</a:t>
            </a:r>
            <a:r>
              <a:rPr lang="fr-FR" sz="2000" b="0" i="0" dirty="0" smtClean="0">
                <a:solidFill>
                  <a:srgbClr val="000000"/>
                </a:solidFill>
                <a:latin typeface="Arial"/>
              </a:rPr>
              <a:t> permet à l'utilisateur de faire défiler les commandes précédentes, de la plus récente à la plus ancienne</a:t>
            </a:r>
          </a:p>
          <a:p>
            <a:pPr marL="236555" indent="-236555" algn="l" defTabSz="814365">
              <a:spcBef>
                <a:spcPct val="50000"/>
              </a:spcBef>
              <a:spcAft>
                <a:spcPct val="0"/>
              </a:spcAft>
              <a:buClr>
                <a:srgbClr val="708CA1"/>
              </a:buClr>
              <a:buFont typeface="Wingdings"/>
              <a:buChar char="§"/>
            </a:pPr>
            <a:r>
              <a:rPr lang="fr-FR" sz="2000" b="1" i="0" dirty="0" smtClean="0">
                <a:solidFill>
                  <a:srgbClr val="000000"/>
                </a:solidFill>
                <a:latin typeface="Arial"/>
              </a:rPr>
              <a:t>Ctrl-Maj-6</a:t>
            </a:r>
            <a:r>
              <a:rPr lang="fr-FR" sz="2000" b="0" i="0" dirty="0" smtClean="0">
                <a:solidFill>
                  <a:srgbClr val="000000"/>
                </a:solidFill>
                <a:latin typeface="Arial"/>
              </a:rPr>
              <a:t> (avec un clavier QWERTY) : permet à l'utilisateur d'interrompre un processus IOS tel que </a:t>
            </a:r>
            <a:r>
              <a:rPr lang="fr-FR" sz="2000" b="1" i="0" dirty="0" smtClean="0">
                <a:solidFill>
                  <a:srgbClr val="000000"/>
                </a:solidFill>
                <a:latin typeface="Arial"/>
              </a:rPr>
              <a:t>ping </a:t>
            </a:r>
            <a:r>
              <a:rPr lang="fr-FR" sz="2000" b="0" i="0" dirty="0" smtClean="0">
                <a:solidFill>
                  <a:srgbClr val="000000"/>
                </a:solidFill>
                <a:latin typeface="Arial"/>
              </a:rPr>
              <a:t>ou </a:t>
            </a:r>
            <a:r>
              <a:rPr lang="fr-FR" sz="2000" b="1" i="0" dirty="0" smtClean="0">
                <a:solidFill>
                  <a:srgbClr val="000000"/>
                </a:solidFill>
                <a:latin typeface="Arial"/>
              </a:rPr>
              <a:t>traceroute. </a:t>
            </a:r>
            <a:endParaRPr lang="fr-FR" sz="2000" dirty="0" smtClean="0"/>
          </a:p>
          <a:p>
            <a:pPr marL="236555" indent="-236555" algn="l" defTabSz="814365">
              <a:spcBef>
                <a:spcPct val="50000"/>
              </a:spcBef>
              <a:spcAft>
                <a:spcPct val="0"/>
              </a:spcAft>
              <a:buClr>
                <a:srgbClr val="708CA1"/>
              </a:buClr>
              <a:buFont typeface="Wingdings"/>
              <a:buChar char="§"/>
            </a:pPr>
            <a:r>
              <a:rPr lang="fr-FR" sz="2000" b="1" i="0" dirty="0" smtClean="0">
                <a:solidFill>
                  <a:srgbClr val="000000"/>
                </a:solidFill>
                <a:latin typeface="Arial"/>
              </a:rPr>
              <a:t>Ctrl-C :</a:t>
            </a:r>
            <a:r>
              <a:rPr lang="fr-FR" sz="2000" b="0" i="0" dirty="0" smtClean="0">
                <a:solidFill>
                  <a:srgbClr val="000000"/>
                </a:solidFill>
                <a:latin typeface="Arial"/>
              </a:rPr>
              <a:t> permet d'abandonner la commande actuelle et de quitter le mode de configuration.</a:t>
            </a:r>
          </a:p>
          <a:p>
            <a:pPr marL="381030" indent="-381030" algn="l" defTabSz="814365">
              <a:lnSpc>
                <a:spcPct val="75000"/>
              </a:lnSpc>
              <a:spcBef>
                <a:spcPct val="50000"/>
              </a:spcBef>
              <a:spcAft>
                <a:spcPct val="0"/>
              </a:spcAft>
              <a:buNone/>
            </a:pPr>
            <a:endParaRPr lang="fr-FR" altLang="ja-JP" sz="2000" dirty="0" smtClean="0">
              <a:ea typeface="ＭＳ Ｐゴシック" charset="-128"/>
            </a:endParaRPr>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52425" y="411163"/>
            <a:ext cx="8145463" cy="838200"/>
          </a:xfrm>
        </p:spPr>
        <p:txBody>
          <a:bodyPr/>
          <a:lstStyle/>
          <a:p>
            <a:pPr algn="l" defTabSz="814365">
              <a:spcBef>
                <a:spcPct val="0"/>
              </a:spcBef>
              <a:spcAft>
                <a:spcPct val="0"/>
              </a:spcAft>
              <a:buNone/>
            </a:pPr>
            <a:r>
              <a:rPr lang="fr-FR" sz="1800" b="1" i="0" dirty="0" smtClean="0">
                <a:solidFill>
                  <a:srgbClr val="708CA1"/>
                </a:solidFill>
                <a:latin typeface="Arial"/>
                <a:ea typeface="+mj-ea"/>
                <a:cs typeface="Arial"/>
              </a:rPr>
              <a:t>Structure des commandes</a:t>
            </a:r>
            <a:r>
              <a:rPr lang="fr-FR" sz="3200" b="1" i="0" dirty="0" smtClean="0">
                <a:solidFill>
                  <a:srgbClr val="708CA1"/>
                </a:solidFill>
                <a:latin typeface="Arial"/>
                <a:ea typeface="+mj-ea"/>
              </a:rPr>
              <a:t/>
            </a:r>
            <a:br>
              <a:rPr lang="fr-FR" sz="3200" b="1" i="0" dirty="0" smtClean="0">
                <a:solidFill>
                  <a:srgbClr val="708CA1"/>
                </a:solidFill>
                <a:latin typeface="Arial"/>
                <a:ea typeface="+mj-ea"/>
              </a:rPr>
            </a:br>
            <a:r>
              <a:rPr lang="fr-FR" sz="3200" b="1" i="0" dirty="0" smtClean="0">
                <a:solidFill>
                  <a:srgbClr val="AAC1D8">
                    <a:lumMod val="75000"/>
                  </a:srgbClr>
                </a:solidFill>
                <a:latin typeface="Arial"/>
                <a:ea typeface="+mj-ea"/>
                <a:cs typeface="Arial"/>
              </a:rPr>
              <a:t>Commandes d'analyse d'IOS</a:t>
            </a:r>
            <a:endParaRPr lang="fr-FR" sz="3200" b="1" i="0" dirty="0">
              <a:solidFill>
                <a:srgbClr val="AAC1D8">
                  <a:lumMod val="75000"/>
                </a:srgbClr>
              </a:solidFill>
              <a:latin typeface="Arial"/>
              <a:ea typeface="+mj-ea"/>
              <a:cs typeface="Arial"/>
            </a:endParaRPr>
          </a:p>
        </p:txBody>
      </p:sp>
      <p:pic>
        <p:nvPicPr>
          <p:cNvPr id="28675" name="Picture 4"/>
          <p:cNvPicPr>
            <a:picLocks noChangeAspect="1" noChangeArrowheads="1"/>
          </p:cNvPicPr>
          <p:nvPr/>
        </p:nvPicPr>
        <p:blipFill>
          <a:blip r:embed="rId3" cstate="print"/>
          <a:stretch>
            <a:fillRect/>
          </a:stretch>
        </p:blipFill>
        <p:spPr bwMode="auto">
          <a:xfrm>
            <a:off x="1726746" y="1371600"/>
            <a:ext cx="5849257" cy="51181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7975" y="406400"/>
            <a:ext cx="8145463" cy="838200"/>
          </a:xfrm>
        </p:spPr>
        <p:txBody>
          <a:bodyPr/>
          <a:lstStyle/>
          <a:p>
            <a:pPr algn="l" defTabSz="814365">
              <a:spcBef>
                <a:spcPct val="0"/>
              </a:spcBef>
              <a:spcAft>
                <a:spcPct val="0"/>
              </a:spcAft>
              <a:buNone/>
            </a:pPr>
            <a:r>
              <a:rPr lang="fr-FR" sz="1800" b="1" i="0" dirty="0" smtClean="0">
                <a:solidFill>
                  <a:srgbClr val="708CA1"/>
                </a:solidFill>
                <a:latin typeface="Arial"/>
                <a:ea typeface="+mj-ea"/>
                <a:cs typeface="Arial"/>
              </a:rPr>
              <a:t>Structure des commandes</a:t>
            </a:r>
            <a:br>
              <a:rPr lang="fr-FR" sz="1800" b="1" i="0" dirty="0" smtClean="0">
                <a:solidFill>
                  <a:srgbClr val="708CA1"/>
                </a:solidFill>
                <a:latin typeface="Arial"/>
                <a:ea typeface="+mj-ea"/>
                <a:cs typeface="Arial"/>
              </a:rPr>
            </a:br>
            <a:r>
              <a:rPr lang="fr-FR" sz="3200" b="1" i="0" dirty="0" smtClean="0">
                <a:solidFill>
                  <a:srgbClr val="AAC1D8">
                    <a:lumMod val="75000"/>
                  </a:srgbClr>
                </a:solidFill>
                <a:latin typeface="Arial"/>
                <a:ea typeface="+mj-ea"/>
                <a:cs typeface="Arial"/>
              </a:rPr>
              <a:t>Commande show version</a:t>
            </a:r>
            <a:endParaRPr lang="fr-FR" sz="3200" b="1" i="0" dirty="0">
              <a:solidFill>
                <a:srgbClr val="AAC1D8">
                  <a:lumMod val="75000"/>
                </a:srgbClr>
              </a:solidFill>
              <a:latin typeface="Arial"/>
              <a:ea typeface="+mj-ea"/>
              <a:cs typeface="Arial"/>
            </a:endParaRPr>
          </a:p>
        </p:txBody>
      </p:sp>
      <p:pic>
        <p:nvPicPr>
          <p:cNvPr id="29699"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97025" y="1360488"/>
            <a:ext cx="5918200" cy="50609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23863" y="711200"/>
            <a:ext cx="8145462" cy="838200"/>
          </a:xfrm>
        </p:spPr>
        <p:txBody>
          <a:bodyPr/>
          <a:lstStyle/>
          <a:p>
            <a:pPr algn="ctr" defTabSz="814365">
              <a:spcBef>
                <a:spcPct val="0"/>
              </a:spcBef>
              <a:spcAft>
                <a:spcPct val="0"/>
              </a:spcAft>
              <a:buNone/>
            </a:pPr>
            <a:r>
              <a:rPr lang="fr-FR" sz="3200" b="1" i="0" dirty="0" smtClean="0">
                <a:solidFill>
                  <a:srgbClr val="AAC1D8">
                    <a:lumMod val="75000"/>
                  </a:srgbClr>
                </a:solidFill>
                <a:latin typeface="Arial"/>
                <a:cs typeface="Arial"/>
              </a:rPr>
              <a:t>2.2 Notions de base</a:t>
            </a:r>
            <a:endParaRPr lang="fr-FR" dirty="0">
              <a:solidFill>
                <a:schemeClr val="accent5">
                  <a:lumMod val="75000"/>
                </a:schemeClr>
              </a:solidFill>
              <a:cs typeface="Arial" pitchFamily="34" charset="0"/>
            </a:endParaRPr>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22263" y="406400"/>
            <a:ext cx="8145462" cy="838200"/>
          </a:xfrm>
        </p:spPr>
        <p:txBody>
          <a:bodyPr/>
          <a:lstStyle/>
          <a:p>
            <a:pPr algn="l" defTabSz="814365">
              <a:spcBef>
                <a:spcPct val="0"/>
              </a:spcBef>
              <a:spcAft>
                <a:spcPct val="0"/>
              </a:spcAft>
              <a:buNone/>
            </a:pPr>
            <a:r>
              <a:rPr lang="fr-FR" sz="1800" b="1" i="0" dirty="0" smtClean="0">
                <a:solidFill>
                  <a:srgbClr val="708CA1"/>
                </a:solidFill>
                <a:latin typeface="Arial"/>
                <a:ea typeface="+mj-ea"/>
                <a:cs typeface="Arial"/>
              </a:rPr>
              <a:t>Noms d'hôte</a:t>
            </a:r>
            <a:r>
              <a:rPr lang="fr-FR" sz="3200" b="1" i="0" dirty="0" smtClean="0">
                <a:solidFill>
                  <a:srgbClr val="708CA1"/>
                </a:solidFill>
                <a:latin typeface="Arial"/>
                <a:ea typeface="+mj-ea"/>
              </a:rPr>
              <a:t/>
            </a:r>
            <a:br>
              <a:rPr lang="fr-FR" sz="3200" b="1" i="0" dirty="0" smtClean="0">
                <a:solidFill>
                  <a:srgbClr val="708CA1"/>
                </a:solidFill>
                <a:latin typeface="Arial"/>
                <a:ea typeface="+mj-ea"/>
              </a:rPr>
            </a:br>
            <a:r>
              <a:rPr lang="fr-FR" sz="3200" b="1" i="0" dirty="0" smtClean="0">
                <a:solidFill>
                  <a:srgbClr val="AAC1D8">
                    <a:lumMod val="75000"/>
                  </a:srgbClr>
                </a:solidFill>
                <a:latin typeface="Arial"/>
                <a:ea typeface="+mj-ea"/>
                <a:cs typeface="Arial"/>
              </a:rPr>
              <a:t>Pourquoi utiliser un commutateur ?</a:t>
            </a:r>
            <a:endParaRPr lang="fr-FR" sz="3200" b="1" i="0" dirty="0">
              <a:solidFill>
                <a:srgbClr val="AAC1D8">
                  <a:lumMod val="75000"/>
                </a:srgbClr>
              </a:solidFill>
              <a:latin typeface="Arial"/>
              <a:ea typeface="+mj-ea"/>
              <a:cs typeface="Arial"/>
            </a:endParaRPr>
          </a:p>
        </p:txBody>
      </p:sp>
      <p:sp>
        <p:nvSpPr>
          <p:cNvPr id="31747" name="Rectangle 6"/>
          <p:cNvSpPr>
            <a:spLocks noGrp="1" noChangeArrowheads="1"/>
          </p:cNvSpPr>
          <p:nvPr>
            <p:ph idx="1"/>
          </p:nvPr>
        </p:nvSpPr>
        <p:spPr>
          <a:xfrm>
            <a:off x="612775" y="1473200"/>
            <a:ext cx="8051800" cy="4594225"/>
          </a:xfrm>
        </p:spPr>
        <p:txBody>
          <a:bodyPr/>
          <a:lstStyle/>
          <a:p>
            <a:pPr marL="0" indent="0" algn="l" defTabSz="814365">
              <a:lnSpc>
                <a:spcPct val="75000"/>
              </a:lnSpc>
              <a:spcBef>
                <a:spcPct val="50000"/>
              </a:spcBef>
              <a:spcAft>
                <a:spcPct val="0"/>
              </a:spcAft>
              <a:buNone/>
            </a:pPr>
            <a:r>
              <a:rPr lang="fr-FR" sz="2400" b="0" i="0" dirty="0" smtClean="0">
                <a:solidFill>
                  <a:srgbClr val="000000"/>
                </a:solidFill>
                <a:latin typeface="Arial"/>
                <a:cs typeface="Arial"/>
              </a:rPr>
              <a:t>Intéressons-nous aux opérations suivantes : </a:t>
            </a:r>
            <a:endParaRPr lang="fr-FR" sz="2000" dirty="0" smtClean="0">
              <a:cs typeface="Arial" pitchFamily="34" charset="0"/>
            </a:endParaRPr>
          </a:p>
          <a:p>
            <a:pPr marL="236555" indent="-236555" algn="l" defTabSz="814365">
              <a:lnSpc>
                <a:spcPct val="75000"/>
              </a:lnSpc>
              <a:spcBef>
                <a:spcPct val="50000"/>
              </a:spcBef>
              <a:spcAft>
                <a:spcPct val="0"/>
              </a:spcAft>
              <a:buClr>
                <a:srgbClr val="708CA1"/>
              </a:buClr>
              <a:buFont typeface="Wingdings"/>
              <a:buChar char="§"/>
            </a:pPr>
            <a:r>
              <a:rPr lang="fr-FR" sz="2000" b="0" i="0" dirty="0" smtClean="0">
                <a:solidFill>
                  <a:srgbClr val="000000"/>
                </a:solidFill>
                <a:latin typeface="Arial"/>
                <a:cs typeface="Arial"/>
              </a:rPr>
              <a:t>Création d'un réseau composé de deux PC connectés via un commutateur</a:t>
            </a:r>
          </a:p>
          <a:p>
            <a:pPr marL="236555" indent="-236555" algn="l" defTabSz="814365">
              <a:lnSpc>
                <a:spcPct val="75000"/>
              </a:lnSpc>
              <a:spcBef>
                <a:spcPct val="50000"/>
              </a:spcBef>
              <a:spcAft>
                <a:spcPct val="0"/>
              </a:spcAft>
              <a:buClr>
                <a:srgbClr val="708CA1"/>
              </a:buClr>
              <a:buFont typeface="Wingdings"/>
              <a:buChar char="§"/>
            </a:pPr>
            <a:r>
              <a:rPr lang="fr-FR" sz="2000" b="0" i="0" dirty="0" smtClean="0">
                <a:solidFill>
                  <a:srgbClr val="000000"/>
                </a:solidFill>
                <a:latin typeface="Arial"/>
                <a:cs typeface="Arial"/>
              </a:rPr>
              <a:t>Attribution d'un nom au commutateur</a:t>
            </a:r>
          </a:p>
          <a:p>
            <a:pPr marL="236555" indent="-236555" algn="l" defTabSz="814365">
              <a:lnSpc>
                <a:spcPct val="75000"/>
              </a:lnSpc>
              <a:spcBef>
                <a:spcPct val="50000"/>
              </a:spcBef>
              <a:spcAft>
                <a:spcPct val="0"/>
              </a:spcAft>
              <a:buClr>
                <a:srgbClr val="708CA1"/>
              </a:buClr>
              <a:buFont typeface="Wingdings"/>
              <a:buChar char="§"/>
            </a:pPr>
            <a:r>
              <a:rPr lang="fr-FR" sz="2000" b="0" i="0" dirty="0" smtClean="0">
                <a:solidFill>
                  <a:srgbClr val="000000"/>
                </a:solidFill>
                <a:latin typeface="Arial"/>
                <a:cs typeface="Arial"/>
              </a:rPr>
              <a:t>Limitation de l'accès à la configuration des périphériques</a:t>
            </a:r>
          </a:p>
          <a:p>
            <a:pPr marL="236555" indent="-236555" algn="l" defTabSz="814365">
              <a:lnSpc>
                <a:spcPct val="75000"/>
              </a:lnSpc>
              <a:spcBef>
                <a:spcPct val="50000"/>
              </a:spcBef>
              <a:spcAft>
                <a:spcPct val="0"/>
              </a:spcAft>
              <a:buClr>
                <a:srgbClr val="708CA1"/>
              </a:buClr>
              <a:buFont typeface="Wingdings"/>
              <a:buChar char="§"/>
            </a:pPr>
            <a:r>
              <a:rPr lang="fr-FR" sz="2000" b="0" i="0" dirty="0" smtClean="0">
                <a:solidFill>
                  <a:srgbClr val="000000"/>
                </a:solidFill>
                <a:latin typeface="Arial"/>
                <a:cs typeface="Arial"/>
              </a:rPr>
              <a:t>Configuration des messages de bannière </a:t>
            </a:r>
          </a:p>
          <a:p>
            <a:pPr marL="236555" indent="-236555" algn="l" defTabSz="814365">
              <a:lnSpc>
                <a:spcPct val="75000"/>
              </a:lnSpc>
              <a:spcBef>
                <a:spcPct val="50000"/>
              </a:spcBef>
              <a:spcAft>
                <a:spcPct val="0"/>
              </a:spcAft>
              <a:buClr>
                <a:srgbClr val="708CA1"/>
              </a:buClr>
              <a:buFont typeface="Wingdings"/>
              <a:buChar char="§"/>
            </a:pPr>
            <a:r>
              <a:rPr lang="fr-FR" sz="2000" b="0" i="0" dirty="0" smtClean="0">
                <a:solidFill>
                  <a:srgbClr val="000000"/>
                </a:solidFill>
                <a:latin typeface="Arial"/>
                <a:cs typeface="Arial"/>
              </a:rPr>
              <a:t>Enregistrement de la configuration</a:t>
            </a:r>
            <a:endParaRPr lang="fr-FR" altLang="ja-JP" sz="2000" dirty="0" smtClean="0">
              <a:ea typeface="ＭＳ Ｐゴシック" pitchFamily="34" charset="-128"/>
              <a:cs typeface="Arial" pitchFamily="34" charset="0"/>
            </a:endParaRPr>
          </a:p>
        </p:txBody>
      </p:sp>
      <p:pic>
        <p:nvPicPr>
          <p:cNvPr id="3174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89288" y="3975100"/>
            <a:ext cx="4964112" cy="2206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5"/>
          <p:cNvPicPr>
            <a:picLocks noChangeAspect="1" noChangeArrowheads="1"/>
          </p:cNvPicPr>
          <p:nvPr/>
        </p:nvPicPr>
        <p:blipFill>
          <a:blip r:embed="rId3" cstate="print"/>
          <a:stretch>
            <a:fillRect/>
          </a:stretch>
        </p:blipFill>
        <p:spPr bwMode="auto">
          <a:xfrm>
            <a:off x="4443228" y="4064000"/>
            <a:ext cx="3378570" cy="26050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sp>
        <p:nvSpPr>
          <p:cNvPr id="2" name="Rectangle 2"/>
          <p:cNvSpPr>
            <a:spLocks noGrp="1" noChangeArrowheads="1"/>
          </p:cNvSpPr>
          <p:nvPr>
            <p:ph type="title"/>
          </p:nvPr>
        </p:nvSpPr>
        <p:spPr>
          <a:xfrm>
            <a:off x="292100" y="406400"/>
            <a:ext cx="8145463" cy="838200"/>
          </a:xfrm>
        </p:spPr>
        <p:txBody>
          <a:bodyPr/>
          <a:lstStyle/>
          <a:p>
            <a:pPr algn="l" defTabSz="814365">
              <a:spcBef>
                <a:spcPct val="0"/>
              </a:spcBef>
              <a:spcAft>
                <a:spcPct val="0"/>
              </a:spcAft>
              <a:buNone/>
            </a:pPr>
            <a:r>
              <a:rPr lang="fr-FR" sz="1800" b="1" i="0" dirty="0" smtClean="0">
                <a:solidFill>
                  <a:srgbClr val="708CA1"/>
                </a:solidFill>
                <a:latin typeface="Arial"/>
                <a:ea typeface="+mj-ea"/>
                <a:cs typeface="Arial"/>
              </a:rPr>
              <a:t>Noms d'hôte</a:t>
            </a:r>
            <a:r>
              <a:rPr lang="fr-FR" sz="3200" b="1" i="0" dirty="0" smtClean="0">
                <a:solidFill>
                  <a:srgbClr val="708CA1"/>
                </a:solidFill>
                <a:latin typeface="Arial"/>
                <a:ea typeface="+mj-ea"/>
              </a:rPr>
              <a:t/>
            </a:r>
            <a:br>
              <a:rPr lang="fr-FR" sz="3200" b="1" i="0" dirty="0" smtClean="0">
                <a:solidFill>
                  <a:srgbClr val="708CA1"/>
                </a:solidFill>
                <a:latin typeface="Arial"/>
                <a:ea typeface="+mj-ea"/>
              </a:rPr>
            </a:br>
            <a:r>
              <a:rPr lang="fr-FR" sz="3200" b="1" i="0" dirty="0" smtClean="0">
                <a:solidFill>
                  <a:srgbClr val="AAC1D8">
                    <a:lumMod val="75000"/>
                  </a:srgbClr>
                </a:solidFill>
                <a:latin typeface="Arial"/>
                <a:ea typeface="+mj-ea"/>
                <a:cs typeface="Arial"/>
              </a:rPr>
              <a:t>Noms des périphériques</a:t>
            </a:r>
            <a:endParaRPr lang="fr-FR" sz="3200" b="1" i="0" dirty="0">
              <a:solidFill>
                <a:srgbClr val="AAC1D8">
                  <a:lumMod val="75000"/>
                </a:srgbClr>
              </a:solidFill>
              <a:latin typeface="Arial"/>
              <a:ea typeface="+mj-ea"/>
              <a:cs typeface="Arial"/>
            </a:endParaRPr>
          </a:p>
        </p:txBody>
      </p:sp>
      <p:sp>
        <p:nvSpPr>
          <p:cNvPr id="32771" name="Rectangle 6"/>
          <p:cNvSpPr>
            <a:spLocks noGrp="1" noChangeArrowheads="1"/>
          </p:cNvSpPr>
          <p:nvPr>
            <p:ph idx="1"/>
          </p:nvPr>
        </p:nvSpPr>
        <p:spPr>
          <a:xfrm>
            <a:off x="481013" y="1400175"/>
            <a:ext cx="7821612" cy="3084513"/>
          </a:xfrm>
        </p:spPr>
        <p:txBody>
          <a:bodyPr/>
          <a:lstStyle/>
          <a:p>
            <a:pPr marL="0" indent="0" algn="l" defTabSz="814365">
              <a:spcBef>
                <a:spcPct val="50000"/>
              </a:spcBef>
              <a:spcAft>
                <a:spcPct val="0"/>
              </a:spcAft>
              <a:buNone/>
            </a:pPr>
            <a:r>
              <a:rPr lang="fr-FR" sz="2000" b="0" i="0" dirty="0" smtClean="0">
                <a:solidFill>
                  <a:srgbClr val="000000"/>
                </a:solidFill>
                <a:latin typeface="Arial"/>
                <a:cs typeface="Arial"/>
              </a:rPr>
              <a:t>Les conventions d'attribution des noms doivent par exemple imposer que ceux-ci :</a:t>
            </a:r>
          </a:p>
          <a:p>
            <a:pPr marL="236555" indent="-236555" algn="l" defTabSz="814365">
              <a:spcBef>
                <a:spcPct val="50000"/>
              </a:spcBef>
              <a:spcAft>
                <a:spcPct val="0"/>
              </a:spcAft>
              <a:buClr>
                <a:srgbClr val="708CA1"/>
              </a:buClr>
              <a:buFont typeface="Wingdings"/>
              <a:buChar char="§"/>
            </a:pPr>
            <a:r>
              <a:rPr lang="fr-FR" sz="2000" b="0" i="0" dirty="0" smtClean="0">
                <a:solidFill>
                  <a:srgbClr val="000000"/>
                </a:solidFill>
                <a:latin typeface="Arial"/>
                <a:cs typeface="Arial"/>
              </a:rPr>
              <a:t>Commencent par une lettre</a:t>
            </a:r>
          </a:p>
          <a:p>
            <a:pPr marL="236555" indent="-236555" algn="l" defTabSz="814365">
              <a:spcBef>
                <a:spcPct val="50000"/>
              </a:spcBef>
              <a:spcAft>
                <a:spcPct val="0"/>
              </a:spcAft>
              <a:buClr>
                <a:srgbClr val="708CA1"/>
              </a:buClr>
              <a:buFont typeface="Wingdings"/>
              <a:buChar char="§"/>
            </a:pPr>
            <a:r>
              <a:rPr lang="fr-FR" sz="2000" b="0" i="0" dirty="0" smtClean="0">
                <a:solidFill>
                  <a:srgbClr val="000000"/>
                </a:solidFill>
                <a:latin typeface="Arial"/>
                <a:cs typeface="Arial"/>
              </a:rPr>
              <a:t>Ne contiennent pas d'espaces</a:t>
            </a:r>
          </a:p>
          <a:p>
            <a:pPr marL="236555" indent="-236555" algn="l" defTabSz="814365">
              <a:spcBef>
                <a:spcPct val="50000"/>
              </a:spcBef>
              <a:spcAft>
                <a:spcPct val="0"/>
              </a:spcAft>
              <a:buClr>
                <a:srgbClr val="708CA1"/>
              </a:buClr>
              <a:buFont typeface="Wingdings"/>
              <a:buChar char="§"/>
            </a:pPr>
            <a:r>
              <a:rPr lang="fr-FR" sz="2000" b="0" i="0" dirty="0" smtClean="0">
                <a:solidFill>
                  <a:srgbClr val="000000"/>
                </a:solidFill>
                <a:latin typeface="Arial"/>
                <a:cs typeface="Arial"/>
              </a:rPr>
              <a:t>Se terminent par une lettre ou un chiffre</a:t>
            </a:r>
            <a:endParaRPr lang="fr-FR" sz="2000" b="1" dirty="0" smtClean="0">
              <a:cs typeface="Arial" pitchFamily="34" charset="0"/>
            </a:endParaRPr>
          </a:p>
          <a:p>
            <a:pPr marL="236555" indent="-236555" algn="l" defTabSz="814365">
              <a:spcBef>
                <a:spcPct val="50000"/>
              </a:spcBef>
              <a:spcAft>
                <a:spcPct val="0"/>
              </a:spcAft>
              <a:buClr>
                <a:srgbClr val="708CA1"/>
              </a:buClr>
              <a:buFont typeface="Wingdings"/>
              <a:buChar char="§"/>
            </a:pPr>
            <a:r>
              <a:rPr lang="fr-FR" sz="2000" b="1" i="0" dirty="0" smtClean="0">
                <a:solidFill>
                  <a:srgbClr val="000000"/>
                </a:solidFill>
                <a:latin typeface="Arial"/>
                <a:cs typeface="Arial"/>
              </a:rPr>
              <a:t>Ne comportent que des lettres, des chiffres et des tirets</a:t>
            </a:r>
          </a:p>
          <a:p>
            <a:pPr marL="236555" indent="-236555" algn="l" defTabSz="814365">
              <a:spcBef>
                <a:spcPct val="50000"/>
              </a:spcBef>
              <a:spcAft>
                <a:spcPct val="0"/>
              </a:spcAft>
              <a:buClr>
                <a:srgbClr val="708CA1"/>
              </a:buClr>
              <a:buFont typeface="Wingdings"/>
              <a:buChar char="§"/>
            </a:pPr>
            <a:r>
              <a:rPr lang="fr-FR" sz="2000" b="0" i="0" dirty="0" smtClean="0">
                <a:solidFill>
                  <a:srgbClr val="000000"/>
                </a:solidFill>
                <a:latin typeface="Arial"/>
                <a:cs typeface="Arial"/>
              </a:rPr>
              <a:t>Comportent moins de 64 caractères</a:t>
            </a:r>
          </a:p>
          <a:p>
            <a:pPr marL="381030" indent="-381030" algn="l" defTabSz="814365">
              <a:lnSpc>
                <a:spcPct val="75000"/>
              </a:lnSpc>
              <a:spcBef>
                <a:spcPct val="50000"/>
              </a:spcBef>
              <a:spcAft>
                <a:spcPct val="0"/>
              </a:spcAft>
              <a:buNone/>
            </a:pPr>
            <a:endParaRPr lang="fr-FR" altLang="ja-JP" sz="2000" dirty="0" smtClean="0">
              <a:ea typeface="ＭＳ Ｐゴシック" pitchFamily="34" charset="-128"/>
            </a:endParaRPr>
          </a:p>
        </p:txBody>
      </p:sp>
      <p:sp>
        <p:nvSpPr>
          <p:cNvPr id="32773" name="TextBox 3"/>
          <p:cNvSpPr txBox="1">
            <a:spLocks noChangeArrowheads="1"/>
          </p:cNvSpPr>
          <p:nvPr/>
        </p:nvSpPr>
        <p:spPr bwMode="auto">
          <a:xfrm>
            <a:off x="1770063" y="4487863"/>
            <a:ext cx="2671762" cy="10890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pPr algn="ctr">
              <a:lnSpc>
                <a:spcPct val="90000"/>
              </a:lnSpc>
              <a:buNone/>
            </a:pPr>
            <a:r>
              <a:rPr lang="fr-FR" sz="1800" b="0" i="0" dirty="0" smtClean="0">
                <a:solidFill>
                  <a:schemeClr val="tx1"/>
                </a:solidFill>
                <a:latin typeface="Arial"/>
                <a:ea typeface="+mn-ea"/>
                <a:cs typeface="+mn-cs"/>
              </a:rPr>
              <a:t>Sans nom, les périphériques réseau sont difficiles à identifier pour la configuration.</a:t>
            </a:r>
            <a:endParaRPr lang="fr-FR" sz="1800" b="0" i="0" dirty="0">
              <a:solidFill>
                <a:schemeClr val="tx1"/>
              </a:solidFill>
              <a:latin typeface="Arial"/>
              <a:ea typeface="+mn-ea"/>
              <a:cs typeface="+mn-cs"/>
            </a:endParaRPr>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7975" y="377825"/>
            <a:ext cx="8145463" cy="838200"/>
          </a:xfrm>
        </p:spPr>
        <p:txBody>
          <a:bodyPr/>
          <a:lstStyle/>
          <a:p>
            <a:pPr algn="l" defTabSz="814365">
              <a:spcBef>
                <a:spcPct val="0"/>
              </a:spcBef>
              <a:spcAft>
                <a:spcPct val="0"/>
              </a:spcAft>
              <a:buNone/>
            </a:pPr>
            <a:r>
              <a:rPr lang="fr-FR" sz="1800" b="1" i="0" dirty="0" smtClean="0">
                <a:solidFill>
                  <a:srgbClr val="708CA1"/>
                </a:solidFill>
                <a:latin typeface="Arial"/>
                <a:cs typeface="Arial"/>
              </a:rPr>
              <a:t>Noms d'hôte</a:t>
            </a:r>
            <a:r>
              <a:rPr lang="fr-FR" sz="3200" b="1" i="0" dirty="0" smtClean="0">
                <a:solidFill>
                  <a:srgbClr val="708CA1"/>
                </a:solidFill>
                <a:latin typeface="Arial"/>
              </a:rPr>
              <a:t/>
            </a:r>
            <a:br>
              <a:rPr lang="fr-FR" sz="3200" b="1" i="0" dirty="0" smtClean="0">
                <a:solidFill>
                  <a:srgbClr val="708CA1"/>
                </a:solidFill>
                <a:latin typeface="Arial"/>
              </a:rPr>
            </a:br>
            <a:r>
              <a:rPr lang="fr-FR" sz="3200" b="1" i="0" dirty="0" smtClean="0">
                <a:solidFill>
                  <a:srgbClr val="AAC1D8">
                    <a:lumMod val="75000"/>
                  </a:srgbClr>
                </a:solidFill>
                <a:latin typeface="Arial"/>
                <a:cs typeface="Arial"/>
              </a:rPr>
              <a:t>Noms d'hôte</a:t>
            </a:r>
            <a:endParaRPr lang="fr-FR" dirty="0">
              <a:solidFill>
                <a:schemeClr val="accent5">
                  <a:lumMod val="75000"/>
                </a:schemeClr>
              </a:solidFill>
              <a:cs typeface="Arial" pitchFamily="34" charset="0"/>
            </a:endParaRPr>
          </a:p>
        </p:txBody>
      </p:sp>
      <p:sp>
        <p:nvSpPr>
          <p:cNvPr id="33795" name="Rectangle 1"/>
          <p:cNvSpPr>
            <a:spLocks noChangeArrowheads="1"/>
          </p:cNvSpPr>
          <p:nvPr/>
        </p:nvSpPr>
        <p:spPr bwMode="auto">
          <a:xfrm>
            <a:off x="544513" y="2459038"/>
            <a:ext cx="2155825" cy="255454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algn="l">
              <a:lnSpc>
                <a:spcPct val="100000"/>
              </a:lnSpc>
              <a:buNone/>
            </a:pPr>
            <a:r>
              <a:rPr lang="fr-FR" sz="2000" b="0" i="0" dirty="0" smtClean="0">
                <a:solidFill>
                  <a:schemeClr val="tx1"/>
                </a:solidFill>
                <a:latin typeface="Arial"/>
                <a:ea typeface="+mn-ea"/>
                <a:cs typeface="Arial"/>
              </a:rPr>
              <a:t>Les noms d'hôte permettent aux administrateurs réseau d'identifier les périphériques sur un réseau ou sur Internet.</a:t>
            </a:r>
            <a:endParaRPr lang="fr-FR" sz="2000" b="0" i="0" dirty="0">
              <a:solidFill>
                <a:schemeClr val="tx1"/>
              </a:solidFill>
              <a:latin typeface="Arial"/>
              <a:ea typeface="+mn-ea"/>
              <a:cs typeface="Arial"/>
            </a:endParaRPr>
          </a:p>
        </p:txBody>
      </p:sp>
      <p:pic>
        <p:nvPicPr>
          <p:cNvPr id="33796" name="Picture 5"/>
          <p:cNvPicPr>
            <a:picLocks noChangeAspect="1" noChangeArrowheads="1"/>
          </p:cNvPicPr>
          <p:nvPr/>
        </p:nvPicPr>
        <p:blipFill>
          <a:blip r:embed="rId3" cstate="print"/>
          <a:stretch>
            <a:fillRect/>
          </a:stretch>
        </p:blipFill>
        <p:spPr bwMode="auto">
          <a:xfrm>
            <a:off x="3094038" y="1313454"/>
            <a:ext cx="4932362" cy="457875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74638" y="493713"/>
            <a:ext cx="8145462" cy="838200"/>
          </a:xfrm>
        </p:spPr>
        <p:txBody>
          <a:bodyPr/>
          <a:lstStyle/>
          <a:p>
            <a:pPr algn="l" defTabSz="814365">
              <a:spcBef>
                <a:spcPct val="0"/>
              </a:spcBef>
              <a:spcAft>
                <a:spcPct val="0"/>
              </a:spcAft>
              <a:buNone/>
            </a:pPr>
            <a:r>
              <a:rPr lang="fr-FR" sz="3200" b="1" i="0" dirty="0" smtClean="0">
                <a:solidFill>
                  <a:srgbClr val="708CA1"/>
                </a:solidFill>
                <a:latin typeface="Arial"/>
                <a:ea typeface="ＭＳ Ｐゴシック"/>
                <a:cs typeface="+mj-cs"/>
              </a:rPr>
              <a:t>Chapitre 2</a:t>
            </a:r>
            <a:endParaRPr lang="fr-FR" sz="3200" b="1" i="0" dirty="0">
              <a:solidFill>
                <a:srgbClr val="708CA1"/>
              </a:solidFill>
              <a:latin typeface="Arial"/>
              <a:ea typeface="ＭＳ Ｐゴシック"/>
              <a:cs typeface="+mj-cs"/>
            </a:endParaRPr>
          </a:p>
        </p:txBody>
      </p:sp>
      <p:sp>
        <p:nvSpPr>
          <p:cNvPr id="7171" name="Rectangle 3"/>
          <p:cNvSpPr>
            <a:spLocks noGrp="1" noChangeArrowheads="1"/>
          </p:cNvSpPr>
          <p:nvPr>
            <p:ph idx="1"/>
          </p:nvPr>
        </p:nvSpPr>
        <p:spPr>
          <a:xfrm>
            <a:off x="747713" y="1601788"/>
            <a:ext cx="8131175" cy="4437062"/>
          </a:xfrm>
        </p:spPr>
        <p:txBody>
          <a:bodyPr/>
          <a:lstStyle/>
          <a:p>
            <a:pPr marL="0" indent="0" algn="l" defTabSz="814365">
              <a:spcBef>
                <a:spcPct val="50000"/>
              </a:spcBef>
              <a:spcAft>
                <a:spcPct val="0"/>
              </a:spcAft>
              <a:buNone/>
            </a:pPr>
            <a:r>
              <a:rPr lang="fr-FR" sz="2400" b="0" i="0" dirty="0" smtClean="0">
                <a:solidFill>
                  <a:srgbClr val="000000"/>
                </a:solidFill>
                <a:latin typeface="Arial"/>
                <a:ea typeface="+mn-ea"/>
                <a:cs typeface="Arial"/>
              </a:rPr>
              <a:t>2.1 Formation intensive à IOS</a:t>
            </a:r>
          </a:p>
          <a:p>
            <a:pPr marL="0" indent="0" algn="l" defTabSz="814365">
              <a:spcBef>
                <a:spcPct val="50000"/>
              </a:spcBef>
              <a:spcAft>
                <a:spcPct val="0"/>
              </a:spcAft>
              <a:buNone/>
            </a:pPr>
            <a:r>
              <a:rPr lang="fr-FR" sz="2400" b="0" i="0" dirty="0" smtClean="0">
                <a:solidFill>
                  <a:srgbClr val="000000"/>
                </a:solidFill>
                <a:latin typeface="Arial"/>
                <a:ea typeface="+mn-ea"/>
                <a:cs typeface="Arial"/>
              </a:rPr>
              <a:t>2.2  Notions de base</a:t>
            </a:r>
          </a:p>
          <a:p>
            <a:pPr marL="0" indent="0" algn="l" defTabSz="814365">
              <a:spcBef>
                <a:spcPct val="50000"/>
              </a:spcBef>
              <a:spcAft>
                <a:spcPct val="0"/>
              </a:spcAft>
              <a:buNone/>
            </a:pPr>
            <a:r>
              <a:rPr lang="fr-FR" sz="2400" b="0" i="0" dirty="0" smtClean="0">
                <a:solidFill>
                  <a:srgbClr val="000000"/>
                </a:solidFill>
                <a:latin typeface="Arial"/>
                <a:ea typeface="+mn-ea"/>
                <a:cs typeface="Arial"/>
              </a:rPr>
              <a:t>2.3  Schémas d'adressage</a:t>
            </a:r>
          </a:p>
          <a:p>
            <a:pPr marL="0" indent="0" algn="l" defTabSz="814365">
              <a:spcBef>
                <a:spcPct val="50000"/>
              </a:spcBef>
              <a:spcAft>
                <a:spcPct val="0"/>
              </a:spcAft>
              <a:buNone/>
            </a:pPr>
            <a:r>
              <a:rPr lang="fr-FR" sz="2400" b="0" i="0" dirty="0" smtClean="0">
                <a:solidFill>
                  <a:srgbClr val="000000"/>
                </a:solidFill>
                <a:latin typeface="Arial"/>
                <a:ea typeface="+mn-ea"/>
                <a:cs typeface="Arial"/>
              </a:rPr>
              <a:t>2.4  Résumé</a:t>
            </a:r>
            <a:endParaRPr lang="fr-FR" sz="2400" b="0" i="0" dirty="0">
              <a:solidFill>
                <a:srgbClr val="000000"/>
              </a:solidFill>
              <a:latin typeface="Arial"/>
              <a:ea typeface="+mn-ea"/>
              <a:cs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7975" y="377825"/>
            <a:ext cx="8145463" cy="838200"/>
          </a:xfrm>
        </p:spPr>
        <p:txBody>
          <a:bodyPr/>
          <a:lstStyle/>
          <a:p>
            <a:pPr algn="l" defTabSz="814365">
              <a:spcBef>
                <a:spcPct val="0"/>
              </a:spcBef>
              <a:spcAft>
                <a:spcPct val="0"/>
              </a:spcAft>
              <a:buNone/>
            </a:pPr>
            <a:r>
              <a:rPr lang="fr-FR" sz="1800" b="1" i="0" dirty="0" smtClean="0">
                <a:solidFill>
                  <a:srgbClr val="708CA1"/>
                </a:solidFill>
                <a:latin typeface="Arial"/>
                <a:cs typeface="Arial"/>
              </a:rPr>
              <a:t>Noms d'hôte</a:t>
            </a:r>
            <a:r>
              <a:rPr lang="fr-FR" sz="3200" b="1" i="0" dirty="0" smtClean="0">
                <a:solidFill>
                  <a:srgbClr val="708CA1"/>
                </a:solidFill>
                <a:latin typeface="Arial"/>
              </a:rPr>
              <a:t/>
            </a:r>
            <a:br>
              <a:rPr lang="fr-FR" sz="3200" b="1" i="0" dirty="0" smtClean="0">
                <a:solidFill>
                  <a:srgbClr val="708CA1"/>
                </a:solidFill>
                <a:latin typeface="Arial"/>
              </a:rPr>
            </a:br>
            <a:r>
              <a:rPr lang="fr-FR" sz="3200" b="1" i="0" dirty="0" smtClean="0">
                <a:solidFill>
                  <a:srgbClr val="708CA1"/>
                </a:solidFill>
                <a:latin typeface="Arial"/>
              </a:rPr>
              <a:t>Configuration des </a:t>
            </a:r>
            <a:r>
              <a:rPr lang="fr-FR" sz="3200" b="1" i="0" dirty="0" smtClean="0">
                <a:solidFill>
                  <a:srgbClr val="AAC1D8">
                    <a:lumMod val="75000"/>
                  </a:srgbClr>
                </a:solidFill>
                <a:latin typeface="Arial"/>
                <a:cs typeface="Arial"/>
              </a:rPr>
              <a:t>noms d'hôte</a:t>
            </a:r>
            <a:endParaRPr lang="fr-FR" dirty="0">
              <a:solidFill>
                <a:schemeClr val="accent5">
                  <a:lumMod val="75000"/>
                </a:schemeClr>
              </a:solidFill>
              <a:cs typeface="Arial" pitchFamily="34" charset="0"/>
            </a:endParaRPr>
          </a:p>
        </p:txBody>
      </p:sp>
      <p:pic>
        <p:nvPicPr>
          <p:cNvPr id="34819" name="Picture 2"/>
          <p:cNvPicPr>
            <a:picLocks noChangeAspect="1" noChangeArrowheads="1"/>
          </p:cNvPicPr>
          <p:nvPr/>
        </p:nvPicPr>
        <p:blipFill>
          <a:blip r:embed="rId3" cstate="print"/>
          <a:stretch>
            <a:fillRect/>
          </a:stretch>
        </p:blipFill>
        <p:spPr bwMode="auto">
          <a:xfrm>
            <a:off x="461963" y="1802204"/>
            <a:ext cx="8247062" cy="269796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92100" y="620713"/>
            <a:ext cx="8686800" cy="838200"/>
          </a:xfrm>
        </p:spPr>
        <p:txBody>
          <a:bodyPr/>
          <a:lstStyle/>
          <a:p>
            <a:pPr algn="l" defTabSz="814365">
              <a:spcBef>
                <a:spcPct val="0"/>
              </a:spcBef>
              <a:spcAft>
                <a:spcPct val="0"/>
              </a:spcAft>
              <a:buNone/>
            </a:pPr>
            <a:r>
              <a:rPr lang="fr-FR" sz="1800" b="1" i="0" dirty="0" smtClean="0">
                <a:solidFill>
                  <a:srgbClr val="708CA1"/>
                </a:solidFill>
                <a:latin typeface="Arial"/>
                <a:cs typeface="Arial"/>
              </a:rPr>
              <a:t>Limitation de l'accès aux configurations de périphérique</a:t>
            </a:r>
            <a:r>
              <a:rPr lang="fr-FR" sz="3200" b="1" i="0" dirty="0" smtClean="0">
                <a:solidFill>
                  <a:srgbClr val="708CA1"/>
                </a:solidFill>
                <a:latin typeface="Arial"/>
              </a:rPr>
              <a:t/>
            </a:r>
            <a:br>
              <a:rPr lang="fr-FR" sz="3200" b="1" i="0" dirty="0" smtClean="0">
                <a:solidFill>
                  <a:srgbClr val="708CA1"/>
                </a:solidFill>
                <a:latin typeface="Arial"/>
              </a:rPr>
            </a:br>
            <a:r>
              <a:rPr lang="fr-FR" sz="3200" b="1" i="0" dirty="0" smtClean="0">
                <a:solidFill>
                  <a:srgbClr val="AAC1D8">
                    <a:lumMod val="75000"/>
                  </a:srgbClr>
                </a:solidFill>
                <a:latin typeface="Arial"/>
                <a:cs typeface="Arial"/>
              </a:rPr>
              <a:t>Sécurisation de l'accès aux périphériques</a:t>
            </a:r>
            <a:endParaRPr lang="fr-FR" dirty="0">
              <a:solidFill>
                <a:schemeClr val="accent5">
                  <a:lumMod val="75000"/>
                </a:schemeClr>
              </a:solidFill>
              <a:cs typeface="Arial" pitchFamily="34" charset="0"/>
            </a:endParaRPr>
          </a:p>
        </p:txBody>
      </p:sp>
      <p:sp>
        <p:nvSpPr>
          <p:cNvPr id="35843" name="Rectangle 1"/>
          <p:cNvSpPr>
            <a:spLocks noChangeArrowheads="1"/>
          </p:cNvSpPr>
          <p:nvPr/>
        </p:nvSpPr>
        <p:spPr bwMode="auto">
          <a:xfrm>
            <a:off x="471488" y="1612900"/>
            <a:ext cx="8304212" cy="31393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l">
              <a:buNone/>
            </a:pPr>
            <a:r>
              <a:rPr lang="fr-FR" sz="2000" b="0" i="0" dirty="0" smtClean="0">
                <a:solidFill>
                  <a:schemeClr val="tx1"/>
                </a:solidFill>
                <a:latin typeface="Arial"/>
              </a:rPr>
              <a:t>Caractéristiques des mots de passe présentés ici :</a:t>
            </a:r>
          </a:p>
          <a:p>
            <a:pPr algn="l">
              <a:buNone/>
            </a:pPr>
            <a:endParaRPr lang="fr-FR" sz="2000" dirty="0" smtClean="0"/>
          </a:p>
          <a:p>
            <a:pPr marL="342900" indent="-342900" algn="l">
              <a:buFont typeface="Wingdings"/>
              <a:buChar char="§"/>
            </a:pPr>
            <a:r>
              <a:rPr lang="fr-FR" sz="2000" b="1" i="0" dirty="0" smtClean="0">
                <a:solidFill>
                  <a:schemeClr val="tx1"/>
                </a:solidFill>
                <a:latin typeface="Arial"/>
              </a:rPr>
              <a:t>Enable password :</a:t>
            </a:r>
            <a:r>
              <a:rPr lang="fr-FR" sz="2000" b="0" i="0" dirty="0" smtClean="0">
                <a:solidFill>
                  <a:schemeClr val="tx1"/>
                </a:solidFill>
                <a:latin typeface="Arial"/>
              </a:rPr>
              <a:t> limite l'accès au mode d'exécution privilégié.</a:t>
            </a:r>
          </a:p>
          <a:p>
            <a:pPr marL="342900" indent="-342900" algn="l">
              <a:buFont typeface="Wingdings"/>
              <a:buChar char="§"/>
            </a:pPr>
            <a:endParaRPr lang="fr-FR" sz="2000" dirty="0" smtClean="0"/>
          </a:p>
          <a:p>
            <a:pPr marL="342900" indent="-342900" algn="l">
              <a:buFont typeface="Wingdings"/>
              <a:buChar char="§"/>
            </a:pPr>
            <a:r>
              <a:rPr lang="fr-FR" sz="2000" b="1" i="0" dirty="0" smtClean="0">
                <a:solidFill>
                  <a:schemeClr val="tx1"/>
                </a:solidFill>
                <a:latin typeface="Arial"/>
              </a:rPr>
              <a:t>Enable secret :</a:t>
            </a:r>
            <a:r>
              <a:rPr lang="fr-FR" sz="2000" b="0" i="0" dirty="0" smtClean="0">
                <a:solidFill>
                  <a:schemeClr val="tx1"/>
                </a:solidFill>
                <a:latin typeface="Arial"/>
              </a:rPr>
              <a:t> mot de passe chiffré – limite l'accès au mode d'exécution privilégié.</a:t>
            </a:r>
          </a:p>
          <a:p>
            <a:pPr marL="342900" indent="-342900" algn="l">
              <a:buFont typeface="Wingdings"/>
              <a:buChar char="§"/>
            </a:pPr>
            <a:endParaRPr lang="fr-FR" sz="2000" dirty="0" smtClean="0"/>
          </a:p>
          <a:p>
            <a:pPr marL="342900" indent="-342900" algn="l">
              <a:buFont typeface="Wingdings"/>
              <a:buChar char="§"/>
            </a:pPr>
            <a:r>
              <a:rPr lang="fr-FR" sz="2000" b="1" i="0" dirty="0" smtClean="0">
                <a:solidFill>
                  <a:schemeClr val="tx1"/>
                </a:solidFill>
                <a:latin typeface="Arial"/>
              </a:rPr>
              <a:t>Mot de passe de console :</a:t>
            </a:r>
            <a:r>
              <a:rPr lang="fr-FR" sz="2000" b="0" i="0" dirty="0" smtClean="0">
                <a:solidFill>
                  <a:schemeClr val="tx1"/>
                </a:solidFill>
                <a:latin typeface="Arial"/>
              </a:rPr>
              <a:t> limite l'accès aux périphériques par une connexion console.</a:t>
            </a:r>
          </a:p>
          <a:p>
            <a:pPr marL="342900" indent="-342900" algn="l">
              <a:buFont typeface="Wingdings"/>
              <a:buChar char="§"/>
            </a:pPr>
            <a:endParaRPr lang="fr-FR" sz="2000" dirty="0" smtClean="0"/>
          </a:p>
          <a:p>
            <a:pPr marL="342900" indent="-342900" algn="l">
              <a:buFont typeface="Wingdings"/>
              <a:buChar char="§"/>
            </a:pPr>
            <a:r>
              <a:rPr lang="fr-FR" sz="2000" b="1" i="0" dirty="0" smtClean="0">
                <a:solidFill>
                  <a:schemeClr val="tx1"/>
                </a:solidFill>
                <a:latin typeface="Arial"/>
              </a:rPr>
              <a:t>Mot de passe VTY :</a:t>
            </a:r>
            <a:r>
              <a:rPr lang="fr-FR" sz="2000" b="0" i="0" dirty="0" smtClean="0">
                <a:solidFill>
                  <a:schemeClr val="tx1"/>
                </a:solidFill>
                <a:latin typeface="Arial"/>
              </a:rPr>
              <a:t> limite l'accès aux périphériques via Telnet.</a:t>
            </a:r>
            <a:endParaRPr lang="fr-FR" sz="2000" b="0" i="0" dirty="0">
              <a:solidFill>
                <a:schemeClr val="tx1"/>
              </a:solidFill>
              <a:latin typeface="Arial"/>
            </a:endParaRPr>
          </a:p>
        </p:txBody>
      </p:sp>
      <p:sp>
        <p:nvSpPr>
          <p:cNvPr id="35844" name="Rectangle 1"/>
          <p:cNvSpPr>
            <a:spLocks noChangeArrowheads="1"/>
          </p:cNvSpPr>
          <p:nvPr/>
        </p:nvSpPr>
        <p:spPr bwMode="auto">
          <a:xfrm>
            <a:off x="536574" y="5018088"/>
            <a:ext cx="828992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l">
              <a:buNone/>
            </a:pPr>
            <a:r>
              <a:rPr lang="fr-FR" sz="2000" b="1" i="0" dirty="0" smtClean="0">
                <a:solidFill>
                  <a:schemeClr val="tx1"/>
                </a:solidFill>
                <a:latin typeface="Arial"/>
                <a:ea typeface="+mn-ea"/>
                <a:cs typeface="+mn-cs"/>
              </a:rPr>
              <a:t>Remarque :</a:t>
            </a:r>
            <a:r>
              <a:rPr lang="fr-FR" sz="2000" b="0" i="0" dirty="0" smtClean="0">
                <a:solidFill>
                  <a:schemeClr val="tx1"/>
                </a:solidFill>
                <a:latin typeface="Arial"/>
                <a:ea typeface="+mn-ea"/>
                <a:cs typeface="+mn-cs"/>
              </a:rPr>
              <a:t> dans la plupart des travaux pratiques de ce cours, nous utiliserons des mots de passe simples tels</a:t>
            </a:r>
            <a:r>
              <a:rPr lang="fr-FR" sz="2000" b="1" i="0" dirty="0" smtClean="0">
                <a:solidFill>
                  <a:schemeClr val="tx1"/>
                </a:solidFill>
                <a:latin typeface="Arial"/>
                <a:ea typeface="+mn-ea"/>
                <a:cs typeface="+mn-cs"/>
              </a:rPr>
              <a:t> que Cisco</a:t>
            </a:r>
            <a:r>
              <a:rPr lang="fr-FR" sz="2000" b="0" i="0" dirty="0" smtClean="0">
                <a:solidFill>
                  <a:schemeClr val="tx1"/>
                </a:solidFill>
                <a:latin typeface="Arial"/>
                <a:ea typeface="+mn-ea"/>
                <a:cs typeface="+mn-cs"/>
              </a:rPr>
              <a:t> ou</a:t>
            </a:r>
            <a:r>
              <a:rPr lang="fr-FR" sz="2000" b="1" i="0" dirty="0" smtClean="0">
                <a:solidFill>
                  <a:schemeClr val="tx1"/>
                </a:solidFill>
                <a:latin typeface="Arial"/>
                <a:ea typeface="+mn-ea"/>
                <a:cs typeface="+mn-cs"/>
              </a:rPr>
              <a:t> classe</a:t>
            </a:r>
            <a:r>
              <a:rPr lang="fr-FR" sz="2000" b="0" i="0" dirty="0" smtClean="0">
                <a:solidFill>
                  <a:schemeClr val="tx1"/>
                </a:solidFill>
                <a:latin typeface="Arial"/>
                <a:ea typeface="+mn-ea"/>
                <a:cs typeface="+mn-cs"/>
              </a:rPr>
              <a:t>.</a:t>
            </a:r>
            <a:endParaRPr lang="fr-FR" sz="2000" b="0" i="0" dirty="0">
              <a:solidFill>
                <a:schemeClr val="tx1"/>
              </a:solidFill>
              <a:latin typeface="Arial"/>
              <a:ea typeface="+mn-ea"/>
              <a:cs typeface="+mn-cs"/>
            </a:endParaRPr>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16000" y="3071813"/>
            <a:ext cx="6858000" cy="3257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sp>
        <p:nvSpPr>
          <p:cNvPr id="35842" name="Rectangle 2"/>
          <p:cNvSpPr>
            <a:spLocks noGrp="1" noChangeArrowheads="1"/>
          </p:cNvSpPr>
          <p:nvPr>
            <p:ph type="title"/>
          </p:nvPr>
        </p:nvSpPr>
        <p:spPr>
          <a:xfrm>
            <a:off x="292100" y="760413"/>
            <a:ext cx="8145463" cy="838200"/>
          </a:xfrm>
        </p:spPr>
        <p:txBody>
          <a:bodyPr/>
          <a:lstStyle/>
          <a:p>
            <a:pPr algn="l" defTabSz="814365">
              <a:spcBef>
                <a:spcPct val="0"/>
              </a:spcBef>
              <a:spcAft>
                <a:spcPct val="0"/>
              </a:spcAft>
              <a:buNone/>
            </a:pPr>
            <a:r>
              <a:rPr lang="fr-FR" sz="1800" b="1" i="0" dirty="0" smtClean="0">
                <a:solidFill>
                  <a:srgbClr val="708CA1"/>
                </a:solidFill>
                <a:latin typeface="Arial"/>
                <a:cs typeface="Arial"/>
              </a:rPr>
              <a:t>Limitation de l'accès aux configurations de périphérique</a:t>
            </a:r>
            <a:r>
              <a:rPr lang="fr-FR" sz="3200" b="1" i="0" dirty="0" smtClean="0">
                <a:solidFill>
                  <a:srgbClr val="708CA1"/>
                </a:solidFill>
                <a:latin typeface="Arial"/>
              </a:rPr>
              <a:t/>
            </a:r>
            <a:br>
              <a:rPr lang="fr-FR" sz="3200" b="1" i="0" dirty="0" smtClean="0">
                <a:solidFill>
                  <a:srgbClr val="708CA1"/>
                </a:solidFill>
                <a:latin typeface="Arial"/>
              </a:rPr>
            </a:br>
            <a:r>
              <a:rPr lang="fr-FR" sz="3200" b="1" i="0" dirty="0" smtClean="0">
                <a:solidFill>
                  <a:srgbClr val="AAC1D8">
                    <a:lumMod val="75000"/>
                  </a:srgbClr>
                </a:solidFill>
                <a:latin typeface="Arial"/>
                <a:cs typeface="Arial"/>
              </a:rPr>
              <a:t>Sécurisation de l'accès au mode d'exécution privilégié</a:t>
            </a:r>
            <a:endParaRPr lang="fr-FR" dirty="0">
              <a:solidFill>
                <a:schemeClr val="accent5">
                  <a:lumMod val="75000"/>
                </a:schemeClr>
              </a:solidFill>
              <a:cs typeface="Arial" pitchFamily="34" charset="0"/>
            </a:endParaRPr>
          </a:p>
        </p:txBody>
      </p:sp>
      <p:sp>
        <p:nvSpPr>
          <p:cNvPr id="36867" name="Rectangle 6"/>
          <p:cNvSpPr>
            <a:spLocks noGrp="1" noChangeArrowheads="1"/>
          </p:cNvSpPr>
          <p:nvPr>
            <p:ph idx="1"/>
          </p:nvPr>
        </p:nvSpPr>
        <p:spPr>
          <a:xfrm>
            <a:off x="635000" y="1752600"/>
            <a:ext cx="7772400" cy="1574800"/>
          </a:xfrm>
        </p:spPr>
        <p:txBody>
          <a:bodyPr/>
          <a:lstStyle/>
          <a:p>
            <a:pPr marL="236555" indent="-236555" algn="l" defTabSz="814365">
              <a:lnSpc>
                <a:spcPct val="100000"/>
              </a:lnSpc>
              <a:spcBef>
                <a:spcPct val="50000"/>
              </a:spcBef>
              <a:spcAft>
                <a:spcPct val="0"/>
              </a:spcAft>
              <a:buClr>
                <a:srgbClr val="708CA1"/>
              </a:buClr>
              <a:buFont typeface="Wingdings"/>
              <a:buChar char="§"/>
            </a:pPr>
            <a:r>
              <a:rPr lang="fr-FR" sz="2000" b="0" i="0" dirty="0" smtClean="0">
                <a:solidFill>
                  <a:srgbClr val="000000"/>
                </a:solidFill>
                <a:latin typeface="Arial"/>
                <a:ea typeface="+mn-ea"/>
                <a:cs typeface="Arial"/>
              </a:rPr>
              <a:t>Utilisez la commande </a:t>
            </a:r>
            <a:r>
              <a:rPr lang="fr-FR" sz="2000" b="1" i="0" dirty="0" smtClean="0">
                <a:solidFill>
                  <a:srgbClr val="000000"/>
                </a:solidFill>
                <a:latin typeface="Arial"/>
                <a:ea typeface="+mn-ea"/>
                <a:cs typeface="Arial"/>
              </a:rPr>
              <a:t>enable secret</a:t>
            </a:r>
            <a:r>
              <a:rPr lang="fr-FR" sz="2000" b="0" i="0" dirty="0" smtClean="0">
                <a:solidFill>
                  <a:srgbClr val="000000"/>
                </a:solidFill>
                <a:latin typeface="Arial"/>
                <a:ea typeface="+mn-ea"/>
                <a:cs typeface="Arial"/>
              </a:rPr>
              <a:t>, et </a:t>
            </a:r>
            <a:r>
              <a:rPr lang="fr-FR" sz="2000" b="1" i="0" dirty="0" smtClean="0">
                <a:solidFill>
                  <a:srgbClr val="000000"/>
                </a:solidFill>
                <a:latin typeface="Arial"/>
                <a:ea typeface="+mn-ea"/>
                <a:cs typeface="Arial"/>
              </a:rPr>
              <a:t>non</a:t>
            </a:r>
            <a:r>
              <a:rPr lang="fr-FR" sz="2000" b="0" i="0" dirty="0" smtClean="0">
                <a:solidFill>
                  <a:srgbClr val="000000"/>
                </a:solidFill>
                <a:latin typeface="Arial"/>
                <a:ea typeface="+mn-ea"/>
                <a:cs typeface="Arial"/>
              </a:rPr>
              <a:t> l'ancienne commande enable password.</a:t>
            </a:r>
          </a:p>
          <a:p>
            <a:pPr marL="236555" indent="-236555" algn="l" defTabSz="814365">
              <a:lnSpc>
                <a:spcPct val="100000"/>
              </a:lnSpc>
              <a:spcBef>
                <a:spcPct val="50000"/>
              </a:spcBef>
              <a:spcAft>
                <a:spcPct val="0"/>
              </a:spcAft>
              <a:buClr>
                <a:srgbClr val="708CA1"/>
              </a:buClr>
              <a:buFont typeface="Wingdings"/>
              <a:buChar char="§"/>
            </a:pPr>
            <a:r>
              <a:rPr lang="fr-FR" sz="2000" b="1" i="0" dirty="0" smtClean="0">
                <a:solidFill>
                  <a:srgbClr val="000000"/>
                </a:solidFill>
                <a:latin typeface="Arial"/>
                <a:ea typeface="+mn-ea"/>
                <a:cs typeface="Arial"/>
              </a:rPr>
              <a:t>enable secret</a:t>
            </a:r>
            <a:r>
              <a:rPr lang="fr-FR" sz="2000" b="0" i="0" dirty="0" smtClean="0">
                <a:solidFill>
                  <a:srgbClr val="000000"/>
                </a:solidFill>
                <a:latin typeface="Arial"/>
                <a:ea typeface="+mn-ea"/>
                <a:cs typeface="Arial"/>
              </a:rPr>
              <a:t> offre davantage de sécurité, puisque le mot de passe est chiffré.</a:t>
            </a:r>
            <a:endParaRPr lang="fr-FR" sz="2000" b="0" i="0" dirty="0">
              <a:solidFill>
                <a:srgbClr val="000000"/>
              </a:solidFill>
              <a:latin typeface="Arial"/>
              <a:ea typeface="+mn-ea"/>
              <a:cs typeface="Arial"/>
            </a:endParaRPr>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25538" y="1444625"/>
            <a:ext cx="6265862" cy="25542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sp>
        <p:nvSpPr>
          <p:cNvPr id="35842" name="Rectangle 2"/>
          <p:cNvSpPr>
            <a:spLocks noGrp="1" noChangeArrowheads="1"/>
          </p:cNvSpPr>
          <p:nvPr>
            <p:ph type="title"/>
          </p:nvPr>
        </p:nvSpPr>
        <p:spPr>
          <a:xfrm>
            <a:off x="292100" y="760413"/>
            <a:ext cx="8145463" cy="838200"/>
          </a:xfrm>
        </p:spPr>
        <p:txBody>
          <a:bodyPr/>
          <a:lstStyle/>
          <a:p>
            <a:pPr algn="l" defTabSz="814365">
              <a:spcBef>
                <a:spcPct val="0"/>
              </a:spcBef>
              <a:spcAft>
                <a:spcPct val="0"/>
              </a:spcAft>
              <a:buNone/>
            </a:pPr>
            <a:r>
              <a:rPr lang="fr-FR" sz="1800" b="1" i="0" dirty="0" smtClean="0">
                <a:solidFill>
                  <a:srgbClr val="708CA1"/>
                </a:solidFill>
                <a:latin typeface="Arial"/>
                <a:cs typeface="Arial"/>
              </a:rPr>
              <a:t>Limitation de l'accès aux configurations de périphérique</a:t>
            </a:r>
            <a:r>
              <a:rPr lang="fr-FR" sz="3200" b="1" i="0" dirty="0" smtClean="0">
                <a:solidFill>
                  <a:srgbClr val="708CA1"/>
                </a:solidFill>
                <a:latin typeface="Arial"/>
              </a:rPr>
              <a:t/>
            </a:r>
            <a:br>
              <a:rPr lang="fr-FR" sz="3200" b="1" i="0" dirty="0" smtClean="0">
                <a:solidFill>
                  <a:srgbClr val="708CA1"/>
                </a:solidFill>
                <a:latin typeface="Arial"/>
              </a:rPr>
            </a:br>
            <a:r>
              <a:rPr lang="fr-FR" sz="3200" b="1" i="0" dirty="0" smtClean="0">
                <a:solidFill>
                  <a:srgbClr val="AAC1D8">
                    <a:lumMod val="75000"/>
                  </a:srgbClr>
                </a:solidFill>
                <a:latin typeface="Arial"/>
                <a:cs typeface="Arial"/>
              </a:rPr>
              <a:t>Sécurisation de l'accès au mode d'exécution utilisateur</a:t>
            </a:r>
            <a:endParaRPr lang="fr-FR" dirty="0">
              <a:solidFill>
                <a:schemeClr val="accent5">
                  <a:lumMod val="75000"/>
                </a:schemeClr>
              </a:solidFill>
              <a:cs typeface="Arial" pitchFamily="34" charset="0"/>
            </a:endParaRPr>
          </a:p>
        </p:txBody>
      </p:sp>
      <p:sp>
        <p:nvSpPr>
          <p:cNvPr id="4" name="TextBox 3"/>
          <p:cNvSpPr txBox="1"/>
          <p:nvPr/>
        </p:nvSpPr>
        <p:spPr>
          <a:xfrm>
            <a:off x="827088" y="3956050"/>
            <a:ext cx="7591425" cy="2917722"/>
          </a:xfrm>
          <a:prstGeom prst="rect">
            <a:avLst/>
          </a:prstGeom>
          <a:noFill/>
        </p:spPr>
        <p:txBody>
          <a:bodyPr>
            <a:spAutoFit/>
          </a:bodyPr>
          <a:lstStyle/>
          <a:p>
            <a:pPr marL="342900" indent="-342900" algn="l">
              <a:buFont typeface="Wingdings"/>
              <a:buChar char="§"/>
            </a:pPr>
            <a:r>
              <a:rPr lang="fr-FR" sz="2000" b="0" i="0" dirty="0" smtClean="0">
                <a:solidFill>
                  <a:schemeClr val="tx1"/>
                </a:solidFill>
                <a:latin typeface="Arial"/>
              </a:rPr>
              <a:t>Le port de console doit être sécurisé</a:t>
            </a:r>
          </a:p>
          <a:p>
            <a:pPr marL="800100" lvl="1" indent="-342900" algn="l">
              <a:buFont typeface="Arial"/>
              <a:buChar char="•"/>
            </a:pPr>
            <a:r>
              <a:rPr lang="fr-FR" sz="2000" b="0" i="0" dirty="0" smtClean="0">
                <a:solidFill>
                  <a:schemeClr val="tx1"/>
                </a:solidFill>
                <a:latin typeface="Arial"/>
              </a:rPr>
              <a:t>Ainsi, il y aura moins de risques que des personnes non autorisées branchent un câble sur l'appareil pour y accéder.</a:t>
            </a:r>
          </a:p>
          <a:p>
            <a:pPr algn="l">
              <a:buNone/>
            </a:pPr>
            <a:endParaRPr lang="fr-FR" sz="2000" dirty="0" smtClean="0"/>
          </a:p>
          <a:p>
            <a:pPr marL="342900" indent="-342900" algn="l">
              <a:buFont typeface="Wingdings"/>
              <a:buChar char="§"/>
            </a:pPr>
            <a:r>
              <a:rPr lang="fr-FR" sz="2000" b="0" i="0" dirty="0" smtClean="0">
                <a:solidFill>
                  <a:schemeClr val="tx1"/>
                </a:solidFill>
                <a:latin typeface="Arial"/>
              </a:rPr>
              <a:t>Les lignes vty permettent d'accéder à un périphérique Cisco via Telnet</a:t>
            </a:r>
          </a:p>
          <a:p>
            <a:pPr marL="800100" lvl="1" indent="-342900" algn="l">
              <a:buFont typeface="Arial"/>
              <a:buChar char="•"/>
            </a:pPr>
            <a:r>
              <a:rPr lang="fr-FR" sz="2000" b="0" i="0" dirty="0" smtClean="0">
                <a:solidFill>
                  <a:schemeClr val="tx1"/>
                </a:solidFill>
                <a:latin typeface="Arial"/>
              </a:rPr>
              <a:t>Le nombre de lignes vty prises en charge varie selon le type de périphérique et la version de l'IOS.</a:t>
            </a:r>
          </a:p>
          <a:p>
            <a:pPr algn="l">
              <a:buNone/>
            </a:pPr>
            <a:endParaRPr lang="fr-FR" dirty="0"/>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2"/>
          <p:cNvPicPr>
            <a:picLocks noChangeAspect="1" noChangeArrowheads="1"/>
          </p:cNvPicPr>
          <p:nvPr/>
        </p:nvPicPr>
        <p:blipFill>
          <a:blip r:embed="rId3" cstate="print"/>
          <a:srcRect t="1123"/>
          <a:stretch>
            <a:fillRect/>
          </a:stretch>
        </p:blipFill>
        <p:spPr bwMode="auto">
          <a:xfrm>
            <a:off x="0" y="1536700"/>
            <a:ext cx="6894513" cy="478830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sp>
        <p:nvSpPr>
          <p:cNvPr id="35842" name="Rectangle 2"/>
          <p:cNvSpPr>
            <a:spLocks noGrp="1" noChangeArrowheads="1"/>
          </p:cNvSpPr>
          <p:nvPr>
            <p:ph type="title"/>
          </p:nvPr>
        </p:nvSpPr>
        <p:spPr>
          <a:xfrm>
            <a:off x="292100" y="481013"/>
            <a:ext cx="8145463" cy="838200"/>
          </a:xfrm>
        </p:spPr>
        <p:txBody>
          <a:bodyPr/>
          <a:lstStyle/>
          <a:p>
            <a:pPr algn="l" defTabSz="814365">
              <a:spcBef>
                <a:spcPct val="0"/>
              </a:spcBef>
              <a:spcAft>
                <a:spcPct val="0"/>
              </a:spcAft>
              <a:buNone/>
            </a:pPr>
            <a:r>
              <a:rPr lang="fr-FR" sz="1800" b="1" i="0" dirty="0" smtClean="0">
                <a:solidFill>
                  <a:srgbClr val="708CA1"/>
                </a:solidFill>
                <a:latin typeface="Arial"/>
                <a:cs typeface="Arial"/>
              </a:rPr>
              <a:t>Limitation de l'accès aux configurations de périphérique</a:t>
            </a:r>
            <a:r>
              <a:rPr lang="fr-FR" sz="3200" b="1" i="0" dirty="0" smtClean="0">
                <a:solidFill>
                  <a:srgbClr val="708CA1"/>
                </a:solidFill>
                <a:latin typeface="Arial"/>
              </a:rPr>
              <a:t/>
            </a:r>
            <a:br>
              <a:rPr lang="fr-FR" sz="3200" b="1" i="0" dirty="0" smtClean="0">
                <a:solidFill>
                  <a:srgbClr val="708CA1"/>
                </a:solidFill>
                <a:latin typeface="Arial"/>
              </a:rPr>
            </a:br>
            <a:r>
              <a:rPr lang="fr-FR" sz="2900" b="1" i="0" dirty="0" smtClean="0">
                <a:solidFill>
                  <a:srgbClr val="AAC1D8">
                    <a:lumMod val="75000"/>
                  </a:srgbClr>
                </a:solidFill>
                <a:latin typeface="Arial"/>
                <a:cs typeface="Arial"/>
              </a:rPr>
              <a:t>Chiffrement de l'affichage des mots de passe</a:t>
            </a:r>
            <a:endParaRPr lang="fr-FR" sz="2900" dirty="0">
              <a:solidFill>
                <a:schemeClr val="accent5">
                  <a:lumMod val="75000"/>
                </a:schemeClr>
              </a:solidFill>
              <a:cs typeface="Arial" pitchFamily="34" charset="0"/>
            </a:endParaRPr>
          </a:p>
        </p:txBody>
      </p:sp>
      <p:sp>
        <p:nvSpPr>
          <p:cNvPr id="5" name="Rectangle 6"/>
          <p:cNvSpPr>
            <a:spLocks noGrp="1" noChangeArrowheads="1"/>
          </p:cNvSpPr>
          <p:nvPr>
            <p:ph idx="1"/>
          </p:nvPr>
        </p:nvSpPr>
        <p:spPr>
          <a:xfrm>
            <a:off x="6634163" y="1517650"/>
            <a:ext cx="2365375" cy="5340350"/>
          </a:xfrm>
        </p:spPr>
        <p:txBody>
          <a:bodyPr/>
          <a:lstStyle/>
          <a:p>
            <a:pPr marL="0" indent="0" defTabSz="814365">
              <a:lnSpc>
                <a:spcPct val="100000"/>
              </a:lnSpc>
              <a:buNone/>
            </a:pPr>
            <a:r>
              <a:rPr lang="fr-FR" sz="1600" b="1" dirty="0" smtClean="0">
                <a:solidFill>
                  <a:srgbClr val="000000"/>
                </a:solidFill>
                <a:cs typeface="Arial"/>
              </a:rPr>
              <a:t>Le service de chiffrement des mots de passe </a:t>
            </a:r>
            <a:r>
              <a:rPr lang="fr-FR" sz="1600" b="1" dirty="0" smtClean="0">
                <a:solidFill>
                  <a:srgbClr val="000000"/>
                </a:solidFill>
                <a:cs typeface="Arial"/>
              </a:rPr>
              <a:t>:</a:t>
            </a:r>
            <a:endParaRPr lang="fr-FR" sz="1600" dirty="0" smtClean="0">
              <a:cs typeface="Arial" pitchFamily="34" charset="0"/>
            </a:endParaRPr>
          </a:p>
          <a:p>
            <a:pPr marL="236555" indent="-236555" algn="l" defTabSz="814365">
              <a:lnSpc>
                <a:spcPct val="100000"/>
              </a:lnSpc>
              <a:spcBef>
                <a:spcPct val="50000"/>
              </a:spcBef>
              <a:spcAft>
                <a:spcPct val="0"/>
              </a:spcAft>
              <a:buClr>
                <a:srgbClr val="708CA1"/>
              </a:buClr>
              <a:buFont typeface="Wingdings"/>
              <a:buChar char="§"/>
            </a:pPr>
            <a:r>
              <a:rPr lang="fr-FR" sz="1600" b="0" i="0" dirty="0" smtClean="0">
                <a:solidFill>
                  <a:srgbClr val="000000"/>
                </a:solidFill>
                <a:latin typeface="Arial"/>
              </a:rPr>
              <a:t>Empêche que les mots de passe soient indiqués en clair dans les informations de configuration </a:t>
            </a:r>
            <a:r>
              <a:rPr lang="fr-FR" sz="1600" b="1" i="0" dirty="0" smtClean="0">
                <a:solidFill>
                  <a:srgbClr val="000000"/>
                </a:solidFill>
                <a:latin typeface="Arial"/>
              </a:rPr>
              <a:t> </a:t>
            </a:r>
          </a:p>
          <a:p>
            <a:pPr marL="236555" indent="-236555" algn="l" defTabSz="814365">
              <a:lnSpc>
                <a:spcPct val="100000"/>
              </a:lnSpc>
              <a:spcBef>
                <a:spcPct val="50000"/>
              </a:spcBef>
              <a:spcAft>
                <a:spcPct val="0"/>
              </a:spcAft>
              <a:buClr>
                <a:srgbClr val="708CA1"/>
              </a:buClr>
              <a:buFont typeface="Wingdings"/>
              <a:buChar char="§"/>
            </a:pPr>
            <a:r>
              <a:rPr lang="fr-FR" sz="1600" b="0" i="0" dirty="0" smtClean="0">
                <a:solidFill>
                  <a:srgbClr val="000000"/>
                </a:solidFill>
                <a:latin typeface="Arial"/>
              </a:rPr>
              <a:t>Cette commande a pour but d'empêcher les personnes non autorisées de lire les mots de passe dans le fichier de configuration.</a:t>
            </a:r>
          </a:p>
          <a:p>
            <a:pPr marL="236555" indent="-236555" algn="l" defTabSz="814365">
              <a:lnSpc>
                <a:spcPct val="100000"/>
              </a:lnSpc>
              <a:spcBef>
                <a:spcPct val="50000"/>
              </a:spcBef>
              <a:spcAft>
                <a:spcPct val="0"/>
              </a:spcAft>
              <a:buClr>
                <a:srgbClr val="708CA1"/>
              </a:buClr>
              <a:buFont typeface="Wingdings"/>
              <a:buChar char="§"/>
            </a:pPr>
            <a:r>
              <a:rPr lang="fr-FR" sz="1600" b="0" i="0" dirty="0" smtClean="0">
                <a:solidFill>
                  <a:srgbClr val="000000"/>
                </a:solidFill>
                <a:latin typeface="Arial"/>
              </a:rPr>
              <a:t>L'annulation du service de chiffrement ne supprime pas ce chiffrement.</a:t>
            </a:r>
            <a:endParaRPr lang="fr-FR" altLang="ja-JP" sz="1600" dirty="0">
              <a:ea typeface="ＭＳ Ｐゴシック" pitchFamily="34" charset="-128"/>
            </a:endParaRPr>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81013" y="392113"/>
            <a:ext cx="8145462" cy="838200"/>
          </a:xfrm>
        </p:spPr>
        <p:txBody>
          <a:bodyPr/>
          <a:lstStyle/>
          <a:p>
            <a:pPr algn="l" defTabSz="814365">
              <a:spcBef>
                <a:spcPct val="0"/>
              </a:spcBef>
              <a:spcAft>
                <a:spcPct val="0"/>
              </a:spcAft>
              <a:buNone/>
            </a:pPr>
            <a:r>
              <a:rPr lang="en-US" sz="1800" b="1" i="0">
                <a:solidFill>
                  <a:srgbClr val="708CA1"/>
                </a:solidFill>
                <a:latin typeface="Arial"/>
                <a:ea typeface="+mj-ea"/>
                <a:cs typeface="+mj-cs"/>
              </a:rPr>
              <a:t>Limitation de l'accès aux configurations de périphérique</a:t>
            </a:r>
            <a:r>
              <a:rPr lang="en-US" sz="3200" b="1" i="0">
                <a:solidFill>
                  <a:srgbClr val="708CA1"/>
                </a:solidFill>
                <a:latin typeface="Arial"/>
                <a:ea typeface="+mj-ea"/>
                <a:cs typeface="+mj-cs"/>
              </a:rPr>
              <a:t/>
            </a:r>
            <a:br>
              <a:rPr lang="en-US" sz="3200" b="1" i="0">
                <a:solidFill>
                  <a:srgbClr val="708CA1"/>
                </a:solidFill>
                <a:latin typeface="Arial"/>
                <a:ea typeface="+mj-ea"/>
                <a:cs typeface="+mj-cs"/>
              </a:rPr>
            </a:br>
            <a:r>
              <a:rPr lang="en-US" sz="3200" b="1" i="0">
                <a:solidFill>
                  <a:srgbClr val="AAC1D8">
                    <a:lumMod val="75000"/>
                  </a:srgbClr>
                </a:solidFill>
                <a:latin typeface="Arial"/>
                <a:ea typeface="+mj-ea"/>
                <a:cs typeface="Arial"/>
              </a:rPr>
              <a:t>Messages de bannière</a:t>
            </a:r>
          </a:p>
        </p:txBody>
      </p:sp>
      <p:sp>
        <p:nvSpPr>
          <p:cNvPr id="39939" name="Rectangle 6"/>
          <p:cNvSpPr>
            <a:spLocks noGrp="1" noChangeArrowheads="1"/>
          </p:cNvSpPr>
          <p:nvPr>
            <p:ph idx="1"/>
          </p:nvPr>
        </p:nvSpPr>
        <p:spPr>
          <a:xfrm>
            <a:off x="406400" y="1482725"/>
            <a:ext cx="2832100" cy="5122863"/>
          </a:xfrm>
        </p:spPr>
        <p:txBody>
          <a:bodyPr/>
          <a:lstStyle/>
          <a:p>
            <a:pPr marL="236555" indent="-236555" algn="l" defTabSz="814365">
              <a:lnSpc>
                <a:spcPct val="100000"/>
              </a:lnSpc>
              <a:spcBef>
                <a:spcPct val="50000"/>
              </a:spcBef>
              <a:spcAft>
                <a:spcPct val="0"/>
              </a:spcAft>
              <a:buClr>
                <a:srgbClr val="708CA1"/>
              </a:buClr>
              <a:buFont typeface="Wingdings"/>
              <a:buChar char="§"/>
            </a:pPr>
            <a:r>
              <a:rPr lang="fr-BE" sz="1700" b="0" i="0" dirty="0">
                <a:solidFill>
                  <a:srgbClr val="000000"/>
                </a:solidFill>
                <a:latin typeface="Arial"/>
                <a:ea typeface="+mn-ea"/>
                <a:cs typeface="Arial"/>
              </a:rPr>
              <a:t>Élément important en cas de poursuite contre une personne ayant accédé sans autorisation à un périphérique</a:t>
            </a:r>
          </a:p>
          <a:p>
            <a:pPr marL="236555" indent="-236555" algn="l" defTabSz="814365">
              <a:lnSpc>
                <a:spcPct val="100000"/>
              </a:lnSpc>
              <a:spcBef>
                <a:spcPct val="50000"/>
              </a:spcBef>
              <a:spcAft>
                <a:spcPct val="0"/>
              </a:spcAft>
              <a:buClr>
                <a:srgbClr val="708CA1"/>
              </a:buClr>
              <a:buFont typeface="Wingdings"/>
              <a:buChar char="§"/>
            </a:pPr>
            <a:r>
              <a:rPr lang="fr-BE" sz="1700" b="0" i="0" dirty="0">
                <a:solidFill>
                  <a:srgbClr val="000000"/>
                </a:solidFill>
                <a:latin typeface="Arial"/>
                <a:ea typeface="+mn-ea"/>
                <a:cs typeface="Arial"/>
              </a:rPr>
              <a:t>Suggérer que l'utilisateur qui se connecte est « bienvenu » ou « invité à se connecter » est une mauvaise idée</a:t>
            </a:r>
          </a:p>
          <a:p>
            <a:pPr marL="236555" indent="-236555" algn="l" defTabSz="814365">
              <a:lnSpc>
                <a:spcPct val="100000"/>
              </a:lnSpc>
              <a:spcBef>
                <a:spcPct val="50000"/>
              </a:spcBef>
              <a:spcAft>
                <a:spcPct val="0"/>
              </a:spcAft>
              <a:buClr>
                <a:srgbClr val="708CA1"/>
              </a:buClr>
              <a:buFont typeface="Wingdings"/>
              <a:buChar char="§"/>
            </a:pPr>
            <a:r>
              <a:rPr lang="fr-BE" sz="1700" b="0" i="0" dirty="0">
                <a:solidFill>
                  <a:srgbClr val="000000"/>
                </a:solidFill>
                <a:latin typeface="Arial"/>
                <a:ea typeface="+mn-ea"/>
                <a:cs typeface="Arial"/>
              </a:rPr>
              <a:t>Ce message s'utilise souvent comme mention légale, parce qu'il apparaît sur tous les terminaux connectés</a:t>
            </a:r>
          </a:p>
          <a:p>
            <a:pPr marL="236555" indent="-236555" algn="l" defTabSz="814365">
              <a:lnSpc>
                <a:spcPct val="75000"/>
              </a:lnSpc>
              <a:spcBef>
                <a:spcPct val="50000"/>
              </a:spcBef>
              <a:spcAft>
                <a:spcPct val="0"/>
              </a:spcAft>
              <a:buClr>
                <a:srgbClr val="708CA1"/>
              </a:buClr>
              <a:buFont typeface="Wingdings"/>
              <a:buChar char="§"/>
            </a:pPr>
            <a:endParaRPr lang="en-US" altLang="ja-JP" sz="1700" dirty="0" smtClean="0">
              <a:ea typeface="ＭＳ Ｐゴシック" pitchFamily="34" charset="-128"/>
            </a:endParaRPr>
          </a:p>
        </p:txBody>
      </p:sp>
      <p:pic>
        <p:nvPicPr>
          <p:cNvPr id="39940" name="Picture 5"/>
          <p:cNvPicPr>
            <a:picLocks noChangeAspect="1" noChangeArrowheads="1"/>
          </p:cNvPicPr>
          <p:nvPr/>
        </p:nvPicPr>
        <p:blipFill>
          <a:blip r:embed="rId3" cstate="print"/>
          <a:stretch>
            <a:fillRect/>
          </a:stretch>
        </p:blipFill>
        <p:spPr bwMode="auto">
          <a:xfrm>
            <a:off x="3497263" y="1526534"/>
            <a:ext cx="5516562" cy="456851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03225" y="420688"/>
            <a:ext cx="8145463" cy="838200"/>
          </a:xfrm>
        </p:spPr>
        <p:txBody>
          <a:bodyPr/>
          <a:lstStyle/>
          <a:p>
            <a:pPr algn="l" defTabSz="814365">
              <a:spcBef>
                <a:spcPct val="0"/>
              </a:spcBef>
              <a:spcAft>
                <a:spcPct val="0"/>
              </a:spcAft>
              <a:buNone/>
            </a:pPr>
            <a:r>
              <a:rPr lang="fr-FR" sz="1800" b="1" i="0" dirty="0" smtClean="0">
                <a:solidFill>
                  <a:srgbClr val="708CA1"/>
                </a:solidFill>
                <a:latin typeface="Arial"/>
                <a:ea typeface="+mj-ea"/>
              </a:rPr>
              <a:t>Enregistrement des configurations</a:t>
            </a:r>
            <a:r>
              <a:rPr lang="fr-FR" sz="3200" b="1" i="0" dirty="0" smtClean="0">
                <a:solidFill>
                  <a:srgbClr val="708CA1"/>
                </a:solidFill>
                <a:latin typeface="Arial"/>
                <a:ea typeface="+mj-ea"/>
              </a:rPr>
              <a:t/>
            </a:r>
            <a:br>
              <a:rPr lang="fr-FR" sz="3200" b="1" i="0" dirty="0" smtClean="0">
                <a:solidFill>
                  <a:srgbClr val="708CA1"/>
                </a:solidFill>
                <a:latin typeface="Arial"/>
                <a:ea typeface="+mj-ea"/>
              </a:rPr>
            </a:br>
            <a:r>
              <a:rPr lang="fr-FR" sz="3200" b="1" i="0" dirty="0" smtClean="0">
                <a:solidFill>
                  <a:srgbClr val="AAC1D8">
                    <a:lumMod val="75000"/>
                  </a:srgbClr>
                </a:solidFill>
                <a:latin typeface="Arial"/>
                <a:ea typeface="+mj-ea"/>
                <a:cs typeface="Arial"/>
              </a:rPr>
              <a:t>Fichiers de configuration</a:t>
            </a:r>
            <a:endParaRPr lang="fr-FR" sz="3200" b="1" i="0" dirty="0">
              <a:solidFill>
                <a:srgbClr val="AAC1D8">
                  <a:lumMod val="75000"/>
                </a:srgbClr>
              </a:solidFill>
              <a:latin typeface="Arial"/>
              <a:ea typeface="+mj-ea"/>
              <a:cs typeface="Arial"/>
            </a:endParaRPr>
          </a:p>
        </p:txBody>
      </p:sp>
      <p:sp>
        <p:nvSpPr>
          <p:cNvPr id="36867" name="Rectangle 6"/>
          <p:cNvSpPr>
            <a:spLocks noGrp="1" noChangeArrowheads="1"/>
          </p:cNvSpPr>
          <p:nvPr>
            <p:ph idx="1"/>
          </p:nvPr>
        </p:nvSpPr>
        <p:spPr>
          <a:xfrm>
            <a:off x="5630863" y="1146175"/>
            <a:ext cx="3324225" cy="5232400"/>
          </a:xfrm>
        </p:spPr>
        <p:txBody>
          <a:bodyPr/>
          <a:lstStyle/>
          <a:p>
            <a:pPr marL="236555" indent="-236555" algn="l" defTabSz="814365">
              <a:lnSpc>
                <a:spcPct val="100000"/>
              </a:lnSpc>
              <a:spcBef>
                <a:spcPct val="50000"/>
              </a:spcBef>
              <a:spcAft>
                <a:spcPct val="0"/>
              </a:spcAft>
              <a:buClr>
                <a:srgbClr val="708CA1"/>
              </a:buClr>
              <a:buFont typeface="Wingdings"/>
              <a:buChar char="§"/>
            </a:pPr>
            <a:r>
              <a:rPr lang="fr-FR" sz="1800" b="0" i="0" dirty="0" smtClean="0">
                <a:solidFill>
                  <a:srgbClr val="000000"/>
                </a:solidFill>
                <a:latin typeface="Arial"/>
                <a:cs typeface="Arial"/>
              </a:rPr>
              <a:t>Switch# </a:t>
            </a:r>
            <a:r>
              <a:rPr lang="fr-FR" sz="1800" b="1" i="0" dirty="0" smtClean="0">
                <a:solidFill>
                  <a:srgbClr val="000000"/>
                </a:solidFill>
                <a:latin typeface="Arial"/>
                <a:cs typeface="Arial"/>
              </a:rPr>
              <a:t>reload</a:t>
            </a:r>
            <a:endParaRPr lang="fr-FR" sz="1800" dirty="0" smtClean="0">
              <a:cs typeface="Arial" pitchFamily="34" charset="0"/>
            </a:endParaRPr>
          </a:p>
          <a:p>
            <a:pPr marL="465155" lvl="1" indent="-22220" algn="l" defTabSz="814365">
              <a:lnSpc>
                <a:spcPct val="100000"/>
              </a:lnSpc>
              <a:spcBef>
                <a:spcPct val="35000"/>
              </a:spcBef>
              <a:spcAft>
                <a:spcPct val="0"/>
              </a:spcAft>
              <a:buNone/>
            </a:pPr>
            <a:r>
              <a:rPr lang="fr-FR" sz="1600" b="0" i="0" dirty="0" smtClean="0">
                <a:solidFill>
                  <a:srgbClr val="000000"/>
                </a:solidFill>
                <a:latin typeface="Arial"/>
                <a:ea typeface="+mn-ea"/>
                <a:cs typeface="Arial"/>
              </a:rPr>
              <a:t>System configuration has been modified. Save? [yes/no]: </a:t>
            </a:r>
            <a:r>
              <a:rPr lang="fr-FR" sz="1600" b="1" i="0" dirty="0" smtClean="0">
                <a:solidFill>
                  <a:srgbClr val="000000"/>
                </a:solidFill>
                <a:latin typeface="Arial"/>
                <a:ea typeface="+mn-ea"/>
                <a:cs typeface="Arial"/>
              </a:rPr>
              <a:t>n</a:t>
            </a:r>
            <a:endParaRPr lang="fr-FR" sz="1600" dirty="0" smtClean="0">
              <a:cs typeface="Arial" pitchFamily="34" charset="0"/>
            </a:endParaRPr>
          </a:p>
          <a:p>
            <a:pPr marL="465155" lvl="1" indent="-7955" algn="l" defTabSz="814365">
              <a:lnSpc>
                <a:spcPct val="100000"/>
              </a:lnSpc>
              <a:spcBef>
                <a:spcPct val="35000"/>
              </a:spcBef>
              <a:spcAft>
                <a:spcPct val="0"/>
              </a:spcAft>
              <a:buNone/>
            </a:pPr>
            <a:r>
              <a:rPr lang="fr-FR" sz="1600" b="0" i="0" dirty="0" smtClean="0">
                <a:solidFill>
                  <a:srgbClr val="000000"/>
                </a:solidFill>
                <a:latin typeface="Arial"/>
                <a:ea typeface="+mn-ea"/>
                <a:cs typeface="Arial"/>
              </a:rPr>
              <a:t>Proceed with reload? [confirm]</a:t>
            </a:r>
          </a:p>
          <a:p>
            <a:pPr marL="236555" indent="-236555" algn="l" defTabSz="814365">
              <a:lnSpc>
                <a:spcPct val="100000"/>
              </a:lnSpc>
              <a:spcBef>
                <a:spcPct val="50000"/>
              </a:spcBef>
              <a:spcAft>
                <a:spcPct val="0"/>
              </a:spcAft>
              <a:buClr>
                <a:srgbClr val="708CA1"/>
              </a:buClr>
              <a:buFont typeface="Wingdings"/>
              <a:buChar char="§"/>
            </a:pPr>
            <a:r>
              <a:rPr lang="fr-FR" sz="1800" b="0" i="0" dirty="0" smtClean="0">
                <a:solidFill>
                  <a:srgbClr val="000000"/>
                </a:solidFill>
                <a:latin typeface="Arial"/>
                <a:cs typeface="Arial"/>
              </a:rPr>
              <a:t>La commande </a:t>
            </a:r>
            <a:r>
              <a:rPr lang="fr-FR" sz="1800" b="1" i="0" dirty="0" smtClean="0">
                <a:solidFill>
                  <a:srgbClr val="000000"/>
                </a:solidFill>
                <a:latin typeface="Arial"/>
                <a:cs typeface="Arial"/>
              </a:rPr>
              <a:t>erase startup-config</a:t>
            </a:r>
            <a:r>
              <a:rPr lang="fr-FR" sz="1800" b="0" i="0" dirty="0" smtClean="0">
                <a:solidFill>
                  <a:srgbClr val="000000"/>
                </a:solidFill>
                <a:latin typeface="Arial"/>
                <a:cs typeface="Arial"/>
              </a:rPr>
              <a:t> permet de supprimer la configuration initiale.</a:t>
            </a:r>
            <a:endParaRPr lang="fr-FR" sz="1800" dirty="0" smtClean="0">
              <a:cs typeface="Arial" pitchFamily="34" charset="0"/>
            </a:endParaRPr>
          </a:p>
          <a:p>
            <a:pPr marL="338145" lvl="1" indent="0" algn="l" defTabSz="814365">
              <a:lnSpc>
                <a:spcPct val="100000"/>
              </a:lnSpc>
              <a:spcBef>
                <a:spcPct val="35000"/>
              </a:spcBef>
              <a:spcAft>
                <a:spcPct val="0"/>
              </a:spcAft>
              <a:buNone/>
            </a:pPr>
            <a:r>
              <a:rPr lang="fr-FR" sz="1600" b="0" i="0" dirty="0" smtClean="0">
                <a:solidFill>
                  <a:srgbClr val="000000"/>
                </a:solidFill>
                <a:latin typeface="Arial"/>
                <a:ea typeface="+mn-ea"/>
                <a:cs typeface="Arial"/>
              </a:rPr>
              <a:t>Switch# </a:t>
            </a:r>
            <a:r>
              <a:rPr lang="fr-FR" sz="1600" b="1" i="0" dirty="0" smtClean="0">
                <a:solidFill>
                  <a:srgbClr val="000000"/>
                </a:solidFill>
                <a:latin typeface="Arial"/>
                <a:ea typeface="+mn-ea"/>
                <a:cs typeface="Arial"/>
              </a:rPr>
              <a:t>erase startup-config</a:t>
            </a:r>
            <a:endParaRPr lang="fr-FR" sz="1600" b="1" dirty="0" smtClean="0">
              <a:cs typeface="Arial" pitchFamily="34" charset="0"/>
            </a:endParaRPr>
          </a:p>
          <a:p>
            <a:pPr marL="236555" indent="-236555" algn="l" defTabSz="814365">
              <a:lnSpc>
                <a:spcPct val="100000"/>
              </a:lnSpc>
              <a:spcBef>
                <a:spcPct val="50000"/>
              </a:spcBef>
              <a:spcAft>
                <a:spcPct val="0"/>
              </a:spcAft>
              <a:buClr>
                <a:srgbClr val="708CA1"/>
              </a:buClr>
              <a:buFont typeface="Wingdings"/>
              <a:buChar char="§"/>
            </a:pPr>
            <a:r>
              <a:rPr lang="fr-FR" sz="1800" b="0" i="0" dirty="0" smtClean="0">
                <a:solidFill>
                  <a:srgbClr val="000000"/>
                </a:solidFill>
                <a:latin typeface="Arial"/>
                <a:cs typeface="Arial"/>
              </a:rPr>
              <a:t>Sur un commutateur, vous devez également utiliser</a:t>
            </a:r>
            <a:r>
              <a:rPr lang="fr-FR" sz="1800" b="1" i="0" dirty="0" smtClean="0">
                <a:solidFill>
                  <a:srgbClr val="000000"/>
                </a:solidFill>
                <a:latin typeface="Arial"/>
                <a:cs typeface="Arial"/>
              </a:rPr>
              <a:t> delete vlan.dat</a:t>
            </a:r>
            <a:r>
              <a:rPr lang="fr-FR" sz="1800" b="0" i="0" dirty="0" smtClean="0">
                <a:solidFill>
                  <a:srgbClr val="000000"/>
                </a:solidFill>
                <a:latin typeface="Arial"/>
                <a:cs typeface="Arial"/>
              </a:rPr>
              <a:t> </a:t>
            </a:r>
            <a:endParaRPr lang="fr-FR" sz="1800" dirty="0" smtClean="0">
              <a:cs typeface="Arial" pitchFamily="34" charset="0"/>
            </a:endParaRPr>
          </a:p>
          <a:p>
            <a:pPr marL="574700" lvl="1" indent="-117500" algn="l" defTabSz="814365">
              <a:lnSpc>
                <a:spcPct val="100000"/>
              </a:lnSpc>
              <a:spcBef>
                <a:spcPct val="35000"/>
              </a:spcBef>
              <a:spcAft>
                <a:spcPct val="0"/>
              </a:spcAft>
              <a:buNone/>
            </a:pPr>
            <a:r>
              <a:rPr lang="fr-FR" sz="1600" b="0" i="0" dirty="0" smtClean="0">
                <a:solidFill>
                  <a:srgbClr val="000000"/>
                </a:solidFill>
                <a:latin typeface="Arial"/>
                <a:ea typeface="+mn-ea"/>
                <a:cs typeface="Arial"/>
              </a:rPr>
              <a:t>Switch# </a:t>
            </a:r>
            <a:r>
              <a:rPr lang="fr-FR" sz="1600" b="1" i="0" dirty="0" smtClean="0">
                <a:solidFill>
                  <a:srgbClr val="000000"/>
                </a:solidFill>
                <a:latin typeface="Arial"/>
                <a:ea typeface="+mn-ea"/>
                <a:cs typeface="Arial"/>
              </a:rPr>
              <a:t>delete vlan.dat</a:t>
            </a:r>
            <a:r>
              <a:rPr lang="fr-FR" sz="1600" b="0" i="0" dirty="0" smtClean="0">
                <a:solidFill>
                  <a:srgbClr val="000000"/>
                </a:solidFill>
                <a:latin typeface="Arial"/>
                <a:ea typeface="+mn-ea"/>
                <a:cs typeface="Arial"/>
              </a:rPr>
              <a:t> </a:t>
            </a:r>
          </a:p>
          <a:p>
            <a:pPr marL="574700" lvl="1" indent="-117500" algn="l" defTabSz="814365">
              <a:lnSpc>
                <a:spcPct val="100000"/>
              </a:lnSpc>
              <a:spcBef>
                <a:spcPct val="35000"/>
              </a:spcBef>
              <a:spcAft>
                <a:spcPct val="0"/>
              </a:spcAft>
              <a:buNone/>
            </a:pPr>
            <a:r>
              <a:rPr lang="fr-FR" sz="1600" b="0" i="0" dirty="0" smtClean="0">
                <a:solidFill>
                  <a:srgbClr val="000000"/>
                </a:solidFill>
                <a:latin typeface="Arial"/>
                <a:ea typeface="+mn-ea"/>
                <a:cs typeface="Arial"/>
              </a:rPr>
              <a:t>Delete filename [vlan.dat]?</a:t>
            </a:r>
          </a:p>
          <a:p>
            <a:pPr marL="465155" lvl="1" indent="-7955" algn="l" defTabSz="814365">
              <a:lnSpc>
                <a:spcPct val="100000"/>
              </a:lnSpc>
              <a:spcBef>
                <a:spcPct val="35000"/>
              </a:spcBef>
              <a:spcAft>
                <a:spcPct val="0"/>
              </a:spcAft>
              <a:buNone/>
            </a:pPr>
            <a:r>
              <a:rPr lang="fr-FR" sz="1600" b="0" i="0" dirty="0" smtClean="0">
                <a:solidFill>
                  <a:srgbClr val="000000"/>
                </a:solidFill>
                <a:latin typeface="Arial"/>
                <a:ea typeface="+mn-ea"/>
                <a:cs typeface="Arial"/>
              </a:rPr>
              <a:t>Delete flash:vlan.dat? [confirm]</a:t>
            </a:r>
          </a:p>
          <a:p>
            <a:pPr marL="381030" indent="-381030" algn="l" defTabSz="814365">
              <a:lnSpc>
                <a:spcPct val="75000"/>
              </a:lnSpc>
              <a:spcBef>
                <a:spcPct val="50000"/>
              </a:spcBef>
              <a:spcAft>
                <a:spcPct val="0"/>
              </a:spcAft>
              <a:buNone/>
            </a:pPr>
            <a:endParaRPr lang="fr-FR" sz="2000" dirty="0" smtClean="0"/>
          </a:p>
        </p:txBody>
      </p:sp>
      <p:pic>
        <p:nvPicPr>
          <p:cNvPr id="40964" name="Picture 5"/>
          <p:cNvPicPr>
            <a:picLocks noChangeAspect="1" noChangeArrowheads="1"/>
          </p:cNvPicPr>
          <p:nvPr/>
        </p:nvPicPr>
        <p:blipFill>
          <a:blip r:embed="rId3" cstate="print"/>
          <a:stretch>
            <a:fillRect/>
          </a:stretch>
        </p:blipFill>
        <p:spPr bwMode="auto">
          <a:xfrm>
            <a:off x="332030" y="1404938"/>
            <a:ext cx="5098565" cy="46323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66725" y="377825"/>
            <a:ext cx="8145463" cy="838200"/>
          </a:xfrm>
        </p:spPr>
        <p:txBody>
          <a:bodyPr/>
          <a:lstStyle/>
          <a:p>
            <a:pPr algn="l" defTabSz="814365">
              <a:spcBef>
                <a:spcPct val="0"/>
              </a:spcBef>
              <a:spcAft>
                <a:spcPct val="0"/>
              </a:spcAft>
              <a:buNone/>
            </a:pPr>
            <a:r>
              <a:rPr lang="fr-FR" sz="1800" b="1" i="0" dirty="0" smtClean="0">
                <a:solidFill>
                  <a:srgbClr val="708CA1"/>
                </a:solidFill>
                <a:latin typeface="Arial"/>
                <a:ea typeface="+mj-ea"/>
              </a:rPr>
              <a:t>Enregistrement des configurations</a:t>
            </a:r>
            <a:r>
              <a:rPr lang="fr-FR" sz="3200" b="1" i="0" dirty="0" smtClean="0">
                <a:solidFill>
                  <a:srgbClr val="708CA1"/>
                </a:solidFill>
                <a:latin typeface="Arial"/>
                <a:ea typeface="+mj-ea"/>
              </a:rPr>
              <a:t/>
            </a:r>
            <a:br>
              <a:rPr lang="fr-FR" sz="3200" b="1" i="0" dirty="0" smtClean="0">
                <a:solidFill>
                  <a:srgbClr val="708CA1"/>
                </a:solidFill>
                <a:latin typeface="Arial"/>
                <a:ea typeface="+mj-ea"/>
              </a:rPr>
            </a:br>
            <a:r>
              <a:rPr lang="fr-FR" sz="3200" b="1" i="0" dirty="0" smtClean="0">
                <a:solidFill>
                  <a:srgbClr val="AAC1D8">
                    <a:lumMod val="75000"/>
                  </a:srgbClr>
                </a:solidFill>
                <a:latin typeface="Arial"/>
                <a:ea typeface="+mj-ea"/>
                <a:cs typeface="Arial"/>
              </a:rPr>
              <a:t>Capture de texte</a:t>
            </a:r>
            <a:endParaRPr lang="fr-FR" sz="3200" b="1" i="0" dirty="0">
              <a:solidFill>
                <a:srgbClr val="AAC1D8">
                  <a:lumMod val="75000"/>
                </a:srgbClr>
              </a:solidFill>
              <a:latin typeface="Arial"/>
              <a:ea typeface="+mj-ea"/>
              <a:cs typeface="Arial"/>
            </a:endParaRPr>
          </a:p>
        </p:txBody>
      </p:sp>
      <p:pic>
        <p:nvPicPr>
          <p:cNvPr id="41987" name="Picture 4"/>
          <p:cNvPicPr>
            <a:picLocks noChangeAspect="1" noChangeArrowheads="1"/>
          </p:cNvPicPr>
          <p:nvPr/>
        </p:nvPicPr>
        <p:blipFill>
          <a:blip r:embed="rId3" cstate="print"/>
          <a:stretch>
            <a:fillRect/>
          </a:stretch>
        </p:blipFill>
        <p:spPr bwMode="auto">
          <a:xfrm>
            <a:off x="301625" y="1522223"/>
            <a:ext cx="4346575" cy="46168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bg2"/>
                  </a:outerShdw>
                </a:effectLst>
              </a14:hiddenEffects>
            </a:ext>
          </a:extLst>
        </p:spPr>
      </p:pic>
      <p:pic>
        <p:nvPicPr>
          <p:cNvPr id="41988" name="Picture 5"/>
          <p:cNvPicPr>
            <a:picLocks noChangeAspect="1" noChangeArrowheads="1"/>
          </p:cNvPicPr>
          <p:nvPr/>
        </p:nvPicPr>
        <p:blipFill>
          <a:blip r:embed="rId4" cstate="print"/>
          <a:stretch>
            <a:fillRect/>
          </a:stretch>
        </p:blipFill>
        <p:spPr bwMode="auto">
          <a:xfrm>
            <a:off x="4820754" y="1584325"/>
            <a:ext cx="3798267" cy="3611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54038" y="784225"/>
            <a:ext cx="8145462" cy="838200"/>
          </a:xfrm>
        </p:spPr>
        <p:txBody>
          <a:bodyPr/>
          <a:lstStyle/>
          <a:p>
            <a:pPr algn="ctr" defTabSz="814365">
              <a:spcBef>
                <a:spcPct val="0"/>
              </a:spcBef>
              <a:spcAft>
                <a:spcPct val="0"/>
              </a:spcAft>
              <a:buNone/>
            </a:pPr>
            <a:r>
              <a:rPr lang="fr-FR" sz="3200" b="1" i="0" dirty="0" smtClean="0">
                <a:solidFill>
                  <a:srgbClr val="AAC1D8">
                    <a:lumMod val="75000"/>
                  </a:srgbClr>
                </a:solidFill>
                <a:latin typeface="Arial"/>
                <a:ea typeface="+mj-ea"/>
                <a:cs typeface="Arial"/>
              </a:rPr>
              <a:t>2.3 Schémas d'adressage</a:t>
            </a:r>
            <a:endParaRPr lang="fr-FR" sz="3200" b="1" i="0" dirty="0">
              <a:solidFill>
                <a:srgbClr val="AAC1D8">
                  <a:lumMod val="75000"/>
                </a:srgbClr>
              </a:solidFill>
              <a:latin typeface="Arial"/>
              <a:ea typeface="+mj-ea"/>
              <a:cs typeface="Arial"/>
            </a:endParaRPr>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09575" y="377825"/>
            <a:ext cx="8145463" cy="838200"/>
          </a:xfrm>
        </p:spPr>
        <p:txBody>
          <a:bodyPr/>
          <a:lstStyle/>
          <a:p>
            <a:pPr algn="l" defTabSz="814365">
              <a:spcBef>
                <a:spcPct val="0"/>
              </a:spcBef>
              <a:spcAft>
                <a:spcPct val="0"/>
              </a:spcAft>
              <a:buNone/>
            </a:pPr>
            <a:r>
              <a:rPr lang="fr-FR" sz="1800" b="1" i="0" dirty="0" smtClean="0">
                <a:solidFill>
                  <a:srgbClr val="708CA1"/>
                </a:solidFill>
                <a:latin typeface="Arial"/>
                <a:ea typeface="+mj-ea"/>
              </a:rPr>
              <a:t>Ports et adresses</a:t>
            </a:r>
            <a:r>
              <a:rPr lang="fr-FR" sz="3200" b="1" i="0" dirty="0" smtClean="0">
                <a:solidFill>
                  <a:srgbClr val="708CA1"/>
                </a:solidFill>
                <a:latin typeface="Arial"/>
                <a:ea typeface="+mj-ea"/>
              </a:rPr>
              <a:t/>
            </a:r>
            <a:br>
              <a:rPr lang="fr-FR" sz="3200" b="1" i="0" dirty="0" smtClean="0">
                <a:solidFill>
                  <a:srgbClr val="708CA1"/>
                </a:solidFill>
                <a:latin typeface="Arial"/>
                <a:ea typeface="+mj-ea"/>
              </a:rPr>
            </a:br>
            <a:r>
              <a:rPr lang="fr-FR" sz="3200" b="1" i="0" dirty="0" smtClean="0">
                <a:solidFill>
                  <a:srgbClr val="AAC1D8">
                    <a:lumMod val="75000"/>
                  </a:srgbClr>
                </a:solidFill>
                <a:latin typeface="Arial"/>
                <a:ea typeface="+mj-ea"/>
                <a:cs typeface="Arial"/>
              </a:rPr>
              <a:t>Généralités sur l'adressage IP</a:t>
            </a:r>
            <a:endParaRPr lang="fr-FR" sz="3200" b="1" i="0" dirty="0">
              <a:solidFill>
                <a:srgbClr val="AAC1D8">
                  <a:lumMod val="75000"/>
                </a:srgbClr>
              </a:solidFill>
              <a:latin typeface="Arial"/>
              <a:ea typeface="+mj-ea"/>
              <a:cs typeface="Arial"/>
            </a:endParaRPr>
          </a:p>
        </p:txBody>
      </p:sp>
      <p:sp>
        <p:nvSpPr>
          <p:cNvPr id="44035" name="Rectangle 6"/>
          <p:cNvSpPr>
            <a:spLocks noGrp="1" noChangeArrowheads="1"/>
          </p:cNvSpPr>
          <p:nvPr>
            <p:ph idx="1"/>
          </p:nvPr>
        </p:nvSpPr>
        <p:spPr>
          <a:xfrm>
            <a:off x="452438" y="1449388"/>
            <a:ext cx="3205162" cy="5153025"/>
          </a:xfrm>
        </p:spPr>
        <p:txBody>
          <a:bodyPr/>
          <a:lstStyle/>
          <a:p>
            <a:pPr marL="236555" indent="-236555" algn="l" defTabSz="814365">
              <a:lnSpc>
                <a:spcPct val="100000"/>
              </a:lnSpc>
              <a:spcBef>
                <a:spcPct val="50000"/>
              </a:spcBef>
              <a:spcAft>
                <a:spcPct val="0"/>
              </a:spcAft>
              <a:buClr>
                <a:srgbClr val="708CA1"/>
              </a:buClr>
              <a:buFont typeface="Wingdings"/>
              <a:buChar char="§"/>
            </a:pPr>
            <a:r>
              <a:rPr lang="fr-FR" sz="1600" b="0" i="0" dirty="0" smtClean="0">
                <a:solidFill>
                  <a:srgbClr val="000000"/>
                </a:solidFill>
                <a:latin typeface="Arial"/>
                <a:cs typeface="Arial"/>
              </a:rPr>
              <a:t>Chaque périphérique final d'un réseau doit avoir une adresse IP.</a:t>
            </a:r>
          </a:p>
          <a:p>
            <a:pPr marL="236555" indent="-236555" algn="l" defTabSz="814365">
              <a:lnSpc>
                <a:spcPct val="100000"/>
              </a:lnSpc>
              <a:spcBef>
                <a:spcPct val="50000"/>
              </a:spcBef>
              <a:spcAft>
                <a:spcPct val="0"/>
              </a:spcAft>
              <a:buClr>
                <a:srgbClr val="708CA1"/>
              </a:buClr>
              <a:buFont typeface="Wingdings"/>
              <a:buChar char="§"/>
            </a:pPr>
            <a:r>
              <a:rPr lang="fr-FR" sz="1600" b="0" i="0" dirty="0" smtClean="0">
                <a:solidFill>
                  <a:srgbClr val="000000"/>
                </a:solidFill>
                <a:latin typeface="Arial"/>
              </a:rPr>
              <a:t>La structure d'une adresse IPv4 est appelée </a:t>
            </a:r>
            <a:r>
              <a:rPr lang="fr-FR" sz="1600" b="0" i="1" dirty="0" smtClean="0">
                <a:solidFill>
                  <a:srgbClr val="000000"/>
                </a:solidFill>
                <a:latin typeface="Arial"/>
              </a:rPr>
              <a:t>notation décimale à point.</a:t>
            </a:r>
          </a:p>
          <a:p>
            <a:pPr marL="236555" indent="-236555" algn="l" defTabSz="814365">
              <a:lnSpc>
                <a:spcPct val="100000"/>
              </a:lnSpc>
              <a:spcBef>
                <a:spcPct val="50000"/>
              </a:spcBef>
              <a:spcAft>
                <a:spcPct val="0"/>
              </a:spcAft>
              <a:buClr>
                <a:srgbClr val="708CA1"/>
              </a:buClr>
              <a:buFont typeface="Wingdings"/>
              <a:buChar char="§"/>
            </a:pPr>
            <a:r>
              <a:rPr lang="fr-FR" sz="1600" b="0" i="0" dirty="0" smtClean="0">
                <a:solidFill>
                  <a:srgbClr val="000000"/>
                </a:solidFill>
                <a:latin typeface="Arial"/>
              </a:rPr>
              <a:t>L'adresse IP est affichée en notation décimale, avec quatre nombres décimaux compris entre 0 et 255.</a:t>
            </a:r>
          </a:p>
          <a:p>
            <a:pPr marL="236555" indent="-236555" algn="l" defTabSz="814365">
              <a:lnSpc>
                <a:spcPct val="100000"/>
              </a:lnSpc>
              <a:spcBef>
                <a:spcPct val="50000"/>
              </a:spcBef>
              <a:spcAft>
                <a:spcPct val="0"/>
              </a:spcAft>
              <a:buClr>
                <a:srgbClr val="708CA1"/>
              </a:buClr>
              <a:buFont typeface="Wingdings"/>
              <a:buChar char="§"/>
            </a:pPr>
            <a:r>
              <a:rPr lang="fr-FR" sz="1600" b="0" i="0" dirty="0" smtClean="0">
                <a:solidFill>
                  <a:srgbClr val="000000"/>
                </a:solidFill>
                <a:latin typeface="Arial"/>
              </a:rPr>
              <a:t>Avec l'adresse IP, il faut aussi un masque de sous-réseau.</a:t>
            </a:r>
          </a:p>
          <a:p>
            <a:pPr marL="236555" indent="-236555" algn="l" defTabSz="814365">
              <a:lnSpc>
                <a:spcPct val="100000"/>
              </a:lnSpc>
              <a:spcBef>
                <a:spcPct val="50000"/>
              </a:spcBef>
              <a:spcAft>
                <a:spcPct val="0"/>
              </a:spcAft>
              <a:buClr>
                <a:srgbClr val="708CA1"/>
              </a:buClr>
              <a:buFont typeface="Wingdings"/>
              <a:buChar char="§"/>
            </a:pPr>
            <a:r>
              <a:rPr lang="fr-FR" sz="1600" b="0" i="0" dirty="0" smtClean="0">
                <a:solidFill>
                  <a:srgbClr val="000000"/>
                </a:solidFill>
                <a:latin typeface="Arial"/>
              </a:rPr>
              <a:t>Les adresses IP peuvent être attribuées à la fois aux ports physiques et aux interfaces virtuelles des périphériques.</a:t>
            </a:r>
            <a:endParaRPr lang="fr-FR" altLang="ja-JP" sz="1600" dirty="0" smtClean="0">
              <a:ea typeface="ＭＳ Ｐゴシック" pitchFamily="34" charset="-128"/>
              <a:cs typeface="Arial" charset="0"/>
            </a:endParaRPr>
          </a:p>
        </p:txBody>
      </p:sp>
      <p:pic>
        <p:nvPicPr>
          <p:cNvPr id="44036"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90975" y="1189038"/>
            <a:ext cx="4918075" cy="541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85788" y="1198563"/>
            <a:ext cx="8143875" cy="838200"/>
          </a:xfrm>
        </p:spPr>
        <p:txBody>
          <a:bodyPr/>
          <a:lstStyle/>
          <a:p>
            <a:pPr algn="ctr" defTabSz="814365">
              <a:spcBef>
                <a:spcPct val="0"/>
              </a:spcBef>
              <a:spcAft>
                <a:spcPct val="0"/>
              </a:spcAft>
              <a:buNone/>
            </a:pPr>
            <a:r>
              <a:rPr lang="fr-FR" sz="3600" b="1" i="0" dirty="0" smtClean="0">
                <a:solidFill>
                  <a:srgbClr val="708CA1"/>
                </a:solidFill>
                <a:latin typeface="Arial"/>
                <a:ea typeface="+mj-ea"/>
                <a:cs typeface="+mj-cs"/>
              </a:rPr>
              <a:t>2.1 Formation intensive à IOS</a:t>
            </a:r>
            <a:endParaRPr lang="fr-FR" sz="3600" b="1" i="0" dirty="0">
              <a:solidFill>
                <a:srgbClr val="708CA1"/>
              </a:solidFill>
              <a:latin typeface="Arial"/>
              <a:ea typeface="+mj-ea"/>
              <a:cs typeface="+mj-cs"/>
            </a:endParaRPr>
          </a:p>
        </p:txBody>
      </p:sp>
      <p:pic>
        <p:nvPicPr>
          <p:cNvPr id="819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62050" y="2355850"/>
            <a:ext cx="6991350" cy="3106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68313" y="377825"/>
            <a:ext cx="8145462" cy="838200"/>
          </a:xfrm>
        </p:spPr>
        <p:txBody>
          <a:bodyPr/>
          <a:lstStyle/>
          <a:p>
            <a:pPr algn="l" defTabSz="814365">
              <a:spcBef>
                <a:spcPct val="0"/>
              </a:spcBef>
              <a:spcAft>
                <a:spcPct val="0"/>
              </a:spcAft>
              <a:buNone/>
            </a:pPr>
            <a:r>
              <a:rPr lang="fr-FR" sz="1800" b="1" i="0" dirty="0" smtClean="0">
                <a:solidFill>
                  <a:srgbClr val="708CA1"/>
                </a:solidFill>
                <a:latin typeface="Arial"/>
                <a:ea typeface="+mj-ea"/>
              </a:rPr>
              <a:t>Ports et adresses</a:t>
            </a:r>
            <a:r>
              <a:rPr lang="fr-FR" sz="3200" b="1" i="0" dirty="0" smtClean="0">
                <a:solidFill>
                  <a:srgbClr val="708CA1"/>
                </a:solidFill>
                <a:latin typeface="Arial"/>
                <a:ea typeface="+mj-ea"/>
              </a:rPr>
              <a:t/>
            </a:r>
            <a:br>
              <a:rPr lang="fr-FR" sz="3200" b="1" i="0" dirty="0" smtClean="0">
                <a:solidFill>
                  <a:srgbClr val="708CA1"/>
                </a:solidFill>
                <a:latin typeface="Arial"/>
                <a:ea typeface="+mj-ea"/>
              </a:rPr>
            </a:br>
            <a:r>
              <a:rPr lang="fr-FR" sz="3200" b="1" i="0" dirty="0" smtClean="0">
                <a:solidFill>
                  <a:srgbClr val="AAC1D8">
                    <a:lumMod val="75000"/>
                  </a:srgbClr>
                </a:solidFill>
                <a:latin typeface="Arial"/>
                <a:ea typeface="+mj-ea"/>
                <a:cs typeface="Arial"/>
              </a:rPr>
              <a:t>Interfaces et ports</a:t>
            </a:r>
            <a:endParaRPr lang="fr-FR" sz="3200" b="1" i="0" dirty="0">
              <a:solidFill>
                <a:srgbClr val="AAC1D8">
                  <a:lumMod val="75000"/>
                </a:srgbClr>
              </a:solidFill>
              <a:latin typeface="Arial"/>
              <a:ea typeface="+mj-ea"/>
              <a:cs typeface="Arial"/>
            </a:endParaRPr>
          </a:p>
        </p:txBody>
      </p:sp>
      <p:sp>
        <p:nvSpPr>
          <p:cNvPr id="45059" name="Rectangle 6"/>
          <p:cNvSpPr>
            <a:spLocks noGrp="1" noChangeArrowheads="1"/>
          </p:cNvSpPr>
          <p:nvPr>
            <p:ph idx="1"/>
          </p:nvPr>
        </p:nvSpPr>
        <p:spPr>
          <a:xfrm>
            <a:off x="463550" y="1233489"/>
            <a:ext cx="8216900" cy="3871912"/>
          </a:xfrm>
        </p:spPr>
        <p:txBody>
          <a:bodyPr>
            <a:normAutofit fontScale="92500"/>
          </a:bodyPr>
          <a:lstStyle/>
          <a:p>
            <a:pPr marL="236555" indent="-236555" algn="l" defTabSz="814365">
              <a:lnSpc>
                <a:spcPct val="100000"/>
              </a:lnSpc>
              <a:spcBef>
                <a:spcPct val="50000"/>
              </a:spcBef>
              <a:spcAft>
                <a:spcPct val="0"/>
              </a:spcAft>
              <a:buClr>
                <a:srgbClr val="708CA1"/>
              </a:buClr>
              <a:buFont typeface="Wingdings"/>
              <a:buChar char="§"/>
            </a:pPr>
            <a:r>
              <a:rPr lang="fr-FR" sz="1600" b="0" i="0" dirty="0" smtClean="0">
                <a:solidFill>
                  <a:srgbClr val="000000"/>
                </a:solidFill>
                <a:latin typeface="Arial"/>
              </a:rPr>
              <a:t>Les communications réseau dépendent des interfaces des périphériques utilisateur, des interfaces des périphériques réseau et des câbles qui les relient.</a:t>
            </a:r>
          </a:p>
          <a:p>
            <a:pPr marL="236555" indent="-236555" algn="l" defTabSz="814365">
              <a:lnSpc>
                <a:spcPct val="100000"/>
              </a:lnSpc>
              <a:spcBef>
                <a:spcPct val="50000"/>
              </a:spcBef>
              <a:spcAft>
                <a:spcPct val="0"/>
              </a:spcAft>
              <a:buClr>
                <a:srgbClr val="708CA1"/>
              </a:buClr>
              <a:buFont typeface="Wingdings"/>
              <a:buChar char="§"/>
            </a:pPr>
            <a:r>
              <a:rPr lang="fr-FR" sz="1600" b="0" i="0" dirty="0" smtClean="0">
                <a:solidFill>
                  <a:srgbClr val="000000"/>
                </a:solidFill>
                <a:latin typeface="Arial"/>
              </a:rPr>
              <a:t>Ces supports de transmission peuvent être des câbles en cuivre à paires torsadées, des câbles à fibres optiques, des câbles coaxiaux ou une liaison sans fil.</a:t>
            </a:r>
          </a:p>
          <a:p>
            <a:pPr marL="236555" indent="-236555" algn="l" defTabSz="814365">
              <a:lnSpc>
                <a:spcPct val="100000"/>
              </a:lnSpc>
              <a:spcBef>
                <a:spcPct val="50000"/>
              </a:spcBef>
              <a:spcAft>
                <a:spcPct val="0"/>
              </a:spcAft>
              <a:buClr>
                <a:srgbClr val="708CA1"/>
              </a:buClr>
              <a:buFont typeface="Wingdings"/>
              <a:buChar char="§"/>
            </a:pPr>
            <a:r>
              <a:rPr lang="fr-FR" sz="1600" b="0" i="0" dirty="0" smtClean="0">
                <a:solidFill>
                  <a:srgbClr val="000000"/>
                </a:solidFill>
                <a:latin typeface="Arial"/>
              </a:rPr>
              <a:t>Chacun de ces supports de transmission a ses propres avantages et ses fonctionnalités.</a:t>
            </a:r>
          </a:p>
          <a:p>
            <a:pPr marL="236555" indent="-236555" algn="l" defTabSz="814365">
              <a:lnSpc>
                <a:spcPct val="100000"/>
              </a:lnSpc>
              <a:spcBef>
                <a:spcPct val="50000"/>
              </a:spcBef>
              <a:spcAft>
                <a:spcPct val="0"/>
              </a:spcAft>
              <a:buClr>
                <a:srgbClr val="708CA1"/>
              </a:buClr>
              <a:buFont typeface="Wingdings"/>
              <a:buChar char="§"/>
            </a:pPr>
            <a:r>
              <a:rPr lang="fr-FR" sz="1600" b="0" i="0" dirty="0" smtClean="0">
                <a:solidFill>
                  <a:srgbClr val="000000"/>
                </a:solidFill>
                <a:latin typeface="Arial"/>
              </a:rPr>
              <a:t>Ethernet est la technologie de réseau local (LAN) la plus répandue aujourd'hui.</a:t>
            </a:r>
          </a:p>
          <a:p>
            <a:pPr marL="236555" indent="-236555" algn="l" defTabSz="814365">
              <a:lnSpc>
                <a:spcPct val="100000"/>
              </a:lnSpc>
              <a:spcBef>
                <a:spcPct val="50000"/>
              </a:spcBef>
              <a:spcAft>
                <a:spcPct val="0"/>
              </a:spcAft>
              <a:buClr>
                <a:srgbClr val="708CA1"/>
              </a:buClr>
              <a:buFont typeface="Wingdings"/>
              <a:buChar char="§"/>
            </a:pPr>
            <a:r>
              <a:rPr lang="fr-FR" sz="1600" b="0" i="0" dirty="0" smtClean="0">
                <a:solidFill>
                  <a:srgbClr val="000000"/>
                </a:solidFill>
                <a:latin typeface="Arial"/>
              </a:rPr>
              <a:t>Les ports Ethernet sont fournis sur les périphériques des utilisateurs, les commutateurs et autres périphériques réseau.</a:t>
            </a:r>
          </a:p>
          <a:p>
            <a:pPr marL="236555" indent="-236555" algn="l" defTabSz="814365">
              <a:lnSpc>
                <a:spcPct val="100000"/>
              </a:lnSpc>
              <a:spcBef>
                <a:spcPct val="50000"/>
              </a:spcBef>
              <a:spcAft>
                <a:spcPct val="0"/>
              </a:spcAft>
              <a:buClr>
                <a:srgbClr val="708CA1"/>
              </a:buClr>
              <a:buFont typeface="Wingdings"/>
              <a:buChar char="§"/>
            </a:pPr>
            <a:r>
              <a:rPr lang="fr-FR" sz="1600" b="0" i="0" dirty="0" smtClean="0">
                <a:solidFill>
                  <a:srgbClr val="000000"/>
                </a:solidFill>
                <a:latin typeface="Arial"/>
              </a:rPr>
              <a:t>Les commutateurs Cisco IOS sont équipés de ports physiques pour la connexion, mais intègrent également une ou plusieurs interfaces virtuelles de commutateur (SVI). Autrement dit, il n'y a aucun composant matériel, cette fonctionnalité étant gérée par logiciel. </a:t>
            </a:r>
          </a:p>
          <a:p>
            <a:pPr marL="236555" indent="-236555" algn="l" defTabSz="814365">
              <a:lnSpc>
                <a:spcPct val="100000"/>
              </a:lnSpc>
              <a:spcBef>
                <a:spcPct val="50000"/>
              </a:spcBef>
              <a:spcAft>
                <a:spcPct val="0"/>
              </a:spcAft>
              <a:buClr>
                <a:srgbClr val="708CA1"/>
              </a:buClr>
              <a:buFont typeface="Wingdings"/>
              <a:buChar char="§"/>
            </a:pPr>
            <a:r>
              <a:rPr lang="fr-FR" sz="1600" b="0" i="0" dirty="0" smtClean="0">
                <a:solidFill>
                  <a:srgbClr val="000000"/>
                </a:solidFill>
                <a:latin typeface="Arial"/>
              </a:rPr>
              <a:t>L'interface virtuelle de commutateur permet de gérer à distance le commutateur sur un réseau. </a:t>
            </a:r>
          </a:p>
          <a:p>
            <a:pPr marL="236555" indent="-236555" algn="l" defTabSz="814365">
              <a:lnSpc>
                <a:spcPct val="75000"/>
              </a:lnSpc>
              <a:spcBef>
                <a:spcPct val="50000"/>
              </a:spcBef>
              <a:spcAft>
                <a:spcPct val="0"/>
              </a:spcAft>
              <a:buClr>
                <a:srgbClr val="708CA1"/>
              </a:buClr>
              <a:buFont typeface="Wingdings"/>
              <a:buChar char="§"/>
            </a:pPr>
            <a:endParaRPr lang="fr-FR" altLang="ja-JP" sz="2000" dirty="0" smtClean="0">
              <a:ea typeface="ＭＳ Ｐゴシック" pitchFamily="34" charset="-128"/>
            </a:endParaRPr>
          </a:p>
        </p:txBody>
      </p:sp>
      <p:pic>
        <p:nvPicPr>
          <p:cNvPr id="45060"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62350" y="5133975"/>
            <a:ext cx="2019300" cy="152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bg2"/>
                  </a:outerShdw>
                </a:effectLst>
              </a14:hiddenEffects>
            </a:ext>
          </a:extLst>
        </p:spPr>
      </p:pic>
      <p:pic>
        <p:nvPicPr>
          <p:cNvPr id="45061"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16000" y="5295900"/>
            <a:ext cx="1716088" cy="1254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bg2"/>
                  </a:outerShdw>
                </a:effectLst>
              </a14:hiddenEffects>
            </a:ext>
          </a:extLst>
        </p:spPr>
      </p:pic>
      <p:pic>
        <p:nvPicPr>
          <p:cNvPr id="45062" name="Picture 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575425" y="5243513"/>
            <a:ext cx="1727200" cy="13065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4"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84275" y="1231900"/>
            <a:ext cx="7112000" cy="1901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bg2"/>
                  </a:outerShdw>
                </a:effectLst>
              </a14:hiddenEffects>
            </a:ext>
          </a:extLst>
        </p:spPr>
      </p:pic>
      <p:sp>
        <p:nvSpPr>
          <p:cNvPr id="46082" name="Rectangle 2"/>
          <p:cNvSpPr>
            <a:spLocks noGrp="1" noChangeArrowheads="1"/>
          </p:cNvSpPr>
          <p:nvPr>
            <p:ph type="title"/>
          </p:nvPr>
        </p:nvSpPr>
        <p:spPr>
          <a:xfrm>
            <a:off x="0" y="392113"/>
            <a:ext cx="9144000" cy="838200"/>
          </a:xfrm>
        </p:spPr>
        <p:txBody>
          <a:bodyPr/>
          <a:lstStyle/>
          <a:p>
            <a:pPr algn="l" defTabSz="814365">
              <a:spcBef>
                <a:spcPct val="0"/>
              </a:spcBef>
              <a:spcAft>
                <a:spcPct val="0"/>
              </a:spcAft>
              <a:buNone/>
            </a:pPr>
            <a:r>
              <a:rPr lang="fr-FR" sz="1800" b="1" i="0" dirty="0" smtClean="0">
                <a:solidFill>
                  <a:srgbClr val="708CA1"/>
                </a:solidFill>
                <a:latin typeface="Arial"/>
                <a:ea typeface="+mj-ea"/>
              </a:rPr>
              <a:t>Adressage des périphériques</a:t>
            </a:r>
            <a:br>
              <a:rPr lang="fr-FR" sz="1800" b="1" i="0" dirty="0" smtClean="0">
                <a:solidFill>
                  <a:srgbClr val="708CA1"/>
                </a:solidFill>
                <a:latin typeface="Arial"/>
                <a:ea typeface="+mj-ea"/>
              </a:rPr>
            </a:br>
            <a:r>
              <a:rPr lang="fr-FR" sz="2600" b="1" i="0" dirty="0" smtClean="0">
                <a:solidFill>
                  <a:srgbClr val="AAC1D8">
                    <a:lumMod val="75000"/>
                  </a:srgbClr>
                </a:solidFill>
                <a:latin typeface="Arial"/>
                <a:ea typeface="+mj-ea"/>
                <a:cs typeface="Arial"/>
              </a:rPr>
              <a:t>Configuration d'une interface virtuelle de commutateur</a:t>
            </a:r>
            <a:endParaRPr lang="fr-FR" sz="2600" b="1" i="0" dirty="0">
              <a:solidFill>
                <a:srgbClr val="AAC1D8">
                  <a:lumMod val="75000"/>
                </a:srgbClr>
              </a:solidFill>
              <a:latin typeface="Arial"/>
              <a:ea typeface="+mj-ea"/>
              <a:cs typeface="Arial"/>
            </a:endParaRPr>
          </a:p>
        </p:txBody>
      </p:sp>
      <p:sp>
        <p:nvSpPr>
          <p:cNvPr id="46083" name="Rectangle 6"/>
          <p:cNvSpPr>
            <a:spLocks noGrp="1" noChangeArrowheads="1"/>
          </p:cNvSpPr>
          <p:nvPr>
            <p:ph idx="1"/>
          </p:nvPr>
        </p:nvSpPr>
        <p:spPr>
          <a:xfrm>
            <a:off x="438150" y="3103563"/>
            <a:ext cx="8342313" cy="3649662"/>
          </a:xfrm>
        </p:spPr>
        <p:txBody>
          <a:bodyPr>
            <a:normAutofit fontScale="92500" lnSpcReduction="20000"/>
          </a:bodyPr>
          <a:lstStyle/>
          <a:p>
            <a:pPr marL="236555" indent="-236555" algn="l" defTabSz="814365">
              <a:lnSpc>
                <a:spcPct val="110000"/>
              </a:lnSpc>
              <a:spcBef>
                <a:spcPct val="50000"/>
              </a:spcBef>
              <a:spcAft>
                <a:spcPct val="0"/>
              </a:spcAft>
              <a:buClr>
                <a:srgbClr val="708CA1"/>
              </a:buClr>
              <a:buFont typeface="Wingdings"/>
              <a:buChar char="§"/>
            </a:pPr>
            <a:r>
              <a:rPr lang="fr-FR" sz="2000" b="1" i="0" dirty="0" smtClean="0">
                <a:solidFill>
                  <a:srgbClr val="000000"/>
                </a:solidFill>
                <a:latin typeface="Arial"/>
                <a:ea typeface="+mn-ea"/>
                <a:cs typeface="Arial"/>
              </a:rPr>
              <a:t>Adresse IP :</a:t>
            </a:r>
            <a:r>
              <a:rPr lang="fr-FR" sz="2000" b="0" i="0" dirty="0" smtClean="0">
                <a:solidFill>
                  <a:srgbClr val="000000"/>
                </a:solidFill>
                <a:latin typeface="Arial"/>
                <a:ea typeface="+mn-ea"/>
                <a:cs typeface="Arial"/>
              </a:rPr>
              <a:t> combinée au masque de sous-réseau, elle identifie de manière unique le périphérique final sur l'interréseau.</a:t>
            </a:r>
          </a:p>
          <a:p>
            <a:pPr marL="236555" indent="-236555" algn="l" defTabSz="814365">
              <a:lnSpc>
                <a:spcPct val="110000"/>
              </a:lnSpc>
              <a:spcBef>
                <a:spcPct val="50000"/>
              </a:spcBef>
              <a:spcAft>
                <a:spcPct val="0"/>
              </a:spcAft>
              <a:buClr>
                <a:srgbClr val="708CA1"/>
              </a:buClr>
              <a:buFont typeface="Wingdings"/>
              <a:buChar char="§"/>
            </a:pPr>
            <a:r>
              <a:rPr lang="fr-FR" sz="2000" b="1" i="0" dirty="0" smtClean="0">
                <a:solidFill>
                  <a:srgbClr val="000000"/>
                </a:solidFill>
                <a:latin typeface="Arial"/>
                <a:ea typeface="+mn-ea"/>
                <a:cs typeface="Arial"/>
              </a:rPr>
              <a:t>Masque de sous-réseau :</a:t>
            </a:r>
            <a:r>
              <a:rPr lang="fr-FR" sz="2000" b="0" i="0" dirty="0" smtClean="0">
                <a:solidFill>
                  <a:srgbClr val="000000"/>
                </a:solidFill>
                <a:latin typeface="Arial"/>
                <a:ea typeface="+mn-ea"/>
                <a:cs typeface="Arial"/>
              </a:rPr>
              <a:t> détermine quelle partie d'un réseau plus vaste est utilisée par une adresse IP.</a:t>
            </a:r>
          </a:p>
          <a:p>
            <a:pPr marL="236555" indent="-236555" algn="l" defTabSz="814365">
              <a:lnSpc>
                <a:spcPct val="110000"/>
              </a:lnSpc>
              <a:spcBef>
                <a:spcPct val="50000"/>
              </a:spcBef>
              <a:spcAft>
                <a:spcPct val="0"/>
              </a:spcAft>
              <a:buClr>
                <a:srgbClr val="708CA1"/>
              </a:buClr>
              <a:buFont typeface="Wingdings"/>
              <a:buChar char="§"/>
            </a:pPr>
            <a:r>
              <a:rPr lang="fr-FR" sz="2000" b="1" i="0" dirty="0" smtClean="0">
                <a:solidFill>
                  <a:srgbClr val="000000"/>
                </a:solidFill>
                <a:latin typeface="Arial"/>
                <a:ea typeface="+mn-ea"/>
              </a:rPr>
              <a:t>interface VLAN 1 :</a:t>
            </a:r>
            <a:r>
              <a:rPr lang="fr-FR" sz="2000" b="0" i="0" dirty="0" smtClean="0">
                <a:solidFill>
                  <a:srgbClr val="000000"/>
                </a:solidFill>
                <a:latin typeface="Arial"/>
                <a:ea typeface="+mn-ea"/>
              </a:rPr>
              <a:t> mode de configuration d'interface </a:t>
            </a:r>
          </a:p>
          <a:p>
            <a:pPr marL="236555" indent="-236555" algn="l" defTabSz="814365">
              <a:lnSpc>
                <a:spcPct val="110000"/>
              </a:lnSpc>
              <a:spcBef>
                <a:spcPct val="50000"/>
              </a:spcBef>
              <a:spcAft>
                <a:spcPct val="0"/>
              </a:spcAft>
              <a:buClr>
                <a:srgbClr val="708CA1"/>
              </a:buClr>
              <a:buFont typeface="Wingdings"/>
              <a:buChar char="§"/>
            </a:pPr>
            <a:r>
              <a:rPr lang="fr-FR" sz="2000" b="1" i="0" dirty="0" smtClean="0">
                <a:solidFill>
                  <a:srgbClr val="000000"/>
                </a:solidFill>
                <a:latin typeface="Arial"/>
                <a:ea typeface="+mn-ea"/>
              </a:rPr>
              <a:t>ip address 192.168.10.2 255.255.255.0 :</a:t>
            </a:r>
            <a:r>
              <a:rPr lang="fr-FR" sz="2000" b="0" i="0" dirty="0" smtClean="0">
                <a:solidFill>
                  <a:srgbClr val="000000"/>
                </a:solidFill>
                <a:latin typeface="Arial"/>
                <a:ea typeface="+mn-ea"/>
              </a:rPr>
              <a:t> configure l'adresse IP et le masque de sous-réseau du commutateur. </a:t>
            </a:r>
          </a:p>
          <a:p>
            <a:pPr marL="236555" indent="-236555" algn="l" defTabSz="814365">
              <a:lnSpc>
                <a:spcPct val="110000"/>
              </a:lnSpc>
              <a:spcBef>
                <a:spcPct val="50000"/>
              </a:spcBef>
              <a:spcAft>
                <a:spcPct val="0"/>
              </a:spcAft>
              <a:buClr>
                <a:srgbClr val="708CA1"/>
              </a:buClr>
              <a:buFont typeface="Wingdings"/>
              <a:buChar char="§"/>
            </a:pPr>
            <a:r>
              <a:rPr lang="fr-FR" sz="2000" b="1" i="0" dirty="0" smtClean="0">
                <a:solidFill>
                  <a:srgbClr val="000000"/>
                </a:solidFill>
                <a:latin typeface="Arial"/>
                <a:ea typeface="+mn-ea"/>
              </a:rPr>
              <a:t>no shutdown :</a:t>
            </a:r>
            <a:r>
              <a:rPr lang="fr-FR" sz="2000" b="0" i="0" dirty="0" smtClean="0">
                <a:solidFill>
                  <a:srgbClr val="000000"/>
                </a:solidFill>
                <a:latin typeface="Arial"/>
                <a:ea typeface="+mn-ea"/>
              </a:rPr>
              <a:t> active l'interface.</a:t>
            </a:r>
          </a:p>
          <a:p>
            <a:pPr marL="236555" indent="-236555" algn="l" defTabSz="814365">
              <a:lnSpc>
                <a:spcPct val="110000"/>
              </a:lnSpc>
              <a:spcBef>
                <a:spcPct val="50000"/>
              </a:spcBef>
              <a:spcAft>
                <a:spcPct val="0"/>
              </a:spcAft>
              <a:buClr>
                <a:srgbClr val="708CA1"/>
              </a:buClr>
              <a:buFont typeface="Wingdings"/>
              <a:buChar char="§"/>
            </a:pPr>
            <a:r>
              <a:rPr lang="fr-FR" sz="2000" b="0" i="0" dirty="0" smtClean="0">
                <a:solidFill>
                  <a:srgbClr val="000000"/>
                </a:solidFill>
                <a:latin typeface="Arial"/>
                <a:ea typeface="+mn-ea"/>
              </a:rPr>
              <a:t>Le commutateur doit toutefois</a:t>
            </a:r>
            <a:r>
              <a:rPr lang="fr-FR" sz="2000" b="1" i="0" dirty="0" smtClean="0">
                <a:solidFill>
                  <a:srgbClr val="000000"/>
                </a:solidFill>
                <a:latin typeface="Arial"/>
                <a:ea typeface="+mn-ea"/>
              </a:rPr>
              <a:t> </a:t>
            </a:r>
            <a:r>
              <a:rPr lang="fr-FR" sz="2000" b="0" i="0" dirty="0" smtClean="0">
                <a:solidFill>
                  <a:srgbClr val="000000"/>
                </a:solidFill>
                <a:latin typeface="Arial"/>
                <a:ea typeface="+mn-ea"/>
              </a:rPr>
              <a:t>avoir des ports physiques configurés et des lignes VTY pour que la gestion à distance soit possible.</a:t>
            </a:r>
            <a:endParaRPr lang="fr-FR" sz="2000" b="0" i="0" dirty="0">
              <a:solidFill>
                <a:srgbClr val="000000"/>
              </a:solidFill>
              <a:latin typeface="Arial"/>
              <a:ea typeface="+mn-ea"/>
            </a:endParaRPr>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2438" y="695325"/>
            <a:ext cx="8145462" cy="722313"/>
          </a:xfrm>
        </p:spPr>
        <p:txBody>
          <a:bodyPr/>
          <a:lstStyle/>
          <a:p>
            <a:pPr algn="l" defTabSz="814365">
              <a:spcBef>
                <a:spcPct val="0"/>
              </a:spcBef>
              <a:spcAft>
                <a:spcPct val="0"/>
              </a:spcAft>
              <a:buNone/>
            </a:pPr>
            <a:r>
              <a:rPr lang="fr-FR" sz="1800" b="1" i="0" dirty="0" smtClean="0">
                <a:solidFill>
                  <a:srgbClr val="708CA1"/>
                </a:solidFill>
                <a:latin typeface="Arial"/>
                <a:ea typeface="+mj-ea"/>
              </a:rPr>
              <a:t>Adressage des périphériques</a:t>
            </a:r>
            <a:br>
              <a:rPr lang="fr-FR" sz="1800" b="1" i="0" dirty="0" smtClean="0">
                <a:solidFill>
                  <a:srgbClr val="708CA1"/>
                </a:solidFill>
                <a:latin typeface="Arial"/>
                <a:ea typeface="+mj-ea"/>
              </a:rPr>
            </a:br>
            <a:r>
              <a:rPr lang="fr-FR" sz="2400" b="1" i="0" dirty="0" smtClean="0">
                <a:solidFill>
                  <a:srgbClr val="AAC1D8">
                    <a:lumMod val="75000"/>
                  </a:srgbClr>
                </a:solidFill>
                <a:latin typeface="Arial"/>
                <a:ea typeface="+mj-ea"/>
                <a:cs typeface="Arial"/>
              </a:rPr>
              <a:t>Configuration manuelle des adresses IP des périphériques finaux</a:t>
            </a:r>
            <a:endParaRPr lang="fr-FR" sz="2400" b="1" i="0" dirty="0">
              <a:solidFill>
                <a:srgbClr val="AAC1D8">
                  <a:lumMod val="75000"/>
                </a:srgbClr>
              </a:solidFill>
              <a:latin typeface="Arial"/>
              <a:ea typeface="+mj-ea"/>
              <a:cs typeface="Arial"/>
            </a:endParaRPr>
          </a:p>
        </p:txBody>
      </p:sp>
      <p:pic>
        <p:nvPicPr>
          <p:cNvPr id="47107" name="Picture 4"/>
          <p:cNvPicPr>
            <a:picLocks noChangeAspect="1" noChangeArrowheads="1"/>
          </p:cNvPicPr>
          <p:nvPr/>
        </p:nvPicPr>
        <p:blipFill>
          <a:blip r:embed="rId3" cstate="print"/>
          <a:stretch>
            <a:fillRect/>
          </a:stretch>
        </p:blipFill>
        <p:spPr bwMode="auto">
          <a:xfrm>
            <a:off x="1668463" y="1569117"/>
            <a:ext cx="5807075" cy="497865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09575" y="650875"/>
            <a:ext cx="8145463" cy="722313"/>
          </a:xfrm>
        </p:spPr>
        <p:txBody>
          <a:bodyPr/>
          <a:lstStyle/>
          <a:p>
            <a:pPr algn="l" defTabSz="814365">
              <a:spcBef>
                <a:spcPct val="0"/>
              </a:spcBef>
              <a:spcAft>
                <a:spcPct val="0"/>
              </a:spcAft>
              <a:buNone/>
            </a:pPr>
            <a:r>
              <a:rPr lang="fr-FR" sz="1800" b="1" i="0" dirty="0" smtClean="0">
                <a:solidFill>
                  <a:srgbClr val="708CA1"/>
                </a:solidFill>
                <a:latin typeface="Arial"/>
                <a:ea typeface="+mj-ea"/>
              </a:rPr>
              <a:t>Adressage des périphériques</a:t>
            </a:r>
            <a:br>
              <a:rPr lang="fr-FR" sz="1800" b="1" i="0" dirty="0" smtClean="0">
                <a:solidFill>
                  <a:srgbClr val="708CA1"/>
                </a:solidFill>
                <a:latin typeface="Arial"/>
                <a:ea typeface="+mj-ea"/>
              </a:rPr>
            </a:br>
            <a:r>
              <a:rPr lang="fr-FR" sz="2400" b="1" i="0" dirty="0" smtClean="0">
                <a:solidFill>
                  <a:srgbClr val="AAC1D8">
                    <a:lumMod val="75000"/>
                  </a:srgbClr>
                </a:solidFill>
                <a:latin typeface="Arial"/>
                <a:ea typeface="+mj-ea"/>
                <a:cs typeface="Arial"/>
              </a:rPr>
              <a:t>Configuration automatique des adresses IP des périphériques finaux</a:t>
            </a:r>
            <a:endParaRPr lang="fr-FR" sz="2400" b="1" i="0" dirty="0">
              <a:solidFill>
                <a:srgbClr val="AAC1D8">
                  <a:lumMod val="75000"/>
                </a:srgbClr>
              </a:solidFill>
              <a:latin typeface="Arial"/>
              <a:ea typeface="+mj-ea"/>
              <a:cs typeface="Arial"/>
            </a:endParaRPr>
          </a:p>
        </p:txBody>
      </p:sp>
      <p:pic>
        <p:nvPicPr>
          <p:cNvPr id="48131" name="Picture 4"/>
          <p:cNvPicPr>
            <a:picLocks noChangeAspect="1" noChangeArrowheads="1"/>
          </p:cNvPicPr>
          <p:nvPr/>
        </p:nvPicPr>
        <p:blipFill>
          <a:blip r:embed="rId3" cstate="print"/>
          <a:stretch>
            <a:fillRect/>
          </a:stretch>
        </p:blipFill>
        <p:spPr bwMode="auto">
          <a:xfrm>
            <a:off x="1326726" y="1497013"/>
            <a:ext cx="6355611" cy="50514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09575" y="363538"/>
            <a:ext cx="8145463" cy="838200"/>
          </a:xfrm>
        </p:spPr>
        <p:txBody>
          <a:bodyPr/>
          <a:lstStyle/>
          <a:p>
            <a:pPr algn="l" defTabSz="814365">
              <a:spcBef>
                <a:spcPct val="0"/>
              </a:spcBef>
              <a:spcAft>
                <a:spcPct val="0"/>
              </a:spcAft>
              <a:buNone/>
            </a:pPr>
            <a:r>
              <a:rPr lang="fr-FR" sz="1800" b="1" i="0" dirty="0" smtClean="0">
                <a:solidFill>
                  <a:srgbClr val="708CA1"/>
                </a:solidFill>
                <a:latin typeface="Arial"/>
                <a:ea typeface="+mj-ea"/>
              </a:rPr>
              <a:t>Adressage des périphériques</a:t>
            </a:r>
            <a:br>
              <a:rPr lang="fr-FR" sz="1800" b="1" i="0" dirty="0" smtClean="0">
                <a:solidFill>
                  <a:srgbClr val="708CA1"/>
                </a:solidFill>
                <a:latin typeface="Arial"/>
                <a:ea typeface="+mj-ea"/>
              </a:rPr>
            </a:br>
            <a:r>
              <a:rPr lang="fr-FR" sz="3200" b="1" i="0" dirty="0" smtClean="0">
                <a:solidFill>
                  <a:srgbClr val="AAC1D8">
                    <a:lumMod val="75000"/>
                  </a:srgbClr>
                </a:solidFill>
                <a:latin typeface="Arial"/>
                <a:ea typeface="+mj-ea"/>
                <a:cs typeface="Arial"/>
              </a:rPr>
              <a:t>Conflits d'adresses IP</a:t>
            </a:r>
            <a:endParaRPr lang="fr-FR" sz="3200" b="1" i="0" dirty="0">
              <a:solidFill>
                <a:srgbClr val="AAC1D8">
                  <a:lumMod val="75000"/>
                </a:srgbClr>
              </a:solidFill>
              <a:latin typeface="Arial"/>
              <a:ea typeface="+mj-ea"/>
              <a:cs typeface="Arial"/>
            </a:endParaRPr>
          </a:p>
        </p:txBody>
      </p:sp>
      <p:pic>
        <p:nvPicPr>
          <p:cNvPr id="49155" name="Picture 5" descr="C:\AriesWork\Content\NetworkBasics\Chapter 2\Graphics\2324.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8013" y="2525713"/>
            <a:ext cx="7507287" cy="2235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2438" y="669925"/>
            <a:ext cx="8145462" cy="838200"/>
          </a:xfrm>
        </p:spPr>
        <p:txBody>
          <a:bodyPr/>
          <a:lstStyle/>
          <a:p>
            <a:pPr algn="l" defTabSz="814365">
              <a:spcBef>
                <a:spcPct val="0"/>
              </a:spcBef>
              <a:spcAft>
                <a:spcPct val="0"/>
              </a:spcAft>
              <a:buNone/>
            </a:pPr>
            <a:r>
              <a:rPr lang="fr-FR" sz="1800" b="1" i="0" dirty="0" smtClean="0">
                <a:solidFill>
                  <a:srgbClr val="708CA1"/>
                </a:solidFill>
                <a:latin typeface="Arial"/>
                <a:ea typeface="+mj-ea"/>
              </a:rPr>
              <a:t>Vérification de la connectivité</a:t>
            </a:r>
            <a:br>
              <a:rPr lang="fr-FR" sz="1800" b="1" i="0" dirty="0" smtClean="0">
                <a:solidFill>
                  <a:srgbClr val="708CA1"/>
                </a:solidFill>
                <a:latin typeface="Arial"/>
                <a:ea typeface="+mj-ea"/>
              </a:rPr>
            </a:br>
            <a:r>
              <a:rPr lang="fr-FR" sz="2800" b="1" i="0" dirty="0" smtClean="0">
                <a:solidFill>
                  <a:srgbClr val="AAC1D8">
                    <a:lumMod val="75000"/>
                  </a:srgbClr>
                </a:solidFill>
                <a:latin typeface="Arial"/>
                <a:ea typeface="+mj-ea"/>
                <a:cs typeface="Arial"/>
              </a:rPr>
              <a:t>Test de l'adresse de bouclage sur un périphérique final</a:t>
            </a:r>
            <a:endParaRPr lang="fr-FR" sz="2800" b="1" i="0" dirty="0">
              <a:solidFill>
                <a:srgbClr val="AAC1D8">
                  <a:lumMod val="75000"/>
                </a:srgbClr>
              </a:solidFill>
              <a:latin typeface="Arial"/>
              <a:ea typeface="+mj-ea"/>
              <a:cs typeface="Arial"/>
            </a:endParaRPr>
          </a:p>
        </p:txBody>
      </p:sp>
      <p:pic>
        <p:nvPicPr>
          <p:cNvPr id="50179" name="Picture 4"/>
          <p:cNvPicPr>
            <a:picLocks noChangeAspect="1" noChangeArrowheads="1"/>
          </p:cNvPicPr>
          <p:nvPr/>
        </p:nvPicPr>
        <p:blipFill>
          <a:blip r:embed="rId3" cstate="print"/>
          <a:stretch>
            <a:fillRect/>
          </a:stretch>
        </p:blipFill>
        <p:spPr bwMode="auto">
          <a:xfrm>
            <a:off x="1438304" y="1606550"/>
            <a:ext cx="5973704" cy="504031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93700" y="377825"/>
            <a:ext cx="8145463" cy="838200"/>
          </a:xfrm>
        </p:spPr>
        <p:txBody>
          <a:bodyPr/>
          <a:lstStyle/>
          <a:p>
            <a:pPr algn="l" defTabSz="814365">
              <a:spcBef>
                <a:spcPct val="0"/>
              </a:spcBef>
              <a:spcAft>
                <a:spcPct val="0"/>
              </a:spcAft>
              <a:buNone/>
            </a:pPr>
            <a:r>
              <a:rPr lang="fr-FR" sz="1800" b="1" i="0" dirty="0" smtClean="0">
                <a:solidFill>
                  <a:srgbClr val="708CA1"/>
                </a:solidFill>
                <a:latin typeface="Arial"/>
                <a:ea typeface="+mj-ea"/>
              </a:rPr>
              <a:t>Vérification de la connectivité</a:t>
            </a:r>
            <a:br>
              <a:rPr lang="fr-FR" sz="1800" b="1" i="0" dirty="0" smtClean="0">
                <a:solidFill>
                  <a:srgbClr val="708CA1"/>
                </a:solidFill>
                <a:latin typeface="Arial"/>
                <a:ea typeface="+mj-ea"/>
              </a:rPr>
            </a:br>
            <a:r>
              <a:rPr lang="fr-FR" sz="3200" b="1" i="0" dirty="0" smtClean="0">
                <a:solidFill>
                  <a:srgbClr val="AAC1D8">
                    <a:lumMod val="75000"/>
                  </a:srgbClr>
                </a:solidFill>
                <a:latin typeface="Arial"/>
                <a:ea typeface="+mj-ea"/>
                <a:cs typeface="Arial"/>
              </a:rPr>
              <a:t>Test de l'affectation des interfaces</a:t>
            </a:r>
            <a:endParaRPr lang="fr-FR" sz="3200" b="1" i="0" dirty="0">
              <a:solidFill>
                <a:srgbClr val="AAC1D8">
                  <a:lumMod val="75000"/>
                </a:srgbClr>
              </a:solidFill>
              <a:latin typeface="Arial"/>
              <a:ea typeface="+mj-ea"/>
              <a:cs typeface="Arial"/>
            </a:endParaRPr>
          </a:p>
        </p:txBody>
      </p:sp>
      <p:pic>
        <p:nvPicPr>
          <p:cNvPr id="51203"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92263" y="1422400"/>
            <a:ext cx="6159500" cy="5021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23863" y="377825"/>
            <a:ext cx="8145462" cy="838200"/>
          </a:xfrm>
        </p:spPr>
        <p:txBody>
          <a:bodyPr/>
          <a:lstStyle/>
          <a:p>
            <a:pPr algn="l" defTabSz="814365">
              <a:spcBef>
                <a:spcPct val="0"/>
              </a:spcBef>
              <a:spcAft>
                <a:spcPct val="0"/>
              </a:spcAft>
              <a:buNone/>
            </a:pPr>
            <a:r>
              <a:rPr lang="fr-FR" sz="1800" b="1" i="0" dirty="0" smtClean="0">
                <a:solidFill>
                  <a:srgbClr val="708CA1"/>
                </a:solidFill>
                <a:latin typeface="Arial"/>
                <a:ea typeface="+mj-ea"/>
              </a:rPr>
              <a:t>Vérification de la connectivité</a:t>
            </a:r>
            <a:br>
              <a:rPr lang="fr-FR" sz="1800" b="1" i="0" dirty="0" smtClean="0">
                <a:solidFill>
                  <a:srgbClr val="708CA1"/>
                </a:solidFill>
                <a:latin typeface="Arial"/>
                <a:ea typeface="+mj-ea"/>
              </a:rPr>
            </a:br>
            <a:r>
              <a:rPr lang="fr-FR" sz="3200" b="1" i="0" dirty="0" smtClean="0">
                <a:solidFill>
                  <a:srgbClr val="AAC1D8">
                    <a:lumMod val="75000"/>
                  </a:srgbClr>
                </a:solidFill>
                <a:latin typeface="Arial"/>
                <a:ea typeface="+mj-ea"/>
                <a:cs typeface="Arial"/>
              </a:rPr>
              <a:t>Test de la connectivité de bout en bout</a:t>
            </a:r>
            <a:endParaRPr lang="fr-FR" sz="3200" b="1" i="0" dirty="0">
              <a:solidFill>
                <a:srgbClr val="AAC1D8">
                  <a:lumMod val="75000"/>
                </a:srgbClr>
              </a:solidFill>
              <a:latin typeface="Arial"/>
              <a:ea typeface="+mj-ea"/>
              <a:cs typeface="Arial"/>
            </a:endParaRPr>
          </a:p>
        </p:txBody>
      </p:sp>
      <p:pic>
        <p:nvPicPr>
          <p:cNvPr id="52227"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11325" y="1168400"/>
            <a:ext cx="6380163" cy="543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23863" y="377825"/>
            <a:ext cx="8145462" cy="838200"/>
          </a:xfrm>
        </p:spPr>
        <p:txBody>
          <a:bodyPr/>
          <a:lstStyle/>
          <a:p>
            <a:pPr algn="l" defTabSz="814365">
              <a:spcBef>
                <a:spcPct val="0"/>
              </a:spcBef>
              <a:spcAft>
                <a:spcPct val="0"/>
              </a:spcAft>
              <a:buNone/>
            </a:pPr>
            <a:r>
              <a:rPr lang="fr-FR" sz="2000" b="1" i="0" dirty="0" smtClean="0">
                <a:solidFill>
                  <a:srgbClr val="708CA1"/>
                </a:solidFill>
                <a:latin typeface="Arial"/>
                <a:ea typeface="+mj-ea"/>
              </a:rPr>
              <a:t>Configurer un système d'exploitation réseau</a:t>
            </a:r>
            <a:r>
              <a:rPr lang="fr-FR" sz="2800" b="1" i="0" dirty="0" smtClean="0">
                <a:solidFill>
                  <a:srgbClr val="708CA1"/>
                </a:solidFill>
                <a:latin typeface="Arial"/>
                <a:ea typeface="+mj-ea"/>
              </a:rPr>
              <a:t/>
            </a:r>
            <a:br>
              <a:rPr lang="fr-FR" sz="2800" b="1" i="0" dirty="0" smtClean="0">
                <a:solidFill>
                  <a:srgbClr val="708CA1"/>
                </a:solidFill>
                <a:latin typeface="Arial"/>
                <a:ea typeface="+mj-ea"/>
              </a:rPr>
            </a:br>
            <a:r>
              <a:rPr lang="fr-FR" sz="3200" b="1" i="0" dirty="0" smtClean="0">
                <a:solidFill>
                  <a:srgbClr val="AAC1D8">
                    <a:lumMod val="75000"/>
                  </a:srgbClr>
                </a:solidFill>
                <a:latin typeface="Arial"/>
                <a:ea typeface="+mj-ea"/>
                <a:cs typeface="Arial"/>
              </a:rPr>
              <a:t>Résumé du chapitre 2</a:t>
            </a:r>
            <a:endParaRPr lang="fr-FR" sz="3200" b="1" i="0" dirty="0">
              <a:solidFill>
                <a:srgbClr val="AAC1D8">
                  <a:lumMod val="75000"/>
                </a:srgbClr>
              </a:solidFill>
              <a:latin typeface="Arial"/>
              <a:ea typeface="+mj-ea"/>
              <a:cs typeface="Arial"/>
            </a:endParaRPr>
          </a:p>
        </p:txBody>
      </p:sp>
      <p:sp>
        <p:nvSpPr>
          <p:cNvPr id="50179" name="Rectangle 6"/>
          <p:cNvSpPr>
            <a:spLocks noGrp="1" noChangeArrowheads="1"/>
          </p:cNvSpPr>
          <p:nvPr>
            <p:ph idx="1"/>
          </p:nvPr>
        </p:nvSpPr>
        <p:spPr>
          <a:xfrm>
            <a:off x="495300" y="1458913"/>
            <a:ext cx="8216900" cy="5153025"/>
          </a:xfrm>
        </p:spPr>
        <p:txBody>
          <a:bodyPr>
            <a:normAutofit fontScale="92500"/>
          </a:bodyPr>
          <a:lstStyle/>
          <a:p>
            <a:pPr marL="236555" indent="-236555" algn="l" defTabSz="814365">
              <a:lnSpc>
                <a:spcPct val="110000"/>
              </a:lnSpc>
              <a:spcBef>
                <a:spcPct val="50000"/>
              </a:spcBef>
              <a:spcAft>
                <a:spcPct val="0"/>
              </a:spcAft>
              <a:buClr>
                <a:srgbClr val="708CA1"/>
              </a:buClr>
              <a:buFont typeface="Wingdings"/>
              <a:buChar char="§"/>
            </a:pPr>
            <a:r>
              <a:rPr lang="fr-FR" sz="2000" b="0" i="0" dirty="0" smtClean="0">
                <a:solidFill>
                  <a:srgbClr val="000000"/>
                </a:solidFill>
                <a:latin typeface="Arial"/>
              </a:rPr>
              <a:t>Les services fournis par Cisco IOS sont généralement accessibles via une interface en ligne de commande.</a:t>
            </a:r>
          </a:p>
          <a:p>
            <a:pPr marL="800100" lvl="1" indent="-342900" algn="l" defTabSz="814365">
              <a:lnSpc>
                <a:spcPct val="110000"/>
              </a:lnSpc>
              <a:spcBef>
                <a:spcPct val="35000"/>
              </a:spcBef>
              <a:spcAft>
                <a:spcPct val="0"/>
              </a:spcAft>
              <a:buClr>
                <a:srgbClr val="708CA1"/>
              </a:buClr>
              <a:buFont typeface="Arial"/>
              <a:buChar char="•"/>
            </a:pPr>
            <a:r>
              <a:rPr lang="fr-FR" sz="2000" b="0" i="0" dirty="0" smtClean="0">
                <a:solidFill>
                  <a:srgbClr val="000000"/>
                </a:solidFill>
                <a:latin typeface="Arial"/>
                <a:ea typeface="+mn-ea"/>
                <a:cs typeface="+mn-cs"/>
              </a:rPr>
              <a:t>accès par le port de console ou le port AUX, ou via Telnet ou SSH</a:t>
            </a:r>
          </a:p>
          <a:p>
            <a:pPr marL="800100" lvl="1" indent="-342900" algn="l" defTabSz="814365">
              <a:lnSpc>
                <a:spcPct val="110000"/>
              </a:lnSpc>
              <a:spcBef>
                <a:spcPct val="35000"/>
              </a:spcBef>
              <a:spcAft>
                <a:spcPct val="0"/>
              </a:spcAft>
              <a:buClr>
                <a:srgbClr val="708CA1"/>
              </a:buClr>
              <a:buFont typeface="Arial"/>
              <a:buChar char="•"/>
            </a:pPr>
            <a:r>
              <a:rPr lang="fr-FR" sz="2000" b="0" i="0" dirty="0" smtClean="0">
                <a:solidFill>
                  <a:srgbClr val="000000"/>
                </a:solidFill>
                <a:latin typeface="Arial"/>
                <a:ea typeface="+mn-ea"/>
                <a:cs typeface="+mn-cs"/>
              </a:rPr>
              <a:t>possibilité de modifier la configuration des périphériques Cisco IOS</a:t>
            </a:r>
          </a:p>
          <a:p>
            <a:pPr marL="800100" lvl="1" indent="-342900" algn="l" defTabSz="814365">
              <a:lnSpc>
                <a:spcPct val="110000"/>
              </a:lnSpc>
              <a:spcBef>
                <a:spcPct val="35000"/>
              </a:spcBef>
              <a:spcAft>
                <a:spcPct val="0"/>
              </a:spcAft>
              <a:buClr>
                <a:srgbClr val="708CA1"/>
              </a:buClr>
              <a:buFont typeface="Arial"/>
              <a:buChar char="•"/>
            </a:pPr>
            <a:r>
              <a:rPr lang="fr-FR" sz="2000" b="0" i="0" dirty="0" smtClean="0">
                <a:solidFill>
                  <a:srgbClr val="000000"/>
                </a:solidFill>
                <a:latin typeface="Arial"/>
                <a:ea typeface="+mn-ea"/>
                <a:cs typeface="+mn-cs"/>
              </a:rPr>
              <a:t>le technicien réseau doit alterner entre les différents modes de l'IOS</a:t>
            </a:r>
            <a:endParaRPr lang="fr-FR" dirty="0" smtClean="0"/>
          </a:p>
          <a:p>
            <a:pPr marL="236555" indent="-236555" algn="l" defTabSz="814365">
              <a:lnSpc>
                <a:spcPct val="110000"/>
              </a:lnSpc>
              <a:spcBef>
                <a:spcPct val="50000"/>
              </a:spcBef>
              <a:spcAft>
                <a:spcPct val="0"/>
              </a:spcAft>
              <a:buClr>
                <a:srgbClr val="708CA1"/>
              </a:buClr>
              <a:buFont typeface="Wingdings"/>
              <a:buChar char="§"/>
            </a:pPr>
            <a:r>
              <a:rPr lang="fr-FR" sz="2000" b="0" i="0" dirty="0" smtClean="0">
                <a:solidFill>
                  <a:srgbClr val="000000"/>
                </a:solidFill>
                <a:latin typeface="Arial"/>
              </a:rPr>
              <a:t>Les routeurs et les commutateurs Cisco IOS prennent en charge un système d'exploitation similaire.</a:t>
            </a:r>
            <a:endParaRPr lang="fr-FR" sz="2000" dirty="0" smtClean="0"/>
          </a:p>
          <a:p>
            <a:pPr marL="236555" indent="-236555" algn="l" defTabSz="814365">
              <a:lnSpc>
                <a:spcPct val="110000"/>
              </a:lnSpc>
              <a:spcBef>
                <a:spcPct val="50000"/>
              </a:spcBef>
              <a:spcAft>
                <a:spcPct val="0"/>
              </a:spcAft>
              <a:buClr>
                <a:srgbClr val="708CA1"/>
              </a:buClr>
              <a:buFont typeface="Wingdings"/>
              <a:buChar char="§"/>
            </a:pPr>
            <a:r>
              <a:rPr lang="fr-FR" sz="2000" b="0" i="0" dirty="0" smtClean="0">
                <a:solidFill>
                  <a:srgbClr val="000000"/>
                </a:solidFill>
                <a:latin typeface="Arial"/>
              </a:rPr>
              <a:t>Fourniture des paramètres initiaux d'un commutateur Cisco IOS</a:t>
            </a:r>
          </a:p>
          <a:p>
            <a:pPr marL="742950" lvl="1" indent="-285750" algn="l" defTabSz="814365">
              <a:lnSpc>
                <a:spcPct val="110000"/>
              </a:lnSpc>
              <a:spcBef>
                <a:spcPct val="35000"/>
              </a:spcBef>
              <a:spcAft>
                <a:spcPct val="0"/>
              </a:spcAft>
              <a:buClr>
                <a:srgbClr val="708CA1"/>
              </a:buClr>
              <a:buFont typeface="Arial"/>
              <a:buChar char="•"/>
            </a:pPr>
            <a:r>
              <a:rPr lang="fr-FR" sz="2000" b="0" i="0" dirty="0" smtClean="0">
                <a:solidFill>
                  <a:srgbClr val="000000"/>
                </a:solidFill>
                <a:latin typeface="Arial"/>
                <a:ea typeface="+mn-ea"/>
                <a:cs typeface="+mn-cs"/>
              </a:rPr>
              <a:t>définition d'un nom</a:t>
            </a:r>
          </a:p>
          <a:p>
            <a:pPr marL="742950" lvl="1" indent="-285750" algn="l" defTabSz="814365">
              <a:lnSpc>
                <a:spcPct val="110000"/>
              </a:lnSpc>
              <a:spcBef>
                <a:spcPct val="35000"/>
              </a:spcBef>
              <a:spcAft>
                <a:spcPct val="0"/>
              </a:spcAft>
              <a:buClr>
                <a:srgbClr val="708CA1"/>
              </a:buClr>
              <a:buFont typeface="Arial"/>
              <a:buChar char="•"/>
            </a:pPr>
            <a:r>
              <a:rPr lang="fr-FR" sz="2000" b="0" i="0" dirty="0" smtClean="0">
                <a:solidFill>
                  <a:srgbClr val="000000"/>
                </a:solidFill>
                <a:latin typeface="Arial"/>
                <a:ea typeface="+mn-ea"/>
                <a:cs typeface="+mn-cs"/>
              </a:rPr>
              <a:t>limitation de l'accès à la configuration des périphériques</a:t>
            </a:r>
          </a:p>
          <a:p>
            <a:pPr marL="742950" lvl="1" indent="-285750" algn="l" defTabSz="814365">
              <a:spcBef>
                <a:spcPct val="35000"/>
              </a:spcBef>
              <a:spcAft>
                <a:spcPct val="0"/>
              </a:spcAft>
              <a:buClr>
                <a:srgbClr val="708CA1"/>
              </a:buClr>
              <a:buFont typeface="Arial"/>
              <a:buChar char="•"/>
            </a:pPr>
            <a:r>
              <a:rPr lang="fr-FR" sz="2000" b="0" i="0" dirty="0" smtClean="0">
                <a:solidFill>
                  <a:srgbClr val="000000"/>
                </a:solidFill>
                <a:latin typeface="Arial"/>
                <a:ea typeface="+mn-ea"/>
                <a:cs typeface="+mn-cs"/>
              </a:rPr>
              <a:t>configuration des messages de bannière </a:t>
            </a:r>
          </a:p>
          <a:p>
            <a:pPr marL="742950" lvl="1" indent="-285750" algn="l" defTabSz="814365">
              <a:spcBef>
                <a:spcPct val="35000"/>
              </a:spcBef>
              <a:spcAft>
                <a:spcPct val="0"/>
              </a:spcAft>
              <a:buClr>
                <a:srgbClr val="708CA1"/>
              </a:buClr>
              <a:buFont typeface="Arial"/>
              <a:buChar char="•"/>
            </a:pPr>
            <a:r>
              <a:rPr lang="fr-FR" sz="2000" b="0" i="0" dirty="0" smtClean="0">
                <a:solidFill>
                  <a:srgbClr val="000000"/>
                </a:solidFill>
                <a:latin typeface="Arial"/>
                <a:ea typeface="+mn-ea"/>
                <a:cs typeface="+mn-cs"/>
              </a:rPr>
              <a:t>enregistrement de la configuration</a:t>
            </a:r>
            <a:endParaRPr lang="fr-FR" dirty="0"/>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23863" y="377825"/>
            <a:ext cx="8145462" cy="838200"/>
          </a:xfrm>
        </p:spPr>
        <p:txBody>
          <a:bodyPr/>
          <a:lstStyle/>
          <a:p>
            <a:pPr algn="l" defTabSz="814365">
              <a:spcBef>
                <a:spcPct val="0"/>
              </a:spcBef>
              <a:spcAft>
                <a:spcPct val="0"/>
              </a:spcAft>
              <a:buNone/>
            </a:pPr>
            <a:r>
              <a:rPr lang="fr-FR" sz="2000" b="1" i="0" dirty="0" smtClean="0">
                <a:solidFill>
                  <a:srgbClr val="708CA1"/>
                </a:solidFill>
                <a:latin typeface="Arial"/>
                <a:ea typeface="+mj-ea"/>
              </a:rPr>
              <a:t>Configurer un système d'exploitation réseau</a:t>
            </a:r>
            <a:r>
              <a:rPr lang="fr-FR" sz="2800" b="1" i="0" dirty="0" smtClean="0">
                <a:solidFill>
                  <a:srgbClr val="708CA1"/>
                </a:solidFill>
                <a:latin typeface="Arial"/>
                <a:ea typeface="+mj-ea"/>
              </a:rPr>
              <a:t/>
            </a:r>
            <a:br>
              <a:rPr lang="fr-FR" sz="2800" b="1" i="0" dirty="0" smtClean="0">
                <a:solidFill>
                  <a:srgbClr val="708CA1"/>
                </a:solidFill>
                <a:latin typeface="Arial"/>
                <a:ea typeface="+mj-ea"/>
              </a:rPr>
            </a:br>
            <a:r>
              <a:rPr lang="fr-FR" sz="3200" b="1" i="0" dirty="0" smtClean="0">
                <a:solidFill>
                  <a:srgbClr val="AAC1D8">
                    <a:lumMod val="75000"/>
                  </a:srgbClr>
                </a:solidFill>
                <a:latin typeface="Arial"/>
                <a:ea typeface="+mj-ea"/>
                <a:cs typeface="Arial"/>
              </a:rPr>
              <a:t>Résumé du chapitre 2</a:t>
            </a:r>
            <a:endParaRPr lang="fr-FR" sz="3200" b="1" i="0" dirty="0">
              <a:solidFill>
                <a:srgbClr val="AAC1D8">
                  <a:lumMod val="75000"/>
                </a:srgbClr>
              </a:solidFill>
              <a:latin typeface="Arial"/>
              <a:ea typeface="+mj-ea"/>
              <a:cs typeface="Arial"/>
            </a:endParaRPr>
          </a:p>
        </p:txBody>
      </p:sp>
      <p:pic>
        <p:nvPicPr>
          <p:cNvPr id="5427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6113" y="2387600"/>
            <a:ext cx="7797800" cy="115411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145463" cy="838200"/>
          </a:xfrm>
        </p:spPr>
        <p:txBody>
          <a:bodyPr/>
          <a:lstStyle/>
          <a:p>
            <a:pPr algn="l" defTabSz="814365">
              <a:spcBef>
                <a:spcPct val="0"/>
              </a:spcBef>
              <a:spcAft>
                <a:spcPct val="0"/>
              </a:spcAft>
              <a:buNone/>
            </a:pPr>
            <a:r>
              <a:rPr lang="fr-FR" sz="1800" b="1" i="0" dirty="0" smtClean="0">
                <a:solidFill>
                  <a:srgbClr val="708CA1"/>
                </a:solidFill>
                <a:latin typeface="Arial"/>
                <a:ea typeface="+mj-ea"/>
                <a:cs typeface="Arial"/>
              </a:rPr>
              <a:t>Cisco IOS</a:t>
            </a:r>
            <a:r>
              <a:rPr lang="fr-FR" sz="3200" b="1" i="0" dirty="0" smtClean="0">
                <a:solidFill>
                  <a:srgbClr val="708CA1"/>
                </a:solidFill>
                <a:latin typeface="Arial"/>
                <a:ea typeface="+mj-ea"/>
              </a:rPr>
              <a:t/>
            </a:r>
            <a:br>
              <a:rPr lang="fr-FR" sz="3200" b="1" i="0" dirty="0" smtClean="0">
                <a:solidFill>
                  <a:srgbClr val="708CA1"/>
                </a:solidFill>
                <a:latin typeface="Arial"/>
                <a:ea typeface="+mj-ea"/>
              </a:rPr>
            </a:br>
            <a:r>
              <a:rPr lang="fr-FR" sz="3200" b="1" i="0" dirty="0" smtClean="0">
                <a:solidFill>
                  <a:srgbClr val="AAC1D8">
                    <a:lumMod val="75000"/>
                  </a:srgbClr>
                </a:solidFill>
                <a:latin typeface="Arial"/>
                <a:ea typeface="+mj-ea"/>
                <a:cs typeface="Arial"/>
              </a:rPr>
              <a:t>Systèmes d'exploitation</a:t>
            </a:r>
            <a:endParaRPr lang="fr-FR" sz="3200" b="1" i="0" dirty="0">
              <a:solidFill>
                <a:srgbClr val="AAC1D8">
                  <a:lumMod val="75000"/>
                </a:srgbClr>
              </a:solidFill>
              <a:latin typeface="Arial"/>
              <a:ea typeface="+mj-ea"/>
              <a:cs typeface="Arial"/>
            </a:endParaRPr>
          </a:p>
        </p:txBody>
      </p:sp>
      <p:sp>
        <p:nvSpPr>
          <p:cNvPr id="8195" name="Rectangle 6"/>
          <p:cNvSpPr>
            <a:spLocks noGrp="1" noChangeArrowheads="1"/>
          </p:cNvSpPr>
          <p:nvPr>
            <p:ph idx="1"/>
          </p:nvPr>
        </p:nvSpPr>
        <p:spPr>
          <a:xfrm>
            <a:off x="644524" y="1552575"/>
            <a:ext cx="8499475" cy="5000625"/>
          </a:xfrm>
        </p:spPr>
        <p:txBody>
          <a:bodyPr/>
          <a:lstStyle/>
          <a:p>
            <a:pPr marL="0" indent="0" algn="l" defTabSz="814365">
              <a:lnSpc>
                <a:spcPct val="75000"/>
              </a:lnSpc>
              <a:spcBef>
                <a:spcPct val="50000"/>
              </a:spcBef>
              <a:spcAft>
                <a:spcPct val="0"/>
              </a:spcAft>
              <a:buNone/>
            </a:pPr>
            <a:r>
              <a:rPr lang="fr-FR" altLang="ja-JP" sz="2400" b="0" i="0" dirty="0" smtClean="0">
                <a:solidFill>
                  <a:srgbClr val="000000"/>
                </a:solidFill>
                <a:latin typeface="Arial"/>
                <a:ea typeface="ＭＳ Ｐゴシック"/>
                <a:cs typeface="Arial"/>
              </a:rPr>
              <a:t>Tous les équipements réseau dépendent des systèmes d'exploitation</a:t>
            </a:r>
          </a:p>
          <a:p>
            <a:pPr marL="236555" indent="-236555" algn="l" defTabSz="814365">
              <a:lnSpc>
                <a:spcPct val="75000"/>
              </a:lnSpc>
              <a:spcBef>
                <a:spcPct val="50000"/>
              </a:spcBef>
              <a:spcAft>
                <a:spcPct val="0"/>
              </a:spcAft>
              <a:buClr>
                <a:srgbClr val="708CA1"/>
              </a:buClr>
              <a:buFont typeface="Wingdings"/>
              <a:buChar char="§"/>
            </a:pPr>
            <a:r>
              <a:rPr lang="fr-FR" altLang="ja-JP" sz="2000" b="0" i="0" dirty="0" smtClean="0">
                <a:solidFill>
                  <a:srgbClr val="000000"/>
                </a:solidFill>
                <a:latin typeface="Arial"/>
                <a:ea typeface="ＭＳ Ｐゴシック"/>
                <a:cs typeface="Arial"/>
              </a:rPr>
              <a:t>Utilisateurs finaux (PC, ordinateurs portables, smartphones, tablettes)</a:t>
            </a:r>
          </a:p>
          <a:p>
            <a:pPr marL="236555" indent="-236555" algn="l" defTabSz="814365">
              <a:lnSpc>
                <a:spcPct val="75000"/>
              </a:lnSpc>
              <a:spcBef>
                <a:spcPct val="50000"/>
              </a:spcBef>
              <a:spcAft>
                <a:spcPct val="0"/>
              </a:spcAft>
              <a:buClr>
                <a:srgbClr val="708CA1"/>
              </a:buClr>
              <a:buFont typeface="Wingdings"/>
              <a:buChar char="§"/>
            </a:pPr>
            <a:r>
              <a:rPr lang="fr-FR" altLang="ja-JP" sz="2000" b="0" i="0" dirty="0" smtClean="0">
                <a:solidFill>
                  <a:srgbClr val="000000"/>
                </a:solidFill>
                <a:latin typeface="Arial"/>
                <a:ea typeface="ＭＳ Ｐゴシック"/>
                <a:cs typeface="Arial"/>
              </a:rPr>
              <a:t>Commutateurs</a:t>
            </a:r>
          </a:p>
          <a:p>
            <a:pPr marL="236555" indent="-236555" algn="l" defTabSz="814365">
              <a:lnSpc>
                <a:spcPct val="75000"/>
              </a:lnSpc>
              <a:spcBef>
                <a:spcPct val="50000"/>
              </a:spcBef>
              <a:spcAft>
                <a:spcPct val="0"/>
              </a:spcAft>
              <a:buClr>
                <a:srgbClr val="708CA1"/>
              </a:buClr>
              <a:buFont typeface="Wingdings"/>
              <a:buChar char="§"/>
            </a:pPr>
            <a:r>
              <a:rPr lang="fr-FR" altLang="ja-JP" sz="2000" b="0" i="0" dirty="0" smtClean="0">
                <a:solidFill>
                  <a:srgbClr val="000000"/>
                </a:solidFill>
                <a:latin typeface="Arial"/>
                <a:ea typeface="ＭＳ Ｐゴシック"/>
                <a:cs typeface="Arial"/>
              </a:rPr>
              <a:t>Routeurs</a:t>
            </a:r>
          </a:p>
          <a:p>
            <a:pPr marL="236555" indent="-236555" algn="l" defTabSz="814365">
              <a:lnSpc>
                <a:spcPct val="75000"/>
              </a:lnSpc>
              <a:spcBef>
                <a:spcPct val="50000"/>
              </a:spcBef>
              <a:spcAft>
                <a:spcPct val="0"/>
              </a:spcAft>
              <a:buClr>
                <a:srgbClr val="708CA1"/>
              </a:buClr>
              <a:buFont typeface="Wingdings"/>
              <a:buChar char="§"/>
            </a:pPr>
            <a:r>
              <a:rPr lang="fr-FR" altLang="ja-JP" sz="2000" b="0" i="0" dirty="0" smtClean="0">
                <a:solidFill>
                  <a:srgbClr val="000000"/>
                </a:solidFill>
                <a:latin typeface="Arial"/>
                <a:ea typeface="ＭＳ Ｐゴシック"/>
                <a:cs typeface="Arial"/>
              </a:rPr>
              <a:t>Points d'accès sans fil</a:t>
            </a:r>
          </a:p>
          <a:p>
            <a:pPr marL="236555" indent="-236555" algn="l" defTabSz="814365">
              <a:lnSpc>
                <a:spcPct val="75000"/>
              </a:lnSpc>
              <a:spcBef>
                <a:spcPct val="50000"/>
              </a:spcBef>
              <a:spcAft>
                <a:spcPct val="0"/>
              </a:spcAft>
              <a:buClr>
                <a:srgbClr val="708CA1"/>
              </a:buClr>
              <a:buFont typeface="Wingdings"/>
              <a:buChar char="§"/>
            </a:pPr>
            <a:r>
              <a:rPr lang="fr-FR" altLang="ja-JP" sz="2000" b="0" i="0" dirty="0" smtClean="0">
                <a:solidFill>
                  <a:srgbClr val="000000"/>
                </a:solidFill>
                <a:latin typeface="Arial"/>
                <a:ea typeface="ＭＳ Ｐゴシック"/>
                <a:cs typeface="Arial"/>
              </a:rPr>
              <a:t>Pare-feu</a:t>
            </a:r>
          </a:p>
          <a:p>
            <a:pPr marL="236555" indent="-236555" algn="l" defTabSz="814365">
              <a:lnSpc>
                <a:spcPct val="75000"/>
              </a:lnSpc>
              <a:spcBef>
                <a:spcPct val="50000"/>
              </a:spcBef>
              <a:spcAft>
                <a:spcPct val="0"/>
              </a:spcAft>
              <a:buClr>
                <a:srgbClr val="708CA1"/>
              </a:buClr>
              <a:buFont typeface="Wingdings"/>
              <a:buChar char="§"/>
            </a:pPr>
            <a:endParaRPr lang="fr-FR" altLang="ja-JP" sz="2000" dirty="0" smtClean="0">
              <a:ea typeface="ＭＳ Ｐゴシック" charset="-128"/>
            </a:endParaRPr>
          </a:p>
          <a:p>
            <a:pPr marL="0" indent="0" algn="l" defTabSz="814365">
              <a:lnSpc>
                <a:spcPct val="75000"/>
              </a:lnSpc>
              <a:spcBef>
                <a:spcPct val="50000"/>
              </a:spcBef>
              <a:spcAft>
                <a:spcPct val="0"/>
              </a:spcAft>
              <a:buNone/>
            </a:pPr>
            <a:r>
              <a:rPr lang="fr-FR" altLang="ja-JP" sz="2400" b="1" i="0" dirty="0" smtClean="0">
                <a:solidFill>
                  <a:srgbClr val="000000"/>
                </a:solidFill>
                <a:latin typeface="Arial"/>
                <a:ea typeface="ＭＳ Ｐゴシック"/>
                <a:cs typeface="Arial"/>
              </a:rPr>
              <a:t>Cisco Internetwork Operating System (IOS)</a:t>
            </a:r>
          </a:p>
          <a:p>
            <a:pPr marL="236555" indent="-236555" algn="l" defTabSz="814365">
              <a:lnSpc>
                <a:spcPct val="100000"/>
              </a:lnSpc>
              <a:spcBef>
                <a:spcPct val="50000"/>
              </a:spcBef>
              <a:spcAft>
                <a:spcPct val="0"/>
              </a:spcAft>
              <a:buClr>
                <a:srgbClr val="708CA1"/>
              </a:buClr>
              <a:buFont typeface="Wingdings"/>
              <a:buChar char="§"/>
            </a:pPr>
            <a:r>
              <a:rPr lang="fr-FR" altLang="ja-JP" sz="2000" b="0" i="0" dirty="0" smtClean="0">
                <a:solidFill>
                  <a:srgbClr val="000000"/>
                </a:solidFill>
                <a:latin typeface="Arial"/>
                <a:ea typeface="ＭＳ Ｐゴシック"/>
                <a:cs typeface="Arial"/>
              </a:rPr>
              <a:t>Ensemble de systèmes d'exploitation réseau utilisés sur les périphériques Cisco</a:t>
            </a:r>
          </a:p>
          <a:p>
            <a:pPr marL="236555" indent="-236555" algn="l" defTabSz="814365">
              <a:lnSpc>
                <a:spcPct val="75000"/>
              </a:lnSpc>
              <a:spcBef>
                <a:spcPct val="50000"/>
              </a:spcBef>
              <a:spcAft>
                <a:spcPct val="0"/>
              </a:spcAft>
              <a:buClr>
                <a:srgbClr val="708CA1"/>
              </a:buClr>
              <a:buFont typeface="Wingdings"/>
              <a:buChar char="§"/>
            </a:pPr>
            <a:endParaRPr lang="fr-FR" altLang="ja-JP" sz="2000" dirty="0" smtClean="0">
              <a:ea typeface="ＭＳ Ｐゴシック" charset="-128"/>
            </a:endParaRPr>
          </a:p>
          <a:p>
            <a:pPr marL="0" indent="0" algn="l" defTabSz="814365">
              <a:lnSpc>
                <a:spcPct val="75000"/>
              </a:lnSpc>
              <a:spcBef>
                <a:spcPct val="50000"/>
              </a:spcBef>
              <a:spcAft>
                <a:spcPct val="0"/>
              </a:spcAft>
              <a:buNone/>
            </a:pPr>
            <a:endParaRPr lang="fr-FR" altLang="ja-JP" sz="2000" dirty="0" smtClean="0">
              <a:ea typeface="ＭＳ Ｐゴシック" charset="-128"/>
            </a:endParaRPr>
          </a:p>
          <a:p>
            <a:pPr marL="236555" indent="-236555" algn="l" defTabSz="814365">
              <a:lnSpc>
                <a:spcPct val="75000"/>
              </a:lnSpc>
              <a:spcBef>
                <a:spcPct val="50000"/>
              </a:spcBef>
              <a:spcAft>
                <a:spcPct val="0"/>
              </a:spcAft>
              <a:buClr>
                <a:srgbClr val="708CA1"/>
              </a:buClr>
              <a:buFont typeface="Wingdings"/>
              <a:buChar char="§"/>
            </a:pPr>
            <a:endParaRPr lang="fr-FR" altLang="ja-JP" sz="2000" dirty="0" smtClean="0">
              <a:ea typeface="ＭＳ Ｐゴシック" charset="-128"/>
            </a:endParaRPr>
          </a:p>
        </p:txBody>
      </p:sp>
      <p:pic>
        <p:nvPicPr>
          <p:cNvPr id="922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03763" y="2706688"/>
            <a:ext cx="3911600" cy="1738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1796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23863" y="377825"/>
            <a:ext cx="8145462" cy="838200"/>
          </a:xfrm>
        </p:spPr>
        <p:txBody>
          <a:bodyPr/>
          <a:lstStyle/>
          <a:p>
            <a:pPr algn="l" defTabSz="814365">
              <a:spcBef>
                <a:spcPct val="0"/>
              </a:spcBef>
              <a:spcAft>
                <a:spcPct val="0"/>
              </a:spcAft>
              <a:buNone/>
            </a:pPr>
            <a:r>
              <a:rPr lang="fr-FR" sz="2000" b="1" i="0" dirty="0" smtClean="0">
                <a:solidFill>
                  <a:srgbClr val="708CA1"/>
                </a:solidFill>
                <a:latin typeface="Arial"/>
                <a:ea typeface="+mj-ea"/>
              </a:rPr>
              <a:t>Configurer un système d'exploitation réseau</a:t>
            </a:r>
            <a:r>
              <a:rPr lang="fr-FR" sz="2800" b="1" i="0" dirty="0" smtClean="0">
                <a:solidFill>
                  <a:srgbClr val="708CA1"/>
                </a:solidFill>
                <a:latin typeface="Arial"/>
                <a:ea typeface="+mj-ea"/>
              </a:rPr>
              <a:t/>
            </a:r>
            <a:br>
              <a:rPr lang="fr-FR" sz="2800" b="1" i="0" dirty="0" smtClean="0">
                <a:solidFill>
                  <a:srgbClr val="708CA1"/>
                </a:solidFill>
                <a:latin typeface="Arial"/>
                <a:ea typeface="+mj-ea"/>
              </a:rPr>
            </a:br>
            <a:r>
              <a:rPr lang="fr-FR" sz="3200" b="1" i="0" dirty="0" smtClean="0">
                <a:solidFill>
                  <a:srgbClr val="AAC1D8">
                    <a:lumMod val="75000"/>
                  </a:srgbClr>
                </a:solidFill>
                <a:latin typeface="Arial"/>
                <a:ea typeface="+mj-ea"/>
                <a:cs typeface="Arial"/>
              </a:rPr>
              <a:t>Résumé du chapitre 2</a:t>
            </a:r>
            <a:endParaRPr lang="fr-FR" sz="3200" b="1" i="0" dirty="0">
              <a:solidFill>
                <a:srgbClr val="AAC1D8">
                  <a:lumMod val="75000"/>
                </a:srgbClr>
              </a:solidFill>
              <a:latin typeface="Arial"/>
              <a:ea typeface="+mj-ea"/>
              <a:cs typeface="Arial"/>
            </a:endParaRPr>
          </a:p>
        </p:txBody>
      </p:sp>
      <p:pic>
        <p:nvPicPr>
          <p:cNvPr id="55299"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1200" y="1560739"/>
            <a:ext cx="7373938" cy="48053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xmlns="" w="9525" algn="ctr">
                <a:solidFill>
                  <a:srgbClr val="000000"/>
                </a:solidFill>
                <a:miter lim="800000"/>
                <a:headEnd/>
                <a:tailEnd/>
              </a14:hiddenLine>
            </a:ext>
          </a:extLst>
        </p:spPr>
        <p:txBody>
          <a:bodyPr wrap="none" lIns="82124" tIns="41061" rIns="82124" bIns="41061" anchor="ctr"/>
          <a:lstStyle/>
          <a:p>
            <a:endParaRPr lang="fr-FR" dirty="0"/>
          </a:p>
        </p:txBody>
      </p:sp>
      <p:pic>
        <p:nvPicPr>
          <p:cNvPr id="56323" name="Picture 3" descr="CNA_largo-onwhit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93700" y="493713"/>
            <a:ext cx="8145463" cy="838200"/>
          </a:xfrm>
        </p:spPr>
        <p:txBody>
          <a:bodyPr/>
          <a:lstStyle/>
          <a:p>
            <a:pPr algn="l" defTabSz="814365">
              <a:spcBef>
                <a:spcPct val="0"/>
              </a:spcBef>
              <a:spcAft>
                <a:spcPct val="0"/>
              </a:spcAft>
              <a:buNone/>
            </a:pPr>
            <a:r>
              <a:rPr lang="fr-FR" sz="1800" b="1" i="0" dirty="0" smtClean="0">
                <a:solidFill>
                  <a:srgbClr val="708CA1"/>
                </a:solidFill>
                <a:latin typeface="Arial"/>
                <a:ea typeface="+mj-ea"/>
                <a:cs typeface="Arial"/>
              </a:rPr>
              <a:t>Cisco IOS</a:t>
            </a:r>
            <a:r>
              <a:rPr lang="fr-FR" sz="3200" b="1" i="0" dirty="0" smtClean="0">
                <a:solidFill>
                  <a:srgbClr val="708CA1"/>
                </a:solidFill>
                <a:latin typeface="Arial"/>
                <a:ea typeface="+mj-ea"/>
              </a:rPr>
              <a:t/>
            </a:r>
            <a:br>
              <a:rPr lang="fr-FR" sz="3200" b="1" i="0" dirty="0" smtClean="0">
                <a:solidFill>
                  <a:srgbClr val="708CA1"/>
                </a:solidFill>
                <a:latin typeface="Arial"/>
                <a:ea typeface="+mj-ea"/>
              </a:rPr>
            </a:br>
            <a:r>
              <a:rPr lang="fr-FR" sz="3200" b="1" i="0" dirty="0" smtClean="0">
                <a:solidFill>
                  <a:srgbClr val="AAC1D8">
                    <a:lumMod val="75000"/>
                  </a:srgbClr>
                </a:solidFill>
                <a:latin typeface="Arial"/>
                <a:ea typeface="+mj-ea"/>
                <a:cs typeface="Arial"/>
              </a:rPr>
              <a:t>Systèmes d'exploitation</a:t>
            </a:r>
            <a:endParaRPr lang="fr-FR" sz="3200" b="1" i="0" dirty="0">
              <a:solidFill>
                <a:srgbClr val="AAC1D8">
                  <a:lumMod val="75000"/>
                </a:srgbClr>
              </a:solidFill>
              <a:latin typeface="Arial"/>
              <a:ea typeface="+mj-ea"/>
              <a:cs typeface="Arial"/>
            </a:endParaRPr>
          </a:p>
        </p:txBody>
      </p:sp>
      <p:pic>
        <p:nvPicPr>
          <p:cNvPr id="10243" name="Picture 2"/>
          <p:cNvPicPr>
            <a:picLocks noChangeAspect="1" noChangeArrowheads="1"/>
          </p:cNvPicPr>
          <p:nvPr/>
        </p:nvPicPr>
        <p:blipFill>
          <a:blip r:embed="rId2" cstate="print"/>
          <a:stretch>
            <a:fillRect/>
          </a:stretch>
        </p:blipFill>
        <p:spPr bwMode="auto">
          <a:xfrm>
            <a:off x="701174" y="1618551"/>
            <a:ext cx="4345989" cy="34233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pic>
        <p:nvPicPr>
          <p:cNvPr id="5" name="Picture 4"/>
          <p:cNvPicPr>
            <a:picLocks noChangeAspect="1" noChangeArrowheads="1"/>
          </p:cNvPicPr>
          <p:nvPr/>
        </p:nvPicPr>
        <p:blipFill>
          <a:blip r:embed="rId3" cstate="print"/>
          <a:stretch>
            <a:fillRect/>
          </a:stretch>
        </p:blipFill>
        <p:spPr bwMode="auto">
          <a:xfrm>
            <a:off x="2560638" y="5696234"/>
            <a:ext cx="4551362" cy="40758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pic>
        <p:nvPicPr>
          <p:cNvPr id="6" name="Picture 5"/>
          <p:cNvPicPr>
            <a:picLocks noChangeAspect="1" noChangeArrowheads="1"/>
          </p:cNvPicPr>
          <p:nvPr/>
        </p:nvPicPr>
        <p:blipFill>
          <a:blip r:embed="rId4" cstate="print"/>
          <a:stretch>
            <a:fillRect/>
          </a:stretch>
        </p:blipFill>
        <p:spPr bwMode="auto">
          <a:xfrm>
            <a:off x="2105906" y="5008563"/>
            <a:ext cx="4344813" cy="6492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5425" y="496888"/>
            <a:ext cx="8145463" cy="838200"/>
          </a:xfrm>
        </p:spPr>
        <p:txBody>
          <a:bodyPr/>
          <a:lstStyle/>
          <a:p>
            <a:pPr algn="l" defTabSz="814365">
              <a:spcBef>
                <a:spcPct val="0"/>
              </a:spcBef>
              <a:spcAft>
                <a:spcPct val="0"/>
              </a:spcAft>
              <a:buNone/>
            </a:pPr>
            <a:r>
              <a:rPr lang="fr-FR" sz="1800" b="1" i="0" dirty="0" smtClean="0">
                <a:solidFill>
                  <a:srgbClr val="708CA1"/>
                </a:solidFill>
                <a:latin typeface="Arial"/>
                <a:ea typeface="+mj-ea"/>
                <a:cs typeface="Arial"/>
              </a:rPr>
              <a:t>Cisco IOS</a:t>
            </a:r>
            <a:r>
              <a:rPr lang="fr-FR" sz="3200" b="1" i="0" dirty="0" smtClean="0">
                <a:solidFill>
                  <a:srgbClr val="708CA1"/>
                </a:solidFill>
                <a:latin typeface="Arial"/>
                <a:ea typeface="+mj-ea"/>
                <a:cs typeface="Arial"/>
              </a:rPr>
              <a:t/>
            </a:r>
            <a:br>
              <a:rPr lang="fr-FR" sz="3200" b="1" i="0" dirty="0" smtClean="0">
                <a:solidFill>
                  <a:srgbClr val="708CA1"/>
                </a:solidFill>
                <a:latin typeface="Arial"/>
                <a:ea typeface="+mj-ea"/>
                <a:cs typeface="Arial"/>
              </a:rPr>
            </a:br>
            <a:r>
              <a:rPr lang="fr-FR" sz="3200" b="1" i="0" dirty="0" smtClean="0">
                <a:solidFill>
                  <a:srgbClr val="AAC1D8">
                    <a:lumMod val="75000"/>
                  </a:srgbClr>
                </a:solidFill>
                <a:latin typeface="Arial"/>
                <a:ea typeface="+mj-ea"/>
                <a:cs typeface="Arial"/>
              </a:rPr>
              <a:t>Rôle</a:t>
            </a:r>
            <a:r>
              <a:rPr lang="fr-FR" sz="3200" b="1" i="0" dirty="0" smtClean="0">
                <a:solidFill>
                  <a:srgbClr val="FF0000"/>
                </a:solidFill>
                <a:latin typeface="Arial"/>
                <a:ea typeface="+mj-ea"/>
                <a:cs typeface="Arial"/>
              </a:rPr>
              <a:t> </a:t>
            </a:r>
            <a:r>
              <a:rPr lang="fr-FR" sz="3200" b="1" i="0" dirty="0" smtClean="0">
                <a:solidFill>
                  <a:srgbClr val="AAC1D8">
                    <a:lumMod val="75000"/>
                  </a:srgbClr>
                </a:solidFill>
                <a:latin typeface="Arial"/>
                <a:ea typeface="+mj-ea"/>
                <a:cs typeface="Arial"/>
              </a:rPr>
              <a:t>du système d'exploitation</a:t>
            </a:r>
            <a:endParaRPr lang="fr-FR" sz="3200" b="1" i="0" dirty="0">
              <a:solidFill>
                <a:srgbClr val="AAC1D8">
                  <a:lumMod val="75000"/>
                </a:srgbClr>
              </a:solidFill>
              <a:latin typeface="Arial"/>
              <a:ea typeface="+mj-ea"/>
              <a:cs typeface="Arial"/>
            </a:endParaRPr>
          </a:p>
        </p:txBody>
      </p:sp>
      <p:sp>
        <p:nvSpPr>
          <p:cNvPr id="9219" name="Rectangle 6"/>
          <p:cNvSpPr>
            <a:spLocks noGrp="1" noChangeArrowheads="1"/>
          </p:cNvSpPr>
          <p:nvPr>
            <p:ph idx="1"/>
          </p:nvPr>
        </p:nvSpPr>
        <p:spPr>
          <a:xfrm>
            <a:off x="479425" y="1524000"/>
            <a:ext cx="8262938" cy="4941888"/>
          </a:xfrm>
        </p:spPr>
        <p:txBody>
          <a:bodyPr/>
          <a:lstStyle/>
          <a:p>
            <a:pPr marL="236555" indent="-236555" algn="l" defTabSz="814365">
              <a:lnSpc>
                <a:spcPct val="75000"/>
              </a:lnSpc>
              <a:spcBef>
                <a:spcPct val="50000"/>
              </a:spcBef>
              <a:spcAft>
                <a:spcPct val="0"/>
              </a:spcAft>
              <a:buClr>
                <a:srgbClr val="708CA1"/>
              </a:buClr>
              <a:buFont typeface="Wingdings"/>
              <a:buChar char="§"/>
            </a:pPr>
            <a:r>
              <a:rPr lang="fr-FR" altLang="ja-JP" sz="2000" b="0" i="0" dirty="0" smtClean="0">
                <a:solidFill>
                  <a:srgbClr val="000000"/>
                </a:solidFill>
                <a:latin typeface="Arial"/>
                <a:ea typeface="ＭＳ Ｐゴシック"/>
                <a:cs typeface="Arial"/>
              </a:rPr>
              <a:t>Les systèmes d'exploitation des ordinateurs (Windows 8 et OS X) assurent les fonctions techniques qui permettent </a:t>
            </a:r>
          </a:p>
          <a:p>
            <a:pPr marL="742950" lvl="1" indent="-285750" algn="l" defTabSz="814365">
              <a:lnSpc>
                <a:spcPct val="75000"/>
              </a:lnSpc>
              <a:spcBef>
                <a:spcPct val="35000"/>
              </a:spcBef>
              <a:spcAft>
                <a:spcPct val="0"/>
              </a:spcAft>
              <a:buClr>
                <a:srgbClr val="708CA1"/>
              </a:buClr>
              <a:buFont typeface="Arial"/>
              <a:buChar char="•"/>
            </a:pPr>
            <a:r>
              <a:rPr lang="fr-FR" altLang="ja-JP" sz="2000" b="0" i="0" dirty="0" smtClean="0">
                <a:solidFill>
                  <a:srgbClr val="000000"/>
                </a:solidFill>
                <a:latin typeface="Arial"/>
                <a:ea typeface="ＭＳ Ｐゴシック"/>
                <a:cs typeface="Arial"/>
              </a:rPr>
              <a:t>D'utiliser une souris</a:t>
            </a:r>
          </a:p>
          <a:p>
            <a:pPr marL="742950" lvl="1" indent="-285750" algn="l" defTabSz="814365">
              <a:lnSpc>
                <a:spcPct val="75000"/>
              </a:lnSpc>
              <a:spcBef>
                <a:spcPct val="35000"/>
              </a:spcBef>
              <a:spcAft>
                <a:spcPct val="0"/>
              </a:spcAft>
              <a:buClr>
                <a:srgbClr val="708CA1"/>
              </a:buClr>
              <a:buFont typeface="Arial"/>
              <a:buChar char="•"/>
            </a:pPr>
            <a:r>
              <a:rPr lang="fr-FR" altLang="ja-JP" sz="2000" b="0" i="0" dirty="0" smtClean="0">
                <a:solidFill>
                  <a:srgbClr val="000000"/>
                </a:solidFill>
                <a:latin typeface="Arial"/>
                <a:ea typeface="ＭＳ Ｐゴシック"/>
                <a:cs typeface="Arial"/>
              </a:rPr>
              <a:t>D'afficher des résultats</a:t>
            </a:r>
          </a:p>
          <a:p>
            <a:pPr marL="742950" lvl="1" indent="-285750" algn="l" defTabSz="814365">
              <a:lnSpc>
                <a:spcPct val="75000"/>
              </a:lnSpc>
              <a:spcBef>
                <a:spcPct val="35000"/>
              </a:spcBef>
              <a:spcAft>
                <a:spcPct val="0"/>
              </a:spcAft>
              <a:buClr>
                <a:srgbClr val="708CA1"/>
              </a:buClr>
              <a:buFont typeface="Arial"/>
              <a:buChar char="•"/>
            </a:pPr>
            <a:r>
              <a:rPr lang="fr-FR" altLang="ja-JP" sz="2000" b="0" i="0" dirty="0" smtClean="0">
                <a:solidFill>
                  <a:srgbClr val="000000"/>
                </a:solidFill>
                <a:latin typeface="Arial"/>
                <a:ea typeface="ＭＳ Ｐゴシック"/>
                <a:cs typeface="Arial"/>
              </a:rPr>
              <a:t>De saisir du texte</a:t>
            </a:r>
          </a:p>
          <a:p>
            <a:pPr marL="0" indent="0" algn="l" defTabSz="814365">
              <a:lnSpc>
                <a:spcPct val="75000"/>
              </a:lnSpc>
              <a:spcBef>
                <a:spcPct val="50000"/>
              </a:spcBef>
              <a:spcAft>
                <a:spcPct val="0"/>
              </a:spcAft>
              <a:buNone/>
            </a:pPr>
            <a:endParaRPr lang="fr-FR" altLang="ja-JP" sz="2000" dirty="0" smtClean="0">
              <a:ea typeface="ＭＳ Ｐゴシック" charset="-128"/>
              <a:cs typeface="Arial" pitchFamily="34" charset="0"/>
            </a:endParaRPr>
          </a:p>
          <a:p>
            <a:pPr marL="236555" indent="-236555" algn="l" defTabSz="814365">
              <a:lnSpc>
                <a:spcPct val="75000"/>
              </a:lnSpc>
              <a:spcBef>
                <a:spcPct val="50000"/>
              </a:spcBef>
              <a:spcAft>
                <a:spcPct val="0"/>
              </a:spcAft>
              <a:buClr>
                <a:srgbClr val="708CA1"/>
              </a:buClr>
              <a:buFont typeface="Wingdings"/>
              <a:buChar char="§"/>
            </a:pPr>
            <a:r>
              <a:rPr lang="fr-FR" altLang="ja-JP" sz="2000" b="0" i="0" dirty="0" smtClean="0">
                <a:solidFill>
                  <a:srgbClr val="000000"/>
                </a:solidFill>
                <a:latin typeface="Arial"/>
                <a:ea typeface="ＭＳ Ｐゴシック"/>
                <a:cs typeface="Arial"/>
              </a:rPr>
              <a:t>L'IOS du routeur ou du commutateur fournit des options pour </a:t>
            </a:r>
          </a:p>
          <a:p>
            <a:pPr marL="742950" lvl="1" indent="-285750" algn="l" defTabSz="814365">
              <a:lnSpc>
                <a:spcPct val="75000"/>
              </a:lnSpc>
              <a:spcBef>
                <a:spcPct val="35000"/>
              </a:spcBef>
              <a:spcAft>
                <a:spcPct val="0"/>
              </a:spcAft>
              <a:buClr>
                <a:srgbClr val="708CA1"/>
              </a:buClr>
              <a:buFont typeface="Arial"/>
              <a:buChar char="•"/>
            </a:pPr>
            <a:r>
              <a:rPr lang="fr-FR" altLang="ja-JP" sz="2000" b="0" i="0" dirty="0" smtClean="0">
                <a:solidFill>
                  <a:srgbClr val="000000"/>
                </a:solidFill>
                <a:latin typeface="Arial"/>
                <a:ea typeface="ＭＳ Ｐゴシック"/>
                <a:cs typeface="Arial"/>
              </a:rPr>
              <a:t>Configurer les interfaces</a:t>
            </a:r>
          </a:p>
          <a:p>
            <a:pPr marL="742950" lvl="1" indent="-285750" algn="l" defTabSz="814365">
              <a:lnSpc>
                <a:spcPct val="75000"/>
              </a:lnSpc>
              <a:spcBef>
                <a:spcPct val="35000"/>
              </a:spcBef>
              <a:spcAft>
                <a:spcPct val="0"/>
              </a:spcAft>
              <a:buClr>
                <a:srgbClr val="708CA1"/>
              </a:buClr>
              <a:buFont typeface="Arial"/>
              <a:buChar char="•"/>
            </a:pPr>
            <a:r>
              <a:rPr lang="fr-FR" altLang="ja-JP" sz="2000" b="0" i="0" dirty="0" smtClean="0">
                <a:solidFill>
                  <a:srgbClr val="000000"/>
                </a:solidFill>
                <a:latin typeface="Arial"/>
                <a:ea typeface="ＭＳ Ｐゴシック"/>
                <a:cs typeface="Arial"/>
              </a:rPr>
              <a:t>Activer les fonctions de routage et de commutation</a:t>
            </a:r>
          </a:p>
          <a:p>
            <a:pPr marL="236555" indent="-236555" algn="l" defTabSz="814365">
              <a:lnSpc>
                <a:spcPct val="75000"/>
              </a:lnSpc>
              <a:spcBef>
                <a:spcPct val="50000"/>
              </a:spcBef>
              <a:spcAft>
                <a:spcPct val="0"/>
              </a:spcAft>
              <a:buClr>
                <a:srgbClr val="708CA1"/>
              </a:buClr>
              <a:buFont typeface="Wingdings"/>
              <a:buChar char="§"/>
            </a:pPr>
            <a:endParaRPr lang="fr-FR" altLang="ja-JP" sz="2000" dirty="0" smtClean="0">
              <a:ea typeface="ＭＳ Ｐゴシック" charset="-128"/>
              <a:cs typeface="Arial" pitchFamily="34" charset="0"/>
            </a:endParaRPr>
          </a:p>
          <a:p>
            <a:pPr marL="236555" indent="-236555" algn="l" defTabSz="814365">
              <a:lnSpc>
                <a:spcPct val="75000"/>
              </a:lnSpc>
              <a:spcBef>
                <a:spcPct val="50000"/>
              </a:spcBef>
              <a:spcAft>
                <a:spcPct val="0"/>
              </a:spcAft>
              <a:buClr>
                <a:srgbClr val="708CA1"/>
              </a:buClr>
              <a:buFont typeface="Wingdings"/>
              <a:buChar char="§"/>
            </a:pPr>
            <a:r>
              <a:rPr lang="fr-FR" altLang="ja-JP" sz="2000" b="0" i="0" dirty="0" smtClean="0">
                <a:solidFill>
                  <a:srgbClr val="000000"/>
                </a:solidFill>
                <a:latin typeface="Arial"/>
                <a:ea typeface="ＭＳ Ｐゴシック"/>
                <a:cs typeface="Arial"/>
              </a:rPr>
              <a:t>Tous les périphériques </a:t>
            </a:r>
            <a:r>
              <a:rPr lang="fr-FR" sz="2000" b="0" i="0" dirty="0" smtClean="0">
                <a:solidFill>
                  <a:srgbClr val="000000"/>
                </a:solidFill>
                <a:latin typeface="Arial"/>
                <a:cs typeface="Arial"/>
              </a:rPr>
              <a:t>réseau sont livrés avec un IOS par défaut</a:t>
            </a:r>
          </a:p>
          <a:p>
            <a:pPr marL="0" indent="0" algn="l" defTabSz="814365">
              <a:lnSpc>
                <a:spcPct val="75000"/>
              </a:lnSpc>
              <a:spcBef>
                <a:spcPct val="50000"/>
              </a:spcBef>
              <a:spcAft>
                <a:spcPct val="0"/>
              </a:spcAft>
              <a:buNone/>
            </a:pPr>
            <a:r>
              <a:rPr lang="fr-FR" sz="2000" b="0" i="0" dirty="0" smtClean="0">
                <a:solidFill>
                  <a:srgbClr val="000000"/>
                </a:solidFill>
                <a:latin typeface="Arial"/>
                <a:cs typeface="Arial"/>
              </a:rPr>
              <a:t> </a:t>
            </a:r>
          </a:p>
          <a:p>
            <a:pPr marL="236555" indent="-236555" algn="l" defTabSz="814365">
              <a:lnSpc>
                <a:spcPct val="75000"/>
              </a:lnSpc>
              <a:spcBef>
                <a:spcPct val="50000"/>
              </a:spcBef>
              <a:spcAft>
                <a:spcPct val="0"/>
              </a:spcAft>
              <a:buClr>
                <a:srgbClr val="708CA1"/>
              </a:buClr>
              <a:buFont typeface="Wingdings"/>
              <a:buChar char="§"/>
            </a:pPr>
            <a:r>
              <a:rPr lang="fr-FR" sz="2000" b="0" i="0" dirty="0" smtClean="0">
                <a:solidFill>
                  <a:srgbClr val="000000"/>
                </a:solidFill>
                <a:latin typeface="Arial"/>
                <a:cs typeface="Arial"/>
              </a:rPr>
              <a:t>Il est possible de mettre à niveau la version de l'IOS ou l'ensemble de fonctionnalités</a:t>
            </a:r>
            <a:endParaRPr lang="fr-FR" altLang="ja-JP" sz="2000" dirty="0" smtClean="0">
              <a:ea typeface="ＭＳ Ｐゴシック" charset="-128"/>
              <a:cs typeface="Arial" pitchFamily="34" charset="0"/>
            </a:endParaRPr>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5425" y="414338"/>
            <a:ext cx="8145463" cy="838200"/>
          </a:xfrm>
        </p:spPr>
        <p:txBody>
          <a:bodyPr/>
          <a:lstStyle/>
          <a:p>
            <a:pPr algn="l" defTabSz="814365">
              <a:spcBef>
                <a:spcPct val="0"/>
              </a:spcBef>
              <a:spcAft>
                <a:spcPct val="0"/>
              </a:spcAft>
              <a:buNone/>
            </a:pPr>
            <a:r>
              <a:rPr lang="fr-FR" sz="1800" b="1" i="0" dirty="0" smtClean="0">
                <a:solidFill>
                  <a:srgbClr val="708CA1"/>
                </a:solidFill>
                <a:latin typeface="Arial"/>
                <a:ea typeface="+mj-ea"/>
                <a:cs typeface="Arial"/>
              </a:rPr>
              <a:t>Cisco IOS</a:t>
            </a:r>
            <a:r>
              <a:rPr lang="fr-FR" sz="3200" b="1" i="0" dirty="0" smtClean="0">
                <a:solidFill>
                  <a:srgbClr val="708CA1"/>
                </a:solidFill>
                <a:latin typeface="Arial"/>
                <a:ea typeface="+mj-ea"/>
                <a:cs typeface="Arial"/>
              </a:rPr>
              <a:t/>
            </a:r>
            <a:br>
              <a:rPr lang="fr-FR" sz="3200" b="1" i="0" dirty="0" smtClean="0">
                <a:solidFill>
                  <a:srgbClr val="708CA1"/>
                </a:solidFill>
                <a:latin typeface="Arial"/>
                <a:ea typeface="+mj-ea"/>
                <a:cs typeface="Arial"/>
              </a:rPr>
            </a:br>
            <a:r>
              <a:rPr lang="fr-FR" sz="3200" b="1" i="0" dirty="0" smtClean="0">
                <a:solidFill>
                  <a:srgbClr val="AAC1D8">
                    <a:lumMod val="75000"/>
                  </a:srgbClr>
                </a:solidFill>
                <a:latin typeface="Arial"/>
                <a:ea typeface="+mj-ea"/>
                <a:cs typeface="Arial"/>
              </a:rPr>
              <a:t>Emplacement de Cisco IOS</a:t>
            </a:r>
            <a:endParaRPr lang="fr-FR" sz="3200" b="1" i="0" dirty="0">
              <a:solidFill>
                <a:srgbClr val="AAC1D8">
                  <a:lumMod val="75000"/>
                </a:srgbClr>
              </a:solidFill>
              <a:latin typeface="Arial"/>
              <a:ea typeface="+mj-ea"/>
              <a:cs typeface="Arial"/>
            </a:endParaRPr>
          </a:p>
        </p:txBody>
      </p:sp>
      <p:sp>
        <p:nvSpPr>
          <p:cNvPr id="10243" name="Rectangle 6"/>
          <p:cNvSpPr>
            <a:spLocks noGrp="1" noChangeArrowheads="1"/>
          </p:cNvSpPr>
          <p:nvPr>
            <p:ph idx="1"/>
          </p:nvPr>
        </p:nvSpPr>
        <p:spPr>
          <a:xfrm>
            <a:off x="582613" y="1450975"/>
            <a:ext cx="8216900" cy="4927600"/>
          </a:xfrm>
        </p:spPr>
        <p:txBody>
          <a:bodyPr/>
          <a:lstStyle/>
          <a:p>
            <a:pPr marL="381030" indent="-381030" algn="l" defTabSz="814365">
              <a:lnSpc>
                <a:spcPct val="75000"/>
              </a:lnSpc>
              <a:spcBef>
                <a:spcPct val="50000"/>
              </a:spcBef>
              <a:spcAft>
                <a:spcPct val="0"/>
              </a:spcAft>
              <a:buNone/>
            </a:pPr>
            <a:r>
              <a:rPr lang="fr-FR" altLang="ja-JP" sz="2400" b="0" i="0" dirty="0" smtClean="0">
                <a:solidFill>
                  <a:srgbClr val="000000"/>
                </a:solidFill>
                <a:latin typeface="Arial"/>
                <a:ea typeface="ＭＳ Ｐゴシック"/>
                <a:cs typeface="Arial"/>
              </a:rPr>
              <a:t>IOS stocké dans la </a:t>
            </a:r>
            <a:r>
              <a:rPr lang="fr-FR" altLang="ja-JP" sz="2400" b="1" i="0" dirty="0" smtClean="0">
                <a:solidFill>
                  <a:srgbClr val="000000"/>
                </a:solidFill>
                <a:latin typeface="Arial"/>
                <a:ea typeface="ＭＳ Ｐゴシック"/>
                <a:cs typeface="Arial"/>
              </a:rPr>
              <a:t>mémoire Flash</a:t>
            </a:r>
          </a:p>
          <a:p>
            <a:pPr marL="236555" indent="-236555" algn="l" defTabSz="814365">
              <a:lnSpc>
                <a:spcPct val="75000"/>
              </a:lnSpc>
              <a:spcBef>
                <a:spcPct val="50000"/>
              </a:spcBef>
              <a:spcAft>
                <a:spcPct val="0"/>
              </a:spcAft>
              <a:buClr>
                <a:srgbClr val="708CA1"/>
              </a:buClr>
              <a:buFont typeface="Wingdings"/>
              <a:buChar char="§"/>
            </a:pPr>
            <a:r>
              <a:rPr lang="fr-FR" altLang="ja-JP" sz="2000" b="0" i="0" dirty="0" smtClean="0">
                <a:solidFill>
                  <a:srgbClr val="000000"/>
                </a:solidFill>
                <a:latin typeface="Arial"/>
                <a:ea typeface="ＭＳ Ｐゴシック"/>
                <a:cs typeface="Arial"/>
              </a:rPr>
              <a:t>Stockage non volatile : préservé en cas de coupure de l'alimentation</a:t>
            </a:r>
          </a:p>
          <a:p>
            <a:pPr marL="236555" indent="-236555" algn="l" defTabSz="814365">
              <a:lnSpc>
                <a:spcPct val="75000"/>
              </a:lnSpc>
              <a:spcBef>
                <a:spcPct val="50000"/>
              </a:spcBef>
              <a:spcAft>
                <a:spcPct val="0"/>
              </a:spcAft>
              <a:buClr>
                <a:srgbClr val="708CA1"/>
              </a:buClr>
              <a:buFont typeface="Wingdings"/>
              <a:buChar char="§"/>
            </a:pPr>
            <a:r>
              <a:rPr lang="fr-FR" altLang="ja-JP" sz="2000" b="0" i="0" dirty="0" smtClean="0">
                <a:solidFill>
                  <a:srgbClr val="000000"/>
                </a:solidFill>
                <a:latin typeface="Arial"/>
                <a:ea typeface="ＭＳ Ｐゴシック"/>
                <a:cs typeface="Arial"/>
              </a:rPr>
              <a:t>Peut être modifié ou remplacé si nécessaire</a:t>
            </a:r>
          </a:p>
          <a:p>
            <a:pPr marL="236555" indent="-236555" algn="l" defTabSz="814365">
              <a:lnSpc>
                <a:spcPct val="75000"/>
              </a:lnSpc>
              <a:spcBef>
                <a:spcPct val="50000"/>
              </a:spcBef>
              <a:spcAft>
                <a:spcPct val="0"/>
              </a:spcAft>
              <a:buClr>
                <a:srgbClr val="708CA1"/>
              </a:buClr>
              <a:buFont typeface="Wingdings"/>
              <a:buChar char="§"/>
            </a:pPr>
            <a:r>
              <a:rPr lang="fr-FR" altLang="ja-JP" sz="2000" b="0" i="0" dirty="0" smtClean="0">
                <a:solidFill>
                  <a:srgbClr val="000000"/>
                </a:solidFill>
                <a:latin typeface="Arial"/>
                <a:ea typeface="ＭＳ Ｐゴシック"/>
                <a:cs typeface="Arial"/>
              </a:rPr>
              <a:t>Peut être utilisé pour stocker plusieurs versions d'IOS</a:t>
            </a:r>
          </a:p>
          <a:p>
            <a:pPr marL="236555" indent="-236555" algn="l" defTabSz="814365">
              <a:lnSpc>
                <a:spcPct val="75000"/>
              </a:lnSpc>
              <a:spcBef>
                <a:spcPct val="50000"/>
              </a:spcBef>
              <a:spcAft>
                <a:spcPct val="0"/>
              </a:spcAft>
              <a:buClr>
                <a:srgbClr val="708CA1"/>
              </a:buClr>
              <a:buFont typeface="Wingdings"/>
              <a:buChar char="§"/>
            </a:pPr>
            <a:r>
              <a:rPr lang="fr-FR" altLang="ja-JP" sz="2000" b="0" i="0" dirty="0" smtClean="0">
                <a:solidFill>
                  <a:srgbClr val="000000"/>
                </a:solidFill>
                <a:latin typeface="Arial"/>
                <a:ea typeface="ＭＳ Ｐゴシック"/>
                <a:cs typeface="Arial"/>
              </a:rPr>
              <a:t>IOS copié de la mémoire flash vers la mémoire vive (RAM) non volatile</a:t>
            </a:r>
          </a:p>
          <a:p>
            <a:pPr marL="236555" indent="-236555" algn="l" defTabSz="814365">
              <a:lnSpc>
                <a:spcPct val="75000"/>
              </a:lnSpc>
              <a:spcBef>
                <a:spcPct val="50000"/>
              </a:spcBef>
              <a:spcAft>
                <a:spcPct val="0"/>
              </a:spcAft>
              <a:buClr>
                <a:srgbClr val="708CA1"/>
              </a:buClr>
              <a:buFont typeface="Wingdings"/>
              <a:buChar char="§"/>
            </a:pPr>
            <a:r>
              <a:rPr lang="fr-FR" altLang="ja-JP" sz="2000" b="0" i="0" dirty="0" smtClean="0">
                <a:solidFill>
                  <a:srgbClr val="000000"/>
                </a:solidFill>
                <a:latin typeface="Arial"/>
                <a:ea typeface="ＭＳ Ｐゴシック"/>
                <a:cs typeface="Arial"/>
              </a:rPr>
              <a:t>La quantité de mémoire RAM et Flash détermine l'IOS qui peut être utilisé </a:t>
            </a:r>
          </a:p>
          <a:p>
            <a:pPr marL="0" indent="0" algn="l" defTabSz="814365">
              <a:lnSpc>
                <a:spcPct val="75000"/>
              </a:lnSpc>
              <a:spcBef>
                <a:spcPct val="50000"/>
              </a:spcBef>
              <a:spcAft>
                <a:spcPct val="0"/>
              </a:spcAft>
              <a:buNone/>
            </a:pPr>
            <a:endParaRPr lang="fr-FR" altLang="ja-JP" sz="2000" dirty="0" smtClean="0">
              <a:ea typeface="ＭＳ Ｐゴシック" charset="-128"/>
              <a:cs typeface="Arial" pitchFamily="34" charset="0"/>
            </a:endParaRPr>
          </a:p>
        </p:txBody>
      </p:sp>
      <p:pic>
        <p:nvPicPr>
          <p:cNvPr id="12292" name="Picture 5" descr="C:\AriesWork\Content\NetworkBasics\Chapter 2\Graphics\Location of Cisco IOS.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924175" y="4030663"/>
            <a:ext cx="3070225" cy="2454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49238" y="396875"/>
            <a:ext cx="8145462" cy="838200"/>
          </a:xfrm>
        </p:spPr>
        <p:txBody>
          <a:bodyPr/>
          <a:lstStyle/>
          <a:p>
            <a:pPr algn="l" defTabSz="814365">
              <a:spcBef>
                <a:spcPct val="0"/>
              </a:spcBef>
              <a:spcAft>
                <a:spcPct val="0"/>
              </a:spcAft>
              <a:buNone/>
            </a:pPr>
            <a:r>
              <a:rPr lang="fr-FR" sz="1800" b="1" i="0" dirty="0" smtClean="0">
                <a:solidFill>
                  <a:srgbClr val="708CA1"/>
                </a:solidFill>
                <a:latin typeface="Arial"/>
                <a:ea typeface="+mj-ea"/>
                <a:cs typeface="Arial"/>
              </a:rPr>
              <a:t>Cisco IOS</a:t>
            </a:r>
            <a:br>
              <a:rPr lang="fr-FR" sz="1800" b="1" i="0" dirty="0" smtClean="0">
                <a:solidFill>
                  <a:srgbClr val="708CA1"/>
                </a:solidFill>
                <a:latin typeface="Arial"/>
                <a:ea typeface="+mj-ea"/>
                <a:cs typeface="Arial"/>
              </a:rPr>
            </a:br>
            <a:r>
              <a:rPr lang="fr-FR" sz="3200" b="1" i="0" dirty="0" smtClean="0">
                <a:solidFill>
                  <a:srgbClr val="AAC1D8">
                    <a:lumMod val="75000"/>
                  </a:srgbClr>
                </a:solidFill>
                <a:latin typeface="Arial"/>
                <a:ea typeface="+mj-ea"/>
                <a:cs typeface="Arial"/>
              </a:rPr>
              <a:t>Fonctions de l'IOS</a:t>
            </a:r>
            <a:endParaRPr lang="fr-FR" sz="3200" b="1" i="0" dirty="0">
              <a:solidFill>
                <a:srgbClr val="AAC1D8">
                  <a:lumMod val="75000"/>
                </a:srgbClr>
              </a:solidFill>
              <a:latin typeface="Arial"/>
              <a:ea typeface="+mj-ea"/>
              <a:cs typeface="Arial"/>
            </a:endParaRPr>
          </a:p>
        </p:txBody>
      </p:sp>
      <p:sp>
        <p:nvSpPr>
          <p:cNvPr id="13315" name="Rectangle 6"/>
          <p:cNvSpPr>
            <a:spLocks noGrp="1" noChangeArrowheads="1"/>
          </p:cNvSpPr>
          <p:nvPr>
            <p:ph idx="1"/>
          </p:nvPr>
        </p:nvSpPr>
        <p:spPr>
          <a:xfrm>
            <a:off x="377825" y="1379538"/>
            <a:ext cx="8512175" cy="593725"/>
          </a:xfrm>
        </p:spPr>
        <p:txBody>
          <a:bodyPr/>
          <a:lstStyle/>
          <a:p>
            <a:pPr marL="0" indent="0" algn="l" defTabSz="814365">
              <a:lnSpc>
                <a:spcPct val="100000"/>
              </a:lnSpc>
              <a:spcBef>
                <a:spcPct val="50000"/>
              </a:spcBef>
              <a:spcAft>
                <a:spcPct val="0"/>
              </a:spcAft>
              <a:buNone/>
            </a:pPr>
            <a:r>
              <a:rPr lang="fr-FR" altLang="ja-JP" sz="2200" b="0" i="0" dirty="0" smtClean="0">
                <a:solidFill>
                  <a:srgbClr val="000000"/>
                </a:solidFill>
                <a:latin typeface="Arial"/>
                <a:ea typeface="ＭＳ Ｐゴシック"/>
                <a:cs typeface="Arial"/>
              </a:rPr>
              <a:t>Les routeurs et les commutateurs Cisco assurent principalement les fonctions suivantes, ou permettent de les effectuer :</a:t>
            </a:r>
            <a:endParaRPr lang="fr-FR" altLang="ja-JP" sz="2200" b="0" i="0" dirty="0">
              <a:solidFill>
                <a:srgbClr val="000000"/>
              </a:solidFill>
              <a:latin typeface="Arial"/>
              <a:ea typeface="ＭＳ Ｐゴシック"/>
              <a:cs typeface="Arial"/>
            </a:endParaRPr>
          </a:p>
        </p:txBody>
      </p:sp>
      <p:pic>
        <p:nvPicPr>
          <p:cNvPr id="13316" name="Picture 5"/>
          <p:cNvPicPr>
            <a:picLocks noChangeAspect="1" noChangeArrowheads="1"/>
          </p:cNvPicPr>
          <p:nvPr/>
        </p:nvPicPr>
        <p:blipFill>
          <a:blip r:embed="rId3" cstate="print"/>
          <a:stretch>
            <a:fillRect/>
          </a:stretch>
        </p:blipFill>
        <p:spPr bwMode="auto">
          <a:xfrm>
            <a:off x="1974850" y="2203038"/>
            <a:ext cx="5322888" cy="44601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10860</TotalTime>
  <Pages>28</Pages>
  <Words>988</Words>
  <Application>Microsoft Office PowerPoint</Application>
  <PresentationFormat>On-screen Show (4:3)</PresentationFormat>
  <Paragraphs>452</Paragraphs>
  <Slides>51</Slides>
  <Notes>49</Notes>
  <HiddenSlides>0</HiddenSlides>
  <MMClips>0</MMClips>
  <ScaleCrop>false</ScaleCrop>
  <HeadingPairs>
    <vt:vector size="4" baseType="variant">
      <vt:variant>
        <vt:lpstr>Theme</vt:lpstr>
      </vt:variant>
      <vt:variant>
        <vt:i4>2</vt:i4>
      </vt:variant>
      <vt:variant>
        <vt:lpstr>Slide Titles</vt:lpstr>
      </vt:variant>
      <vt:variant>
        <vt:i4>51</vt:i4>
      </vt:variant>
    </vt:vector>
  </HeadingPairs>
  <TitlesOfParts>
    <vt:vector size="53" baseType="lpstr">
      <vt:lpstr>PPT-TMPLT-WHT_C</vt:lpstr>
      <vt:lpstr>NetAcad-4F_PPT-WHT_060408</vt:lpstr>
      <vt:lpstr>Chapitre 2 : Configurer un système d'exploitation réseau</vt:lpstr>
      <vt:lpstr>Chapitre 2 : Les objectifs</vt:lpstr>
      <vt:lpstr>Chapitre 2</vt:lpstr>
      <vt:lpstr>2.1 Formation intensive à IOS</vt:lpstr>
      <vt:lpstr>Cisco IOS Systèmes d'exploitation</vt:lpstr>
      <vt:lpstr>Cisco IOS Systèmes d'exploitation</vt:lpstr>
      <vt:lpstr>Cisco IOS Rôle du système d'exploitation</vt:lpstr>
      <vt:lpstr>Cisco IOS Emplacement de Cisco IOS</vt:lpstr>
      <vt:lpstr>Cisco IOS Fonctions de l'IOS</vt:lpstr>
      <vt:lpstr>Accès à un périphérique Cisco IOS Accès par une console</vt:lpstr>
      <vt:lpstr>Accès à un périphérique Cisco IOS Accès par une console</vt:lpstr>
      <vt:lpstr>Accès à un périphérique Cisco IOS Méthodes d'accès Telnet, SSH et AUX</vt:lpstr>
      <vt:lpstr>Accès à un périphérique Cisco IOS Programmes d'émulation de terminal</vt:lpstr>
      <vt:lpstr>Navigation dans l'IOS Modes de fonctionnement de Cisco IOS</vt:lpstr>
      <vt:lpstr>Navigation dans l'IOS Modes principaux</vt:lpstr>
      <vt:lpstr>Navigation dans l'IOS Mode de configuration globale et sous-modes</vt:lpstr>
      <vt:lpstr>Navigation dans l'IOS Sélection des différents modes IOS</vt:lpstr>
      <vt:lpstr>Navigation dans l'IOS Sélection des différents modes IOS (suite)</vt:lpstr>
      <vt:lpstr>Structure des commandes Structure des commandes IOS</vt:lpstr>
      <vt:lpstr>Structure des commandes Liste des commandes Cisco IOS</vt:lpstr>
      <vt:lpstr>Structure des commandes Aide contextuelle</vt:lpstr>
      <vt:lpstr>Structure des commandes Vérification de la syntaxe d'une commande</vt:lpstr>
      <vt:lpstr>Structure des commandes Touches d'accès rapide et raccourcis</vt:lpstr>
      <vt:lpstr>Structure des commandes Commandes d'analyse d'IOS</vt:lpstr>
      <vt:lpstr>Structure des commandes Commande show version</vt:lpstr>
      <vt:lpstr>2.2 Notions de base</vt:lpstr>
      <vt:lpstr>Noms d'hôte Pourquoi utiliser un commutateur ?</vt:lpstr>
      <vt:lpstr>Noms d'hôte Noms des périphériques</vt:lpstr>
      <vt:lpstr>Noms d'hôte Noms d'hôte</vt:lpstr>
      <vt:lpstr>Noms d'hôte Configuration des noms d'hôte</vt:lpstr>
      <vt:lpstr>Limitation de l'accès aux configurations de périphérique Sécurisation de l'accès aux périphériques</vt:lpstr>
      <vt:lpstr>Limitation de l'accès aux configurations de périphérique Sécurisation de l'accès au mode d'exécution privilégié</vt:lpstr>
      <vt:lpstr>Limitation de l'accès aux configurations de périphérique Sécurisation de l'accès au mode d'exécution utilisateur</vt:lpstr>
      <vt:lpstr>Limitation de l'accès aux configurations de périphérique Chiffrement de l'affichage des mots de passe</vt:lpstr>
      <vt:lpstr>Limitation de l'accès aux configurations de périphérique Messages de bannière</vt:lpstr>
      <vt:lpstr>Enregistrement des configurations Fichiers de configuration</vt:lpstr>
      <vt:lpstr>Enregistrement des configurations Capture de texte</vt:lpstr>
      <vt:lpstr>2.3 Schémas d'adressage</vt:lpstr>
      <vt:lpstr>Ports et adresses Généralités sur l'adressage IP</vt:lpstr>
      <vt:lpstr>Ports et adresses Interfaces et ports</vt:lpstr>
      <vt:lpstr>Adressage des périphériques Configuration d'une interface virtuelle de commutateur</vt:lpstr>
      <vt:lpstr>Adressage des périphériques Configuration manuelle des adresses IP des périphériques finaux</vt:lpstr>
      <vt:lpstr>Adressage des périphériques Configuration automatique des adresses IP des périphériques finaux</vt:lpstr>
      <vt:lpstr>Adressage des périphériques Conflits d'adresses IP</vt:lpstr>
      <vt:lpstr>Vérification de la connectivité Test de l'adresse de bouclage sur un périphérique final</vt:lpstr>
      <vt:lpstr>Vérification de la connectivité Test de l'affectation des interfaces</vt:lpstr>
      <vt:lpstr>Vérification de la connectivité Test de la connectivité de bout en bout</vt:lpstr>
      <vt:lpstr>Configurer un système d'exploitation réseau Résumé du chapitre 2</vt:lpstr>
      <vt:lpstr>Configurer un système d'exploitation réseau Résumé du chapitre 2</vt:lpstr>
      <vt:lpstr>Configurer un système d'exploitation réseau Résumé du chapitre 2</vt:lpstr>
      <vt:lpstr>Slide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Windows User</cp:lastModifiedBy>
  <cp:revision>725</cp:revision>
  <cp:lastPrinted>1999-01-27T00:54:54Z</cp:lastPrinted>
  <dcterms:created xsi:type="dcterms:W3CDTF">2006-10-23T15:07:30Z</dcterms:created>
  <dcterms:modified xsi:type="dcterms:W3CDTF">2013-12-23T07:34:17Z</dcterms:modified>
</cp:coreProperties>
</file>