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4"/>
  </p:notesMasterIdLst>
  <p:handoutMasterIdLst>
    <p:handoutMasterId r:id="rId45"/>
  </p:handoutMasterIdLst>
  <p:sldIdLst>
    <p:sldId id="500" r:id="rId3"/>
    <p:sldId id="800" r:id="rId4"/>
    <p:sldId id="541" r:id="rId5"/>
    <p:sldId id="793" r:id="rId6"/>
    <p:sldId id="794" r:id="rId7"/>
    <p:sldId id="795" r:id="rId8"/>
    <p:sldId id="796" r:id="rId9"/>
    <p:sldId id="797" r:id="rId10"/>
    <p:sldId id="798" r:id="rId11"/>
    <p:sldId id="799" r:id="rId12"/>
    <p:sldId id="736" r:id="rId13"/>
    <p:sldId id="776" r:id="rId14"/>
    <p:sldId id="737" r:id="rId15"/>
    <p:sldId id="740" r:id="rId16"/>
    <p:sldId id="741" r:id="rId17"/>
    <p:sldId id="777" r:id="rId18"/>
    <p:sldId id="778" r:id="rId19"/>
    <p:sldId id="779" r:id="rId20"/>
    <p:sldId id="780" r:id="rId21"/>
    <p:sldId id="781" r:id="rId22"/>
    <p:sldId id="782" r:id="rId23"/>
    <p:sldId id="783" r:id="rId24"/>
    <p:sldId id="785" r:id="rId25"/>
    <p:sldId id="786" r:id="rId26"/>
    <p:sldId id="787" r:id="rId27"/>
    <p:sldId id="788" r:id="rId28"/>
    <p:sldId id="790" r:id="rId29"/>
    <p:sldId id="750" r:id="rId30"/>
    <p:sldId id="751" r:id="rId31"/>
    <p:sldId id="752" r:id="rId32"/>
    <p:sldId id="718" r:id="rId33"/>
    <p:sldId id="753" r:id="rId34"/>
    <p:sldId id="754" r:id="rId35"/>
    <p:sldId id="755" r:id="rId36"/>
    <p:sldId id="756" r:id="rId37"/>
    <p:sldId id="791" r:id="rId38"/>
    <p:sldId id="792" r:id="rId39"/>
    <p:sldId id="801" r:id="rId40"/>
    <p:sldId id="802" r:id="rId41"/>
    <p:sldId id="803" r:id="rId42"/>
    <p:sldId id="681" r:id="rId4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8791" autoAdjust="0"/>
    <p:restoredTop sz="94660"/>
  </p:normalViewPr>
  <p:slideViewPr>
    <p:cSldViewPr snapToGrid="0">
      <p:cViewPr>
        <p:scale>
          <a:sx n="75" d="100"/>
          <a:sy n="75" d="100"/>
        </p:scale>
        <p:origin x="-1332" y="-63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 Type="http://schemas.openxmlformats.org/officeDocument/2006/relationships/slide" Target="slides/slide6.xml"/><Relationship Id="rId21" Type="http://schemas.openxmlformats.org/officeDocument/2006/relationships/slide" Target="slides/slide24.xml"/><Relationship Id="rId34" Type="http://schemas.openxmlformats.org/officeDocument/2006/relationships/slide" Target="slides/slide37.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2.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p>
            <a:pPr algn="r" defTabSz="903244">
              <a:lnSpc>
                <a:spcPct val="100000"/>
              </a:lnSpc>
              <a:buNone/>
            </a:pPr>
            <a:fld id="{0958FDCD-4842-ED45-9BA3-AF6EB48644B2}" type="slidenum">
              <a:rPr lang="fr-BE" sz="800" b="0" i="0">
                <a:solidFill>
                  <a:schemeClr val="tx1"/>
                </a:solidFill>
                <a:latin typeface="Arial"/>
                <a:ea typeface="ＭＳ Ｐゴシック"/>
                <a:cs typeface="ＭＳ Ｐゴシック"/>
              </a:rPr>
              <a:pPr algn="r" defTabSz="903244">
                <a:lnSpc>
                  <a:spcPct val="100000"/>
                </a:lnSpc>
                <a:buNone/>
              </a:pPr>
              <a:t>‹#›</a:t>
            </a:fld>
            <a:endParaRPr lang="en-US" sz="800"/>
          </a:p>
        </p:txBody>
      </p:sp>
    </p:spTree>
    <p:extLst>
      <p:ext uri="{BB962C8B-B14F-4D97-AF65-F5344CB8AC3E}">
        <p14:creationId xmlns="" xmlns:p14="http://schemas.microsoft.com/office/powerpoint/2010/main" val="3222891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 2006, Cisco Systems, Inc. Tous droits réservés.</a:t>
            </a:r>
          </a:p>
          <a:p>
            <a:pPr algn="l" defTabSz="611185">
              <a:lnSpc>
                <a:spcPct val="100000"/>
              </a:lnSpc>
              <a:buNone/>
              <a:tabLst>
                <a:tab pos="2387600" algn="l"/>
                <a:tab pos="4830763" algn="l"/>
              </a:tabLst>
            </a:pPr>
            <a:r>
              <a:rPr lang="fr-BE" sz="800" b="0" i="0">
                <a:solidFill>
                  <a:schemeClr val="tx1"/>
                </a:solidFill>
                <a:latin typeface="Arial"/>
                <a:ea typeface="ＭＳ Ｐゴシック"/>
                <a:cs typeface="ＭＳ Ｐゴシック"/>
              </a:rPr>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cs typeface="+mn-cs"/>
              </a:defRPr>
            </a:lvl1pPr>
          </a:lstStyle>
          <a:p>
            <a:pPr>
              <a:defRPr/>
            </a:pPr>
            <a:fld id="{F7E7D29C-EBE0-2145-A136-E4382E26DD0D}"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 xmlns:p14="http://schemas.microsoft.com/office/powerpoint/2010/main" val="2004745259"/>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A428A3C-521B-AB40-9C7E-2898D6FD9760}" type="slidenum">
              <a:rPr lang="fr-BE" sz="800" b="0" i="0">
                <a:solidFill>
                  <a:schemeClr val="tx1"/>
                </a:solidFill>
                <a:latin typeface="Arial"/>
                <a:ea typeface="ＭＳ Ｐゴシック"/>
                <a:cs typeface="+mn-cs"/>
              </a:rPr>
              <a:pPr algn="r" defTabSz="903244">
                <a:lnSpc>
                  <a:spcPct val="100000"/>
                </a:lnSpc>
                <a:buNone/>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Programme Cisco Networking Academy</a:t>
            </a:r>
          </a:p>
          <a:p>
            <a:pPr marL="112746" indent="-112746" algn="l" defTabSz="1020745">
              <a:buNone/>
            </a:pPr>
            <a:r>
              <a:rPr lang="en-US" sz="1200" b="1" i="0">
                <a:solidFill>
                  <a:srgbClr val="000000"/>
                </a:solidFill>
                <a:latin typeface="Arial"/>
                <a:ea typeface="ＭＳ Ｐゴシック"/>
                <a:cs typeface="ＭＳ Ｐゴシック"/>
              </a:rPr>
              <a:t>Initiation aux réseaux</a:t>
            </a:r>
          </a:p>
          <a:p>
            <a:pPr marL="112746" indent="-112746" algn="l" defTabSz="1020745">
              <a:buNone/>
            </a:pPr>
            <a:r>
              <a:rPr lang="en-US" sz="1300" b="1" i="0">
                <a:solidFill>
                  <a:srgbClr val="000000"/>
                </a:solidFill>
                <a:latin typeface="Arial"/>
                <a:ea typeface="ＭＳ Ｐゴシック"/>
                <a:cs typeface="ＭＳ Ｐゴシック"/>
              </a:rPr>
              <a:t>Chapitre 3 : Les protocoles et communications réseau</a:t>
            </a:r>
            <a:endParaRPr lang="en-GB" b="1"/>
          </a:p>
        </p:txBody>
      </p:sp>
    </p:spTree>
    <p:extLst>
      <p:ext uri="{BB962C8B-B14F-4D97-AF65-F5344CB8AC3E}">
        <p14:creationId xmlns="" xmlns:p14="http://schemas.microsoft.com/office/powerpoint/2010/main" val="50541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031AACB-708B-284D-A916-66A7FB77742E}" type="slidenum">
              <a:rPr lang="fr-BE" sz="800" b="0" i="0">
                <a:solidFill>
                  <a:schemeClr val="tx1"/>
                </a:solidFill>
                <a:latin typeface="Arial"/>
                <a:ea typeface="ＭＳ Ｐゴシック"/>
                <a:cs typeface="+mn-cs"/>
              </a:rPr>
              <a:pPr algn="r" defTabSz="903244">
                <a:lnSpc>
                  <a:spcPct val="100000"/>
                </a:lnSpc>
                <a:buNone/>
              </a:pPr>
              <a:t>10</a:t>
            </a:fld>
            <a:endParaRPr lang="en-US" sz="8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3.1.1.7</a:t>
            </a:r>
          </a:p>
        </p:txBody>
      </p:sp>
    </p:spTree>
    <p:extLst>
      <p:ext uri="{BB962C8B-B14F-4D97-AF65-F5344CB8AC3E}">
        <p14:creationId xmlns="" xmlns:p14="http://schemas.microsoft.com/office/powerpoint/2010/main" val="2934469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D6DFC64-A7A9-2348-9493-929FB16E468A}" type="slidenum">
              <a:rPr lang="fr-BE" sz="800" b="0" i="0">
                <a:solidFill>
                  <a:schemeClr val="tx1"/>
                </a:solidFill>
                <a:latin typeface="Arial"/>
                <a:ea typeface="ＭＳ Ｐゴシック"/>
                <a:cs typeface="+mn-cs"/>
              </a:rPr>
              <a:pPr algn="r" defTabSz="903244">
                <a:lnSpc>
                  <a:spcPct val="100000"/>
                </a:lnSpc>
                <a:buNone/>
              </a:pPr>
              <a:t>11</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3.2.1.1</a:t>
            </a:r>
          </a:p>
        </p:txBody>
      </p:sp>
    </p:spTree>
    <p:extLst>
      <p:ext uri="{BB962C8B-B14F-4D97-AF65-F5344CB8AC3E}">
        <p14:creationId xmlns="" xmlns:p14="http://schemas.microsoft.com/office/powerpoint/2010/main" val="110740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9D741E8-40CE-BC4F-BCD9-E380DA1C8156}" type="slidenum">
              <a:rPr lang="fr-BE" sz="800" b="0" i="0">
                <a:solidFill>
                  <a:schemeClr val="tx1"/>
                </a:solidFill>
                <a:latin typeface="Arial"/>
                <a:ea typeface="ＭＳ Ｐゴシック"/>
                <a:cs typeface="+mn-cs"/>
              </a:rPr>
              <a:pPr algn="r" defTabSz="903244">
                <a:lnSpc>
                  <a:spcPct val="100000"/>
                </a:lnSpc>
                <a:buNone/>
              </a:pPr>
              <a:t>12</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3.2.1.2</a:t>
            </a:r>
          </a:p>
        </p:txBody>
      </p:sp>
    </p:spTree>
    <p:extLst>
      <p:ext uri="{BB962C8B-B14F-4D97-AF65-F5344CB8AC3E}">
        <p14:creationId xmlns="" xmlns:p14="http://schemas.microsoft.com/office/powerpoint/2010/main" val="1896554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EFEB9F9-38EE-3C4A-8AB2-A7C69126EE13}" type="slidenum">
              <a:rPr lang="fr-BE" sz="800" b="0" i="0">
                <a:solidFill>
                  <a:schemeClr val="tx1"/>
                </a:solidFill>
                <a:latin typeface="Arial"/>
                <a:ea typeface="ＭＳ Ｐゴシック"/>
                <a:cs typeface="+mn-cs"/>
              </a:rPr>
              <a:pPr algn="r" defTabSz="903244">
                <a:lnSpc>
                  <a:spcPct val="100000"/>
                </a:lnSpc>
                <a:buNone/>
              </a:pPr>
              <a:t>13</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3.2.1.3</a:t>
            </a:r>
          </a:p>
        </p:txBody>
      </p:sp>
    </p:spTree>
    <p:extLst>
      <p:ext uri="{BB962C8B-B14F-4D97-AF65-F5344CB8AC3E}">
        <p14:creationId xmlns="" xmlns:p14="http://schemas.microsoft.com/office/powerpoint/2010/main" val="3438187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F030F8DD-2482-214C-8AFB-31B853766638}" type="slidenum">
              <a:rPr lang="fr-BE" sz="800" b="0" i="0">
                <a:solidFill>
                  <a:schemeClr val="tx1"/>
                </a:solidFill>
                <a:latin typeface="Arial"/>
                <a:ea typeface="ＭＳ Ｐゴシック"/>
                <a:cs typeface="+mn-cs"/>
              </a:rPr>
              <a:pPr algn="r" defTabSz="903244">
                <a:lnSpc>
                  <a:spcPct val="100000"/>
                </a:lnSpc>
                <a:buNone/>
              </a:pPr>
              <a:t>14</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3.2.2.1</a:t>
            </a:r>
          </a:p>
        </p:txBody>
      </p:sp>
    </p:spTree>
    <p:extLst>
      <p:ext uri="{BB962C8B-B14F-4D97-AF65-F5344CB8AC3E}">
        <p14:creationId xmlns="" xmlns:p14="http://schemas.microsoft.com/office/powerpoint/2010/main" val="121700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1A0FF3E-7389-5440-A58E-33F00E530596}" type="slidenum">
              <a:rPr lang="fr-BE" sz="800" b="0" i="0">
                <a:solidFill>
                  <a:schemeClr val="tx1"/>
                </a:solidFill>
                <a:latin typeface="Arial"/>
                <a:ea typeface="ＭＳ Ｐゴシック"/>
                <a:cs typeface="+mn-cs"/>
              </a:rPr>
              <a:pPr algn="r" defTabSz="903244">
                <a:lnSpc>
                  <a:spcPct val="100000"/>
                </a:lnSpc>
                <a:buNone/>
              </a:pPr>
              <a:t>15</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3.2.2.2</a:t>
            </a:r>
          </a:p>
        </p:txBody>
      </p:sp>
    </p:spTree>
    <p:extLst>
      <p:ext uri="{BB962C8B-B14F-4D97-AF65-F5344CB8AC3E}">
        <p14:creationId xmlns="" xmlns:p14="http://schemas.microsoft.com/office/powerpoint/2010/main" val="3947577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E1207C5-1137-7544-8A82-2BDEDB5282BB}" type="slidenum">
              <a:rPr lang="fr-BE" sz="800" b="0" i="0">
                <a:solidFill>
                  <a:schemeClr val="tx1"/>
                </a:solidFill>
                <a:latin typeface="Arial"/>
                <a:ea typeface="ＭＳ Ｐゴシック"/>
                <a:cs typeface="+mn-cs"/>
              </a:rPr>
              <a:pPr algn="r" defTabSz="903244">
                <a:lnSpc>
                  <a:spcPct val="100000"/>
                </a:lnSpc>
                <a:buNone/>
              </a:pPr>
              <a:t>16</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3.2.2.3</a:t>
            </a:r>
          </a:p>
        </p:txBody>
      </p:sp>
    </p:spTree>
    <p:extLst>
      <p:ext uri="{BB962C8B-B14F-4D97-AF65-F5344CB8AC3E}">
        <p14:creationId xmlns="" xmlns:p14="http://schemas.microsoft.com/office/powerpoint/2010/main" val="1195035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859ABDF-D66B-5940-8519-E9017544AB13}" type="slidenum">
              <a:rPr lang="fr-BE" sz="800" b="0" i="0">
                <a:solidFill>
                  <a:schemeClr val="tx1"/>
                </a:solidFill>
                <a:latin typeface="Arial"/>
                <a:ea typeface="ＭＳ Ｐゴシック"/>
                <a:cs typeface="+mn-cs"/>
              </a:rPr>
              <a:pPr algn="r" defTabSz="903244">
                <a:lnSpc>
                  <a:spcPct val="100000"/>
                </a:lnSpc>
                <a:buNone/>
              </a:pPr>
              <a:t>17</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3.1.3</a:t>
            </a:r>
          </a:p>
        </p:txBody>
      </p:sp>
    </p:spTree>
    <p:extLst>
      <p:ext uri="{BB962C8B-B14F-4D97-AF65-F5344CB8AC3E}">
        <p14:creationId xmlns="" xmlns:p14="http://schemas.microsoft.com/office/powerpoint/2010/main" val="989307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ADD2DBC-FC3F-D641-8E1D-7FE98634F1CD}" type="slidenum">
              <a:rPr lang="fr-BE" sz="800" b="0" i="0">
                <a:solidFill>
                  <a:schemeClr val="tx1"/>
                </a:solidFill>
                <a:latin typeface="Arial"/>
                <a:ea typeface="ＭＳ Ｐゴシック"/>
                <a:cs typeface="+mn-cs"/>
              </a:rPr>
              <a:pPr algn="r" defTabSz="903244">
                <a:lnSpc>
                  <a:spcPct val="100000"/>
                </a:lnSpc>
                <a:buNone/>
              </a:pPr>
              <a:t>18</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3.2.3.1</a:t>
            </a:r>
          </a:p>
        </p:txBody>
      </p:sp>
    </p:spTree>
    <p:extLst>
      <p:ext uri="{BB962C8B-B14F-4D97-AF65-F5344CB8AC3E}">
        <p14:creationId xmlns="" xmlns:p14="http://schemas.microsoft.com/office/powerpoint/2010/main" val="119177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16756AC-EEDD-7041-ADFD-1DCFEF6BC1D9}" type="slidenum">
              <a:rPr lang="fr-BE" sz="800" b="0" i="0">
                <a:solidFill>
                  <a:schemeClr val="tx1"/>
                </a:solidFill>
                <a:latin typeface="Arial"/>
                <a:ea typeface="ＭＳ Ｐゴシック"/>
                <a:cs typeface="+mn-cs"/>
              </a:rPr>
              <a:pPr algn="r" defTabSz="903244">
                <a:lnSpc>
                  <a:spcPct val="100000"/>
                </a:lnSpc>
                <a:buNone/>
              </a:pPr>
              <a:t>19</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3.2.3.2</a:t>
            </a:r>
          </a:p>
        </p:txBody>
      </p:sp>
    </p:spTree>
    <p:extLst>
      <p:ext uri="{BB962C8B-B14F-4D97-AF65-F5344CB8AC3E}">
        <p14:creationId xmlns="" xmlns:p14="http://schemas.microsoft.com/office/powerpoint/2010/main" val="371965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buNone/>
            </a:pPr>
            <a:fld id="{7C839C26-801B-42B6-A101-60F37FE2B0A8}" type="slidenum">
              <a:rPr lang="fr-BE" sz="800" b="0" i="0">
                <a:solidFill>
                  <a:schemeClr val="tx1"/>
                </a:solidFill>
                <a:latin typeface="Arial"/>
                <a:ea typeface="ＭＳ Ｐゴシック"/>
                <a:cs typeface="ＭＳ Ｐゴシック"/>
              </a:rPr>
              <a:pPr algn="r">
                <a:buNone/>
              </a:pP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 xmlns:p14="http://schemas.microsoft.com/office/powerpoint/2010/main" val="1631910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D9FE341-CDAE-0646-B9FA-BCFE31716F80}" type="slidenum">
              <a:rPr lang="fr-BE" sz="800" b="0" i="0">
                <a:solidFill>
                  <a:schemeClr val="tx1"/>
                </a:solidFill>
                <a:latin typeface="Arial"/>
                <a:ea typeface="ＭＳ Ｐゴシック"/>
                <a:cs typeface="+mn-cs"/>
              </a:rPr>
              <a:pPr algn="r" defTabSz="903244">
                <a:lnSpc>
                  <a:spcPct val="100000"/>
                </a:lnSpc>
                <a:buNone/>
              </a:pPr>
              <a:t>20</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3.2.3.3</a:t>
            </a:r>
          </a:p>
        </p:txBody>
      </p:sp>
    </p:spTree>
    <p:extLst>
      <p:ext uri="{BB962C8B-B14F-4D97-AF65-F5344CB8AC3E}">
        <p14:creationId xmlns="" xmlns:p14="http://schemas.microsoft.com/office/powerpoint/2010/main" val="199101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17C9A95-5F05-E44C-B077-49A1104930EB}" type="slidenum">
              <a:rPr lang="fr-BE" sz="800" b="0" i="0">
                <a:solidFill>
                  <a:schemeClr val="tx1"/>
                </a:solidFill>
                <a:latin typeface="Arial"/>
                <a:ea typeface="ＭＳ Ｐゴシック"/>
                <a:cs typeface="+mn-cs"/>
              </a:rPr>
              <a:pPr algn="r" defTabSz="903244">
                <a:lnSpc>
                  <a:spcPct val="100000"/>
                </a:lnSpc>
                <a:buNone/>
              </a:pPr>
              <a:t>21</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3.2.3.4</a:t>
            </a:r>
          </a:p>
        </p:txBody>
      </p:sp>
    </p:spTree>
    <p:extLst>
      <p:ext uri="{BB962C8B-B14F-4D97-AF65-F5344CB8AC3E}">
        <p14:creationId xmlns="" xmlns:p14="http://schemas.microsoft.com/office/powerpoint/2010/main" val="349874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F5311183-2278-DD44-AEE2-0359559B6345}" type="slidenum">
              <a:rPr lang="fr-BE" sz="800" b="0" i="0">
                <a:solidFill>
                  <a:schemeClr val="tx1"/>
                </a:solidFill>
                <a:latin typeface="Arial"/>
                <a:ea typeface="ＭＳ Ｐゴシック"/>
                <a:cs typeface="+mn-cs"/>
              </a:rPr>
              <a:pPr algn="r" defTabSz="903244">
                <a:lnSpc>
                  <a:spcPct val="100000"/>
                </a:lnSpc>
                <a:buNone/>
              </a:pPr>
              <a:t>22</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3.2.3.5</a:t>
            </a:r>
          </a:p>
        </p:txBody>
      </p:sp>
    </p:spTree>
    <p:extLst>
      <p:ext uri="{BB962C8B-B14F-4D97-AF65-F5344CB8AC3E}">
        <p14:creationId xmlns="" xmlns:p14="http://schemas.microsoft.com/office/powerpoint/2010/main" val="4009544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CA1E82A-5E1B-3E40-8138-C2CF76DF52DA}" type="slidenum">
              <a:rPr lang="fr-BE" sz="800" b="0" i="0">
                <a:solidFill>
                  <a:schemeClr val="tx1"/>
                </a:solidFill>
                <a:latin typeface="Arial"/>
                <a:ea typeface="ＭＳ Ｐゴシック"/>
                <a:cs typeface="+mn-cs"/>
              </a:rPr>
              <a:pPr algn="r" defTabSz="903244">
                <a:lnSpc>
                  <a:spcPct val="100000"/>
                </a:lnSpc>
                <a:buNone/>
              </a:pPr>
              <a:t>23</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3.2.4.1</a:t>
            </a:r>
          </a:p>
        </p:txBody>
      </p:sp>
    </p:spTree>
    <p:extLst>
      <p:ext uri="{BB962C8B-B14F-4D97-AF65-F5344CB8AC3E}">
        <p14:creationId xmlns="" xmlns:p14="http://schemas.microsoft.com/office/powerpoint/2010/main" val="322965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E35EA4A-A3A7-684D-B2D1-777FEEBA9B0C}" type="slidenum">
              <a:rPr lang="fr-BE" sz="800" b="0" i="0">
                <a:solidFill>
                  <a:schemeClr val="tx1"/>
                </a:solidFill>
                <a:latin typeface="Arial"/>
                <a:ea typeface="ＭＳ Ｐゴシック"/>
                <a:cs typeface="+mn-cs"/>
              </a:rPr>
              <a:pPr algn="r" defTabSz="903244">
                <a:lnSpc>
                  <a:spcPct val="100000"/>
                </a:lnSpc>
                <a:buNone/>
              </a:pPr>
              <a:t>24</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3.2.4.2</a:t>
            </a:r>
          </a:p>
        </p:txBody>
      </p:sp>
    </p:spTree>
    <p:extLst>
      <p:ext uri="{BB962C8B-B14F-4D97-AF65-F5344CB8AC3E}">
        <p14:creationId xmlns="" xmlns:p14="http://schemas.microsoft.com/office/powerpoint/2010/main" val="1388110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C02162E-FF1D-A047-BDF3-C41D158B696F}" type="slidenum">
              <a:rPr lang="fr-BE" sz="800" b="0" i="0">
                <a:solidFill>
                  <a:schemeClr val="tx1"/>
                </a:solidFill>
                <a:latin typeface="Arial"/>
                <a:ea typeface="ＭＳ Ｐゴシック"/>
                <a:cs typeface="+mn-cs"/>
              </a:rPr>
              <a:pPr algn="r" defTabSz="903244">
                <a:lnSpc>
                  <a:spcPct val="100000"/>
                </a:lnSpc>
                <a:buNone/>
              </a:pPr>
              <a:t>25</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3.2.4.3</a:t>
            </a:r>
          </a:p>
        </p:txBody>
      </p:sp>
    </p:spTree>
    <p:extLst>
      <p:ext uri="{BB962C8B-B14F-4D97-AF65-F5344CB8AC3E}">
        <p14:creationId xmlns="" xmlns:p14="http://schemas.microsoft.com/office/powerpoint/2010/main" val="2221802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91A6BBD-F54E-2342-86BC-C242B7C08922}" type="slidenum">
              <a:rPr lang="fr-BE" sz="800" b="0" i="0">
                <a:solidFill>
                  <a:schemeClr val="tx1"/>
                </a:solidFill>
                <a:latin typeface="Arial"/>
                <a:ea typeface="ＭＳ Ｐゴシック"/>
                <a:cs typeface="+mn-cs"/>
              </a:rPr>
              <a:pPr algn="r" defTabSz="903244">
                <a:lnSpc>
                  <a:spcPct val="100000"/>
                </a:lnSpc>
                <a:buNone/>
              </a:pPr>
              <a:t>26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3.2.4.4</a:t>
            </a:r>
          </a:p>
        </p:txBody>
      </p:sp>
    </p:spTree>
    <p:extLst>
      <p:ext uri="{BB962C8B-B14F-4D97-AF65-F5344CB8AC3E}">
        <p14:creationId xmlns="" xmlns:p14="http://schemas.microsoft.com/office/powerpoint/2010/main" val="3642825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825AD203-C5D2-8545-9F67-6340BEF9FBB8}" type="slidenum">
              <a:rPr lang="fr-BE" sz="800" b="0" i="0">
                <a:solidFill>
                  <a:schemeClr val="tx1"/>
                </a:solidFill>
                <a:latin typeface="Arial"/>
                <a:ea typeface="ＭＳ Ｐゴシック"/>
                <a:cs typeface="+mn-cs"/>
              </a:rPr>
              <a:pPr algn="r" defTabSz="903244">
                <a:lnSpc>
                  <a:spcPct val="100000"/>
                </a:lnSpc>
                <a:buNone/>
              </a:pPr>
              <a:t>27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3.3.1.1</a:t>
            </a:r>
          </a:p>
        </p:txBody>
      </p:sp>
    </p:spTree>
    <p:extLst>
      <p:ext uri="{BB962C8B-B14F-4D97-AF65-F5344CB8AC3E}">
        <p14:creationId xmlns="" xmlns:p14="http://schemas.microsoft.com/office/powerpoint/2010/main" val="4153714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8335F6D-B997-8E40-82E2-05ED6650C517}" type="slidenum">
              <a:rPr lang="fr-BE" sz="800" b="0" i="0">
                <a:solidFill>
                  <a:schemeClr val="tx1"/>
                </a:solidFill>
                <a:latin typeface="Arial"/>
                <a:ea typeface="ＭＳ Ｐゴシック"/>
                <a:cs typeface="+mn-cs"/>
              </a:rPr>
              <a:pPr algn="r" defTabSz="903244">
                <a:lnSpc>
                  <a:spcPct val="100000"/>
                </a:lnSpc>
                <a:buNone/>
              </a:pPr>
              <a:t>28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3.3.1.2</a:t>
            </a:r>
          </a:p>
        </p:txBody>
      </p:sp>
    </p:spTree>
    <p:extLst>
      <p:ext uri="{BB962C8B-B14F-4D97-AF65-F5344CB8AC3E}">
        <p14:creationId xmlns="" xmlns:p14="http://schemas.microsoft.com/office/powerpoint/2010/main" val="1151338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45199D4-13D0-3644-A9E9-7CFB82FD4B4D}" type="slidenum">
              <a:rPr lang="fr-BE" sz="800" b="0" i="0">
                <a:solidFill>
                  <a:schemeClr val="tx1"/>
                </a:solidFill>
                <a:latin typeface="Arial"/>
                <a:ea typeface="ＭＳ Ｐゴシック"/>
                <a:cs typeface="+mn-cs"/>
              </a:rPr>
              <a:pPr algn="r" defTabSz="903244">
                <a:lnSpc>
                  <a:spcPct val="100000"/>
                </a:lnSpc>
                <a:buNone/>
              </a:pPr>
              <a:t>29</a:t>
            </a:fld>
            <a:endParaRPr lang="en-US" sz="80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3.3.1.3</a:t>
            </a:r>
          </a:p>
        </p:txBody>
      </p:sp>
    </p:spTree>
    <p:extLst>
      <p:ext uri="{BB962C8B-B14F-4D97-AF65-F5344CB8AC3E}">
        <p14:creationId xmlns="" xmlns:p14="http://schemas.microsoft.com/office/powerpoint/2010/main" val="3528633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2A78144-1DD7-AC47-A39E-1B0F97800ABE}" type="slidenum">
              <a:rPr lang="fr-BE" sz="800" b="0" i="0">
                <a:solidFill>
                  <a:schemeClr val="tx1"/>
                </a:solidFill>
                <a:latin typeface="Arial"/>
                <a:ea typeface="ＭＳ Ｐゴシック"/>
                <a:cs typeface="+mn-cs"/>
              </a:rPr>
              <a:pPr algn="r" defTabSz="903244">
                <a:lnSpc>
                  <a:spcPct val="100000"/>
                </a:lnSpc>
                <a:buNone/>
              </a:pPr>
              <a:t>3</a:t>
            </a:fld>
            <a:endParaRPr lang="en-US" sz="800"/>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Sections du chapitre 3</a:t>
            </a:r>
          </a:p>
        </p:txBody>
      </p:sp>
    </p:spTree>
    <p:extLst>
      <p:ext uri="{BB962C8B-B14F-4D97-AF65-F5344CB8AC3E}">
        <p14:creationId xmlns="" xmlns:p14="http://schemas.microsoft.com/office/powerpoint/2010/main" val="1061888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990F82D-02B1-2C4D-A57F-953BFB99D964}" type="slidenum">
              <a:rPr lang="fr-BE" sz="800" b="0" i="0">
                <a:solidFill>
                  <a:schemeClr val="tx1"/>
                </a:solidFill>
                <a:latin typeface="Arial"/>
                <a:ea typeface="ＭＳ Ｐゴシック"/>
                <a:cs typeface="+mn-cs"/>
              </a:rPr>
              <a:pPr algn="r" defTabSz="903244">
                <a:lnSpc>
                  <a:spcPct val="100000"/>
                </a:lnSpc>
                <a:buNone/>
              </a:pPr>
              <a:t>30</a:t>
            </a:fld>
            <a:endParaRPr lang="en-US" sz="8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3.3.1.4</a:t>
            </a:r>
          </a:p>
        </p:txBody>
      </p:sp>
    </p:spTree>
    <p:extLst>
      <p:ext uri="{BB962C8B-B14F-4D97-AF65-F5344CB8AC3E}">
        <p14:creationId xmlns="" xmlns:p14="http://schemas.microsoft.com/office/powerpoint/2010/main" val="819966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63750B6-4B74-8C4B-9B0D-8C4EECE63261}" type="slidenum">
              <a:rPr lang="fr-BE" sz="800" b="0" i="0">
                <a:solidFill>
                  <a:schemeClr val="tx1"/>
                </a:solidFill>
                <a:latin typeface="Arial"/>
                <a:ea typeface="ＭＳ Ｐゴシック"/>
                <a:cs typeface="+mn-cs"/>
              </a:rPr>
              <a:pPr algn="r" defTabSz="903244">
                <a:lnSpc>
                  <a:spcPct val="100000"/>
                </a:lnSpc>
                <a:buNone/>
              </a:pPr>
              <a:t>31</a:t>
            </a:fld>
            <a:endParaRPr lang="en-US" sz="80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3.3.2</a:t>
            </a:r>
          </a:p>
        </p:txBody>
      </p:sp>
    </p:spTree>
    <p:extLst>
      <p:ext uri="{BB962C8B-B14F-4D97-AF65-F5344CB8AC3E}">
        <p14:creationId xmlns="" xmlns:p14="http://schemas.microsoft.com/office/powerpoint/2010/main" val="3561261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283B4692-A36C-104D-AB06-9159FA6ACA3A}" type="slidenum">
              <a:rPr lang="fr-BE" sz="800" b="0" i="0">
                <a:solidFill>
                  <a:schemeClr val="tx1"/>
                </a:solidFill>
                <a:latin typeface="Arial"/>
                <a:ea typeface="ＭＳ Ｐゴシック"/>
                <a:cs typeface="+mn-cs"/>
              </a:rPr>
              <a:pPr algn="r" defTabSz="903244">
                <a:lnSpc>
                  <a:spcPct val="100000"/>
                </a:lnSpc>
                <a:buNone/>
              </a:pPr>
              <a:t>32</a:t>
            </a:fld>
            <a:endParaRPr lang="en-US" sz="8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3.3.2.1</a:t>
            </a:r>
          </a:p>
        </p:txBody>
      </p:sp>
    </p:spTree>
    <p:extLst>
      <p:ext uri="{BB962C8B-B14F-4D97-AF65-F5344CB8AC3E}">
        <p14:creationId xmlns="" xmlns:p14="http://schemas.microsoft.com/office/powerpoint/2010/main" val="1985239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D4E7E6D-0E40-C74E-A58C-87AE2B46601F}" type="slidenum">
              <a:rPr lang="fr-BE" sz="800" b="0" i="0">
                <a:solidFill>
                  <a:schemeClr val="tx1"/>
                </a:solidFill>
                <a:latin typeface="Arial"/>
                <a:ea typeface="ＭＳ Ｐゴシック"/>
                <a:cs typeface="+mn-cs"/>
              </a:rPr>
              <a:pPr algn="r" defTabSz="903244">
                <a:lnSpc>
                  <a:spcPct val="100000"/>
                </a:lnSpc>
                <a:buNone/>
              </a:pPr>
              <a:t>33</a:t>
            </a:fld>
            <a:endParaRPr lang="en-US" sz="80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3.3.2.2</a:t>
            </a:r>
          </a:p>
        </p:txBody>
      </p:sp>
    </p:spTree>
    <p:extLst>
      <p:ext uri="{BB962C8B-B14F-4D97-AF65-F5344CB8AC3E}">
        <p14:creationId xmlns="" xmlns:p14="http://schemas.microsoft.com/office/powerpoint/2010/main" val="104586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40F3101-7792-AA41-93FF-A87EC4BB2F76}" type="slidenum">
              <a:rPr lang="fr-BE" sz="800" b="0" i="0">
                <a:solidFill>
                  <a:schemeClr val="tx1"/>
                </a:solidFill>
                <a:latin typeface="Arial"/>
                <a:ea typeface="ＭＳ Ｐゴシック"/>
                <a:cs typeface="+mn-cs"/>
              </a:rPr>
              <a:pPr algn="r" defTabSz="903244">
                <a:lnSpc>
                  <a:spcPct val="100000"/>
                </a:lnSpc>
                <a:buNone/>
              </a:pPr>
              <a:t>34</a:t>
            </a:fld>
            <a:endParaRPr lang="en-US" sz="80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3.3.2.3</a:t>
            </a:r>
          </a:p>
        </p:txBody>
      </p:sp>
    </p:spTree>
    <p:extLst>
      <p:ext uri="{BB962C8B-B14F-4D97-AF65-F5344CB8AC3E}">
        <p14:creationId xmlns="" xmlns:p14="http://schemas.microsoft.com/office/powerpoint/2010/main" val="1109832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FBF1D1D-4D12-E04C-ACC5-9C920AB6C8B2}" type="slidenum">
              <a:rPr lang="fr-BE" sz="800" b="0" i="0">
                <a:solidFill>
                  <a:schemeClr val="tx1"/>
                </a:solidFill>
                <a:latin typeface="Arial"/>
                <a:ea typeface="ＭＳ Ｐゴシック"/>
                <a:cs typeface="+mn-cs"/>
              </a:rPr>
              <a:pPr algn="r" defTabSz="903244">
                <a:lnSpc>
                  <a:spcPct val="100000"/>
                </a:lnSpc>
                <a:buNone/>
              </a:pPr>
              <a:t>35</a:t>
            </a:fld>
            <a:endParaRPr lang="en-US" sz="80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3.3.3.1</a:t>
            </a:r>
          </a:p>
        </p:txBody>
      </p:sp>
    </p:spTree>
    <p:extLst>
      <p:ext uri="{BB962C8B-B14F-4D97-AF65-F5344CB8AC3E}">
        <p14:creationId xmlns="" xmlns:p14="http://schemas.microsoft.com/office/powerpoint/2010/main" val="99808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95BA9CC-FC80-7044-9A5E-B346E26CF6EC}" type="slidenum">
              <a:rPr lang="fr-BE" sz="800" b="0" i="0">
                <a:solidFill>
                  <a:schemeClr val="tx1"/>
                </a:solidFill>
                <a:latin typeface="Arial"/>
                <a:ea typeface="ＭＳ Ｐゴシック"/>
                <a:cs typeface="+mn-cs"/>
              </a:rPr>
              <a:pPr algn="r" defTabSz="903244">
                <a:lnSpc>
                  <a:spcPct val="100000"/>
                </a:lnSpc>
                <a:buNone/>
              </a:pPr>
              <a:t>36</a:t>
            </a:fld>
            <a:endParaRPr lang="en-US" sz="80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3.3.3.2</a:t>
            </a:r>
          </a:p>
        </p:txBody>
      </p:sp>
    </p:spTree>
    <p:extLst>
      <p:ext uri="{BB962C8B-B14F-4D97-AF65-F5344CB8AC3E}">
        <p14:creationId xmlns="" xmlns:p14="http://schemas.microsoft.com/office/powerpoint/2010/main" val="25083972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4B68352-8120-EA4A-BCFB-61DE67E1E0E2}" type="slidenum">
              <a:rPr lang="fr-BE" sz="800" b="0" i="0">
                <a:solidFill>
                  <a:schemeClr val="tx1"/>
                </a:solidFill>
                <a:latin typeface="Arial"/>
                <a:ea typeface="ＭＳ Ｐゴシック"/>
                <a:cs typeface="+mn-cs"/>
              </a:rPr>
              <a:pPr algn="r" defTabSz="903244">
                <a:lnSpc>
                  <a:spcPct val="100000"/>
                </a:lnSpc>
                <a:buNone/>
              </a:pPr>
              <a:t>37</a:t>
            </a:fld>
            <a:endParaRPr lang="en-US" sz="80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3.3.3.4</a:t>
            </a:r>
          </a:p>
        </p:txBody>
      </p:sp>
    </p:spTree>
    <p:extLst>
      <p:ext uri="{BB962C8B-B14F-4D97-AF65-F5344CB8AC3E}">
        <p14:creationId xmlns="" xmlns:p14="http://schemas.microsoft.com/office/powerpoint/2010/main" val="1340912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38</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 xmlns:p14="http://schemas.microsoft.com/office/powerpoint/2010/main" val="4098364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39</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 xmlns:p14="http://schemas.microsoft.com/office/powerpoint/2010/main" val="1958813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75ECC62-78AC-A949-A1CD-34249F1AC0F8}" type="slidenum">
              <a:rPr lang="fr-BE" sz="800" b="0" i="0">
                <a:solidFill>
                  <a:schemeClr val="tx1"/>
                </a:solidFill>
                <a:latin typeface="Arial"/>
                <a:ea typeface="ＭＳ Ｐゴシック"/>
                <a:cs typeface="+mn-cs"/>
              </a:rPr>
              <a:pPr algn="r" defTabSz="903244">
                <a:lnSpc>
                  <a:spcPct val="100000"/>
                </a:lnSpc>
                <a:buNone/>
              </a:pPr>
              <a:t>4</a:t>
            </a:fld>
            <a:endParaRPr lang="en-US" sz="800"/>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3.1.1.1</a:t>
            </a:r>
          </a:p>
        </p:txBody>
      </p:sp>
    </p:spTree>
    <p:extLst>
      <p:ext uri="{BB962C8B-B14F-4D97-AF65-F5344CB8AC3E}">
        <p14:creationId xmlns="" xmlns:p14="http://schemas.microsoft.com/office/powerpoint/2010/main" val="4044866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fr-BE" sz="800" b="0" i="0">
                <a:solidFill>
                  <a:schemeClr val="tx1"/>
                </a:solidFill>
                <a:latin typeface="Arial"/>
                <a:ea typeface="ＭＳ Ｐゴシック"/>
                <a:cs typeface="+mn-cs"/>
              </a:rPr>
              <a:pPr algn="r" defTabSz="903244">
                <a:lnSpc>
                  <a:spcPct val="100000"/>
                </a:lnSpc>
                <a:buNone/>
              </a:pPr>
              <a:t>40</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Sections 1.5 et 1.5.1</a:t>
            </a:r>
          </a:p>
        </p:txBody>
      </p:sp>
    </p:spTree>
    <p:extLst>
      <p:ext uri="{BB962C8B-B14F-4D97-AF65-F5344CB8AC3E}">
        <p14:creationId xmlns="" xmlns:p14="http://schemas.microsoft.com/office/powerpoint/2010/main" val="2138958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5AC3BBA-D463-F44C-8752-00196D404507}" type="slidenum">
              <a:rPr lang="fr-BE" sz="800" b="0" i="0">
                <a:solidFill>
                  <a:schemeClr val="tx1"/>
                </a:solidFill>
                <a:latin typeface="Arial"/>
                <a:ea typeface="ＭＳ Ｐゴシック"/>
                <a:cs typeface="+mn-cs"/>
              </a:rPr>
              <a:pPr algn="r" defTabSz="903244">
                <a:lnSpc>
                  <a:spcPct val="100000"/>
                </a:lnSpc>
                <a:buNone/>
              </a:pPr>
              <a:t>5</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3.1.1.2</a:t>
            </a:r>
          </a:p>
        </p:txBody>
      </p:sp>
    </p:spTree>
    <p:extLst>
      <p:ext uri="{BB962C8B-B14F-4D97-AF65-F5344CB8AC3E}">
        <p14:creationId xmlns="" xmlns:p14="http://schemas.microsoft.com/office/powerpoint/2010/main" val="2950578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0F5DD48-9362-964E-A84E-7CA301B444CD}" type="slidenum">
              <a:rPr lang="fr-BE" sz="800" b="0" i="0">
                <a:solidFill>
                  <a:schemeClr val="tx1"/>
                </a:solidFill>
                <a:latin typeface="Arial"/>
                <a:ea typeface="ＭＳ Ｐゴシック"/>
                <a:cs typeface="+mn-cs"/>
              </a:rPr>
              <a:pPr algn="r" defTabSz="903244">
                <a:lnSpc>
                  <a:spcPct val="100000"/>
                </a:lnSpc>
                <a:buNone/>
              </a:pPr>
              <a:t>6</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3.1.1.3</a:t>
            </a:r>
          </a:p>
        </p:txBody>
      </p:sp>
    </p:spTree>
    <p:extLst>
      <p:ext uri="{BB962C8B-B14F-4D97-AF65-F5344CB8AC3E}">
        <p14:creationId xmlns="" xmlns:p14="http://schemas.microsoft.com/office/powerpoint/2010/main" val="310135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862E776F-9F84-E64F-B86B-88FB808E7E2E}" type="slidenum">
              <a:rPr lang="fr-BE" sz="800" b="0" i="0">
                <a:solidFill>
                  <a:schemeClr val="tx1"/>
                </a:solidFill>
                <a:latin typeface="Arial"/>
                <a:ea typeface="ＭＳ Ｐゴシック"/>
                <a:cs typeface="+mn-cs"/>
              </a:rPr>
              <a:pPr algn="r" defTabSz="903244">
                <a:lnSpc>
                  <a:spcPct val="100000"/>
                </a:lnSpc>
                <a:buNone/>
              </a:pPr>
              <a:t>7</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3.1.1.4</a:t>
            </a:r>
          </a:p>
        </p:txBody>
      </p:sp>
    </p:spTree>
    <p:extLst>
      <p:ext uri="{BB962C8B-B14F-4D97-AF65-F5344CB8AC3E}">
        <p14:creationId xmlns="" xmlns:p14="http://schemas.microsoft.com/office/powerpoint/2010/main" val="197040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FB6A7E5-BA24-8244-BB90-5D5C919E4DDE}" type="slidenum">
              <a:rPr lang="fr-BE" sz="800" b="0" i="0">
                <a:solidFill>
                  <a:schemeClr val="tx1"/>
                </a:solidFill>
                <a:latin typeface="Arial"/>
                <a:ea typeface="ＭＳ Ｐゴシック"/>
                <a:cs typeface="+mn-cs"/>
              </a:rPr>
              <a:pPr algn="r" defTabSz="903244">
                <a:lnSpc>
                  <a:spcPct val="100000"/>
                </a:lnSpc>
                <a:buNone/>
              </a:pPr>
              <a:t>8</a:t>
            </a:fld>
            <a:endParaRPr lang="en-US" sz="800"/>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3.1.1.5</a:t>
            </a:r>
          </a:p>
        </p:txBody>
      </p:sp>
    </p:spTree>
    <p:extLst>
      <p:ext uri="{BB962C8B-B14F-4D97-AF65-F5344CB8AC3E}">
        <p14:creationId xmlns="" xmlns:p14="http://schemas.microsoft.com/office/powerpoint/2010/main" val="1349334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8DB5FB5-EF59-3F4E-9533-24DE96D673A9}" type="slidenum">
              <a:rPr lang="fr-BE" sz="800" b="0" i="0">
                <a:solidFill>
                  <a:schemeClr val="tx1"/>
                </a:solidFill>
                <a:latin typeface="Arial"/>
                <a:ea typeface="ＭＳ Ｐゴシック"/>
                <a:cs typeface="+mn-cs"/>
              </a:rPr>
              <a:pPr algn="r" defTabSz="903244">
                <a:lnSpc>
                  <a:spcPct val="100000"/>
                </a:lnSpc>
                <a:buNone/>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fr-BE" sz="1200" b="0" i="0">
                <a:solidFill>
                  <a:srgbClr val="000000"/>
                </a:solidFill>
                <a:latin typeface="Arial"/>
                <a:ea typeface="ＭＳ Ｐゴシック"/>
                <a:cs typeface="ＭＳ Ｐゴシック"/>
              </a:rPr>
              <a:t>Section 3.1.1.6</a:t>
            </a:r>
          </a:p>
        </p:txBody>
      </p:sp>
    </p:spTree>
    <p:extLst>
      <p:ext uri="{BB962C8B-B14F-4D97-AF65-F5344CB8AC3E}">
        <p14:creationId xmlns="" xmlns:p14="http://schemas.microsoft.com/office/powerpoint/2010/main" val="3882687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DC893C6B-F82A-6E43-9FED-D37B50CF303C}"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 xmlns:p14="http://schemas.microsoft.com/office/powerpoint/2010/main" val="348199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1940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020251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 xmlns:p14="http://schemas.microsoft.com/office/powerpoint/2010/main" val="2054605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CC467CAC-49F4-5147-A432-238A0285B71B}"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 xmlns:p14="http://schemas.microsoft.com/office/powerpoint/2010/main" val="303203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02747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2599754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391333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1767527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2934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4261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4133640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57720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4769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76955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36125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 xmlns:p14="http://schemas.microsoft.com/office/powerpoint/2010/main" val="198808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91465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99907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91423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9775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16689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177939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ITE PC v4.1</a:t>
            </a:r>
          </a:p>
          <a:p>
            <a:pPr algn="l" defTabSz="814365">
              <a:lnSpc>
                <a:spcPct val="100000"/>
              </a:lnSpc>
              <a:buNone/>
            </a:pPr>
            <a:r>
              <a:rPr lang="fr-BE" sz="700" b="0" i="0">
                <a:solidFill>
                  <a:srgbClr val="D3D3D3"/>
                </a:solidFill>
                <a:latin typeface="Arial"/>
                <a:ea typeface="ＭＳ Ｐゴシック"/>
                <a:cs typeface="ＭＳ Ｐゴシック"/>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57427839-CBCA-5C42-8541-AAF5019BCEE6}"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extLst>
              <a:ext uri="{28A0092B-C50C-407E-A947-70E740481C1C}">
                <a14:useLocalDpi xmlns=""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2007 - 2010,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Cisco Public</a:t>
            </a:r>
          </a:p>
        </p:txBody>
      </p:sp>
    </p:spTree>
  </p:cSld>
  <p:clrMap bg1="lt1" tx1="dk1" bg2="lt2" tx2="dk2" accent1="accent1" accent2="accent2" accent3="accent3" accent4="accent4" accent5="accent5" accent6="accent6" hlink="hlink" folHlink="folHlink"/>
  <p:sldLayoutIdLst>
    <p:sldLayoutId id="2147484230"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675" y="393700"/>
            <a:ext cx="8772525"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fr-BE" sz="700" b="0" i="0">
                <a:solidFill>
                  <a:srgbClr val="D3D3D3"/>
                </a:solidFill>
                <a:latin typeface="Arial"/>
                <a:ea typeface="ＭＳ Ｐゴシック"/>
                <a:cs typeface="ＭＳ Ｐゴシック"/>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452FF3AB-40C4-2941-ACFC-69E93ACFE222}" type="slidenum">
              <a:rPr lang="fr-BE"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2725" y="1379538"/>
            <a:ext cx="8734425" cy="5086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ＭＳ Ｐゴシック"/>
                <a:cs typeface="ＭＳ Ｐゴシック"/>
              </a:rPr>
              <a:t>© 2008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ＭＳ Ｐゴシック"/>
                <a:cs typeface="ＭＳ Ｐゴシック"/>
              </a:rPr>
              <a:t>Confidentiel Cisco</a:t>
            </a:r>
          </a:p>
        </p:txBody>
      </p:sp>
      <p:pic>
        <p:nvPicPr>
          <p:cNvPr id="3080" name="Picture 8" descr="Rev08_Cisco_BrandBar10_060408.png"/>
          <p:cNvPicPr>
            <a:picLocks noChangeAspect="1"/>
          </p:cNvPicPr>
          <p:nvPr/>
        </p:nvPicPr>
        <p:blipFill>
          <a:blip r:embed="rId13" cstate="email">
            <a:extLst>
              <a:ext uri="{28A0092B-C50C-407E-A947-70E740481C1C}">
                <a14:useLocalDpi xmlns=""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36.jpeg"/></Relationships>
</file>

<file path=ppt/slides/_rels/slide34.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0.wmf"/><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image" Target="../media/image39.wmf"/><Relationship Id="rId5" Type="http://schemas.openxmlformats.org/officeDocument/2006/relationships/image" Target="../media/image38.png"/><Relationship Id="rId4" Type="http://schemas.openxmlformats.org/officeDocument/2006/relationships/image" Target="../media/image37.wmf"/></Relationships>
</file>

<file path=ppt/slides/_rels/slide3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fr-FR" sz="2800" b="0" i="0" dirty="0" smtClean="0">
                <a:solidFill>
                  <a:srgbClr val="FFFFFF"/>
                </a:solidFill>
                <a:latin typeface="Arial"/>
                <a:ea typeface="ＭＳ Ｐゴシック"/>
                <a:cs typeface="ＭＳ Ｐゴシック"/>
              </a:rPr>
              <a:t>Chapitre 3 :</a:t>
            </a:r>
            <a:br>
              <a:rPr lang="fr-FR" sz="2800" b="0" i="0" dirty="0" smtClean="0">
                <a:solidFill>
                  <a:srgbClr val="FFFFFF"/>
                </a:solidFill>
                <a:latin typeface="Arial"/>
                <a:ea typeface="ＭＳ Ｐゴシック"/>
                <a:cs typeface="ＭＳ Ｐゴシック"/>
              </a:rPr>
            </a:br>
            <a:r>
              <a:rPr lang="fr-FR" sz="2800" b="0" i="0" dirty="0" smtClean="0">
                <a:solidFill>
                  <a:srgbClr val="FFFFFF"/>
                </a:solidFill>
                <a:latin typeface="Arial"/>
                <a:ea typeface="ＭＳ Ｐゴシック"/>
                <a:cs typeface="ＭＳ Ｐゴシック"/>
              </a:rPr>
              <a:t>Les protocoles et communications réseau</a:t>
            </a:r>
            <a:endParaRPr lang="fr-FR" sz="28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marL="0" indent="0">
              <a:buNone/>
            </a:pPr>
            <a:r>
              <a:rPr lang="fr-FR" sz="2400" b="1" i="0" dirty="0" smtClean="0">
                <a:solidFill>
                  <a:srgbClr val="000000"/>
                </a:solidFill>
                <a:latin typeface="Arial"/>
              </a:rPr>
              <a:t>Initiation aux réseaux</a:t>
            </a:r>
            <a:endParaRPr lang="fr-FR" sz="2400" b="1" i="0" dirty="0">
              <a:solidFill>
                <a:srgbClr val="000000"/>
              </a:solidFill>
              <a:latin typeface="Aria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E:\Work\CIE105259_Netacad Team\CCNA1_OPS-noroz-30397_Final version\1\FR\fr_ITN_Instructor-PPTs\graphics\Chapter3\ITN_instructorPPT_Chapter3_Page10-2.jpg"/>
          <p:cNvPicPr>
            <a:picLocks noChangeAspect="1" noChangeArrowheads="1"/>
          </p:cNvPicPr>
          <p:nvPr/>
        </p:nvPicPr>
        <p:blipFill>
          <a:blip r:embed="rId3" cstate="print"/>
          <a:srcRect/>
          <a:stretch>
            <a:fillRect/>
          </a:stretch>
        </p:blipFill>
        <p:spPr bwMode="auto">
          <a:xfrm>
            <a:off x="4744966" y="2722563"/>
            <a:ext cx="4018033" cy="3411537"/>
          </a:xfrm>
          <a:prstGeom prst="rect">
            <a:avLst/>
          </a:prstGeom>
          <a:noFill/>
        </p:spPr>
      </p:pic>
      <p:sp>
        <p:nvSpPr>
          <p:cNvPr id="2355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règles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Options de remise des messages</a:t>
            </a:r>
            <a:endParaRPr lang="fr-FR" sz="3200" b="1" i="0" dirty="0">
              <a:solidFill>
                <a:srgbClr val="708CA1"/>
              </a:solidFill>
              <a:latin typeface="Arial"/>
              <a:ea typeface="ＭＳ Ｐゴシック"/>
              <a:cs typeface="ＭＳ Ｐゴシック"/>
            </a:endParaRPr>
          </a:p>
        </p:txBody>
      </p:sp>
      <p:cxnSp>
        <p:nvCxnSpPr>
          <p:cNvPr id="23555" name="Straight Connector 4"/>
          <p:cNvCxnSpPr>
            <a:cxnSpLocks noChangeShapeType="1"/>
          </p:cNvCxnSpPr>
          <p:nvPr/>
        </p:nvCxnSpPr>
        <p:spPr bwMode="auto">
          <a:xfrm flipV="1">
            <a:off x="4746625" y="1270000"/>
            <a:ext cx="0" cy="48545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pic>
        <p:nvPicPr>
          <p:cNvPr id="3075" name="Picture 3" descr="E:\Work\CIE105259_Netacad Team\CCNA1_OPS-noroz-30397_Final version\1\FR\fr_ITN_Instructor-PPTs\graphics\Chapter3\ITN_instructorPPT_Chapter3_Page10-1.jpg"/>
          <p:cNvPicPr>
            <a:picLocks noChangeAspect="1" noChangeArrowheads="1"/>
          </p:cNvPicPr>
          <p:nvPr/>
        </p:nvPicPr>
        <p:blipFill>
          <a:blip r:embed="rId4" cstate="print"/>
          <a:srcRect/>
          <a:stretch>
            <a:fillRect/>
          </a:stretch>
        </p:blipFill>
        <p:spPr bwMode="auto">
          <a:xfrm>
            <a:off x="234867" y="2335213"/>
            <a:ext cx="4342398" cy="3875087"/>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Protocoles</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Règles qui régissent les communications</a:t>
            </a:r>
            <a:endParaRPr lang="fr-FR" sz="3200" b="1" i="0" dirty="0">
              <a:solidFill>
                <a:srgbClr val="708CA1"/>
              </a:solidFill>
              <a:latin typeface="Arial"/>
              <a:ea typeface="ＭＳ Ｐゴシック"/>
              <a:cs typeface="ＭＳ Ｐゴシック"/>
            </a:endParaRPr>
          </a:p>
        </p:txBody>
      </p:sp>
      <p:pic>
        <p:nvPicPr>
          <p:cNvPr id="25602" name="Content Placeholder 2"/>
          <p:cNvPicPr>
            <a:picLocks noGrp="1" noChangeAspect="1"/>
          </p:cNvPicPr>
          <p:nvPr>
            <p:ph idx="1"/>
          </p:nvPr>
        </p:nvPicPr>
        <p:blipFill>
          <a:blip r:embed="rId3" cstate="print"/>
          <a:stretch>
            <a:fillRect/>
          </a:stretch>
        </p:blipFill>
        <p:spPr>
          <a:xfrm>
            <a:off x="1575500" y="1379538"/>
            <a:ext cx="6008874" cy="5086350"/>
          </a:xfrm>
        </p:spPr>
      </p:pic>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Protocoles</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Protocoles réseau</a:t>
            </a:r>
            <a:endParaRPr lang="fr-FR" sz="3200" b="1" i="0" dirty="0">
              <a:solidFill>
                <a:srgbClr val="708CA1"/>
              </a:solidFill>
              <a:latin typeface="Arial"/>
              <a:ea typeface="ＭＳ Ｐゴシック"/>
              <a:cs typeface="ＭＳ Ｐゴシック"/>
            </a:endParaRPr>
          </a:p>
        </p:txBody>
      </p:sp>
      <p:sp>
        <p:nvSpPr>
          <p:cNvPr id="27650"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Format ou structure du message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méthode selon laquelle les périphériques réseau partagent des informations à propos des chemins avec d'autres réseaux</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mode et le moment de transmission de messages d'erreur et de messages systèmes entre les périphériques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L'établissement et la fin des sessions de transfert de données</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Protocoles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Interaction des protocoles</a:t>
            </a:r>
            <a:endParaRPr lang="fr-FR" sz="3200" b="1" i="0" dirty="0">
              <a:solidFill>
                <a:srgbClr val="708CA1"/>
              </a:solidFill>
              <a:latin typeface="Arial"/>
              <a:ea typeface="ＭＳ Ｐゴシック"/>
              <a:cs typeface="ＭＳ Ｐゴシック"/>
            </a:endParaRPr>
          </a:p>
        </p:txBody>
      </p:sp>
      <p:sp>
        <p:nvSpPr>
          <p:cNvPr id="29698"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Protocole d'application : protocole de transfert hypertexte (HTTP, Hypertext Transfer Protocol)</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Protocole de transport : protocole de contrôle de transmission (TCP, Transmission Control Protocol)</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Protocole Internet : IP (Internet Protocol)</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Protocoles d'accès au réseau : liaisons de données et couches physiques</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2" descr="NetBasics_Chp3_table.jpg"/>
          <p:cNvPicPr>
            <a:picLocks noGrp="1" noChangeAspect="1"/>
          </p:cNvPicPr>
          <p:nvPr>
            <p:ph idx="1"/>
          </p:nvPr>
        </p:nvPicPr>
        <p:blipFill>
          <a:blip r:embed="rId3" cstate="email">
            <a:extLst>
              <a:ext uri="{28A0092B-C50C-407E-A947-70E740481C1C}">
                <a14:useLocalDpi xmlns="" xmlns:a14="http://schemas.microsoft.com/office/drawing/2010/main" val="0"/>
              </a:ext>
            </a:extLst>
          </a:blip>
          <a:srcRect l="-14397" r="-14397"/>
          <a:stretch>
            <a:fillRect/>
          </a:stretch>
        </p:blipFill>
        <p:spPr/>
      </p:pic>
      <p:sp>
        <p:nvSpPr>
          <p:cNvPr id="31745" name="Rectangle 2"/>
          <p:cNvSpPr>
            <a:spLocks noGrp="1" noChangeArrowheads="1"/>
          </p:cNvSpPr>
          <p:nvPr>
            <p:ph type="title"/>
          </p:nvPr>
        </p:nvSpPr>
        <p:spPr>
          <a:xfrm>
            <a:off x="193675" y="469900"/>
            <a:ext cx="89503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Suites de protocoles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Suites de protocoles et normes de l'industrie</a:t>
            </a:r>
            <a:endParaRPr lang="fr-FR" sz="3200" b="1" i="0" dirty="0">
              <a:solidFill>
                <a:srgbClr val="708CA1"/>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93675" y="7874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Suites de protocoles</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Création d'Internet et développement de la suite de protocoles TCP/IP</a:t>
            </a:r>
            <a:endParaRPr lang="fr-FR" sz="3200" b="1" i="0" dirty="0">
              <a:solidFill>
                <a:srgbClr val="708CA1"/>
              </a:solidFill>
              <a:latin typeface="Arial"/>
              <a:ea typeface="ＭＳ Ｐゴシック"/>
              <a:cs typeface="ＭＳ Ｐゴシック"/>
            </a:endParaRPr>
          </a:p>
        </p:txBody>
      </p:sp>
      <p:pic>
        <p:nvPicPr>
          <p:cNvPr id="33794" name="Content Placeholder 1" descr="arpanet.png"/>
          <p:cNvPicPr>
            <a:picLocks noGrp="1" noChangeAspect="1"/>
          </p:cNvPicPr>
          <p:nvPr>
            <p:ph idx="1"/>
          </p:nvPr>
        </p:nvPicPr>
        <p:blipFill>
          <a:blip r:embed="rId3" cstate="email">
            <a:extLst>
              <a:ext uri="{28A0092B-C50C-407E-A947-70E740481C1C}">
                <a14:useLocalDpi xmlns="" xmlns:a14="http://schemas.microsoft.com/office/drawing/2010/main" val="0"/>
              </a:ext>
            </a:extLst>
          </a:blip>
          <a:srcRect l="-62787" r="-62787"/>
          <a:stretch>
            <a:fillRect/>
          </a:stretch>
        </p:blipFill>
        <p:spPr>
          <a:xfrm>
            <a:off x="225425" y="1771650"/>
            <a:ext cx="8734425" cy="5086350"/>
          </a:xfrm>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93675" y="7239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Suites de protocoles</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Suite de protocoles TCP/IP et processus de communication</a:t>
            </a:r>
            <a:endParaRPr lang="fr-FR" sz="3200" b="1" i="0" dirty="0">
              <a:solidFill>
                <a:srgbClr val="708CA1"/>
              </a:solidFill>
              <a:latin typeface="Arial"/>
              <a:ea typeface="ＭＳ Ｐゴシック"/>
              <a:cs typeface="ＭＳ Ｐゴシック"/>
            </a:endParaRPr>
          </a:p>
        </p:txBody>
      </p:sp>
      <p:pic>
        <p:nvPicPr>
          <p:cNvPr id="35842" name="Content Placeholder 3"/>
          <p:cNvPicPr>
            <a:picLocks noGrp="1" noChangeAspect="1"/>
          </p:cNvPicPr>
          <p:nvPr>
            <p:ph idx="1"/>
          </p:nvPr>
        </p:nvPicPr>
        <p:blipFill>
          <a:blip r:embed="rId3" cstate="print"/>
          <a:stretch>
            <a:fillRect/>
          </a:stretch>
        </p:blipFill>
        <p:spPr>
          <a:xfrm>
            <a:off x="1208885" y="1782763"/>
            <a:ext cx="6386505" cy="4006850"/>
          </a:xfrm>
        </p:spPr>
      </p:pic>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Normes et protocoles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Organismes de normalisation</a:t>
            </a:r>
            <a:endParaRPr lang="fr-FR" sz="3200" b="1" i="0" dirty="0">
              <a:solidFill>
                <a:srgbClr val="708CA1"/>
              </a:solidFill>
              <a:latin typeface="Arial"/>
              <a:ea typeface="ＭＳ Ｐゴシック"/>
              <a:cs typeface="ＭＳ Ｐゴシック"/>
            </a:endParaRPr>
          </a:p>
        </p:txBody>
      </p:sp>
      <p:pic>
        <p:nvPicPr>
          <p:cNvPr id="37890" name="Picture 3"/>
          <p:cNvPicPr>
            <a:picLocks noChangeAspect="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1724025" y="2003425"/>
            <a:ext cx="2844800" cy="1011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1" name="Picture 4"/>
          <p:cNvPicPr>
            <a:picLocks noChangeAspect="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5140325" y="1731963"/>
            <a:ext cx="2673350" cy="160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2" name="Picture 5"/>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600325" y="3543300"/>
            <a:ext cx="1841500" cy="62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3" name="Picture 6"/>
          <p:cNvPicPr>
            <a:picLocks noChangeAspect="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845175" y="3394075"/>
            <a:ext cx="19685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4" name="Picture 7"/>
          <p:cNvPicPr>
            <a:picLocks noChangeAspect="1"/>
          </p:cNvPicPr>
          <p:nvPr/>
        </p:nvPicPr>
        <p:blipFill>
          <a:blip r:embed="rId7" cstate="email">
            <a:extLst>
              <a:ext uri="{28A0092B-C50C-407E-A947-70E740481C1C}">
                <a14:useLocalDpi xmlns="" xmlns:a14="http://schemas.microsoft.com/office/drawing/2010/main" val="0"/>
              </a:ext>
            </a:extLst>
          </a:blip>
          <a:srcRect/>
          <a:stretch>
            <a:fillRect/>
          </a:stretch>
        </p:blipFill>
        <p:spPr bwMode="auto">
          <a:xfrm>
            <a:off x="865188" y="4487863"/>
            <a:ext cx="1233487"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5" name="Picture 8"/>
          <p:cNvPicPr>
            <a:picLocks noChangeAspect="1"/>
          </p:cNvPicPr>
          <p:nvPr/>
        </p:nvPicPr>
        <p:blipFill>
          <a:blip r:embed="rId8" cstate="email">
            <a:extLst>
              <a:ext uri="{28A0092B-C50C-407E-A947-70E740481C1C}">
                <a14:useLocalDpi xmlns="" xmlns:a14="http://schemas.microsoft.com/office/drawing/2010/main" val="0"/>
              </a:ext>
            </a:extLst>
          </a:blip>
          <a:srcRect/>
          <a:stretch>
            <a:fillRect/>
          </a:stretch>
        </p:blipFill>
        <p:spPr bwMode="auto">
          <a:xfrm>
            <a:off x="2212975" y="4613275"/>
            <a:ext cx="1865313" cy="1243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7896" name="Picture 9"/>
          <p:cNvPicPr>
            <a:picLocks noChangeAspect="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664075" y="4613275"/>
            <a:ext cx="4127500" cy="149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Organismes de normalisation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Normes ouvertes</a:t>
            </a:r>
            <a:endParaRPr lang="fr-FR" sz="3200" b="1" i="0" dirty="0">
              <a:solidFill>
                <a:srgbClr val="708CA1"/>
              </a:solidFill>
              <a:latin typeface="Arial"/>
              <a:ea typeface="ＭＳ Ｐゴシック"/>
              <a:cs typeface="ＭＳ Ｐゴシック"/>
            </a:endParaRPr>
          </a:p>
        </p:txBody>
      </p:sp>
      <p:sp>
        <p:nvSpPr>
          <p:cNvPr id="39938"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Internet Society (ISOC)</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Internet Architecture Board (IAB)</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Internet Engineering Task Force (IETF)</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Institute of Electrical and Electronics Engineers (IEEE)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International Organization for Standards (ISO)</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Organismes de normalisation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ISOC, IAB et IETF</a:t>
            </a:r>
            <a:endParaRPr lang="fr-FR" sz="3200" b="1" i="0" dirty="0">
              <a:solidFill>
                <a:srgbClr val="708CA1"/>
              </a:solidFill>
              <a:latin typeface="Arial"/>
              <a:ea typeface="ＭＳ Ｐゴシック"/>
              <a:cs typeface="ＭＳ Ｐゴシック"/>
            </a:endParaRPr>
          </a:p>
        </p:txBody>
      </p:sp>
      <p:pic>
        <p:nvPicPr>
          <p:cNvPr id="41986" name="Picture 3"/>
          <p:cNvPicPr>
            <a:picLocks noChangeAspect="1"/>
          </p:cNvPicPr>
          <p:nvPr/>
        </p:nvPicPr>
        <p:blipFill>
          <a:blip r:embed="rId3" cstate="print"/>
          <a:stretch>
            <a:fillRect/>
          </a:stretch>
        </p:blipFill>
        <p:spPr bwMode="auto">
          <a:xfrm>
            <a:off x="1367989" y="1549400"/>
            <a:ext cx="5998011" cy="4667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Chapitre 3 : Les objectifs</a:t>
            </a:r>
            <a:endParaRPr lang="fr-FR" sz="3200" b="1" i="0" dirty="0">
              <a:solidFill>
                <a:srgbClr val="708CA1"/>
              </a:solidFill>
              <a:latin typeface="Arial"/>
              <a:ea typeface="ＭＳ Ｐゴシック"/>
              <a:cs typeface="ＭＳ Ｐゴシック"/>
            </a:endParaRPr>
          </a:p>
        </p:txBody>
      </p:sp>
      <p:sp>
        <p:nvSpPr>
          <p:cNvPr id="4099" name="Rectangle 34"/>
          <p:cNvSpPr>
            <a:spLocks noGrp="1" noChangeArrowheads="1"/>
          </p:cNvSpPr>
          <p:nvPr>
            <p:ph type="body" idx="4294967295"/>
          </p:nvPr>
        </p:nvSpPr>
        <p:spPr>
          <a:xfrm>
            <a:off x="655638" y="1828800"/>
            <a:ext cx="7940675" cy="4625788"/>
          </a:xfrm>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Les étudiants seront capables de :</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comment les règles sont utilisées pour faciliter la communication</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le rôle des protocoles et des organismes de normalisation en tant que facilitateurs de l'interopérabilité des communications réseau </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Expliquer comment les périphériques d'un réseau local accèdent aux ressources dans un réseau de PME </a:t>
            </a:r>
            <a:endParaRPr lang="fr-FR" sz="2400" b="0" i="0" dirty="0">
              <a:solidFill>
                <a:srgbClr val="000000"/>
              </a:solidFill>
              <a:latin typeface="Arial"/>
              <a:ea typeface="ＭＳ Ｐゴシック"/>
              <a:cs typeface="ＭＳ Ｐゴシック"/>
            </a:endParaRPr>
          </a:p>
        </p:txBody>
      </p:sp>
    </p:spTree>
    <p:extLst>
      <p:ext uri="{BB962C8B-B14F-4D97-AF65-F5344CB8AC3E}">
        <p14:creationId xmlns="" xmlns:p14="http://schemas.microsoft.com/office/powerpoint/2010/main" val="32806808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Organismes de normalisation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IEEE</a:t>
            </a:r>
            <a:endParaRPr lang="fr-FR" sz="3200" b="1" i="0" dirty="0">
              <a:solidFill>
                <a:srgbClr val="708CA1"/>
              </a:solidFill>
              <a:latin typeface="Arial"/>
              <a:ea typeface="ＭＳ Ｐゴシック"/>
              <a:cs typeface="ＭＳ Ｐゴシック"/>
            </a:endParaRPr>
          </a:p>
        </p:txBody>
      </p:sp>
      <p:sp>
        <p:nvSpPr>
          <p:cNvPr id="44034"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38 sociétés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130 journaux</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1 300 conférences par an</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1 300 normes et projets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400 000 membres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160 pays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IEEE 802.3</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IEEE 802.11</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Organismes de normalisation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ISO</a:t>
            </a:r>
            <a:endParaRPr lang="fr-FR" sz="3200" b="1" i="0" dirty="0">
              <a:solidFill>
                <a:srgbClr val="708CA1"/>
              </a:solidFill>
              <a:latin typeface="Arial"/>
              <a:ea typeface="ＭＳ Ｐゴシック"/>
              <a:cs typeface="ＭＳ Ｐゴシック"/>
            </a:endParaRPr>
          </a:p>
        </p:txBody>
      </p:sp>
      <p:pic>
        <p:nvPicPr>
          <p:cNvPr id="46082" name="Content Placeholder 1"/>
          <p:cNvPicPr>
            <a:picLocks noGrp="1" noChangeAspect="1"/>
          </p:cNvPicPr>
          <p:nvPr>
            <p:ph idx="1"/>
          </p:nvPr>
        </p:nvPicPr>
        <p:blipFill>
          <a:blip r:embed="rId3" cstate="email">
            <a:extLst>
              <a:ext uri="{28A0092B-C50C-407E-A947-70E740481C1C}">
                <a14:useLocalDpi xmlns="" xmlns:a14="http://schemas.microsoft.com/office/drawing/2010/main" val="0"/>
              </a:ext>
            </a:extLst>
          </a:blip>
          <a:srcRect t="11179" b="11179"/>
          <a:stretch>
            <a:fillRect/>
          </a:stretch>
        </p:blipFill>
        <p:spPr>
          <a:xfrm>
            <a:off x="212725" y="1379538"/>
            <a:ext cx="3778250" cy="2200275"/>
          </a:xfrm>
        </p:spPr>
      </p:pic>
      <p:pic>
        <p:nvPicPr>
          <p:cNvPr id="46083" name="Picture 2" descr="Osi-model.png"/>
          <p:cNvPicPr>
            <a:picLocks noChangeAspect="1"/>
          </p:cNvPicPr>
          <p:nvPr/>
        </p:nvPicPr>
        <p:blipFill>
          <a:blip r:embed="rId4"/>
          <a:stretch>
            <a:fillRect/>
          </a:stretch>
        </p:blipFill>
        <p:spPr bwMode="auto">
          <a:xfrm>
            <a:off x="4012239" y="611188"/>
            <a:ext cx="4773948" cy="59308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Organismes de normalisation</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Autres organismes de normalisation</a:t>
            </a:r>
            <a:endParaRPr lang="fr-FR" sz="3200" b="1" i="0" dirty="0">
              <a:solidFill>
                <a:srgbClr val="708CA1"/>
              </a:solidFill>
              <a:latin typeface="Arial"/>
              <a:ea typeface="ＭＳ Ｐゴシック"/>
              <a:cs typeface="ＭＳ Ｐゴシック"/>
            </a:endParaRPr>
          </a:p>
        </p:txBody>
      </p:sp>
      <p:sp>
        <p:nvSpPr>
          <p:cNvPr id="48130"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Electrical Industries Association (EIA)</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Telecommunications Industry Association (TIA)</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International Telecommunications Union – Telecommunications Standardization Sector (ITU-T)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ICANN (Internet Corporation for Assigned Names and Number)</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Internet Assigned Numbers Authority (IANA)</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93675" y="7366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Modèles de référence</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Avantages de l'utilisation d'un modèle composé de couches</a:t>
            </a:r>
            <a:endParaRPr lang="fr-FR" sz="3200" b="1" i="0" dirty="0">
              <a:solidFill>
                <a:srgbClr val="708CA1"/>
              </a:solidFill>
              <a:latin typeface="Arial"/>
              <a:ea typeface="ＭＳ Ｐゴシック"/>
              <a:cs typeface="ＭＳ Ｐゴシック"/>
            </a:endParaRPr>
          </a:p>
        </p:txBody>
      </p:sp>
      <p:pic>
        <p:nvPicPr>
          <p:cNvPr id="1026" name="Picture 2" descr="X:\DTP\Supplementals\FR\Instructor\docx\FR_updated\Chapter3\slide_23.png"/>
          <p:cNvPicPr>
            <a:picLocks noGrp="1" noChangeAspect="1" noChangeArrowheads="1"/>
          </p:cNvPicPr>
          <p:nvPr>
            <p:ph idx="1"/>
          </p:nvPr>
        </p:nvPicPr>
        <p:blipFill>
          <a:blip r:embed="rId3" cstate="print"/>
          <a:srcRect/>
          <a:stretch>
            <a:fillRect/>
          </a:stretch>
        </p:blipFill>
        <p:spPr bwMode="auto">
          <a:xfrm>
            <a:off x="1770063" y="1707501"/>
            <a:ext cx="5619750" cy="4709824"/>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Modèles de référence</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modèle de référence OSI</a:t>
            </a:r>
            <a:endParaRPr lang="fr-FR" sz="3200" b="1" i="0" dirty="0">
              <a:solidFill>
                <a:srgbClr val="708CA1"/>
              </a:solidFill>
              <a:latin typeface="Arial"/>
              <a:ea typeface="ＭＳ Ｐゴシック"/>
              <a:cs typeface="ＭＳ Ｐゴシック"/>
            </a:endParaRPr>
          </a:p>
        </p:txBody>
      </p:sp>
      <p:pic>
        <p:nvPicPr>
          <p:cNvPr id="52226" name="Content Placeholder 1" descr="Osi-model.png"/>
          <p:cNvPicPr>
            <a:picLocks noGrp="1" noChangeAspect="1"/>
          </p:cNvPicPr>
          <p:nvPr>
            <p:ph idx="1"/>
          </p:nvPr>
        </p:nvPicPr>
        <p:blipFill>
          <a:blip r:embed="rId3"/>
          <a:stretch>
            <a:fillRect/>
          </a:stretch>
        </p:blipFill>
        <p:spPr>
          <a:xfrm>
            <a:off x="2532864" y="1379538"/>
            <a:ext cx="4094146" cy="5086349"/>
          </a:xfrm>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Modèles de référence</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Le modèle de référence TCP/IP</a:t>
            </a:r>
            <a:endParaRPr lang="fr-FR" sz="3200" b="1" i="0" dirty="0">
              <a:solidFill>
                <a:srgbClr val="708CA1"/>
              </a:solidFill>
              <a:latin typeface="Arial"/>
              <a:ea typeface="ＭＳ Ｐゴシック"/>
              <a:cs typeface="ＭＳ Ｐゴシック"/>
            </a:endParaRPr>
          </a:p>
        </p:txBody>
      </p:sp>
      <p:pic>
        <p:nvPicPr>
          <p:cNvPr id="2050" name="Picture 2" descr="X:\DTP\Supplementals\FR\Instructor\docx\FR_updated\Chapter3\slide_25.png"/>
          <p:cNvPicPr>
            <a:picLocks noGrp="1" noChangeAspect="1" noChangeArrowheads="1"/>
          </p:cNvPicPr>
          <p:nvPr>
            <p:ph idx="1"/>
          </p:nvPr>
        </p:nvPicPr>
        <p:blipFill>
          <a:blip r:embed="rId3" cstate="print"/>
          <a:srcRect/>
          <a:stretch>
            <a:fillRect/>
          </a:stretch>
        </p:blipFill>
        <p:spPr bwMode="auto">
          <a:xfrm>
            <a:off x="1062038" y="1527974"/>
            <a:ext cx="7035800" cy="4789478"/>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Modèles de référence</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Comparaison des modèles OSI et TCP/IP</a:t>
            </a:r>
            <a:endParaRPr lang="fr-FR" sz="3200" b="1" i="0" dirty="0">
              <a:solidFill>
                <a:srgbClr val="708CA1"/>
              </a:solidFill>
              <a:latin typeface="Arial"/>
              <a:ea typeface="ＭＳ Ｐゴシック"/>
              <a:cs typeface="ＭＳ Ｐゴシック"/>
            </a:endParaRPr>
          </a:p>
        </p:txBody>
      </p:sp>
      <p:pic>
        <p:nvPicPr>
          <p:cNvPr id="56322" name="Content Placeholder 4"/>
          <p:cNvPicPr>
            <a:picLocks noGrp="1" noChangeAspect="1"/>
          </p:cNvPicPr>
          <p:nvPr>
            <p:ph idx="1"/>
          </p:nvPr>
        </p:nvPicPr>
        <p:blipFill>
          <a:blip r:embed="rId3" cstate="print"/>
          <a:stretch>
            <a:fillRect/>
          </a:stretch>
        </p:blipFill>
        <p:spPr>
          <a:xfrm>
            <a:off x="1621657" y="1379538"/>
            <a:ext cx="5916560" cy="5086350"/>
          </a:xfrm>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Encapsulation des données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Communication des messages</a:t>
            </a:r>
            <a:endParaRPr lang="fr-FR" sz="3200" b="1" i="0" dirty="0">
              <a:solidFill>
                <a:srgbClr val="708CA1"/>
              </a:solidFill>
              <a:latin typeface="Arial"/>
              <a:ea typeface="ＭＳ Ｐゴシック"/>
              <a:cs typeface="ＭＳ Ｐゴシック"/>
            </a:endParaRPr>
          </a:p>
        </p:txBody>
      </p:sp>
      <p:sp>
        <p:nvSpPr>
          <p:cNvPr id="58370"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Bénéfices de la segmentation des messages</a:t>
            </a:r>
          </a:p>
          <a:p>
            <a:pPr marL="574700" lvl="1" indent="-117500" algn="l" defTabSz="814365">
              <a:spcBef>
                <a:spcPct val="35000"/>
              </a:spcBef>
              <a:spcAft>
                <a:spcPct val="0"/>
              </a:spcAft>
              <a:buNone/>
            </a:pPr>
            <a:r>
              <a:rPr lang="fr-FR" sz="2000" b="0" i="0" dirty="0" smtClean="0">
                <a:solidFill>
                  <a:srgbClr val="000000"/>
                </a:solidFill>
                <a:latin typeface="Arial"/>
                <a:ea typeface="ＭＳ Ｐゴシック"/>
                <a:cs typeface="ＭＳ Ｐゴシック"/>
              </a:rPr>
              <a:t>Possibilité d'intercaler des conversations différentes</a:t>
            </a:r>
          </a:p>
          <a:p>
            <a:pPr marL="574700" lvl="1" indent="-117500" algn="l" defTabSz="814365">
              <a:spcBef>
                <a:spcPct val="35000"/>
              </a:spcBef>
              <a:spcAft>
                <a:spcPct val="0"/>
              </a:spcAft>
              <a:buNone/>
            </a:pPr>
            <a:r>
              <a:rPr lang="fr-FR" sz="2000" b="0" i="0" dirty="0" smtClean="0">
                <a:solidFill>
                  <a:srgbClr val="000000"/>
                </a:solidFill>
                <a:latin typeface="Arial"/>
                <a:ea typeface="ＭＳ Ｐゴシック"/>
                <a:cs typeface="ＭＳ Ｐゴシック"/>
              </a:rPr>
              <a:t>Communications réseau plus fiables</a:t>
            </a:r>
          </a:p>
          <a:p>
            <a:pPr marL="574700" lvl="1" indent="-117500" algn="l" defTabSz="814365">
              <a:spcBef>
                <a:spcPct val="35000"/>
              </a:spcBef>
              <a:spcAft>
                <a:spcPct val="0"/>
              </a:spcAft>
              <a:buNone/>
            </a:pPr>
            <a:endParaRPr lang="fr-FR" dirty="0" smtClean="0">
              <a:latin typeface="Arial" charset="0"/>
            </a:endParaRP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Inconvénients de la segmentation des messages</a:t>
            </a:r>
          </a:p>
          <a:p>
            <a:pPr marL="574700" lvl="1" indent="-117500" algn="l" defTabSz="814365">
              <a:spcBef>
                <a:spcPct val="35000"/>
              </a:spcBef>
              <a:spcAft>
                <a:spcPct val="0"/>
              </a:spcAft>
              <a:buNone/>
            </a:pPr>
            <a:r>
              <a:rPr lang="fr-FR" sz="2000" b="0" i="0" dirty="0" smtClean="0">
                <a:solidFill>
                  <a:srgbClr val="000000"/>
                </a:solidFill>
                <a:latin typeface="Arial"/>
                <a:ea typeface="ＭＳ Ｐゴシック"/>
                <a:cs typeface="ＭＳ Ｐゴシック"/>
              </a:rPr>
              <a:t>Augmentation de la complexité</a:t>
            </a:r>
            <a:endParaRPr lang="fr-FR" sz="20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Encapsulation des données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Unités de données de protocole (PDU)</a:t>
            </a:r>
            <a:endParaRPr lang="fr-FR" sz="3200" b="1" i="0" dirty="0">
              <a:solidFill>
                <a:srgbClr val="708CA1"/>
              </a:solidFill>
              <a:latin typeface="Arial"/>
              <a:ea typeface="ＭＳ Ｐゴシック"/>
              <a:cs typeface="ＭＳ Ｐゴシック"/>
            </a:endParaRPr>
          </a:p>
        </p:txBody>
      </p:sp>
      <p:sp>
        <p:nvSpPr>
          <p:cNvPr id="60418"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Données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Segment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Paquet</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Trame</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Bits</a:t>
            </a:r>
            <a:endParaRPr lang="fr-FR" sz="2400" b="0" i="0" dirty="0">
              <a:solidFill>
                <a:srgbClr val="000000"/>
              </a:solidFill>
              <a:latin typeface="Arial"/>
              <a:ea typeface="ＭＳ Ｐゴシック"/>
              <a:cs typeface="ＭＳ Ｐゴシック"/>
            </a:endParaRPr>
          </a:p>
        </p:txBody>
      </p:sp>
      <p:pic>
        <p:nvPicPr>
          <p:cNvPr id="60419" name="Picture 3"/>
          <p:cNvPicPr>
            <a:picLocks noChangeAspect="1"/>
          </p:cNvPicPr>
          <p:nvPr/>
        </p:nvPicPr>
        <p:blipFill>
          <a:blip r:embed="rId3" cstate="print"/>
          <a:stretch>
            <a:fillRect/>
          </a:stretch>
        </p:blipFill>
        <p:spPr bwMode="auto">
          <a:xfrm>
            <a:off x="2471001" y="1693863"/>
            <a:ext cx="5754572" cy="4829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Encapsulation des données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Encapsulation</a:t>
            </a:r>
            <a:endParaRPr lang="fr-FR" sz="3200" b="1" i="0" dirty="0">
              <a:solidFill>
                <a:srgbClr val="708CA1"/>
              </a:solidFill>
              <a:latin typeface="Arial"/>
              <a:ea typeface="ＭＳ Ｐゴシック"/>
              <a:cs typeface="ＭＳ Ｐゴシック"/>
            </a:endParaRPr>
          </a:p>
        </p:txBody>
      </p:sp>
      <p:pic>
        <p:nvPicPr>
          <p:cNvPr id="62466" name="Content Placeholder 3"/>
          <p:cNvPicPr>
            <a:picLocks noGrp="1" noChangeAspect="1"/>
          </p:cNvPicPr>
          <p:nvPr>
            <p:ph idx="1"/>
          </p:nvPr>
        </p:nvPicPr>
        <p:blipFill>
          <a:blip r:embed="rId3" cstate="print"/>
          <a:stretch>
            <a:fillRect/>
          </a:stretch>
        </p:blipFill>
        <p:spPr>
          <a:xfrm>
            <a:off x="1104540" y="1668463"/>
            <a:ext cx="6950794" cy="4643437"/>
          </a:xfrm>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p:txBody>
          <a:bodyPr/>
          <a:lstStyle/>
          <a:p>
            <a:pPr algn="l" defTabSz="814365">
              <a:spcBef>
                <a:spcPct val="0"/>
              </a:spcBef>
              <a:spcAft>
                <a:spcPct val="0"/>
              </a:spcAft>
              <a:buNone/>
            </a:pPr>
            <a:r>
              <a:rPr lang="fr-FR" sz="3200" b="1" i="0" dirty="0" smtClean="0">
                <a:solidFill>
                  <a:srgbClr val="708CA1"/>
                </a:solidFill>
                <a:latin typeface="Arial"/>
                <a:ea typeface="ＭＳ Ｐゴシック"/>
                <a:cs typeface="ＭＳ Ｐゴシック"/>
              </a:rPr>
              <a:t>Chapitre 3</a:t>
            </a:r>
            <a:endParaRPr lang="fr-FR" sz="3200" b="1" i="0" dirty="0">
              <a:solidFill>
                <a:srgbClr val="708CA1"/>
              </a:solidFill>
              <a:latin typeface="Arial"/>
              <a:ea typeface="ＭＳ Ｐゴシック"/>
              <a:cs typeface="ＭＳ Ｐゴシック"/>
            </a:endParaRPr>
          </a:p>
        </p:txBody>
      </p:sp>
      <p:sp>
        <p:nvSpPr>
          <p:cNvPr id="9218" name="Rectangle 3"/>
          <p:cNvSpPr>
            <a:spLocks noGrp="1" noChangeArrowheads="1"/>
          </p:cNvSpPr>
          <p:nvPr>
            <p:ph idx="1"/>
          </p:nvPr>
        </p:nvSpPr>
        <p:spPr/>
        <p:txBody>
          <a:bodyPr/>
          <a:lstStyle/>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3.1  Les règles de la communication</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3.2  Normes et protocoles réseau</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3.3  Déplacement des données sur le réseau</a:t>
            </a:r>
          </a:p>
          <a:p>
            <a:pPr marL="574700" lvl="1" indent="-117500" algn="l" defTabSz="814365">
              <a:spcBef>
                <a:spcPct val="35000"/>
              </a:spcBef>
              <a:spcAft>
                <a:spcPct val="0"/>
              </a:spcAft>
              <a:buNone/>
            </a:pPr>
            <a:r>
              <a:rPr lang="fr-FR" sz="2400" b="0" i="0" dirty="0" smtClean="0">
                <a:solidFill>
                  <a:srgbClr val="000000"/>
                </a:solidFill>
                <a:latin typeface="Arial"/>
                <a:ea typeface="ＭＳ Ｐゴシック"/>
                <a:cs typeface="ＭＳ Ｐゴシック"/>
              </a:rPr>
              <a:t>3.4 Résumé</a:t>
            </a:r>
            <a:endParaRPr lang="fr-FR" sz="2400" b="0" i="0" dirty="0">
              <a:solidFill>
                <a:srgbClr val="000000"/>
              </a:solidFill>
              <a:latin typeface="Arial"/>
              <a:ea typeface="ＭＳ Ｐゴシック"/>
              <a:cs typeface="ＭＳ Ｐゴシック"/>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Encapsulation des données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Désencapsulation</a:t>
            </a:r>
            <a:endParaRPr lang="fr-FR" sz="3200" b="1" i="0" dirty="0">
              <a:solidFill>
                <a:srgbClr val="708CA1"/>
              </a:solidFill>
              <a:latin typeface="Arial"/>
              <a:ea typeface="ＭＳ Ｐゴシック"/>
              <a:cs typeface="ＭＳ Ｐゴシック"/>
            </a:endParaRPr>
          </a:p>
        </p:txBody>
      </p:sp>
      <p:pic>
        <p:nvPicPr>
          <p:cNvPr id="64514" name="Content Placeholder 3"/>
          <p:cNvPicPr>
            <a:picLocks noGrp="1" noChangeAspect="1"/>
          </p:cNvPicPr>
          <p:nvPr>
            <p:ph idx="1"/>
          </p:nvPr>
        </p:nvPicPr>
        <p:blipFill>
          <a:blip r:embed="rId3" cstate="print"/>
          <a:stretch>
            <a:fillRect/>
          </a:stretch>
        </p:blipFill>
        <p:spPr>
          <a:xfrm>
            <a:off x="1041257" y="1744663"/>
            <a:ext cx="7077360" cy="4683125"/>
          </a:xfrm>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Déplacement des données sur le réseau</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Accès aux ressources locales</a:t>
            </a:r>
            <a:endParaRPr lang="fr-FR" sz="3200" b="1" i="0" dirty="0">
              <a:solidFill>
                <a:srgbClr val="708CA1"/>
              </a:solidFill>
              <a:latin typeface="Arial"/>
              <a:ea typeface="ＭＳ Ｐゴシック"/>
              <a:cs typeface="ＭＳ Ｐゴシック"/>
            </a:endParaRPr>
          </a:p>
        </p:txBody>
      </p:sp>
      <p:pic>
        <p:nvPicPr>
          <p:cNvPr id="66562" name="Content Placeholder 3"/>
          <p:cNvPicPr>
            <a:picLocks noGrp="1" noChangeAspect="1"/>
          </p:cNvPicPr>
          <p:nvPr>
            <p:ph idx="1"/>
          </p:nvPr>
        </p:nvPicPr>
        <p:blipFill>
          <a:blip r:embed="rId3" cstate="print"/>
          <a:stretch>
            <a:fillRect/>
          </a:stretch>
        </p:blipFill>
        <p:spPr>
          <a:xfrm>
            <a:off x="212725" y="2052774"/>
            <a:ext cx="8734425" cy="3739878"/>
          </a:xfrm>
        </p:spPr>
      </p:pic>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193675" y="8128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Accès aux ressources locales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Adresses réseau et adresses de liaison de données</a:t>
            </a:r>
            <a:endParaRPr lang="fr-FR" sz="3200" b="1" i="0" dirty="0">
              <a:solidFill>
                <a:srgbClr val="708CA1"/>
              </a:solidFill>
              <a:latin typeface="Arial"/>
              <a:ea typeface="ＭＳ Ｐゴシック"/>
              <a:cs typeface="ＭＳ Ｐゴシック"/>
            </a:endParaRPr>
          </a:p>
        </p:txBody>
      </p:sp>
      <p:sp>
        <p:nvSpPr>
          <p:cNvPr id="68610" name="Content Placeholder 1"/>
          <p:cNvSpPr>
            <a:spLocks noGrp="1"/>
          </p:cNvSpPr>
          <p:nvPr>
            <p:ph idx="1"/>
          </p:nvPr>
        </p:nvSpPr>
        <p:spPr>
          <a:xfrm>
            <a:off x="212725" y="1798638"/>
            <a:ext cx="8734425" cy="5086350"/>
          </a:xfrm>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Adresse réseau</a:t>
            </a:r>
          </a:p>
          <a:p>
            <a:pPr marL="574700" lvl="1" indent="-117500" algn="l" defTabSz="814365">
              <a:spcBef>
                <a:spcPct val="35000"/>
              </a:spcBef>
              <a:spcAft>
                <a:spcPct val="0"/>
              </a:spcAft>
              <a:buNone/>
            </a:pPr>
            <a:r>
              <a:rPr lang="fr-FR" sz="2000" b="0" i="0" dirty="0" smtClean="0">
                <a:solidFill>
                  <a:srgbClr val="000000"/>
                </a:solidFill>
                <a:latin typeface="Arial"/>
                <a:ea typeface="ＭＳ Ｐゴシック"/>
                <a:cs typeface="ＭＳ Ｐゴシック"/>
              </a:rPr>
              <a:t>Adresse IP source</a:t>
            </a:r>
          </a:p>
          <a:p>
            <a:pPr marL="574700" lvl="1" indent="-117500" algn="l" defTabSz="814365">
              <a:spcBef>
                <a:spcPct val="35000"/>
              </a:spcBef>
              <a:spcAft>
                <a:spcPct val="0"/>
              </a:spcAft>
              <a:buNone/>
            </a:pPr>
            <a:r>
              <a:rPr lang="fr-FR" sz="2000" b="0" i="0" dirty="0" smtClean="0">
                <a:solidFill>
                  <a:srgbClr val="000000"/>
                </a:solidFill>
                <a:latin typeface="Arial"/>
                <a:ea typeface="ＭＳ Ｐゴシック"/>
                <a:cs typeface="ＭＳ Ｐゴシック"/>
              </a:rPr>
              <a:t>Adresse IP de destination</a:t>
            </a:r>
          </a:p>
          <a:p>
            <a:pPr marL="574700" lvl="1" indent="-117500" algn="l" defTabSz="814365">
              <a:spcBef>
                <a:spcPct val="35000"/>
              </a:spcBef>
              <a:spcAft>
                <a:spcPct val="0"/>
              </a:spcAft>
              <a:buNone/>
            </a:pPr>
            <a:endParaRPr lang="fr-FR" dirty="0" smtClean="0">
              <a:latin typeface="Arial" charset="0"/>
            </a:endParaRP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Adresse de liaison de données</a:t>
            </a:r>
          </a:p>
          <a:p>
            <a:pPr marL="574700" lvl="1" indent="-117500" algn="l" defTabSz="814365">
              <a:spcBef>
                <a:spcPct val="35000"/>
              </a:spcBef>
              <a:spcAft>
                <a:spcPct val="0"/>
              </a:spcAft>
              <a:buNone/>
            </a:pPr>
            <a:r>
              <a:rPr lang="fr-FR" sz="2000" b="0" i="0" dirty="0" smtClean="0">
                <a:solidFill>
                  <a:srgbClr val="000000"/>
                </a:solidFill>
                <a:latin typeface="Arial"/>
                <a:ea typeface="ＭＳ Ｐゴシック"/>
                <a:cs typeface="ＭＳ Ｐゴシック"/>
              </a:rPr>
              <a:t>Adresse de liaison de données source</a:t>
            </a:r>
          </a:p>
          <a:p>
            <a:pPr marL="574700" lvl="1" indent="-117500" algn="l" defTabSz="814365">
              <a:spcBef>
                <a:spcPct val="35000"/>
              </a:spcBef>
              <a:spcAft>
                <a:spcPct val="0"/>
              </a:spcAft>
              <a:buNone/>
            </a:pPr>
            <a:r>
              <a:rPr lang="fr-FR" sz="2000" b="0" i="0" dirty="0" smtClean="0">
                <a:solidFill>
                  <a:srgbClr val="000000"/>
                </a:solidFill>
                <a:latin typeface="Arial"/>
                <a:ea typeface="ＭＳ Ｐゴシック"/>
                <a:cs typeface="ＭＳ Ｐゴシック"/>
              </a:rPr>
              <a:t>Adresse de liaison de données de destination</a:t>
            </a:r>
            <a:endParaRPr lang="fr-FR" sz="20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193675" y="7493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Accès aux ressources locales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Communication avec un périphérique sur le même réseau</a:t>
            </a:r>
            <a:endParaRPr lang="fr-FR" sz="3200" b="1" i="0" dirty="0">
              <a:solidFill>
                <a:srgbClr val="708CA1"/>
              </a:solidFill>
              <a:latin typeface="Arial"/>
              <a:ea typeface="ＭＳ Ｐゴシック"/>
              <a:cs typeface="ＭＳ Ｐゴシック"/>
            </a:endParaRPr>
          </a:p>
        </p:txBody>
      </p:sp>
      <p:pic>
        <p:nvPicPr>
          <p:cNvPr id="70658" name="Picture 99"/>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56300" y="6273800"/>
            <a:ext cx="27813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4" name="Rectangle 113"/>
          <p:cNvSpPr/>
          <p:nvPr/>
        </p:nvSpPr>
        <p:spPr>
          <a:xfrm>
            <a:off x="5883275" y="5856288"/>
            <a:ext cx="3009900" cy="1001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fr-FR" dirty="0"/>
          </a:p>
        </p:txBody>
      </p:sp>
      <p:pic>
        <p:nvPicPr>
          <p:cNvPr id="70660" name="Picture 56"/>
          <p:cNvPicPr>
            <a:picLocks noChangeAspect="1"/>
          </p:cNvPicPr>
          <p:nvPr/>
        </p:nvPicPr>
        <p:blipFill>
          <a:blip r:embed="rId4" cstate="print"/>
          <a:stretch>
            <a:fillRect/>
          </a:stretch>
        </p:blipFill>
        <p:spPr bwMode="auto">
          <a:xfrm>
            <a:off x="1252538" y="1747439"/>
            <a:ext cx="6981825" cy="50284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Accès aux ressources locales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Adresses MAC et IP</a:t>
            </a:r>
            <a:endParaRPr lang="fr-FR" sz="3200" b="1" i="0" dirty="0">
              <a:solidFill>
                <a:srgbClr val="708CA1"/>
              </a:solidFill>
              <a:latin typeface="Arial"/>
              <a:ea typeface="ＭＳ Ｐゴシック"/>
              <a:cs typeface="ＭＳ Ｐゴシック"/>
            </a:endParaRPr>
          </a:p>
        </p:txBody>
      </p:sp>
      <p:pic>
        <p:nvPicPr>
          <p:cNvPr id="4" name="Picture 33"/>
          <p:cNvPicPr>
            <a:picLocks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6721475" y="3051175"/>
            <a:ext cx="457200" cy="268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2707" name="Picture 4"/>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376613" y="4024313"/>
            <a:ext cx="1016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2708" name="Picture 5"/>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055813" y="2786063"/>
            <a:ext cx="1016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41"/>
          <p:cNvPicPr>
            <a:picLocks noChangeAspect="1" noChangeArrowheads="1"/>
          </p:cNvPicPr>
          <p:nvPr/>
        </p:nvPicPr>
        <p:blipFill>
          <a:blip r:embed="rId5" cstate="email">
            <a:extLst>
              <a:ext uri="{28A0092B-C50C-407E-A947-70E740481C1C}">
                <a14:useLocalDpi xmlns="" xmlns:a14="http://schemas.microsoft.com/office/drawing/2010/main" val="0"/>
              </a:ext>
            </a:extLst>
          </a:blip>
          <a:srcRect/>
          <a:stretch>
            <a:fillRect/>
          </a:stretch>
        </p:blipFill>
        <p:spPr bwMode="auto">
          <a:xfrm>
            <a:off x="4525963" y="3051175"/>
            <a:ext cx="735012"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cxnSp>
        <p:nvCxnSpPr>
          <p:cNvPr id="8" name="Straight Connector 7"/>
          <p:cNvCxnSpPr>
            <a:endCxn id="7" idx="1"/>
          </p:cNvCxnSpPr>
          <p:nvPr/>
        </p:nvCxnSpPr>
        <p:spPr>
          <a:xfrm>
            <a:off x="3071813" y="3208338"/>
            <a:ext cx="14541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037013" y="3360738"/>
            <a:ext cx="641350" cy="663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flipV="1">
            <a:off x="4999038" y="3360738"/>
            <a:ext cx="577850" cy="1173162"/>
          </a:xfrm>
          <a:prstGeom prst="line">
            <a:avLst/>
          </a:prstGeom>
        </p:spPr>
        <p:style>
          <a:lnRef idx="2">
            <a:schemeClr val="accent1"/>
          </a:lnRef>
          <a:fillRef idx="0">
            <a:schemeClr val="accent1"/>
          </a:fillRef>
          <a:effectRef idx="1">
            <a:schemeClr val="accent1"/>
          </a:effectRef>
          <a:fontRef idx="minor">
            <a:schemeClr val="tx1"/>
          </a:fontRef>
        </p:style>
      </p:cxnSp>
      <p:pic>
        <p:nvPicPr>
          <p:cNvPr id="72713" name="Picture 42" descr="File Server_Updated2005"/>
          <p:cNvPicPr>
            <a:picLocks noChangeAspect="1" noChangeArrowheads="1"/>
          </p:cNvPicPr>
          <p:nvPr/>
        </p:nvPicPr>
        <p:blipFill>
          <a:blip r:embed="rId6" cstate="email">
            <a:extLst>
              <a:ext uri="{28A0092B-C50C-407E-A947-70E740481C1C}">
                <a14:useLocalDpi xmlns="" xmlns:a14="http://schemas.microsoft.com/office/drawing/2010/main" val="0"/>
              </a:ext>
            </a:extLst>
          </a:blip>
          <a:srcRect/>
          <a:stretch>
            <a:fillRect/>
          </a:stretch>
        </p:blipFill>
        <p:spPr bwMode="auto">
          <a:xfrm>
            <a:off x="5376863" y="4533900"/>
            <a:ext cx="617537" cy="820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2" name="Straight Connector 11"/>
          <p:cNvCxnSpPr>
            <a:stCxn id="7" idx="3"/>
          </p:cNvCxnSpPr>
          <p:nvPr/>
        </p:nvCxnSpPr>
        <p:spPr>
          <a:xfrm flipV="1">
            <a:off x="5260975" y="3208338"/>
            <a:ext cx="1389063" cy="0"/>
          </a:xfrm>
          <a:prstGeom prst="line">
            <a:avLst/>
          </a:prstGeom>
        </p:spPr>
        <p:style>
          <a:lnRef idx="2">
            <a:schemeClr val="accent1"/>
          </a:lnRef>
          <a:fillRef idx="0">
            <a:schemeClr val="accent1"/>
          </a:fillRef>
          <a:effectRef idx="1">
            <a:schemeClr val="accent1"/>
          </a:effectRef>
          <a:fontRef idx="minor">
            <a:schemeClr val="tx1"/>
          </a:fontRef>
        </p:style>
      </p:cxnSp>
      <p:sp>
        <p:nvSpPr>
          <p:cNvPr id="72715" name="TextBox 12"/>
          <p:cNvSpPr txBox="1">
            <a:spLocks noChangeArrowheads="1"/>
          </p:cNvSpPr>
          <p:nvPr/>
        </p:nvSpPr>
        <p:spPr bwMode="auto">
          <a:xfrm>
            <a:off x="203200" y="3084513"/>
            <a:ext cx="2084388"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PC1</a:t>
            </a:r>
          </a:p>
          <a:p>
            <a:pPr algn="ctr">
              <a:lnSpc>
                <a:spcPct val="90000"/>
              </a:lnSpc>
              <a:buNone/>
            </a:pPr>
            <a:r>
              <a:rPr lang="fr-FR" sz="1400" b="0" i="0" dirty="0" smtClean="0">
                <a:solidFill>
                  <a:srgbClr val="000000"/>
                </a:solidFill>
                <a:latin typeface="Arial"/>
                <a:ea typeface="ＭＳ Ｐゴシック"/>
                <a:cs typeface="ＭＳ Ｐゴシック"/>
              </a:rPr>
              <a:t>192.168.1.110</a:t>
            </a:r>
          </a:p>
          <a:p>
            <a:pPr algn="ctr">
              <a:lnSpc>
                <a:spcPct val="90000"/>
              </a:lnSpc>
              <a:buNone/>
            </a:pPr>
            <a:r>
              <a:rPr lang="fr-FR" sz="1400" b="0" i="0" dirty="0" smtClean="0">
                <a:solidFill>
                  <a:srgbClr val="000000"/>
                </a:solidFill>
                <a:latin typeface="Arial"/>
                <a:ea typeface="ＭＳ Ｐゴシック"/>
                <a:cs typeface="ＭＳ Ｐゴシック"/>
              </a:rPr>
              <a:t>AA-AA-AA-AA-AA-AA</a:t>
            </a:r>
            <a:endParaRPr lang="fr-FR" sz="1400" b="0" i="0" dirty="0">
              <a:solidFill>
                <a:srgbClr val="000000"/>
              </a:solidFill>
              <a:latin typeface="Arial"/>
              <a:ea typeface="ＭＳ Ｐゴシック"/>
              <a:cs typeface="ＭＳ Ｐゴシック"/>
            </a:endParaRPr>
          </a:p>
        </p:txBody>
      </p:sp>
      <p:sp>
        <p:nvSpPr>
          <p:cNvPr id="72716" name="TextBox 13"/>
          <p:cNvSpPr txBox="1">
            <a:spLocks noChangeArrowheads="1"/>
          </p:cNvSpPr>
          <p:nvPr/>
        </p:nvSpPr>
        <p:spPr bwMode="auto">
          <a:xfrm>
            <a:off x="1177925" y="4275138"/>
            <a:ext cx="2119313"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PC2</a:t>
            </a:r>
          </a:p>
          <a:p>
            <a:pPr algn="ctr">
              <a:lnSpc>
                <a:spcPct val="90000"/>
              </a:lnSpc>
              <a:buNone/>
            </a:pPr>
            <a:r>
              <a:rPr lang="fr-FR" sz="1400" b="0" i="0" dirty="0" smtClean="0">
                <a:solidFill>
                  <a:srgbClr val="000000"/>
                </a:solidFill>
                <a:latin typeface="Arial"/>
                <a:ea typeface="ＭＳ Ｐゴシック"/>
                <a:cs typeface="ＭＳ Ｐゴシック"/>
              </a:rPr>
              <a:t>192.168.1.111</a:t>
            </a:r>
          </a:p>
          <a:p>
            <a:pPr algn="ctr">
              <a:lnSpc>
                <a:spcPct val="90000"/>
              </a:lnSpc>
              <a:buNone/>
            </a:pPr>
            <a:r>
              <a:rPr lang="fr-FR" sz="1400" b="0" i="0" dirty="0" smtClean="0">
                <a:solidFill>
                  <a:srgbClr val="000000"/>
                </a:solidFill>
                <a:latin typeface="Arial"/>
                <a:ea typeface="ＭＳ Ｐゴシック"/>
                <a:cs typeface="ＭＳ Ｐゴシック"/>
              </a:rPr>
              <a:t>BB-BB-BB-BB-BB-BB</a:t>
            </a:r>
            <a:endParaRPr lang="fr-FR" sz="1400" b="0" i="0" dirty="0">
              <a:solidFill>
                <a:srgbClr val="000000"/>
              </a:solidFill>
              <a:latin typeface="Arial"/>
              <a:ea typeface="ＭＳ Ｐゴシック"/>
              <a:cs typeface="ＭＳ Ｐゴシック"/>
            </a:endParaRPr>
          </a:p>
        </p:txBody>
      </p:sp>
      <p:sp>
        <p:nvSpPr>
          <p:cNvPr id="72717" name="TextBox 14"/>
          <p:cNvSpPr txBox="1">
            <a:spLocks noChangeArrowheads="1"/>
          </p:cNvSpPr>
          <p:nvPr/>
        </p:nvSpPr>
        <p:spPr bwMode="auto">
          <a:xfrm>
            <a:off x="5210175" y="5426075"/>
            <a:ext cx="2182813"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FTP Server</a:t>
            </a:r>
          </a:p>
          <a:p>
            <a:pPr algn="ctr">
              <a:lnSpc>
                <a:spcPct val="90000"/>
              </a:lnSpc>
              <a:buNone/>
            </a:pPr>
            <a:r>
              <a:rPr lang="fr-FR" sz="1400" b="0" i="0" dirty="0" smtClean="0">
                <a:solidFill>
                  <a:srgbClr val="000000"/>
                </a:solidFill>
                <a:latin typeface="Arial"/>
                <a:ea typeface="ＭＳ Ｐゴシック"/>
                <a:cs typeface="ＭＳ Ｐゴシック"/>
              </a:rPr>
              <a:t>192.168.1.9</a:t>
            </a:r>
          </a:p>
          <a:p>
            <a:pPr algn="ctr">
              <a:lnSpc>
                <a:spcPct val="90000"/>
              </a:lnSpc>
              <a:buNone/>
            </a:pPr>
            <a:r>
              <a:rPr lang="fr-FR" sz="1400" b="0" i="0" dirty="0" smtClean="0">
                <a:solidFill>
                  <a:srgbClr val="000000"/>
                </a:solidFill>
                <a:latin typeface="Arial"/>
                <a:ea typeface="ＭＳ Ｐゴシック"/>
                <a:cs typeface="ＭＳ Ｐゴシック"/>
              </a:rPr>
              <a:t>CC-CC-CC-CC-CC-CC</a:t>
            </a:r>
            <a:endParaRPr lang="fr-FR" sz="1400" b="0" i="0" dirty="0">
              <a:solidFill>
                <a:srgbClr val="000000"/>
              </a:solidFill>
              <a:latin typeface="Arial"/>
              <a:ea typeface="ＭＳ Ｐゴシック"/>
              <a:cs typeface="ＭＳ Ｐゴシック"/>
            </a:endParaRPr>
          </a:p>
        </p:txBody>
      </p:sp>
      <p:sp>
        <p:nvSpPr>
          <p:cNvPr id="72718" name="TextBox 15"/>
          <p:cNvSpPr txBox="1">
            <a:spLocks noChangeArrowheads="1"/>
          </p:cNvSpPr>
          <p:nvPr/>
        </p:nvSpPr>
        <p:spPr bwMode="auto">
          <a:xfrm>
            <a:off x="6218238" y="2114550"/>
            <a:ext cx="2119312"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R1</a:t>
            </a:r>
          </a:p>
          <a:p>
            <a:pPr algn="ctr">
              <a:lnSpc>
                <a:spcPct val="90000"/>
              </a:lnSpc>
              <a:buNone/>
            </a:pPr>
            <a:r>
              <a:rPr lang="fr-FR" sz="1400" b="0" i="0" dirty="0" smtClean="0">
                <a:solidFill>
                  <a:srgbClr val="000000"/>
                </a:solidFill>
                <a:latin typeface="Arial"/>
                <a:ea typeface="ＭＳ Ｐゴシック"/>
                <a:cs typeface="ＭＳ Ｐゴシック"/>
              </a:rPr>
              <a:t>192.168.1.1</a:t>
            </a:r>
          </a:p>
          <a:p>
            <a:pPr algn="ctr">
              <a:lnSpc>
                <a:spcPct val="90000"/>
              </a:lnSpc>
              <a:buNone/>
            </a:pPr>
            <a:r>
              <a:rPr lang="fr-FR" sz="1400" b="0" i="0" dirty="0" smtClean="0">
                <a:solidFill>
                  <a:srgbClr val="000000"/>
                </a:solidFill>
                <a:latin typeface="Arial"/>
                <a:ea typeface="ＭＳ Ｐゴシック"/>
                <a:cs typeface="ＭＳ Ｐゴシック"/>
              </a:rPr>
              <a:t>11-11-11-11-11-11</a:t>
            </a:r>
            <a:endParaRPr lang="fr-FR" sz="1400" b="0" i="0" dirty="0">
              <a:solidFill>
                <a:srgbClr val="000000"/>
              </a:solidFill>
              <a:latin typeface="Arial"/>
              <a:ea typeface="ＭＳ Ｐゴシック"/>
              <a:cs typeface="ＭＳ Ｐゴシック"/>
            </a:endParaRPr>
          </a:p>
        </p:txBody>
      </p:sp>
      <p:grpSp>
        <p:nvGrpSpPr>
          <p:cNvPr id="72719" name="Group 16"/>
          <p:cNvGrpSpPr>
            <a:grpSpLocks/>
          </p:cNvGrpSpPr>
          <p:nvPr/>
        </p:nvGrpSpPr>
        <p:grpSpPr bwMode="auto">
          <a:xfrm>
            <a:off x="2851150" y="2490788"/>
            <a:ext cx="1222375" cy="1122362"/>
            <a:chOff x="2845469" y="1283663"/>
            <a:chExt cx="1222475" cy="1122322"/>
          </a:xfrm>
        </p:grpSpPr>
        <p:pic>
          <p:nvPicPr>
            <p:cNvPr id="72722" name="Picture 2" descr="C:\Users\socoker\AppData\Local\Microsoft\Windows\Temporary Internet Files\Content.IE5\Y3AZB7XE\MC900441455[1].png"/>
            <p:cNvPicPr>
              <a:picLocks noChangeAspect="1" noChangeArrowheads="1"/>
            </p:cNvPicPr>
            <p:nvPr/>
          </p:nvPicPr>
          <p:blipFill>
            <a:blip r:embed="rId7" cstate="email">
              <a:extLst>
                <a:ext uri="{28A0092B-C50C-407E-A947-70E740481C1C}">
                  <a14:useLocalDpi xmlns="" xmlns:a14="http://schemas.microsoft.com/office/drawing/2010/main" val="0"/>
                </a:ext>
              </a:extLst>
            </a:blip>
            <a:srcRect/>
            <a:stretch>
              <a:fillRect/>
            </a:stretch>
          </p:blipFill>
          <p:spPr bwMode="auto">
            <a:xfrm>
              <a:off x="2845469" y="1283663"/>
              <a:ext cx="1122322" cy="112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2723" name="TextBox 18"/>
            <p:cNvSpPr txBox="1">
              <a:spLocks noChangeArrowheads="1"/>
            </p:cNvSpPr>
            <p:nvPr/>
          </p:nvSpPr>
          <p:spPr bwMode="auto">
            <a:xfrm>
              <a:off x="3128145" y="1437298"/>
              <a:ext cx="939799" cy="4801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1" i="0" dirty="0" smtClean="0">
                  <a:solidFill>
                    <a:schemeClr val="tx1"/>
                  </a:solidFill>
                  <a:latin typeface="Arial"/>
                  <a:ea typeface="ＭＳ Ｐゴシック"/>
                  <a:cs typeface="ＭＳ Ｐゴシック"/>
                </a:rPr>
                <a:t>ARP </a:t>
              </a:r>
            </a:p>
            <a:p>
              <a:pPr algn="ctr">
                <a:lnSpc>
                  <a:spcPct val="90000"/>
                </a:lnSpc>
                <a:buNone/>
              </a:pPr>
              <a:r>
                <a:rPr lang="fr-FR" sz="1400" b="1" i="0" dirty="0" smtClean="0">
                  <a:solidFill>
                    <a:schemeClr val="tx1"/>
                  </a:solidFill>
                  <a:latin typeface="Arial"/>
                  <a:ea typeface="ＭＳ Ｐゴシック"/>
                  <a:cs typeface="ＭＳ Ｐゴシック"/>
                </a:rPr>
                <a:t>Requête</a:t>
              </a:r>
              <a:endParaRPr lang="fr-FR" sz="1400" b="1" i="0" dirty="0">
                <a:solidFill>
                  <a:schemeClr val="tx1"/>
                </a:solidFill>
                <a:latin typeface="Arial"/>
                <a:ea typeface="ＭＳ Ｐゴシック"/>
                <a:cs typeface="ＭＳ Ｐゴシック"/>
              </a:endParaRPr>
            </a:p>
          </p:txBody>
        </p:sp>
      </p:grpSp>
      <p:sp>
        <p:nvSpPr>
          <p:cNvPr id="72720" name="TextBox 19"/>
          <p:cNvSpPr txBox="1">
            <a:spLocks noChangeArrowheads="1"/>
          </p:cNvSpPr>
          <p:nvPr/>
        </p:nvSpPr>
        <p:spPr bwMode="auto">
          <a:xfrm>
            <a:off x="4665292" y="3084513"/>
            <a:ext cx="372218"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S1</a:t>
            </a:r>
            <a:endParaRPr lang="fr-FR" sz="1200" b="1" i="0" dirty="0">
              <a:solidFill>
                <a:schemeClr val="tx1"/>
              </a:solidFill>
              <a:latin typeface="Arial"/>
              <a:ea typeface="ＭＳ Ｐゴシック"/>
              <a:cs typeface="ＭＳ Ｐゴシック"/>
            </a:endParaRPr>
          </a:p>
        </p:txBody>
      </p:sp>
      <p:sp>
        <p:nvSpPr>
          <p:cNvPr id="72721" name="TextBox 20"/>
          <p:cNvSpPr txBox="1">
            <a:spLocks noChangeArrowheads="1"/>
          </p:cNvSpPr>
          <p:nvPr/>
        </p:nvSpPr>
        <p:spPr bwMode="auto">
          <a:xfrm>
            <a:off x="6724241" y="3084513"/>
            <a:ext cx="380232" cy="25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200" b="1" i="0" dirty="0" smtClean="0">
                <a:solidFill>
                  <a:schemeClr val="tx1"/>
                </a:solidFill>
                <a:latin typeface="Arial"/>
                <a:ea typeface="ＭＳ Ｐゴシック"/>
                <a:cs typeface="ＭＳ Ｐゴシック"/>
              </a:rPr>
              <a:t>R1</a:t>
            </a:r>
            <a:endParaRPr lang="fr-FR" sz="1200" b="1" i="0" dirty="0">
              <a:solidFill>
                <a:schemeClr val="tx1"/>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Accès aux ressources distantes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Passerelle par défaut</a:t>
            </a:r>
            <a:endParaRPr lang="fr-FR" sz="3200" b="1" i="0" dirty="0">
              <a:solidFill>
                <a:srgbClr val="708CA1"/>
              </a:solidFill>
              <a:latin typeface="Arial"/>
              <a:ea typeface="ＭＳ Ｐゴシック"/>
              <a:cs typeface="ＭＳ Ｐゴシック"/>
            </a:endParaRPr>
          </a:p>
        </p:txBody>
      </p:sp>
      <p:pic>
        <p:nvPicPr>
          <p:cNvPr id="74754" name="Picture 25"/>
          <p:cNvPicPr>
            <a:picLocks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3270250" y="2693988"/>
            <a:ext cx="2662238" cy="1385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3"/>
          <p:cNvPicPr>
            <a:picLocks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3533775" y="3155950"/>
            <a:ext cx="45720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36"/>
          <p:cNvPicPr>
            <a:picLocks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4371975" y="3540125"/>
            <a:ext cx="45720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 name="Line 40"/>
          <p:cNvSpPr>
            <a:spLocks noChangeShapeType="1"/>
          </p:cNvSpPr>
          <p:nvPr/>
        </p:nvSpPr>
        <p:spPr bwMode="auto">
          <a:xfrm flipH="1">
            <a:off x="4829175" y="3387725"/>
            <a:ext cx="609600" cy="22860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dirty="0"/>
          </a:p>
        </p:txBody>
      </p:sp>
      <p:sp>
        <p:nvSpPr>
          <p:cNvPr id="8" name="Line 41"/>
          <p:cNvSpPr>
            <a:spLocks noChangeShapeType="1"/>
          </p:cNvSpPr>
          <p:nvPr/>
        </p:nvSpPr>
        <p:spPr bwMode="auto">
          <a:xfrm flipH="1" flipV="1">
            <a:off x="3914775" y="3387725"/>
            <a:ext cx="457200" cy="30480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fr-FR" dirty="0"/>
          </a:p>
        </p:txBody>
      </p:sp>
      <p:pic>
        <p:nvPicPr>
          <p:cNvPr id="9" name="Picture 42"/>
          <p:cNvPicPr>
            <a:picLocks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5362575" y="3155950"/>
            <a:ext cx="45720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4760" name="Picture 9"/>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844550" y="4167188"/>
            <a:ext cx="1016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4761" name="Picture 10"/>
          <p:cNvPicPr>
            <a:picLocks noChangeAspect="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36550" y="2836863"/>
            <a:ext cx="101600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41"/>
          <p:cNvPicPr>
            <a:picLocks noChangeAspect="1" noChangeArrowheads="1"/>
          </p:cNvPicPr>
          <p:nvPr/>
        </p:nvPicPr>
        <p:blipFill>
          <a:blip r:embed="rId6" cstate="email">
            <a:extLst>
              <a:ext uri="{28A0092B-C50C-407E-A947-70E740481C1C}">
                <a14:useLocalDpi xmlns="" xmlns:a14="http://schemas.microsoft.com/office/drawing/2010/main" val="0"/>
              </a:ext>
            </a:extLst>
          </a:blip>
          <a:srcRect/>
          <a:stretch>
            <a:fillRect/>
          </a:stretch>
        </p:blipFill>
        <p:spPr bwMode="auto">
          <a:xfrm>
            <a:off x="1993900" y="3195638"/>
            <a:ext cx="735013"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cxnSp>
        <p:nvCxnSpPr>
          <p:cNvPr id="13" name="Straight Connector 12"/>
          <p:cNvCxnSpPr>
            <a:endCxn id="12" idx="1"/>
          </p:cNvCxnSpPr>
          <p:nvPr/>
        </p:nvCxnSpPr>
        <p:spPr>
          <a:xfrm>
            <a:off x="1352550" y="3352800"/>
            <a:ext cx="6413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504950" y="3505200"/>
            <a:ext cx="641350" cy="6619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2466975" y="3505200"/>
            <a:ext cx="261938" cy="6619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190875" y="2940050"/>
            <a:ext cx="271463" cy="41116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74767" name="Picture 42" descr="File Server_Updated2005"/>
          <p:cNvPicPr>
            <a:picLocks noChangeAspect="1" noChangeArrowheads="1"/>
          </p:cNvPicPr>
          <p:nvPr/>
        </p:nvPicPr>
        <p:blipFill>
          <a:blip r:embed="rId7" cstate="email">
            <a:extLst>
              <a:ext uri="{28A0092B-C50C-407E-A947-70E740481C1C}">
                <a14:useLocalDpi xmlns="" xmlns:a14="http://schemas.microsoft.com/office/drawing/2010/main" val="0"/>
              </a:ext>
            </a:extLst>
          </a:blip>
          <a:srcRect/>
          <a:stretch>
            <a:fillRect/>
          </a:stretch>
        </p:blipFill>
        <p:spPr bwMode="auto">
          <a:xfrm>
            <a:off x="2643188" y="4138613"/>
            <a:ext cx="617537" cy="820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8" name="Straight Connector 17"/>
          <p:cNvCxnSpPr/>
          <p:nvPr/>
        </p:nvCxnSpPr>
        <p:spPr>
          <a:xfrm>
            <a:off x="2728913" y="3351213"/>
            <a:ext cx="73342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5819775" y="2754313"/>
            <a:ext cx="304800" cy="4794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743575" y="3275013"/>
            <a:ext cx="7350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856413" y="3275013"/>
            <a:ext cx="733425" cy="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41"/>
          <p:cNvPicPr>
            <a:picLocks noChangeAspect="1" noChangeArrowheads="1"/>
          </p:cNvPicPr>
          <p:nvPr/>
        </p:nvPicPr>
        <p:blipFill>
          <a:blip r:embed="rId6" cstate="email">
            <a:extLst>
              <a:ext uri="{28A0092B-C50C-407E-A947-70E740481C1C}">
                <a14:useLocalDpi xmlns="" xmlns:a14="http://schemas.microsoft.com/office/drawing/2010/main" val="0"/>
              </a:ext>
            </a:extLst>
          </a:blip>
          <a:srcRect/>
          <a:stretch>
            <a:fillRect/>
          </a:stretch>
        </p:blipFill>
        <p:spPr bwMode="auto">
          <a:xfrm>
            <a:off x="6332538" y="3157538"/>
            <a:ext cx="735012" cy="314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4773" name="Picture 42" descr="File Server_Updated2005"/>
          <p:cNvPicPr>
            <a:picLocks noChangeAspect="1" noChangeArrowheads="1"/>
          </p:cNvPicPr>
          <p:nvPr/>
        </p:nvPicPr>
        <p:blipFill>
          <a:blip r:embed="rId7" cstate="email">
            <a:extLst>
              <a:ext uri="{28A0092B-C50C-407E-A947-70E740481C1C}">
                <a14:useLocalDpi xmlns="" xmlns:a14="http://schemas.microsoft.com/office/drawing/2010/main" val="0"/>
              </a:ext>
            </a:extLst>
          </a:blip>
          <a:srcRect/>
          <a:stretch>
            <a:fillRect/>
          </a:stretch>
        </p:blipFill>
        <p:spPr bwMode="auto">
          <a:xfrm>
            <a:off x="7283450" y="3043238"/>
            <a:ext cx="615950" cy="820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774" name="TextBox 25"/>
          <p:cNvSpPr txBox="1">
            <a:spLocks noChangeArrowheads="1"/>
          </p:cNvSpPr>
          <p:nvPr/>
        </p:nvSpPr>
        <p:spPr bwMode="auto">
          <a:xfrm>
            <a:off x="147638" y="2147888"/>
            <a:ext cx="2085975"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PC1</a:t>
            </a:r>
          </a:p>
          <a:p>
            <a:pPr algn="ctr">
              <a:lnSpc>
                <a:spcPct val="90000"/>
              </a:lnSpc>
              <a:buNone/>
            </a:pPr>
            <a:r>
              <a:rPr lang="fr-FR" sz="1400" b="0" i="0" dirty="0" smtClean="0">
                <a:solidFill>
                  <a:srgbClr val="000000"/>
                </a:solidFill>
                <a:latin typeface="Arial"/>
                <a:ea typeface="ＭＳ Ｐゴシック"/>
                <a:cs typeface="ＭＳ Ｐゴシック"/>
              </a:rPr>
              <a:t>192.168.1.110</a:t>
            </a:r>
          </a:p>
          <a:p>
            <a:pPr algn="ctr">
              <a:lnSpc>
                <a:spcPct val="90000"/>
              </a:lnSpc>
              <a:buNone/>
            </a:pPr>
            <a:r>
              <a:rPr lang="fr-FR" sz="1400" b="0" i="0" dirty="0" smtClean="0">
                <a:solidFill>
                  <a:srgbClr val="000000"/>
                </a:solidFill>
                <a:latin typeface="Arial"/>
                <a:ea typeface="ＭＳ Ｐゴシック"/>
                <a:cs typeface="ＭＳ Ｐゴシック"/>
              </a:rPr>
              <a:t>AA-AA-AA-AA-AA-AA</a:t>
            </a:r>
            <a:endParaRPr lang="fr-FR" sz="1400" b="0" i="0" dirty="0">
              <a:solidFill>
                <a:srgbClr val="000000"/>
              </a:solidFill>
              <a:latin typeface="Arial"/>
              <a:ea typeface="ＭＳ Ｐゴシック"/>
              <a:cs typeface="ＭＳ Ｐゴシック"/>
            </a:endParaRPr>
          </a:p>
        </p:txBody>
      </p:sp>
      <p:sp>
        <p:nvSpPr>
          <p:cNvPr id="74775" name="TextBox 26"/>
          <p:cNvSpPr txBox="1">
            <a:spLocks noChangeArrowheads="1"/>
          </p:cNvSpPr>
          <p:nvPr/>
        </p:nvSpPr>
        <p:spPr bwMode="auto">
          <a:xfrm>
            <a:off x="115888" y="5100638"/>
            <a:ext cx="2117725"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PC2</a:t>
            </a:r>
          </a:p>
          <a:p>
            <a:pPr algn="ctr">
              <a:lnSpc>
                <a:spcPct val="90000"/>
              </a:lnSpc>
              <a:buNone/>
            </a:pPr>
            <a:r>
              <a:rPr lang="fr-FR" sz="1400" b="0" i="0" dirty="0" smtClean="0">
                <a:solidFill>
                  <a:srgbClr val="000000"/>
                </a:solidFill>
                <a:latin typeface="Arial"/>
                <a:ea typeface="ＭＳ Ｐゴシック"/>
                <a:cs typeface="ＭＳ Ｐゴシック"/>
              </a:rPr>
              <a:t>192.168.1.111</a:t>
            </a:r>
          </a:p>
          <a:p>
            <a:pPr algn="ctr">
              <a:lnSpc>
                <a:spcPct val="90000"/>
              </a:lnSpc>
              <a:buNone/>
            </a:pPr>
            <a:r>
              <a:rPr lang="fr-FR" sz="1400" b="0" i="0" dirty="0" smtClean="0">
                <a:solidFill>
                  <a:srgbClr val="000000"/>
                </a:solidFill>
                <a:latin typeface="Arial"/>
                <a:ea typeface="ＭＳ Ｐゴシック"/>
                <a:cs typeface="ＭＳ Ｐゴシック"/>
              </a:rPr>
              <a:t>BB-BB-BB-BB-BB-BB</a:t>
            </a:r>
            <a:endParaRPr lang="fr-FR" sz="1400" b="0" i="0" dirty="0">
              <a:solidFill>
                <a:srgbClr val="000000"/>
              </a:solidFill>
              <a:latin typeface="Arial"/>
              <a:ea typeface="ＭＳ Ｐゴシック"/>
              <a:cs typeface="ＭＳ Ｐゴシック"/>
            </a:endParaRPr>
          </a:p>
        </p:txBody>
      </p:sp>
      <p:sp>
        <p:nvSpPr>
          <p:cNvPr id="74776" name="TextBox 27"/>
          <p:cNvSpPr txBox="1">
            <a:spLocks noChangeArrowheads="1"/>
          </p:cNvSpPr>
          <p:nvPr/>
        </p:nvSpPr>
        <p:spPr bwMode="auto">
          <a:xfrm>
            <a:off x="2671763" y="5029200"/>
            <a:ext cx="2182812"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FTP Server</a:t>
            </a:r>
          </a:p>
          <a:p>
            <a:pPr algn="ctr">
              <a:lnSpc>
                <a:spcPct val="90000"/>
              </a:lnSpc>
              <a:buNone/>
            </a:pPr>
            <a:r>
              <a:rPr lang="fr-FR" sz="1400" b="0" i="0" dirty="0" smtClean="0">
                <a:solidFill>
                  <a:srgbClr val="000000"/>
                </a:solidFill>
                <a:latin typeface="Arial"/>
                <a:ea typeface="ＭＳ Ｐゴシック"/>
                <a:cs typeface="ＭＳ Ｐゴシック"/>
              </a:rPr>
              <a:t>192.168.1.9</a:t>
            </a:r>
          </a:p>
          <a:p>
            <a:pPr algn="ctr">
              <a:lnSpc>
                <a:spcPct val="90000"/>
              </a:lnSpc>
              <a:buNone/>
            </a:pPr>
            <a:r>
              <a:rPr lang="fr-FR" sz="1400" b="0" i="0" dirty="0" smtClean="0">
                <a:solidFill>
                  <a:srgbClr val="000000"/>
                </a:solidFill>
                <a:latin typeface="Arial"/>
                <a:ea typeface="ＭＳ Ｐゴシック"/>
                <a:cs typeface="ＭＳ Ｐゴシック"/>
              </a:rPr>
              <a:t>CC-CC-CC-CC-CC-CC</a:t>
            </a:r>
            <a:endParaRPr lang="fr-FR" sz="1400" b="0" i="0" dirty="0">
              <a:solidFill>
                <a:srgbClr val="000000"/>
              </a:solidFill>
              <a:latin typeface="Arial"/>
              <a:ea typeface="ＭＳ Ｐゴシック"/>
              <a:cs typeface="ＭＳ Ｐゴシック"/>
            </a:endParaRPr>
          </a:p>
        </p:txBody>
      </p:sp>
      <p:sp>
        <p:nvSpPr>
          <p:cNvPr id="74777" name="TextBox 28"/>
          <p:cNvSpPr txBox="1">
            <a:spLocks noChangeArrowheads="1"/>
          </p:cNvSpPr>
          <p:nvPr/>
        </p:nvSpPr>
        <p:spPr bwMode="auto">
          <a:xfrm>
            <a:off x="2671763" y="2220913"/>
            <a:ext cx="2117725"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R1</a:t>
            </a:r>
          </a:p>
          <a:p>
            <a:pPr algn="ctr">
              <a:lnSpc>
                <a:spcPct val="90000"/>
              </a:lnSpc>
              <a:buNone/>
            </a:pPr>
            <a:r>
              <a:rPr lang="fr-FR" sz="1400" b="0" i="0" dirty="0" smtClean="0">
                <a:solidFill>
                  <a:srgbClr val="000000"/>
                </a:solidFill>
                <a:latin typeface="Arial"/>
                <a:ea typeface="ＭＳ Ｐゴシック"/>
                <a:cs typeface="ＭＳ Ｐゴシック"/>
              </a:rPr>
              <a:t>192.168.1.1</a:t>
            </a:r>
          </a:p>
          <a:p>
            <a:pPr algn="ctr">
              <a:lnSpc>
                <a:spcPct val="90000"/>
              </a:lnSpc>
              <a:buNone/>
            </a:pPr>
            <a:r>
              <a:rPr lang="fr-FR" sz="1400" b="0" i="0" dirty="0" smtClean="0">
                <a:solidFill>
                  <a:srgbClr val="000000"/>
                </a:solidFill>
                <a:latin typeface="Arial"/>
                <a:ea typeface="ＭＳ Ｐゴシック"/>
                <a:cs typeface="ＭＳ Ｐゴシック"/>
              </a:rPr>
              <a:t>11-11-11-11-11-11</a:t>
            </a:r>
            <a:endParaRPr lang="fr-FR" sz="1400" b="0" i="0" dirty="0">
              <a:solidFill>
                <a:srgbClr val="000000"/>
              </a:solidFill>
              <a:latin typeface="Arial"/>
              <a:ea typeface="ＭＳ Ｐゴシック"/>
              <a:cs typeface="ＭＳ Ｐゴシック"/>
            </a:endParaRPr>
          </a:p>
        </p:txBody>
      </p:sp>
      <p:sp>
        <p:nvSpPr>
          <p:cNvPr id="74778" name="TextBox 29"/>
          <p:cNvSpPr txBox="1">
            <a:spLocks noChangeArrowheads="1"/>
          </p:cNvSpPr>
          <p:nvPr/>
        </p:nvSpPr>
        <p:spPr bwMode="auto">
          <a:xfrm>
            <a:off x="5480050" y="2076450"/>
            <a:ext cx="1843088"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R2</a:t>
            </a:r>
          </a:p>
          <a:p>
            <a:pPr algn="ctr">
              <a:lnSpc>
                <a:spcPct val="90000"/>
              </a:lnSpc>
              <a:buNone/>
            </a:pPr>
            <a:r>
              <a:rPr lang="fr-FR" sz="1400" b="0" i="0" dirty="0" smtClean="0">
                <a:solidFill>
                  <a:srgbClr val="000000"/>
                </a:solidFill>
                <a:latin typeface="Arial"/>
                <a:ea typeface="ＭＳ Ｐゴシック"/>
                <a:cs typeface="ＭＳ Ｐゴシック"/>
              </a:rPr>
              <a:t>172.16.1.99</a:t>
            </a:r>
          </a:p>
          <a:p>
            <a:pPr algn="ctr">
              <a:lnSpc>
                <a:spcPct val="90000"/>
              </a:lnSpc>
              <a:buNone/>
            </a:pPr>
            <a:r>
              <a:rPr lang="fr-FR" sz="1400" b="0" i="0" dirty="0" smtClean="0">
                <a:solidFill>
                  <a:srgbClr val="000000"/>
                </a:solidFill>
                <a:latin typeface="Arial"/>
                <a:ea typeface="ＭＳ Ｐゴシック"/>
                <a:cs typeface="ＭＳ Ｐゴシック"/>
              </a:rPr>
              <a:t>22-22-22-22-22-22</a:t>
            </a:r>
            <a:endParaRPr lang="fr-FR" sz="1400" b="0" i="0" dirty="0">
              <a:solidFill>
                <a:srgbClr val="000000"/>
              </a:solidFill>
              <a:latin typeface="Arial"/>
              <a:ea typeface="ＭＳ Ｐゴシック"/>
              <a:cs typeface="ＭＳ Ｐゴシック"/>
            </a:endParaRPr>
          </a:p>
        </p:txBody>
      </p:sp>
      <p:sp>
        <p:nvSpPr>
          <p:cNvPr id="74779" name="TextBox 30"/>
          <p:cNvSpPr txBox="1">
            <a:spLocks noChangeArrowheads="1"/>
          </p:cNvSpPr>
          <p:nvPr/>
        </p:nvSpPr>
        <p:spPr bwMode="auto">
          <a:xfrm>
            <a:off x="7064375" y="3876675"/>
            <a:ext cx="1843088" cy="67403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ctr">
              <a:lnSpc>
                <a:spcPct val="90000"/>
              </a:lnSpc>
              <a:buNone/>
            </a:pPr>
            <a:r>
              <a:rPr lang="fr-FR" sz="1400" b="0" i="0" dirty="0" smtClean="0">
                <a:solidFill>
                  <a:srgbClr val="000000"/>
                </a:solidFill>
                <a:latin typeface="Arial"/>
                <a:ea typeface="ＭＳ Ｐゴシック"/>
                <a:cs typeface="ＭＳ Ｐゴシック"/>
              </a:rPr>
              <a:t>Web Server</a:t>
            </a:r>
          </a:p>
          <a:p>
            <a:pPr algn="ctr">
              <a:lnSpc>
                <a:spcPct val="90000"/>
              </a:lnSpc>
              <a:buNone/>
            </a:pPr>
            <a:r>
              <a:rPr lang="fr-FR" sz="1400" b="0" i="0" dirty="0" smtClean="0">
                <a:solidFill>
                  <a:srgbClr val="000000"/>
                </a:solidFill>
                <a:latin typeface="Arial"/>
                <a:ea typeface="ＭＳ Ｐゴシック"/>
                <a:cs typeface="ＭＳ Ｐゴシック"/>
              </a:rPr>
              <a:t>172.16.1.99</a:t>
            </a:r>
          </a:p>
          <a:p>
            <a:pPr algn="ctr">
              <a:lnSpc>
                <a:spcPct val="90000"/>
              </a:lnSpc>
              <a:buNone/>
            </a:pPr>
            <a:r>
              <a:rPr lang="fr-FR" sz="1400" b="0" i="0" dirty="0" smtClean="0">
                <a:solidFill>
                  <a:srgbClr val="000000"/>
                </a:solidFill>
                <a:latin typeface="Arial"/>
                <a:ea typeface="ＭＳ Ｐゴシック"/>
                <a:cs typeface="ＭＳ Ｐゴシック"/>
              </a:rPr>
              <a:t>AB-CD-EF-12-34-56</a:t>
            </a:r>
            <a:endParaRPr lang="fr-FR" sz="1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93675" y="6985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Accès aux ressources distantes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Communication avec un périphérique sur un réseau distant</a:t>
            </a:r>
            <a:endParaRPr lang="fr-FR" sz="3200" b="1" i="0" dirty="0">
              <a:solidFill>
                <a:srgbClr val="708CA1"/>
              </a:solidFill>
              <a:latin typeface="Arial"/>
              <a:ea typeface="ＭＳ Ｐゴシック"/>
              <a:cs typeface="ＭＳ Ｐゴシック"/>
            </a:endParaRPr>
          </a:p>
        </p:txBody>
      </p:sp>
      <p:pic>
        <p:nvPicPr>
          <p:cNvPr id="76802" name="Picture 54"/>
          <p:cNvPicPr>
            <a:picLocks noChangeAspect="1"/>
          </p:cNvPicPr>
          <p:nvPr/>
        </p:nvPicPr>
        <p:blipFill>
          <a:blip r:embed="rId3" cstate="print"/>
          <a:stretch>
            <a:fillRect/>
          </a:stretch>
        </p:blipFill>
        <p:spPr bwMode="auto">
          <a:xfrm>
            <a:off x="614363" y="1578718"/>
            <a:ext cx="7869237" cy="5008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93675" y="5842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Accès aux ressources distantes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2900" b="1" i="0" dirty="0" smtClean="0">
                <a:solidFill>
                  <a:srgbClr val="708CA1"/>
                </a:solidFill>
                <a:latin typeface="Arial"/>
                <a:ea typeface="ＭＳ Ｐゴシック"/>
                <a:cs typeface="ＭＳ Ｐゴシック"/>
              </a:rPr>
              <a:t>Utilisation de Wireshark pour voir le trafic réseau</a:t>
            </a:r>
            <a:endParaRPr lang="fr-FR" sz="2900" b="1" i="0" dirty="0">
              <a:solidFill>
                <a:srgbClr val="708CA1"/>
              </a:solidFill>
              <a:latin typeface="Arial"/>
              <a:ea typeface="ＭＳ Ｐゴシック"/>
              <a:cs typeface="ＭＳ Ｐゴシック"/>
            </a:endParaRPr>
          </a:p>
        </p:txBody>
      </p:sp>
      <p:pic>
        <p:nvPicPr>
          <p:cNvPr id="78850" name="Content Placeholder 1" descr="wireshark__x64bit_-188176.png"/>
          <p:cNvPicPr>
            <a:picLocks noGrp="1" noChangeAspect="1"/>
          </p:cNvPicPr>
          <p:nvPr>
            <p:ph idx="1"/>
          </p:nvPr>
        </p:nvPicPr>
        <p:blipFill>
          <a:blip r:embed="rId3" cstate="email">
            <a:extLst>
              <a:ext uri="{28A0092B-C50C-407E-A947-70E740481C1C}">
                <a14:useLocalDpi xmlns="" xmlns:a14="http://schemas.microsoft.com/office/drawing/2010/main" val="0"/>
              </a:ext>
            </a:extLst>
          </a:blip>
          <a:srcRect l="-13507" r="-13507"/>
          <a:stretch>
            <a:fillRect/>
          </a:stretch>
        </p:blipFill>
        <p:spPr>
          <a:xfrm>
            <a:off x="212725" y="1570038"/>
            <a:ext cx="8734425" cy="5086350"/>
          </a:xfrm>
        </p:spPr>
      </p:pic>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protocoles et communications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lstStyle/>
          <a:p>
            <a:pPr marL="0" indent="0" algn="l" defTabSz="814365">
              <a:lnSpc>
                <a:spcPct val="100000"/>
              </a:lnSpc>
              <a:spcBef>
                <a:spcPct val="50000"/>
              </a:spcBef>
              <a:spcAft>
                <a:spcPct val="0"/>
              </a:spcAft>
              <a:buNone/>
            </a:pPr>
            <a:r>
              <a:rPr lang="fr-FR" sz="2200" b="0" i="0" dirty="0" smtClean="0">
                <a:solidFill>
                  <a:srgbClr val="000000"/>
                </a:solidFill>
                <a:latin typeface="Arial"/>
                <a:ea typeface="ＭＳ Ｐゴシック"/>
                <a:cs typeface="ＭＳ Ｐゴシック"/>
              </a:rPr>
              <a:t>Dans ce chapitre, vous avez appris les notions suivantes :</a:t>
            </a:r>
          </a:p>
          <a:p>
            <a:pPr marL="236555" indent="-236555" algn="l" defTabSz="814365">
              <a:lnSpc>
                <a:spcPct val="100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Les réseaux de données sont des systèmes composés de périphériques finaux, de périphériques intermédiaires et de supports reliant les périphériques. Pour que la communication soit possible, les périphériques doivent savoir comment communiquer.</a:t>
            </a:r>
          </a:p>
          <a:p>
            <a:pPr marL="236555" indent="-236555" algn="l" defTabSz="814365">
              <a:lnSpc>
                <a:spcPct val="100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Ces périphériques doivent être conformes aux règles et aux protocoles de communication. TCP/IP est un exemple de suite de protocoles. </a:t>
            </a:r>
          </a:p>
          <a:p>
            <a:pPr marL="236555" indent="-236555" algn="l" defTabSz="814365">
              <a:lnSpc>
                <a:spcPct val="100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La plupart des protocoles sont créés par un organisme de normalisation tel que l'IETF ou l'IEEE. </a:t>
            </a:r>
          </a:p>
          <a:p>
            <a:pPr marL="236555" indent="-236555" algn="l" defTabSz="814365">
              <a:lnSpc>
                <a:spcPct val="100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Les modèles de réseau les plus utilisés sont les modèles OSI et TCP/IP. </a:t>
            </a:r>
            <a:endParaRPr lang="fr-FR" sz="2200" b="0" i="0" dirty="0">
              <a:solidFill>
                <a:srgbClr val="000000"/>
              </a:solidFill>
              <a:latin typeface="Arial"/>
              <a:ea typeface="ＭＳ Ｐゴシック"/>
              <a:cs typeface="ＭＳ Ｐゴシック"/>
            </a:endParaRPr>
          </a:p>
        </p:txBody>
      </p:sp>
    </p:spTree>
    <p:extLst>
      <p:ext uri="{BB962C8B-B14F-4D97-AF65-F5344CB8AC3E}">
        <p14:creationId xmlns="" xmlns:p14="http://schemas.microsoft.com/office/powerpoint/2010/main" val="943216702"/>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protocoles et communications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lstStyle/>
          <a:p>
            <a:pPr marL="0" indent="0" algn="l" defTabSz="814365">
              <a:lnSpc>
                <a:spcPct val="100000"/>
              </a:lnSpc>
              <a:spcBef>
                <a:spcPct val="50000"/>
              </a:spcBef>
              <a:spcAft>
                <a:spcPct val="0"/>
              </a:spcAft>
              <a:buNone/>
            </a:pPr>
            <a:r>
              <a:rPr lang="fr-FR" sz="2200" b="0" i="0" dirty="0" smtClean="0">
                <a:solidFill>
                  <a:srgbClr val="000000"/>
                </a:solidFill>
                <a:latin typeface="Arial"/>
                <a:ea typeface="ＭＳ Ｐゴシック"/>
                <a:cs typeface="ＭＳ Ｐゴシック"/>
              </a:rPr>
              <a:t>Dans ce chapitre, vous avez appris les notions suivantes :</a:t>
            </a:r>
          </a:p>
          <a:p>
            <a:pPr marL="236555" indent="-236555" algn="l" defTabSz="814365">
              <a:lnSpc>
                <a:spcPct val="100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Les données qui passent du haut vers le bas dans la pile du modèle OSI sont segmentées en différentes parties et des adresses et d'autres étiquettes viennent s'y encapsuler. Ce processus est inversé lorsque les parties sont désencapsulées et transférées vers la partie supérieure de la pile de protocoles de destination. </a:t>
            </a:r>
          </a:p>
          <a:p>
            <a:pPr marL="236555" indent="-236555" algn="l" defTabSz="814365">
              <a:lnSpc>
                <a:spcPct val="100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Le modèle OSI décrit des processus de codage, de mise en forme, de segmentation et d'encapsulation de données pour la transmission sur le réseau.</a:t>
            </a:r>
          </a:p>
          <a:p>
            <a:pPr marL="236555" indent="-236555" algn="l" defTabSz="814365">
              <a:lnSpc>
                <a:spcPct val="100000"/>
              </a:lnSpc>
              <a:spcBef>
                <a:spcPct val="50000"/>
              </a:spcBef>
              <a:spcAft>
                <a:spcPct val="0"/>
              </a:spcAft>
              <a:buClr>
                <a:srgbClr val="708CA1"/>
              </a:buClr>
              <a:buFont typeface="Wingdings"/>
              <a:buChar char="§"/>
            </a:pPr>
            <a:r>
              <a:rPr lang="fr-FR" sz="2200" b="0" i="0" dirty="0" smtClean="0">
                <a:solidFill>
                  <a:srgbClr val="000000"/>
                </a:solidFill>
                <a:latin typeface="Arial"/>
                <a:ea typeface="ＭＳ Ｐゴシック"/>
                <a:cs typeface="ＭＳ Ｐゴシック"/>
              </a:rPr>
              <a:t>La suite de protocoles TCP/IP est un protocole standard ouvert qui a été approuvé par le secteur des réseaux et ratifié, ou approuvé, par un organisme de normalisation. </a:t>
            </a:r>
            <a:endParaRPr lang="fr-FR" sz="2200" dirty="0"/>
          </a:p>
        </p:txBody>
      </p:sp>
    </p:spTree>
    <p:extLst>
      <p:ext uri="{BB962C8B-B14F-4D97-AF65-F5344CB8AC3E}">
        <p14:creationId xmlns="" xmlns:p14="http://schemas.microsoft.com/office/powerpoint/2010/main" val="369509681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règles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Qu'est-ce que la communication ?</a:t>
            </a:r>
            <a:endParaRPr lang="fr-FR" sz="3200" b="1" i="0" dirty="0">
              <a:solidFill>
                <a:srgbClr val="708CA1"/>
              </a:solidFill>
              <a:latin typeface="Arial"/>
              <a:ea typeface="ＭＳ Ｐゴシック"/>
              <a:cs typeface="ＭＳ Ｐゴシック"/>
            </a:endParaRPr>
          </a:p>
        </p:txBody>
      </p:sp>
      <p:pic>
        <p:nvPicPr>
          <p:cNvPr id="11266" name="Content Placeholder 1"/>
          <p:cNvPicPr>
            <a:picLocks noGrp="1" noChangeAspect="1"/>
          </p:cNvPicPr>
          <p:nvPr>
            <p:ph idx="1"/>
          </p:nvPr>
        </p:nvPicPr>
        <p:blipFill>
          <a:blip r:embed="rId3" cstate="email">
            <a:extLst>
              <a:ext uri="{28A0092B-C50C-407E-A947-70E740481C1C}">
                <a14:useLocalDpi xmlns="" xmlns:a14="http://schemas.microsoft.com/office/drawing/2010/main" val="0"/>
              </a:ext>
            </a:extLst>
          </a:blip>
          <a:srcRect l="-17317" t="28808" r="-17317"/>
          <a:stretch>
            <a:fillRect/>
          </a:stretch>
        </p:blipFill>
        <p:spPr>
          <a:xfrm>
            <a:off x="212725" y="2844800"/>
            <a:ext cx="8734425" cy="3621088"/>
          </a:xfrm>
        </p:spPr>
      </p:pic>
      <p:pic>
        <p:nvPicPr>
          <p:cNvPr id="1026" name="Picture 2" descr="E:\Work\CIE105259_Netacad Team\CCNA1_OPS-noroz-30397_Final version\1\FR\fr_ITN_Instructor-PPTs\graphics\Chapter3\ITN_instructorPPT_Chapter3_Page4.jpg"/>
          <p:cNvPicPr>
            <a:picLocks noChangeAspect="1" noChangeArrowheads="1"/>
          </p:cNvPicPr>
          <p:nvPr/>
        </p:nvPicPr>
        <p:blipFill>
          <a:blip r:embed="rId4" cstate="print"/>
          <a:srcRect/>
          <a:stretch>
            <a:fillRect/>
          </a:stretch>
        </p:blipFill>
        <p:spPr bwMode="auto">
          <a:xfrm>
            <a:off x="1208087" y="1466850"/>
            <a:ext cx="6296026" cy="1714500"/>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protocoles et communications réseau</a:t>
            </a:r>
            <a:br>
              <a:rPr lang="fr-FR" sz="18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Résumé</a:t>
            </a:r>
            <a:endParaRPr lang="fr-FR" dirty="0">
              <a:latin typeface="Arial" charset="0"/>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Dans ce chapitre, vous avez appris les notions suivantes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 pile de protocoles IP est une suite de protocoles requis pour transmettre et recevoir des informations via Internet. </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Les unités de données de protocole (PDU) sont nommées selon les protocoles de la suite TCP/IP : données, segment, paquet, trame et bits.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L'application de modèles permet à différentes personnes, entreprises et associations professionnelles d'analyser les réseaux existants et de concevoir les réseaux futurs.</a:t>
            </a:r>
          </a:p>
          <a:p>
            <a:pPr marL="236555" indent="-236555" algn="l" defTabSz="814365">
              <a:lnSpc>
                <a:spcPct val="95000"/>
              </a:lnSpc>
              <a:spcBef>
                <a:spcPct val="50000"/>
              </a:spcBef>
              <a:spcAft>
                <a:spcPct val="0"/>
              </a:spcAft>
              <a:buClr>
                <a:srgbClr val="708CA1"/>
              </a:buClr>
              <a:buFont typeface="Wingdings"/>
              <a:buChar char="§"/>
            </a:pPr>
            <a:endParaRPr lang="fr-FR" dirty="0"/>
          </a:p>
        </p:txBody>
      </p:sp>
    </p:spTree>
    <p:extLst>
      <p:ext uri="{BB962C8B-B14F-4D97-AF65-F5344CB8AC3E}">
        <p14:creationId xmlns="" xmlns:p14="http://schemas.microsoft.com/office/powerpoint/2010/main" val="222327378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82124" tIns="41061" rIns="82124" bIns="41061" anchor="ctr"/>
          <a:lstStyle/>
          <a:p>
            <a:endParaRPr lang="fr-FR" dirty="0"/>
          </a:p>
        </p:txBody>
      </p:sp>
      <p:pic>
        <p:nvPicPr>
          <p:cNvPr id="82946" name="Picture 3" descr="CNA_largo-onwhite"/>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règles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Détermination des règles</a:t>
            </a:r>
            <a:endParaRPr lang="fr-FR" sz="3200" b="1" i="0" dirty="0">
              <a:solidFill>
                <a:srgbClr val="708CA1"/>
              </a:solidFill>
              <a:latin typeface="Arial"/>
              <a:ea typeface="ＭＳ Ｐゴシック"/>
              <a:cs typeface="ＭＳ Ｐゴシック"/>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Détermination des règles</a:t>
            </a:r>
            <a:br>
              <a:rPr lang="fr-FR" sz="2400" b="0" i="0" dirty="0" smtClean="0">
                <a:solidFill>
                  <a:srgbClr val="000000"/>
                </a:solidFill>
                <a:latin typeface="Arial"/>
                <a:ea typeface="ＭＳ Ｐゴシック"/>
                <a:cs typeface="ＭＳ Ｐゴシック"/>
              </a:rPr>
            </a:br>
            <a:endParaRPr lang="fr-FR" sz="1200" dirty="0" smtClean="0"/>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Expéditeur et destinataire identifiés</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Accord sur le mode de communication (face-à-face, téléphone, lettre, photographie)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Même langue et syntaxe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Vitesse et rythme d'élocution</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Demande de confirmation ou d'accusé de réception </a:t>
            </a:r>
          </a:p>
          <a:p>
            <a:pPr marL="236555" indent="-236555" algn="l" defTabSz="814365">
              <a:spcBef>
                <a:spcPct val="50000"/>
              </a:spcBef>
              <a:spcAft>
                <a:spcPct val="0"/>
              </a:spcAft>
              <a:buClr>
                <a:srgbClr val="708CA1"/>
              </a:buClr>
              <a:buFont typeface="Wingdings"/>
              <a:buChar char="§"/>
            </a:pPr>
            <a:endParaRPr lang="fr-FR" dirty="0"/>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règles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Codage des messages</a:t>
            </a:r>
            <a:endParaRPr lang="fr-FR" sz="3200" b="1" i="0" dirty="0">
              <a:solidFill>
                <a:srgbClr val="708CA1"/>
              </a:solidFill>
              <a:latin typeface="Arial"/>
              <a:ea typeface="ＭＳ Ｐゴシック"/>
              <a:cs typeface="ＭＳ Ｐゴシック"/>
            </a:endParaRPr>
          </a:p>
        </p:txBody>
      </p:sp>
      <p:pic>
        <p:nvPicPr>
          <p:cNvPr id="15362" name="Content Placeholder 1"/>
          <p:cNvPicPr>
            <a:picLocks noGrp="1" noChangeAspect="1"/>
          </p:cNvPicPr>
          <p:nvPr>
            <p:ph idx="1"/>
          </p:nvPr>
        </p:nvPicPr>
        <p:blipFill>
          <a:blip r:embed="rId3" cstate="email">
            <a:extLst>
              <a:ext uri="{28A0092B-C50C-407E-A947-70E740481C1C}">
                <a14:useLocalDpi xmlns="" xmlns:a14="http://schemas.microsoft.com/office/drawing/2010/main" val="0"/>
              </a:ext>
            </a:extLst>
          </a:blip>
          <a:srcRect l="-10286" t="26061" r="-10286"/>
          <a:stretch>
            <a:fillRect/>
          </a:stretch>
        </p:blipFill>
        <p:spPr>
          <a:xfrm>
            <a:off x="212725" y="2705100"/>
            <a:ext cx="8734425" cy="3760788"/>
          </a:xfrm>
        </p:spPr>
      </p:pic>
      <p:pic>
        <p:nvPicPr>
          <p:cNvPr id="2050" name="Picture 2" descr="E:\Work\CIE105259_Netacad Team\CCNA1_OPS-noroz-30397_Final version\1\FR\fr_ITN_Instructor-PPTs\graphics\Chapter3\ITN_instructorPPT_Chapter3_Page6.jpg"/>
          <p:cNvPicPr>
            <a:picLocks noChangeAspect="1" noChangeArrowheads="1"/>
          </p:cNvPicPr>
          <p:nvPr/>
        </p:nvPicPr>
        <p:blipFill>
          <a:blip r:embed="rId4" cstate="print"/>
          <a:srcRect/>
          <a:stretch>
            <a:fillRect/>
          </a:stretch>
        </p:blipFill>
        <p:spPr bwMode="auto">
          <a:xfrm>
            <a:off x="892174" y="1506538"/>
            <a:ext cx="7045325" cy="1280006"/>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93675" y="762000"/>
            <a:ext cx="8772525" cy="838200"/>
          </a:xfrm>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règles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Mise en forme et encapsulation des messages</a:t>
            </a:r>
            <a:endParaRPr lang="fr-FR" sz="3200" b="1" i="0" dirty="0">
              <a:solidFill>
                <a:srgbClr val="708CA1"/>
              </a:solidFill>
              <a:latin typeface="Arial"/>
              <a:ea typeface="ＭＳ Ｐゴシック"/>
              <a:cs typeface="ＭＳ Ｐゴシック"/>
            </a:endParaRPr>
          </a:p>
        </p:txBody>
      </p:sp>
      <p:sp>
        <p:nvSpPr>
          <p:cNvPr id="3" name="Content Placeholder 2"/>
          <p:cNvSpPr>
            <a:spLocks noGrp="1"/>
          </p:cNvSpPr>
          <p:nvPr>
            <p:ph idx="1"/>
          </p:nvPr>
        </p:nvSpPr>
        <p:spPr>
          <a:xfrm>
            <a:off x="212725" y="1747838"/>
            <a:ext cx="8734425" cy="4081462"/>
          </a:xfrm>
        </p:spPr>
        <p:txBody>
          <a:bodyPr/>
          <a:lstStyle/>
          <a:p>
            <a:pPr marL="0" indent="0" algn="l" defTabSz="814365">
              <a:spcBef>
                <a:spcPct val="50000"/>
              </a:spcBef>
              <a:spcAft>
                <a:spcPct val="0"/>
              </a:spcAft>
              <a:buNone/>
            </a:pPr>
            <a:r>
              <a:rPr lang="fr-FR" sz="2400" b="0" i="0" dirty="0" smtClean="0">
                <a:solidFill>
                  <a:srgbClr val="000000"/>
                </a:solidFill>
                <a:latin typeface="Arial"/>
                <a:ea typeface="ＭＳ Ｐゴシック"/>
                <a:cs typeface="ＭＳ Ｐゴシック"/>
              </a:rPr>
              <a:t>Exemple – Une lettre personnelle comprend les éléments suivants :</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nom du destinataire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Une formule de politesse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contenu du message</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Une phrase de conclusion</a:t>
            </a:r>
          </a:p>
          <a:p>
            <a:pPr marL="236555" indent="-236555" algn="l" defTabSz="814365">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Le nom de l'expéditeur</a:t>
            </a:r>
            <a:endParaRPr lang="fr-FR" sz="2400" b="0" i="0" dirty="0">
              <a:solidFill>
                <a:srgbClr val="000000"/>
              </a:solidFill>
              <a:latin typeface="Arial"/>
              <a:ea typeface="ＭＳ Ｐゴシック"/>
              <a:cs typeface="ＭＳ Ｐゴシック"/>
            </a:endParaRPr>
          </a:p>
        </p:txBody>
      </p:sp>
      <p:pic>
        <p:nvPicPr>
          <p:cNvPr id="17411" name="Picture 1"/>
          <p:cNvPicPr>
            <a:picLocks noChangeAspect="1"/>
          </p:cNvPicPr>
          <p:nvPr/>
        </p:nvPicPr>
        <p:blipFill>
          <a:blip r:embed="rId3" cstate="print"/>
          <a:stretch>
            <a:fillRect/>
          </a:stretch>
        </p:blipFill>
        <p:spPr bwMode="auto">
          <a:xfrm>
            <a:off x="4564567" y="3517900"/>
            <a:ext cx="4375729" cy="287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règles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Taille des messages</a:t>
            </a:r>
            <a:endParaRPr lang="fr-FR" sz="3200" b="1" i="0" dirty="0">
              <a:solidFill>
                <a:srgbClr val="708CA1"/>
              </a:solidFill>
              <a:latin typeface="Arial"/>
              <a:ea typeface="ＭＳ Ｐゴシック"/>
              <a:cs typeface="ＭＳ Ｐゴシック"/>
            </a:endParaRPr>
          </a:p>
        </p:txBody>
      </p:sp>
      <p:sp>
        <p:nvSpPr>
          <p:cNvPr id="19458" name="Content Placeholder 2"/>
          <p:cNvSpPr>
            <a:spLocks noGrp="1"/>
          </p:cNvSpPr>
          <p:nvPr>
            <p:ph idx="1"/>
          </p:nvPr>
        </p:nvSpPr>
        <p:spPr/>
        <p:txBody>
          <a:bodyPr/>
          <a:lstStyle/>
          <a:p>
            <a:pPr marL="0" indent="0" algn="l" defTabSz="814365">
              <a:lnSpc>
                <a:spcPct val="100000"/>
              </a:lnSpc>
              <a:spcBef>
                <a:spcPct val="50000"/>
              </a:spcBef>
              <a:spcAft>
                <a:spcPct val="0"/>
              </a:spcAft>
              <a:buNone/>
            </a:pPr>
            <a:r>
              <a:rPr lang="fr-FR" sz="2400" b="0" i="0" dirty="0" smtClean="0">
                <a:solidFill>
                  <a:srgbClr val="000000"/>
                </a:solidFill>
                <a:latin typeface="Arial"/>
                <a:ea typeface="ＭＳ Ｐゴシック"/>
                <a:cs typeface="ＭＳ Ｐゴシック"/>
              </a:rPr>
              <a:t>En raison des restrictions imposées pour la taille des trames, l'hôte source doit décomposer les messages longs en portions répondant aux impératifs de taille minimale et maximale. </a:t>
            </a:r>
          </a:p>
          <a:p>
            <a:pPr marL="0" indent="0" algn="l" defTabSz="814365">
              <a:lnSpc>
                <a:spcPct val="100000"/>
              </a:lnSpc>
              <a:spcBef>
                <a:spcPct val="50000"/>
              </a:spcBef>
              <a:spcAft>
                <a:spcPct val="0"/>
              </a:spcAft>
              <a:buNone/>
            </a:pPr>
            <a:r>
              <a:rPr lang="fr-FR" sz="2400" b="0" i="0" dirty="0" smtClean="0">
                <a:solidFill>
                  <a:srgbClr val="000000"/>
                </a:solidFill>
                <a:latin typeface="Arial"/>
                <a:ea typeface="ＭＳ Ｐゴシック"/>
                <a:cs typeface="ＭＳ Ｐゴシック"/>
              </a:rPr>
              <a:t>C'est ce que l'on appelle la segmentation. </a:t>
            </a:r>
          </a:p>
          <a:p>
            <a:pPr marL="0" indent="0" algn="l" defTabSz="814365">
              <a:lnSpc>
                <a:spcPct val="100000"/>
              </a:lnSpc>
              <a:spcBef>
                <a:spcPct val="50000"/>
              </a:spcBef>
              <a:spcAft>
                <a:spcPct val="0"/>
              </a:spcAft>
              <a:buNone/>
            </a:pPr>
            <a:r>
              <a:rPr lang="fr-FR" sz="2400" b="0" i="0" dirty="0" smtClean="0">
                <a:solidFill>
                  <a:srgbClr val="000000"/>
                </a:solidFill>
                <a:latin typeface="Arial"/>
                <a:ea typeface="ＭＳ Ｐゴシック"/>
                <a:cs typeface="ＭＳ Ｐゴシック"/>
              </a:rPr>
              <a:t>Chaque portion est encapsulée dans une trame distincte avec les informations d'adresse, puis transmise sur le réseau. </a:t>
            </a:r>
          </a:p>
          <a:p>
            <a:pPr marL="0" indent="0" algn="l" defTabSz="814365">
              <a:lnSpc>
                <a:spcPct val="100000"/>
              </a:lnSpc>
              <a:spcBef>
                <a:spcPct val="50000"/>
              </a:spcBef>
              <a:spcAft>
                <a:spcPct val="0"/>
              </a:spcAft>
              <a:buNone/>
            </a:pPr>
            <a:r>
              <a:rPr lang="fr-FR" sz="2400" b="0" i="0" dirty="0" smtClean="0">
                <a:solidFill>
                  <a:srgbClr val="000000"/>
                </a:solidFill>
                <a:latin typeface="Arial"/>
                <a:ea typeface="ＭＳ Ｐゴシック"/>
                <a:cs typeface="ＭＳ Ｐゴシック"/>
              </a:rPr>
              <a:t>Au niveau de l'hôte destinataire, les messages sont désencapsulés et recomposés pour être traités et interprétés.</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l" defTabSz="814365">
              <a:spcBef>
                <a:spcPct val="0"/>
              </a:spcBef>
              <a:spcAft>
                <a:spcPct val="0"/>
              </a:spcAft>
              <a:buNone/>
            </a:pPr>
            <a:r>
              <a:rPr lang="fr-FR" sz="1800" b="1" i="0" dirty="0" smtClean="0">
                <a:solidFill>
                  <a:srgbClr val="708CA1"/>
                </a:solidFill>
                <a:latin typeface="Arial"/>
                <a:ea typeface="ＭＳ Ｐゴシック"/>
                <a:cs typeface="ＭＳ Ｐゴシック"/>
              </a:rPr>
              <a:t>Les règles</a:t>
            </a:r>
            <a:r>
              <a:rPr lang="fr-FR" sz="3200" b="1" i="0" dirty="0" smtClean="0">
                <a:solidFill>
                  <a:srgbClr val="708CA1"/>
                </a:solidFill>
                <a:latin typeface="Arial"/>
                <a:ea typeface="ＭＳ Ｐゴシック"/>
                <a:cs typeface="ＭＳ Ｐゴシック"/>
              </a:rPr>
              <a:t/>
            </a:r>
            <a:br>
              <a:rPr lang="fr-FR" sz="3200" b="1" i="0" dirty="0" smtClean="0">
                <a:solidFill>
                  <a:srgbClr val="708CA1"/>
                </a:solidFill>
                <a:latin typeface="Arial"/>
                <a:ea typeface="ＭＳ Ｐゴシック"/>
                <a:cs typeface="ＭＳ Ｐゴシック"/>
              </a:rPr>
            </a:br>
            <a:r>
              <a:rPr lang="fr-FR" sz="3200" b="1" i="0" dirty="0" smtClean="0">
                <a:solidFill>
                  <a:srgbClr val="708CA1"/>
                </a:solidFill>
                <a:latin typeface="Arial"/>
                <a:ea typeface="ＭＳ Ｐゴシック"/>
                <a:cs typeface="ＭＳ Ｐゴシック"/>
              </a:rPr>
              <a:t>Synchronisation des messages</a:t>
            </a:r>
            <a:endParaRPr lang="fr-FR" sz="3200" b="1" i="0" dirty="0">
              <a:solidFill>
                <a:srgbClr val="708CA1"/>
              </a:solidFill>
              <a:latin typeface="Arial"/>
              <a:ea typeface="ＭＳ Ｐゴシック"/>
              <a:cs typeface="ＭＳ Ｐゴシック"/>
            </a:endParaRPr>
          </a:p>
        </p:txBody>
      </p:sp>
      <p:sp>
        <p:nvSpPr>
          <p:cNvPr id="21506" name="Content Placeholder 2"/>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Méthode d'accès</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Contrôle de flux</a:t>
            </a:r>
          </a:p>
          <a:p>
            <a:pPr marL="236555" indent="-236555" algn="l" defTabSz="814365">
              <a:lnSpc>
                <a:spcPct val="95000"/>
              </a:lnSpc>
              <a:spcBef>
                <a:spcPct val="50000"/>
              </a:spcBef>
              <a:spcAft>
                <a:spcPct val="0"/>
              </a:spcAft>
              <a:buClr>
                <a:srgbClr val="708CA1"/>
              </a:buClr>
              <a:buFont typeface="Wingdings"/>
              <a:buChar char="§"/>
            </a:pPr>
            <a:r>
              <a:rPr lang="fr-FR" sz="2400" b="0" i="0" dirty="0" smtClean="0">
                <a:solidFill>
                  <a:srgbClr val="000000"/>
                </a:solidFill>
                <a:latin typeface="Arial"/>
                <a:ea typeface="ＭＳ Ｐゴシック"/>
                <a:cs typeface="ＭＳ Ｐゴシック"/>
              </a:rPr>
              <a:t>Délai d'attente de la réponse</a:t>
            </a:r>
            <a:endParaRPr lang="fr-FR" sz="2400" b="0" i="0" dirty="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7473</TotalTime>
  <Pages>28</Pages>
  <Words>618</Words>
  <Application>Microsoft Office PowerPoint</Application>
  <PresentationFormat>On-screen Show (4:3)</PresentationFormat>
  <Paragraphs>240</Paragraphs>
  <Slides>41</Slides>
  <Notes>40</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PPT-TMPLT-WHT_C</vt:lpstr>
      <vt:lpstr>NetAcad-4F_PPT-WHT_060408</vt:lpstr>
      <vt:lpstr>Chapitre 3 : Les protocoles et communications réseau</vt:lpstr>
      <vt:lpstr>Chapitre 3 : Les objectifs</vt:lpstr>
      <vt:lpstr>Chapitre 3</vt:lpstr>
      <vt:lpstr>Les règles Qu'est-ce que la communication ?</vt:lpstr>
      <vt:lpstr>Les règles Détermination des règles</vt:lpstr>
      <vt:lpstr>Les règles Codage des messages</vt:lpstr>
      <vt:lpstr>Les règles Mise en forme et encapsulation des messages</vt:lpstr>
      <vt:lpstr>Les règles Taille des messages</vt:lpstr>
      <vt:lpstr>Les règles Synchronisation des messages</vt:lpstr>
      <vt:lpstr>Les règles Options de remise des messages</vt:lpstr>
      <vt:lpstr>Protocoles Règles qui régissent les communications</vt:lpstr>
      <vt:lpstr>Protocoles Protocoles réseau</vt:lpstr>
      <vt:lpstr>Protocoles Interaction des protocoles</vt:lpstr>
      <vt:lpstr>Suites de protocoles Suites de protocoles et normes de l'industrie</vt:lpstr>
      <vt:lpstr>Suites de protocoles Création d'Internet et développement de la suite de protocoles TCP/IP</vt:lpstr>
      <vt:lpstr>Suites de protocoles Suite de protocoles TCP/IP et processus de communication</vt:lpstr>
      <vt:lpstr>Normes et protocoles réseau Organismes de normalisation</vt:lpstr>
      <vt:lpstr>Organismes de normalisation Normes ouvertes</vt:lpstr>
      <vt:lpstr>Organismes de normalisation ISOC, IAB et IETF</vt:lpstr>
      <vt:lpstr>Organismes de normalisation IEEE</vt:lpstr>
      <vt:lpstr>Organismes de normalisation ISO</vt:lpstr>
      <vt:lpstr>Organismes de normalisation Autres organismes de normalisation</vt:lpstr>
      <vt:lpstr>Modèles de référence Avantages de l'utilisation d'un modèle composé de couches</vt:lpstr>
      <vt:lpstr>Modèles de référence Le modèle de référence OSI</vt:lpstr>
      <vt:lpstr>Modèles de référence Le modèle de référence TCP/IP</vt:lpstr>
      <vt:lpstr>Modèles de référence Comparaison des modèles OSI et TCP/IP</vt:lpstr>
      <vt:lpstr>Encapsulation des données Communication des messages</vt:lpstr>
      <vt:lpstr>Encapsulation des données Unités de données de protocole (PDU)</vt:lpstr>
      <vt:lpstr>Encapsulation des données Encapsulation</vt:lpstr>
      <vt:lpstr>Encapsulation des données Désencapsulation</vt:lpstr>
      <vt:lpstr>Déplacement des données sur le réseau Accès aux ressources locales</vt:lpstr>
      <vt:lpstr>Accès aux ressources locales Adresses réseau et adresses de liaison de données</vt:lpstr>
      <vt:lpstr>Accès aux ressources locales Communication avec un périphérique sur le même réseau</vt:lpstr>
      <vt:lpstr>Accès aux ressources locales Adresses MAC et IP</vt:lpstr>
      <vt:lpstr>Accès aux ressources distantes Passerelle par défaut</vt:lpstr>
      <vt:lpstr>Accès aux ressources distantes Communication avec un périphérique sur un réseau distant</vt:lpstr>
      <vt:lpstr>Accès aux ressources distantes Utilisation de Wireshark pour voir le trafic réseau</vt:lpstr>
      <vt:lpstr>Les protocoles et communications réseau Résumé</vt:lpstr>
      <vt:lpstr>Les protocoles et communications réseau Résumé</vt:lpstr>
      <vt:lpstr>Les protocoles et communications réseau Résumé</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caixia</cp:lastModifiedBy>
  <cp:revision>686</cp:revision>
  <cp:lastPrinted>1999-01-27T00:54:54Z</cp:lastPrinted>
  <dcterms:created xsi:type="dcterms:W3CDTF">2006-10-23T15:07:30Z</dcterms:created>
  <dcterms:modified xsi:type="dcterms:W3CDTF">2013-12-13T07:19:40Z</dcterms:modified>
</cp:coreProperties>
</file>