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57"/>
  </p:notesMasterIdLst>
  <p:handoutMasterIdLst>
    <p:handoutMasterId r:id="rId58"/>
  </p:handoutMasterIdLst>
  <p:sldIdLst>
    <p:sldId id="500" r:id="rId3"/>
    <p:sldId id="816" r:id="rId4"/>
    <p:sldId id="541" r:id="rId5"/>
    <p:sldId id="627" r:id="rId6"/>
    <p:sldId id="710" r:id="rId7"/>
    <p:sldId id="736" r:id="rId8"/>
    <p:sldId id="776" r:id="rId9"/>
    <p:sldId id="740" r:id="rId10"/>
    <p:sldId id="741" r:id="rId11"/>
    <p:sldId id="777" r:id="rId12"/>
    <p:sldId id="794" r:id="rId13"/>
    <p:sldId id="779" r:id="rId14"/>
    <p:sldId id="780" r:id="rId15"/>
    <p:sldId id="814" r:id="rId16"/>
    <p:sldId id="782" r:id="rId17"/>
    <p:sldId id="737" r:id="rId18"/>
    <p:sldId id="793" r:id="rId19"/>
    <p:sldId id="785" r:id="rId20"/>
    <p:sldId id="786" r:id="rId21"/>
    <p:sldId id="787" r:id="rId22"/>
    <p:sldId id="712" r:id="rId23"/>
    <p:sldId id="742" r:id="rId24"/>
    <p:sldId id="815" r:id="rId25"/>
    <p:sldId id="743" r:id="rId26"/>
    <p:sldId id="795" r:id="rId27"/>
    <p:sldId id="796" r:id="rId28"/>
    <p:sldId id="744" r:id="rId29"/>
    <p:sldId id="745" r:id="rId30"/>
    <p:sldId id="797" r:id="rId31"/>
    <p:sldId id="798" r:id="rId32"/>
    <p:sldId id="799" r:id="rId33"/>
    <p:sldId id="716" r:id="rId34"/>
    <p:sldId id="749" r:id="rId35"/>
    <p:sldId id="790" r:id="rId36"/>
    <p:sldId id="750" r:id="rId37"/>
    <p:sldId id="751" r:id="rId38"/>
    <p:sldId id="752" r:id="rId39"/>
    <p:sldId id="801" r:id="rId40"/>
    <p:sldId id="802" r:id="rId41"/>
    <p:sldId id="753" r:id="rId42"/>
    <p:sldId id="754" r:id="rId43"/>
    <p:sldId id="755" r:id="rId44"/>
    <p:sldId id="803" r:id="rId45"/>
    <p:sldId id="721" r:id="rId46"/>
    <p:sldId id="805" r:id="rId47"/>
    <p:sldId id="807" r:id="rId48"/>
    <p:sldId id="808" r:id="rId49"/>
    <p:sldId id="809" r:id="rId50"/>
    <p:sldId id="810" r:id="rId51"/>
    <p:sldId id="811" r:id="rId52"/>
    <p:sldId id="817" r:id="rId53"/>
    <p:sldId id="818" r:id="rId54"/>
    <p:sldId id="819" r:id="rId55"/>
    <p:sldId id="681" r:id="rId56"/>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20" autoAdjust="0"/>
    <p:restoredTop sz="94660"/>
  </p:normalViewPr>
  <p:slideViewPr>
    <p:cSldViewPr snapToGrid="0">
      <p:cViewPr>
        <p:scale>
          <a:sx n="75" d="100"/>
          <a:sy n="75" d="100"/>
        </p:scale>
        <p:origin x="-1332" y="-63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29.xml"/><Relationship Id="rId39" Type="http://schemas.openxmlformats.org/officeDocument/2006/relationships/slide" Target="slides/slide42.xml"/><Relationship Id="rId3" Type="http://schemas.openxmlformats.org/officeDocument/2006/relationships/slide" Target="slides/slide6.xml"/><Relationship Id="rId21" Type="http://schemas.openxmlformats.org/officeDocument/2006/relationships/slide" Target="slides/slide24.xml"/><Relationship Id="rId34" Type="http://schemas.openxmlformats.org/officeDocument/2006/relationships/slide" Target="slides/slide37.xml"/><Relationship Id="rId42" Type="http://schemas.openxmlformats.org/officeDocument/2006/relationships/slide" Target="slides/slide45.xml"/><Relationship Id="rId47" Type="http://schemas.openxmlformats.org/officeDocument/2006/relationships/slide" Target="slides/slide50.xml"/><Relationship Id="rId50" Type="http://schemas.openxmlformats.org/officeDocument/2006/relationships/slide" Target="slides/slide53.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6.xml"/><Relationship Id="rId38" Type="http://schemas.openxmlformats.org/officeDocument/2006/relationships/slide" Target="slides/slide41.xml"/><Relationship Id="rId46" Type="http://schemas.openxmlformats.org/officeDocument/2006/relationships/slide" Target="slides/slide49.xml"/><Relationship Id="rId2" Type="http://schemas.openxmlformats.org/officeDocument/2006/relationships/slide" Target="slides/slide5.xml"/><Relationship Id="rId16" Type="http://schemas.openxmlformats.org/officeDocument/2006/relationships/slide" Target="slides/slide19.xml"/><Relationship Id="rId20" Type="http://schemas.openxmlformats.org/officeDocument/2006/relationships/slide" Target="slides/slide23.xml"/><Relationship Id="rId29" Type="http://schemas.openxmlformats.org/officeDocument/2006/relationships/slide" Target="slides/slide32.xml"/><Relationship Id="rId41" Type="http://schemas.openxmlformats.org/officeDocument/2006/relationships/slide" Target="slides/slide44.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27.xml"/><Relationship Id="rId32" Type="http://schemas.openxmlformats.org/officeDocument/2006/relationships/slide" Target="slides/slide35.xml"/><Relationship Id="rId37" Type="http://schemas.openxmlformats.org/officeDocument/2006/relationships/slide" Target="slides/slide40.xml"/><Relationship Id="rId40" Type="http://schemas.openxmlformats.org/officeDocument/2006/relationships/slide" Target="slides/slide43.xml"/><Relationship Id="rId45" Type="http://schemas.openxmlformats.org/officeDocument/2006/relationships/slide" Target="slides/slide48.xml"/><Relationship Id="rId5" Type="http://schemas.openxmlformats.org/officeDocument/2006/relationships/slide" Target="slides/slide8.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1.xml"/><Relationship Id="rId36" Type="http://schemas.openxmlformats.org/officeDocument/2006/relationships/slide" Target="slides/slide39.xml"/><Relationship Id="rId49" Type="http://schemas.openxmlformats.org/officeDocument/2006/relationships/slide" Target="slides/slide52.xml"/><Relationship Id="rId10" Type="http://schemas.openxmlformats.org/officeDocument/2006/relationships/slide" Target="slides/slide13.xml"/><Relationship Id="rId19" Type="http://schemas.openxmlformats.org/officeDocument/2006/relationships/slide" Target="slides/slide22.xml"/><Relationship Id="rId31" Type="http://schemas.openxmlformats.org/officeDocument/2006/relationships/slide" Target="slides/slide34.xml"/><Relationship Id="rId44" Type="http://schemas.openxmlformats.org/officeDocument/2006/relationships/slide" Target="slides/slide47.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0.xml"/><Relationship Id="rId30" Type="http://schemas.openxmlformats.org/officeDocument/2006/relationships/slide" Target="slides/slide33.xml"/><Relationship Id="rId35" Type="http://schemas.openxmlformats.org/officeDocument/2006/relationships/slide" Target="slides/slide38.xml"/><Relationship Id="rId43" Type="http://schemas.openxmlformats.org/officeDocument/2006/relationships/slide" Target="slides/slide46.xml"/><Relationship Id="rId48" Type="http://schemas.openxmlformats.org/officeDocument/2006/relationships/slide" Target="slides/slide51.xml"/><Relationship Id="rId8"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 2006, Cisco Systems, Inc. Tous droits réservés.</a:t>
            </a:r>
          </a:p>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p>
            <a:pPr algn="r" defTabSz="903244">
              <a:lnSpc>
                <a:spcPct val="100000"/>
              </a:lnSpc>
              <a:buNone/>
            </a:pPr>
            <a:fld id="{F1D87D82-C20E-A14D-96BF-2F9FB4F19C01}" type="slidenum">
              <a:rPr lang="fr-BE" sz="800" b="0" i="0">
                <a:solidFill>
                  <a:schemeClr val="tx1"/>
                </a:solidFill>
                <a:latin typeface="Arial"/>
                <a:ea typeface="ＭＳ Ｐゴシック"/>
                <a:cs typeface="ＭＳ Ｐゴシック"/>
              </a:rPr>
              <a:pPr algn="r" defTabSz="903244">
                <a:lnSpc>
                  <a:spcPct val="100000"/>
                </a:lnSpc>
                <a:buNone/>
              </a:pPr>
              <a:t>‹#›</a:t>
            </a:fld>
            <a:endParaRPr lang="en-US" sz="800"/>
          </a:p>
        </p:txBody>
      </p:sp>
    </p:spTree>
    <p:extLst>
      <p:ext uri="{BB962C8B-B14F-4D97-AF65-F5344CB8AC3E}">
        <p14:creationId xmlns:p14="http://schemas.microsoft.com/office/powerpoint/2010/main" xmlns="" val="2632561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 2006, Cisco Systems, Inc. Tous droits réservés.</a:t>
            </a:r>
          </a:p>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cs typeface="+mn-cs"/>
              </a:defRPr>
            </a:lvl1pPr>
          </a:lstStyle>
          <a:p>
            <a:pPr>
              <a:defRPr/>
            </a:pPr>
            <a:fld id="{340694E2-707B-8C43-812C-541D14ECDEEE}"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xmlns="" val="372285005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40FAB2D-8CD3-1A49-9503-4BAEF22FA36A}" type="slidenum">
              <a:rPr lang="fr-BE" sz="800" b="0" i="0">
                <a:solidFill>
                  <a:schemeClr val="tx1"/>
                </a:solidFill>
                <a:latin typeface="Arial"/>
                <a:ea typeface="ＭＳ Ｐゴシック"/>
                <a:cs typeface="+mn-cs"/>
              </a:rPr>
              <a:pPr algn="r" defTabSz="903244">
                <a:lnSpc>
                  <a:spcPct val="100000"/>
                </a:lnSpc>
                <a:buNone/>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buNone/>
            </a:pPr>
            <a:r>
              <a:rPr lang="en-US" sz="1200" b="1" i="0">
                <a:solidFill>
                  <a:srgbClr val="000000"/>
                </a:solidFill>
                <a:latin typeface="Arial"/>
                <a:ea typeface="ＭＳ Ｐゴシック"/>
                <a:cs typeface="ＭＳ Ｐゴシック"/>
              </a:rPr>
              <a:t>Programme Cisco Networking Academy</a:t>
            </a:r>
          </a:p>
          <a:p>
            <a:pPr marL="112746" indent="-112746" algn="l" defTabSz="1020745">
              <a:buNone/>
            </a:pPr>
            <a:r>
              <a:rPr lang="en-US" sz="1200" b="1" i="0">
                <a:solidFill>
                  <a:srgbClr val="000000"/>
                </a:solidFill>
                <a:latin typeface="Arial"/>
                <a:ea typeface="ＭＳ Ｐゴシック"/>
                <a:cs typeface="ＭＳ Ｐゴシック"/>
              </a:rPr>
              <a:t>Initiation aux réseaux</a:t>
            </a:r>
          </a:p>
          <a:p>
            <a:pPr marL="112746" indent="-112746" algn="l" defTabSz="1020745">
              <a:buNone/>
            </a:pPr>
            <a:r>
              <a:rPr lang="en-US" sz="1300" b="1" i="0">
                <a:solidFill>
                  <a:srgbClr val="000000"/>
                </a:solidFill>
                <a:latin typeface="Arial"/>
                <a:ea typeface="ＭＳ Ｐゴシック"/>
                <a:cs typeface="ＭＳ Ｐゴシック"/>
              </a:rPr>
              <a:t>Chapitre 6 : La couche réseau</a:t>
            </a:r>
            <a:endParaRPr lang="en-GB" b="1"/>
          </a:p>
        </p:txBody>
      </p:sp>
    </p:spTree>
    <p:extLst>
      <p:ext uri="{BB962C8B-B14F-4D97-AF65-F5344CB8AC3E}">
        <p14:creationId xmlns:p14="http://schemas.microsoft.com/office/powerpoint/2010/main" xmlns="" val="606981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0D7827A-A419-2F4B-90BD-789523B8AA2F}" type="slidenum">
              <a:rPr lang="fr-BE" sz="800" b="0" i="0">
                <a:solidFill>
                  <a:schemeClr val="tx1"/>
                </a:solidFill>
                <a:latin typeface="Arial"/>
                <a:ea typeface="ＭＳ Ｐゴシック"/>
                <a:cs typeface="+mn-cs"/>
              </a:rPr>
              <a:pPr algn="r" defTabSz="903244">
                <a:lnSpc>
                  <a:spcPct val="100000"/>
                </a:lnSpc>
                <a:buNone/>
              </a:pPr>
              <a:t>10</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6.1.2.3</a:t>
            </a:r>
          </a:p>
        </p:txBody>
      </p:sp>
    </p:spTree>
    <p:extLst>
      <p:ext uri="{BB962C8B-B14F-4D97-AF65-F5344CB8AC3E}">
        <p14:creationId xmlns:p14="http://schemas.microsoft.com/office/powerpoint/2010/main" xmlns="" val="1556685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1266D9F-733B-C346-B401-53D78326073E}" type="slidenum">
              <a:rPr lang="fr-BE" sz="800" b="0" i="0">
                <a:solidFill>
                  <a:schemeClr val="tx1"/>
                </a:solidFill>
                <a:latin typeface="Arial"/>
                <a:ea typeface="ＭＳ Ｐゴシック"/>
                <a:cs typeface="+mn-cs"/>
              </a:rPr>
              <a:pPr algn="r" defTabSz="903244">
                <a:lnSpc>
                  <a:spcPct val="100000"/>
                </a:lnSpc>
                <a:buNone/>
              </a:pPr>
              <a:t>11</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6.1.2.4</a:t>
            </a:r>
          </a:p>
        </p:txBody>
      </p:sp>
    </p:spTree>
    <p:extLst>
      <p:ext uri="{BB962C8B-B14F-4D97-AF65-F5344CB8AC3E}">
        <p14:creationId xmlns:p14="http://schemas.microsoft.com/office/powerpoint/2010/main" xmlns="" val="94959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C5A9619F-EDA5-E34B-BB7A-B172C211443B}" type="slidenum">
              <a:rPr lang="fr-BE" sz="800" b="0" i="0">
                <a:solidFill>
                  <a:schemeClr val="tx1"/>
                </a:solidFill>
                <a:latin typeface="Arial"/>
                <a:ea typeface="ＭＳ Ｐゴシック"/>
                <a:cs typeface="+mn-cs"/>
              </a:rPr>
              <a:pPr algn="r" defTabSz="903244">
                <a:lnSpc>
                  <a:spcPct val="100000"/>
                </a:lnSpc>
                <a:buNone/>
              </a:pPr>
              <a:t>12</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6.1.2.5</a:t>
            </a:r>
          </a:p>
        </p:txBody>
      </p:sp>
    </p:spTree>
    <p:extLst>
      <p:ext uri="{BB962C8B-B14F-4D97-AF65-F5344CB8AC3E}">
        <p14:creationId xmlns:p14="http://schemas.microsoft.com/office/powerpoint/2010/main" xmlns="" val="4226324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7233767-0219-3F4D-98C5-8749B43C2B31}" type="slidenum">
              <a:rPr lang="fr-BE" sz="800" b="0" i="0">
                <a:solidFill>
                  <a:schemeClr val="tx1"/>
                </a:solidFill>
                <a:latin typeface="Arial"/>
                <a:ea typeface="ＭＳ Ｐゴシック"/>
                <a:cs typeface="+mn-cs"/>
              </a:rPr>
              <a:pPr algn="r" defTabSz="903244">
                <a:lnSpc>
                  <a:spcPct val="100000"/>
                </a:lnSpc>
                <a:buNone/>
              </a:pPr>
              <a:t>13</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6.1.3.2</a:t>
            </a:r>
          </a:p>
        </p:txBody>
      </p:sp>
    </p:spTree>
    <p:extLst>
      <p:ext uri="{BB962C8B-B14F-4D97-AF65-F5344CB8AC3E}">
        <p14:creationId xmlns:p14="http://schemas.microsoft.com/office/powerpoint/2010/main" xmlns="" val="225544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4F3DA44-AB89-C34C-B3DD-541B66DFC4E4}" type="slidenum">
              <a:rPr lang="fr-BE" sz="800" b="0" i="0">
                <a:solidFill>
                  <a:schemeClr val="tx1"/>
                </a:solidFill>
                <a:latin typeface="Arial"/>
                <a:ea typeface="ＭＳ Ｐゴシック"/>
                <a:cs typeface="+mn-cs"/>
              </a:rPr>
              <a:pPr algn="r" defTabSz="903244">
                <a:lnSpc>
                  <a:spcPct val="100000"/>
                </a:lnSpc>
                <a:buNone/>
              </a:pPr>
              <a:t>14</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6.1.3.3</a:t>
            </a:r>
          </a:p>
        </p:txBody>
      </p:sp>
    </p:spTree>
    <p:extLst>
      <p:ext uri="{BB962C8B-B14F-4D97-AF65-F5344CB8AC3E}">
        <p14:creationId xmlns:p14="http://schemas.microsoft.com/office/powerpoint/2010/main" xmlns="" val="642913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7BA7AB3-C7CE-0B49-8D1C-EE693BF02139}" type="slidenum">
              <a:rPr lang="fr-BE" sz="800" b="0" i="0">
                <a:solidFill>
                  <a:schemeClr val="tx1"/>
                </a:solidFill>
                <a:latin typeface="Arial"/>
                <a:ea typeface="ＭＳ Ｐゴシック"/>
                <a:cs typeface="+mn-cs"/>
              </a:rPr>
              <a:pPr algn="r" defTabSz="903244">
                <a:lnSpc>
                  <a:spcPct val="100000"/>
                </a:lnSpc>
                <a:buNone/>
              </a:pPr>
              <a:t>15</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6.1.3.4</a:t>
            </a:r>
          </a:p>
        </p:txBody>
      </p:sp>
    </p:spTree>
    <p:extLst>
      <p:ext uri="{BB962C8B-B14F-4D97-AF65-F5344CB8AC3E}">
        <p14:creationId xmlns:p14="http://schemas.microsoft.com/office/powerpoint/2010/main" xmlns="" val="2622593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95892F2-B570-4341-B4FC-5D9B6E6861FC}" type="slidenum">
              <a:rPr lang="fr-BE" sz="800" b="0" i="0">
                <a:solidFill>
                  <a:schemeClr val="tx1"/>
                </a:solidFill>
                <a:latin typeface="Arial"/>
                <a:ea typeface="ＭＳ Ｐゴシック"/>
                <a:cs typeface="+mn-cs"/>
              </a:rPr>
              <a:pPr algn="r" defTabSz="903244">
                <a:lnSpc>
                  <a:spcPct val="100000"/>
                </a:lnSpc>
                <a:buNone/>
              </a:pPr>
              <a:t>16</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6.1.4.1</a:t>
            </a:r>
          </a:p>
          <a:p>
            <a:pPr marL="112746" indent="-112746" algn="l" defTabSz="1020745">
              <a:lnSpc>
                <a:spcPct val="80000"/>
              </a:lnSpc>
              <a:buNone/>
            </a:pPr>
            <a:endParaRPr lang="en-US"/>
          </a:p>
        </p:txBody>
      </p:sp>
    </p:spTree>
    <p:extLst>
      <p:ext uri="{BB962C8B-B14F-4D97-AF65-F5344CB8AC3E}">
        <p14:creationId xmlns:p14="http://schemas.microsoft.com/office/powerpoint/2010/main" xmlns="" val="316305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8A4983B4-79C5-724D-82FD-B55B57B747C4}" type="slidenum">
              <a:rPr lang="fr-BE" sz="800" b="0" i="0">
                <a:solidFill>
                  <a:schemeClr val="tx1"/>
                </a:solidFill>
                <a:latin typeface="Arial"/>
                <a:ea typeface="ＭＳ Ｐゴシック"/>
                <a:cs typeface="+mn-cs"/>
              </a:rPr>
              <a:pPr algn="r" defTabSz="903244">
                <a:lnSpc>
                  <a:spcPct val="100000"/>
                </a:lnSpc>
                <a:buNone/>
              </a:pPr>
              <a:t>17</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6.1.4.2</a:t>
            </a:r>
          </a:p>
        </p:txBody>
      </p:sp>
    </p:spTree>
    <p:extLst>
      <p:ext uri="{BB962C8B-B14F-4D97-AF65-F5344CB8AC3E}">
        <p14:creationId xmlns:p14="http://schemas.microsoft.com/office/powerpoint/2010/main" xmlns="" val="115651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F2CEB61-508C-F949-BD65-5793A449D546}" type="slidenum">
              <a:rPr lang="fr-BE" sz="800" b="0" i="0">
                <a:solidFill>
                  <a:schemeClr val="tx1"/>
                </a:solidFill>
                <a:latin typeface="Arial"/>
                <a:ea typeface="ＭＳ Ｐゴシック"/>
                <a:cs typeface="+mn-cs"/>
              </a:rPr>
              <a:pPr algn="r" defTabSz="903244">
                <a:lnSpc>
                  <a:spcPct val="100000"/>
                </a:lnSpc>
                <a:buNone/>
              </a:pPr>
              <a:t>18</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6.1.4.3</a:t>
            </a:r>
          </a:p>
        </p:txBody>
      </p:sp>
    </p:spTree>
    <p:extLst>
      <p:ext uri="{BB962C8B-B14F-4D97-AF65-F5344CB8AC3E}">
        <p14:creationId xmlns:p14="http://schemas.microsoft.com/office/powerpoint/2010/main" xmlns="" val="2533494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B5CF643-21DB-2D41-88D4-25D5AFBA7511}" type="slidenum">
              <a:rPr lang="fr-BE" sz="800" b="0" i="0">
                <a:solidFill>
                  <a:schemeClr val="tx1"/>
                </a:solidFill>
                <a:latin typeface="Arial"/>
                <a:ea typeface="ＭＳ Ｐゴシック"/>
                <a:cs typeface="+mn-cs"/>
              </a:rPr>
              <a:pPr algn="r" defTabSz="903244">
                <a:lnSpc>
                  <a:spcPct val="100000"/>
                </a:lnSpc>
                <a:buNone/>
              </a:pPr>
              <a:t>19</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6.1.4.4</a:t>
            </a:r>
          </a:p>
        </p:txBody>
      </p:sp>
    </p:spTree>
    <p:extLst>
      <p:ext uri="{BB962C8B-B14F-4D97-AF65-F5344CB8AC3E}">
        <p14:creationId xmlns:p14="http://schemas.microsoft.com/office/powerpoint/2010/main" xmlns="" val="112673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buNone/>
            </a:pPr>
            <a:fld id="{7C839C26-801B-42B6-A101-60F37FE2B0A8}" type="slidenum">
              <a:rPr lang="fr-BE" sz="800" b="0" i="0">
                <a:solidFill>
                  <a:schemeClr val="tx1"/>
                </a:solidFill>
                <a:latin typeface="Arial"/>
                <a:ea typeface="ＭＳ Ｐゴシック"/>
                <a:cs typeface="ＭＳ Ｐゴシック"/>
              </a:rPr>
              <a:pPr algn="r">
                <a:buNone/>
              </a:pP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xmlns="" val="3307392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424E2C3-FEE7-544A-B9AF-637FB0DD6173}" type="slidenum">
              <a:rPr lang="fr-BE" sz="800" b="0" i="0">
                <a:solidFill>
                  <a:schemeClr val="tx1"/>
                </a:solidFill>
                <a:latin typeface="Arial"/>
                <a:ea typeface="ＭＳ Ｐゴシック"/>
                <a:cs typeface="+mn-cs"/>
              </a:rPr>
              <a:pPr algn="r" defTabSz="903244">
                <a:lnSpc>
                  <a:spcPct val="100000"/>
                </a:lnSpc>
                <a:buNone/>
              </a:pPr>
              <a:t>20</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6.1.4.3</a:t>
            </a:r>
          </a:p>
        </p:txBody>
      </p:sp>
    </p:spTree>
    <p:extLst>
      <p:ext uri="{BB962C8B-B14F-4D97-AF65-F5344CB8AC3E}">
        <p14:creationId xmlns:p14="http://schemas.microsoft.com/office/powerpoint/2010/main" xmlns="" val="271737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8F7E9C5-1F2C-104A-AA36-E764321E63B9}" type="slidenum">
              <a:rPr lang="fr-BE" sz="800" b="0" i="0">
                <a:solidFill>
                  <a:schemeClr val="tx1"/>
                </a:solidFill>
                <a:latin typeface="Arial"/>
                <a:ea typeface="ＭＳ Ｐゴシック"/>
                <a:cs typeface="+mn-cs"/>
              </a:rPr>
              <a:pPr algn="r" defTabSz="903244">
                <a:lnSpc>
                  <a:spcPct val="100000"/>
                </a:lnSpc>
                <a:buNone/>
              </a:pPr>
              <a:t>21</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6.2.1</a:t>
            </a:r>
          </a:p>
        </p:txBody>
      </p:sp>
    </p:spTree>
    <p:extLst>
      <p:ext uri="{BB962C8B-B14F-4D97-AF65-F5344CB8AC3E}">
        <p14:creationId xmlns:p14="http://schemas.microsoft.com/office/powerpoint/2010/main" xmlns="" val="1494208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B8F5A4E-7C58-7449-8DF2-A7199A8F6255}" type="slidenum">
              <a:rPr lang="fr-BE" sz="800" b="0" i="0">
                <a:solidFill>
                  <a:schemeClr val="tx1"/>
                </a:solidFill>
                <a:latin typeface="Arial"/>
                <a:ea typeface="ＭＳ Ｐゴシック"/>
                <a:cs typeface="+mn-cs"/>
              </a:rPr>
              <a:pPr algn="r" defTabSz="903244">
                <a:lnSpc>
                  <a:spcPct val="100000"/>
                </a:lnSpc>
                <a:buNone/>
              </a:pPr>
              <a:t>22</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6.2.1.1</a:t>
            </a:r>
          </a:p>
        </p:txBody>
      </p:sp>
    </p:spTree>
    <p:extLst>
      <p:ext uri="{BB962C8B-B14F-4D97-AF65-F5344CB8AC3E}">
        <p14:creationId xmlns:p14="http://schemas.microsoft.com/office/powerpoint/2010/main" xmlns="" val="3225382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85DAB53-48D8-2748-8A58-541C4A098FE8}" type="slidenum">
              <a:rPr lang="fr-BE" sz="800" b="0" i="0">
                <a:solidFill>
                  <a:schemeClr val="tx1"/>
                </a:solidFill>
                <a:latin typeface="Arial"/>
                <a:ea typeface="ＭＳ Ｐゴシック"/>
                <a:cs typeface="+mn-cs"/>
              </a:rPr>
              <a:pPr algn="r" defTabSz="903244">
                <a:lnSpc>
                  <a:spcPct val="100000"/>
                </a:lnSpc>
                <a:buNone/>
              </a:pPr>
              <a:t>23</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6.2.1.2</a:t>
            </a:r>
          </a:p>
        </p:txBody>
      </p:sp>
    </p:spTree>
    <p:extLst>
      <p:ext uri="{BB962C8B-B14F-4D97-AF65-F5344CB8AC3E}">
        <p14:creationId xmlns:p14="http://schemas.microsoft.com/office/powerpoint/2010/main" xmlns="" val="2586191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CD746652-41A5-2549-A992-30CCAE9B67C8}" type="slidenum">
              <a:rPr lang="fr-BE" sz="800" b="0" i="0">
                <a:solidFill>
                  <a:schemeClr val="tx1"/>
                </a:solidFill>
                <a:latin typeface="Arial"/>
                <a:ea typeface="ＭＳ Ｐゴシック"/>
                <a:cs typeface="+mn-cs"/>
              </a:rPr>
              <a:pPr algn="r" defTabSz="903244">
                <a:lnSpc>
                  <a:spcPct val="100000"/>
                </a:lnSpc>
                <a:buNone/>
              </a:pPr>
              <a:t>24</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6.2.1.3 et 6.2.1.4</a:t>
            </a:r>
          </a:p>
        </p:txBody>
      </p:sp>
    </p:spTree>
    <p:extLst>
      <p:ext uri="{BB962C8B-B14F-4D97-AF65-F5344CB8AC3E}">
        <p14:creationId xmlns:p14="http://schemas.microsoft.com/office/powerpoint/2010/main" xmlns="" val="2094343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112535B-7335-504E-B5BD-CAF21BDC6417}" type="slidenum">
              <a:rPr lang="fr-BE" sz="800" b="0" i="0">
                <a:solidFill>
                  <a:schemeClr val="tx1"/>
                </a:solidFill>
                <a:latin typeface="Arial"/>
                <a:ea typeface="ＭＳ Ｐゴシック"/>
                <a:cs typeface="+mn-cs"/>
              </a:rPr>
              <a:pPr algn="r" defTabSz="903244">
                <a:lnSpc>
                  <a:spcPct val="100000"/>
                </a:lnSpc>
                <a:buNone/>
              </a:pPr>
              <a:t>25</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6.2.1.5</a:t>
            </a:r>
          </a:p>
        </p:txBody>
      </p:sp>
    </p:spTree>
    <p:extLst>
      <p:ext uri="{BB962C8B-B14F-4D97-AF65-F5344CB8AC3E}">
        <p14:creationId xmlns:p14="http://schemas.microsoft.com/office/powerpoint/2010/main" xmlns="" val="3172657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9FA997C7-CB27-C04C-B42E-F5D8E3928536}" type="slidenum">
              <a:rPr lang="fr-BE" sz="800" b="0" i="0">
                <a:solidFill>
                  <a:schemeClr val="tx1"/>
                </a:solidFill>
                <a:latin typeface="Arial"/>
                <a:ea typeface="ＭＳ Ｐゴシック"/>
                <a:cs typeface="+mn-cs"/>
              </a:rPr>
              <a:pPr algn="r" defTabSz="903244">
                <a:lnSpc>
                  <a:spcPct val="100000"/>
                </a:lnSpc>
                <a:buNone/>
              </a:pPr>
              <a:t>26</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6.2.1.6</a:t>
            </a:r>
          </a:p>
        </p:txBody>
      </p:sp>
    </p:spTree>
    <p:extLst>
      <p:ext uri="{BB962C8B-B14F-4D97-AF65-F5344CB8AC3E}">
        <p14:creationId xmlns:p14="http://schemas.microsoft.com/office/powerpoint/2010/main" xmlns="" val="29436859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2EF8B33C-618A-9A4E-8C0E-4362A21D85E1}" type="slidenum">
              <a:rPr lang="fr-BE" sz="800" b="0" i="0">
                <a:solidFill>
                  <a:schemeClr val="tx1"/>
                </a:solidFill>
                <a:latin typeface="Arial"/>
                <a:ea typeface="ＭＳ Ｐゴシック"/>
                <a:cs typeface="+mn-cs"/>
              </a:rPr>
              <a:pPr algn="r" defTabSz="903244">
                <a:lnSpc>
                  <a:spcPct val="100000"/>
                </a:lnSpc>
                <a:buNone/>
              </a:pPr>
              <a:t>27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6.2.2.1</a:t>
            </a:r>
          </a:p>
        </p:txBody>
      </p:sp>
    </p:spTree>
    <p:extLst>
      <p:ext uri="{BB962C8B-B14F-4D97-AF65-F5344CB8AC3E}">
        <p14:creationId xmlns:p14="http://schemas.microsoft.com/office/powerpoint/2010/main" xmlns="" val="28071341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26B2DB4-5C8B-7448-B216-893CDCF38DED}" type="slidenum">
              <a:rPr lang="fr-BE" sz="800" b="0" i="0">
                <a:solidFill>
                  <a:schemeClr val="tx1"/>
                </a:solidFill>
                <a:latin typeface="Arial"/>
                <a:ea typeface="ＭＳ Ｐゴシック"/>
                <a:cs typeface="+mn-cs"/>
              </a:rPr>
              <a:pPr algn="r" defTabSz="903244">
                <a:lnSpc>
                  <a:spcPct val="100000"/>
                </a:lnSpc>
                <a:buNone/>
              </a:pPr>
              <a:t>28</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6.2.2.2</a:t>
            </a:r>
          </a:p>
        </p:txBody>
      </p:sp>
    </p:spTree>
    <p:extLst>
      <p:ext uri="{BB962C8B-B14F-4D97-AF65-F5344CB8AC3E}">
        <p14:creationId xmlns:p14="http://schemas.microsoft.com/office/powerpoint/2010/main" xmlns="" val="936316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67AFF75-1397-2B43-AD5D-288B91251914}" type="slidenum">
              <a:rPr lang="fr-BE" sz="800" b="0" i="0">
                <a:solidFill>
                  <a:schemeClr val="tx1"/>
                </a:solidFill>
                <a:latin typeface="Arial"/>
                <a:ea typeface="ＭＳ Ｐゴシック"/>
                <a:cs typeface="+mn-cs"/>
              </a:rPr>
              <a:pPr algn="r" defTabSz="903244">
                <a:lnSpc>
                  <a:spcPct val="100000"/>
                </a:lnSpc>
                <a:buNone/>
              </a:pPr>
              <a:t>29</a:t>
            </a:fld>
            <a:endParaRPr lang="en-US" sz="80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6.2.2.3</a:t>
            </a:r>
          </a:p>
        </p:txBody>
      </p:sp>
    </p:spTree>
    <p:extLst>
      <p:ext uri="{BB962C8B-B14F-4D97-AF65-F5344CB8AC3E}">
        <p14:creationId xmlns:p14="http://schemas.microsoft.com/office/powerpoint/2010/main" xmlns="" val="1459922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2E9C010-2543-D04F-8593-2F1EFFD1A8F0}" type="slidenum">
              <a:rPr lang="fr-BE" sz="800" b="0" i="0">
                <a:solidFill>
                  <a:schemeClr val="tx1"/>
                </a:solidFill>
                <a:latin typeface="Arial"/>
                <a:ea typeface="ＭＳ Ｐゴシック"/>
                <a:cs typeface="+mn-cs"/>
              </a:rPr>
              <a:pPr algn="r" defTabSz="903244">
                <a:lnSpc>
                  <a:spcPct val="100000"/>
                </a:lnSpc>
                <a:buNone/>
              </a:pPr>
              <a:t>3</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buNone/>
            </a:pPr>
            <a:r>
              <a:rPr lang="en-US" sz="1200" b="1" i="0">
                <a:solidFill>
                  <a:srgbClr val="000000"/>
                </a:solidFill>
                <a:latin typeface="Arial"/>
                <a:ea typeface="ＭＳ Ｐゴシック"/>
                <a:cs typeface="ＭＳ Ｐゴシック"/>
              </a:rPr>
              <a:t>Sections du chapitre 6</a:t>
            </a:r>
          </a:p>
        </p:txBody>
      </p:sp>
    </p:spTree>
    <p:extLst>
      <p:ext uri="{BB962C8B-B14F-4D97-AF65-F5344CB8AC3E}">
        <p14:creationId xmlns:p14="http://schemas.microsoft.com/office/powerpoint/2010/main" xmlns="" val="1152950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23FA1ED9-2908-6C41-8222-345CFCD2C85A}" type="slidenum">
              <a:rPr lang="fr-BE" sz="800" b="0" i="0">
                <a:solidFill>
                  <a:schemeClr val="tx1"/>
                </a:solidFill>
                <a:latin typeface="Arial"/>
                <a:ea typeface="ＭＳ Ｐゴシック"/>
                <a:cs typeface="+mn-cs"/>
              </a:rPr>
              <a:pPr algn="r" defTabSz="903244">
                <a:lnSpc>
                  <a:spcPct val="100000"/>
                </a:lnSpc>
                <a:buNone/>
              </a:pPr>
              <a:t>30</a:t>
            </a:fld>
            <a:endParaRPr lang="en-US" sz="80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6.2.2.4</a:t>
            </a:r>
          </a:p>
        </p:txBody>
      </p:sp>
    </p:spTree>
    <p:extLst>
      <p:ext uri="{BB962C8B-B14F-4D97-AF65-F5344CB8AC3E}">
        <p14:creationId xmlns:p14="http://schemas.microsoft.com/office/powerpoint/2010/main" xmlns="" val="386313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96B5D8A-7827-7142-8D8B-766660C1B996}" type="slidenum">
              <a:rPr lang="fr-BE" sz="800" b="0" i="0">
                <a:solidFill>
                  <a:schemeClr val="tx1"/>
                </a:solidFill>
                <a:latin typeface="Arial"/>
                <a:ea typeface="ＭＳ Ｐゴシック"/>
                <a:cs typeface="+mn-cs"/>
              </a:rPr>
              <a:pPr algn="r" defTabSz="903244">
                <a:lnSpc>
                  <a:spcPct val="100000"/>
                </a:lnSpc>
                <a:buNone/>
              </a:pPr>
              <a:t>31</a:t>
            </a:fld>
            <a:endParaRPr lang="en-US" sz="80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6.2.2.5</a:t>
            </a:r>
          </a:p>
        </p:txBody>
      </p:sp>
    </p:spTree>
    <p:extLst>
      <p:ext uri="{BB962C8B-B14F-4D97-AF65-F5344CB8AC3E}">
        <p14:creationId xmlns:p14="http://schemas.microsoft.com/office/powerpoint/2010/main" xmlns="" val="1816497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EEC1162-6FFB-D444-8D3D-3214947CA82E}" type="slidenum">
              <a:rPr lang="fr-BE" sz="800" b="0" i="0">
                <a:solidFill>
                  <a:schemeClr val="tx1"/>
                </a:solidFill>
                <a:latin typeface="Arial"/>
                <a:ea typeface="ＭＳ Ｐゴシック"/>
                <a:cs typeface="+mn-cs"/>
              </a:rPr>
              <a:pPr algn="r" defTabSz="903244">
                <a:lnSpc>
                  <a:spcPct val="100000"/>
                </a:lnSpc>
                <a:buNone/>
              </a:pPr>
              <a:t>32</a:t>
            </a:fld>
            <a:endParaRPr lang="en-US" sz="8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6.3.1</a:t>
            </a:r>
          </a:p>
        </p:txBody>
      </p:sp>
    </p:spTree>
    <p:extLst>
      <p:ext uri="{BB962C8B-B14F-4D97-AF65-F5344CB8AC3E}">
        <p14:creationId xmlns:p14="http://schemas.microsoft.com/office/powerpoint/2010/main" xmlns="" val="1757818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2FEF0A5A-EED8-D74D-8F77-7227173DD893}" type="slidenum">
              <a:rPr lang="fr-BE" sz="800" b="0" i="0">
                <a:solidFill>
                  <a:schemeClr val="tx1"/>
                </a:solidFill>
                <a:latin typeface="Arial"/>
                <a:ea typeface="ＭＳ Ｐゴシック"/>
                <a:cs typeface="+mn-cs"/>
              </a:rPr>
              <a:pPr algn="r" defTabSz="903244">
                <a:lnSpc>
                  <a:spcPct val="100000"/>
                </a:lnSpc>
                <a:buNone/>
              </a:pPr>
              <a:t>33</a:t>
            </a:fld>
            <a:endParaRPr lang="en-US" sz="80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6.3.1.1</a:t>
            </a:r>
          </a:p>
        </p:txBody>
      </p:sp>
    </p:spTree>
    <p:extLst>
      <p:ext uri="{BB962C8B-B14F-4D97-AF65-F5344CB8AC3E}">
        <p14:creationId xmlns:p14="http://schemas.microsoft.com/office/powerpoint/2010/main" xmlns="" val="1758460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02CE1B5-928F-7947-94A1-2E690D513D05}" type="slidenum">
              <a:rPr lang="fr-BE" sz="800" b="0" i="0">
                <a:solidFill>
                  <a:schemeClr val="tx1"/>
                </a:solidFill>
                <a:latin typeface="Arial"/>
                <a:ea typeface="ＭＳ Ｐゴシック"/>
                <a:cs typeface="+mn-cs"/>
              </a:rPr>
              <a:pPr algn="r" defTabSz="903244">
                <a:lnSpc>
                  <a:spcPct val="100000"/>
                </a:lnSpc>
                <a:buNone/>
              </a:pPr>
              <a:t>34</a:t>
            </a:fld>
            <a:endParaRPr lang="en-US" sz="80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6.3.1.2</a:t>
            </a:r>
          </a:p>
        </p:txBody>
      </p:sp>
    </p:spTree>
    <p:extLst>
      <p:ext uri="{BB962C8B-B14F-4D97-AF65-F5344CB8AC3E}">
        <p14:creationId xmlns:p14="http://schemas.microsoft.com/office/powerpoint/2010/main" xmlns="" val="41757028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67E4411-4805-7B45-ACE8-8FD73206C05A}" type="slidenum">
              <a:rPr lang="fr-BE" sz="800" b="0" i="0">
                <a:solidFill>
                  <a:schemeClr val="tx1"/>
                </a:solidFill>
                <a:latin typeface="Arial"/>
                <a:ea typeface="ＭＳ Ｐゴシック"/>
                <a:cs typeface="+mn-cs"/>
              </a:rPr>
              <a:pPr algn="r" defTabSz="903244">
                <a:lnSpc>
                  <a:spcPct val="100000"/>
                </a:lnSpc>
                <a:buNone/>
              </a:pPr>
              <a:t>35</a:t>
            </a:fld>
            <a:endParaRPr lang="en-US" sz="80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6.3.1.3</a:t>
            </a:r>
          </a:p>
        </p:txBody>
      </p:sp>
    </p:spTree>
    <p:extLst>
      <p:ext uri="{BB962C8B-B14F-4D97-AF65-F5344CB8AC3E}">
        <p14:creationId xmlns:p14="http://schemas.microsoft.com/office/powerpoint/2010/main" xmlns="" val="1635403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E2442DA-20DA-CC4B-AEEF-A30B9BBA114D}" type="slidenum">
              <a:rPr lang="fr-BE" sz="800" b="0" i="0">
                <a:solidFill>
                  <a:schemeClr val="tx1"/>
                </a:solidFill>
                <a:latin typeface="Arial"/>
                <a:ea typeface="ＭＳ Ｐゴシック"/>
                <a:cs typeface="+mn-cs"/>
              </a:rPr>
              <a:pPr algn="r" defTabSz="903244">
                <a:lnSpc>
                  <a:spcPct val="100000"/>
                </a:lnSpc>
                <a:buNone/>
              </a:pPr>
              <a:t>36</a:t>
            </a:fld>
            <a:endParaRPr lang="en-US" sz="80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6.3.1.4</a:t>
            </a:r>
          </a:p>
        </p:txBody>
      </p:sp>
    </p:spTree>
    <p:extLst>
      <p:ext uri="{BB962C8B-B14F-4D97-AF65-F5344CB8AC3E}">
        <p14:creationId xmlns:p14="http://schemas.microsoft.com/office/powerpoint/2010/main" xmlns="" val="29071686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8D93E3E-B648-7048-8AE0-A89EAE9072A4}" type="slidenum">
              <a:rPr lang="fr-BE" sz="800" b="0" i="0">
                <a:solidFill>
                  <a:schemeClr val="tx1"/>
                </a:solidFill>
                <a:latin typeface="Arial"/>
                <a:ea typeface="ＭＳ Ｐゴシック"/>
                <a:cs typeface="+mn-cs"/>
              </a:rPr>
              <a:pPr algn="r" defTabSz="903244">
                <a:lnSpc>
                  <a:spcPct val="100000"/>
                </a:lnSpc>
                <a:buNone/>
              </a:pPr>
              <a:t>37</a:t>
            </a:fld>
            <a:endParaRPr lang="en-US" sz="80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6.3.1.5</a:t>
            </a:r>
          </a:p>
        </p:txBody>
      </p:sp>
    </p:spTree>
    <p:extLst>
      <p:ext uri="{BB962C8B-B14F-4D97-AF65-F5344CB8AC3E}">
        <p14:creationId xmlns:p14="http://schemas.microsoft.com/office/powerpoint/2010/main" xmlns="" val="6254113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0AFF39B-C87F-8449-965F-6DE6F533B438}" type="slidenum">
              <a:rPr lang="fr-BE" sz="800" b="0" i="0">
                <a:solidFill>
                  <a:schemeClr val="tx1"/>
                </a:solidFill>
                <a:latin typeface="Arial"/>
                <a:ea typeface="ＭＳ Ｐゴシック"/>
                <a:cs typeface="+mn-cs"/>
              </a:rPr>
              <a:pPr algn="r" defTabSz="903244">
                <a:lnSpc>
                  <a:spcPct val="100000"/>
                </a:lnSpc>
                <a:buNone/>
              </a:pPr>
              <a:t>38</a:t>
            </a:fld>
            <a:endParaRPr lang="en-US" sz="80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6.3.1.6</a:t>
            </a:r>
          </a:p>
        </p:txBody>
      </p:sp>
    </p:spTree>
    <p:extLst>
      <p:ext uri="{BB962C8B-B14F-4D97-AF65-F5344CB8AC3E}">
        <p14:creationId xmlns:p14="http://schemas.microsoft.com/office/powerpoint/2010/main" xmlns="" val="29672123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A82CF10-C56B-2949-8EA4-C380F251B940}" type="slidenum">
              <a:rPr lang="fr-BE" sz="800" b="0" i="0">
                <a:solidFill>
                  <a:schemeClr val="tx1"/>
                </a:solidFill>
                <a:latin typeface="Arial"/>
                <a:ea typeface="ＭＳ Ｐゴシック"/>
                <a:cs typeface="+mn-cs"/>
              </a:rPr>
              <a:pPr algn="r" defTabSz="903244">
                <a:lnSpc>
                  <a:spcPct val="100000"/>
                </a:lnSpc>
                <a:buNone/>
              </a:pPr>
              <a:t>39</a:t>
            </a:fld>
            <a:endParaRPr lang="en-US" sz="80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6.3.1.7</a:t>
            </a:r>
          </a:p>
        </p:txBody>
      </p:sp>
    </p:spTree>
    <p:extLst>
      <p:ext uri="{BB962C8B-B14F-4D97-AF65-F5344CB8AC3E}">
        <p14:creationId xmlns:p14="http://schemas.microsoft.com/office/powerpoint/2010/main" xmlns="" val="1206160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CB735C18-DF80-624F-ACEC-3ACED0C4E4CD}" type="slidenum">
              <a:rPr lang="fr-BE" sz="800" b="0" i="0">
                <a:solidFill>
                  <a:schemeClr val="tx1"/>
                </a:solidFill>
                <a:latin typeface="Arial"/>
                <a:ea typeface="ＭＳ Ｐゴシック"/>
                <a:cs typeface="+mn-cs"/>
              </a:rPr>
              <a:pPr algn="r" defTabSz="903244">
                <a:lnSpc>
                  <a:spcPct val="100000"/>
                </a:lnSpc>
                <a:buNone/>
              </a:pPr>
              <a:t>4</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6.0</a:t>
            </a:r>
          </a:p>
        </p:txBody>
      </p:sp>
    </p:spTree>
    <p:extLst>
      <p:ext uri="{BB962C8B-B14F-4D97-AF65-F5344CB8AC3E}">
        <p14:creationId xmlns:p14="http://schemas.microsoft.com/office/powerpoint/2010/main" xmlns="" val="40401702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51FBCE6-6E70-204E-B64F-6073D624E83D}" type="slidenum">
              <a:rPr lang="fr-BE" sz="800" b="0" i="0">
                <a:solidFill>
                  <a:schemeClr val="tx1"/>
                </a:solidFill>
                <a:latin typeface="Arial"/>
                <a:ea typeface="ＭＳ Ｐゴシック"/>
                <a:cs typeface="+mn-cs"/>
              </a:rPr>
              <a:pPr algn="r" defTabSz="903244">
                <a:lnSpc>
                  <a:spcPct val="100000"/>
                </a:lnSpc>
                <a:buNone/>
              </a:pPr>
              <a:t>40</a:t>
            </a:fld>
            <a:endParaRPr lang="en-US" sz="80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6.3.2.1</a:t>
            </a:r>
          </a:p>
        </p:txBody>
      </p:sp>
    </p:spTree>
    <p:extLst>
      <p:ext uri="{BB962C8B-B14F-4D97-AF65-F5344CB8AC3E}">
        <p14:creationId xmlns:p14="http://schemas.microsoft.com/office/powerpoint/2010/main" xmlns="" val="2041579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BFC6F0B-4990-274E-B788-546095B9621F}" type="slidenum">
              <a:rPr lang="fr-BE" sz="800" b="0" i="0">
                <a:solidFill>
                  <a:schemeClr val="tx1"/>
                </a:solidFill>
                <a:latin typeface="Arial"/>
                <a:ea typeface="ＭＳ Ｐゴシック"/>
                <a:cs typeface="+mn-cs"/>
              </a:rPr>
              <a:pPr algn="r" defTabSz="903244">
                <a:lnSpc>
                  <a:spcPct val="100000"/>
                </a:lnSpc>
                <a:buNone/>
              </a:pPr>
              <a:t>41</a:t>
            </a:fld>
            <a:endParaRPr lang="en-US" sz="80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6.3.2.2</a:t>
            </a:r>
          </a:p>
        </p:txBody>
      </p:sp>
    </p:spTree>
    <p:extLst>
      <p:ext uri="{BB962C8B-B14F-4D97-AF65-F5344CB8AC3E}">
        <p14:creationId xmlns:p14="http://schemas.microsoft.com/office/powerpoint/2010/main" xmlns="" val="1933240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F7CDDE89-822A-8B42-B2B7-279FE8768FD2}" type="slidenum">
              <a:rPr lang="fr-BE" sz="800" b="0" i="0">
                <a:solidFill>
                  <a:schemeClr val="tx1"/>
                </a:solidFill>
                <a:latin typeface="Arial"/>
                <a:ea typeface="ＭＳ Ｐゴシック"/>
                <a:cs typeface="+mn-cs"/>
              </a:rPr>
              <a:pPr algn="r" defTabSz="903244">
                <a:lnSpc>
                  <a:spcPct val="100000"/>
                </a:lnSpc>
                <a:buNone/>
              </a:pPr>
              <a:t>42</a:t>
            </a:fld>
            <a:endParaRPr lang="en-US" sz="80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6.3.2.3</a:t>
            </a:r>
          </a:p>
        </p:txBody>
      </p:sp>
    </p:spTree>
    <p:extLst>
      <p:ext uri="{BB962C8B-B14F-4D97-AF65-F5344CB8AC3E}">
        <p14:creationId xmlns:p14="http://schemas.microsoft.com/office/powerpoint/2010/main" xmlns="" val="6617974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628F96A-B1A7-564B-ABA5-ECA2A04AF09F}" type="slidenum">
              <a:rPr lang="fr-BE" sz="800" b="0" i="0">
                <a:solidFill>
                  <a:schemeClr val="tx1"/>
                </a:solidFill>
                <a:latin typeface="Arial"/>
                <a:ea typeface="ＭＳ Ｐゴシック"/>
                <a:cs typeface="+mn-cs"/>
              </a:rPr>
              <a:pPr algn="r" defTabSz="903244">
                <a:lnSpc>
                  <a:spcPct val="100000"/>
                </a:lnSpc>
                <a:buNone/>
              </a:pPr>
              <a:t>43</a:t>
            </a:fld>
            <a:endParaRPr lang="en-US" sz="80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6.3.2.4</a:t>
            </a:r>
          </a:p>
        </p:txBody>
      </p:sp>
    </p:spTree>
    <p:extLst>
      <p:ext uri="{BB962C8B-B14F-4D97-AF65-F5344CB8AC3E}">
        <p14:creationId xmlns:p14="http://schemas.microsoft.com/office/powerpoint/2010/main" xmlns="" val="24263432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4992909-FB83-1545-B350-0D22C6D9027F}" type="slidenum">
              <a:rPr lang="fr-BE" sz="800" b="0" i="0">
                <a:solidFill>
                  <a:schemeClr val="tx1"/>
                </a:solidFill>
                <a:latin typeface="Arial"/>
                <a:ea typeface="ＭＳ Ｐゴシック"/>
                <a:cs typeface="+mn-cs"/>
              </a:rPr>
              <a:pPr algn="r" defTabSz="903244">
                <a:lnSpc>
                  <a:spcPct val="100000"/>
                </a:lnSpc>
                <a:buNone/>
              </a:pPr>
              <a:t>44</a:t>
            </a:fld>
            <a:endParaRPr lang="en-US" sz="80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6.4</a:t>
            </a:r>
          </a:p>
        </p:txBody>
      </p:sp>
    </p:spTree>
    <p:extLst>
      <p:ext uri="{BB962C8B-B14F-4D97-AF65-F5344CB8AC3E}">
        <p14:creationId xmlns:p14="http://schemas.microsoft.com/office/powerpoint/2010/main" xmlns="" val="21253776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AE2D850-2875-DE47-861A-5C6C45D88760}" type="slidenum">
              <a:rPr lang="fr-BE" sz="800" b="0" i="0">
                <a:solidFill>
                  <a:schemeClr val="tx1"/>
                </a:solidFill>
                <a:latin typeface="Arial"/>
                <a:ea typeface="ＭＳ Ｐゴシック"/>
                <a:cs typeface="+mn-cs"/>
              </a:rPr>
              <a:pPr algn="r" defTabSz="903244">
                <a:lnSpc>
                  <a:spcPct val="100000"/>
                </a:lnSpc>
                <a:buNone/>
              </a:pPr>
              <a:t>45</a:t>
            </a:fld>
            <a:endParaRPr lang="en-US" sz="800"/>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6.4.1.1</a:t>
            </a:r>
          </a:p>
        </p:txBody>
      </p:sp>
    </p:spTree>
    <p:extLst>
      <p:ext uri="{BB962C8B-B14F-4D97-AF65-F5344CB8AC3E}">
        <p14:creationId xmlns:p14="http://schemas.microsoft.com/office/powerpoint/2010/main" xmlns="" val="1368471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A7BA190-6887-B94B-8526-B5189D795D82}" type="slidenum">
              <a:rPr lang="fr-BE" sz="800" b="0" i="0">
                <a:solidFill>
                  <a:schemeClr val="tx1"/>
                </a:solidFill>
                <a:latin typeface="Arial"/>
                <a:ea typeface="ＭＳ Ｐゴシック"/>
                <a:cs typeface="+mn-cs"/>
              </a:rPr>
              <a:pPr algn="r" defTabSz="903244">
                <a:lnSpc>
                  <a:spcPct val="100000"/>
                </a:lnSpc>
                <a:buNone/>
              </a:pPr>
              <a:t>46</a:t>
            </a:fld>
            <a:endParaRPr lang="en-US" sz="800"/>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6.4.2.1</a:t>
            </a:r>
          </a:p>
        </p:txBody>
      </p:sp>
    </p:spTree>
    <p:extLst>
      <p:ext uri="{BB962C8B-B14F-4D97-AF65-F5344CB8AC3E}">
        <p14:creationId xmlns:p14="http://schemas.microsoft.com/office/powerpoint/2010/main" xmlns="" val="13236827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B3D34BA-D7A9-7643-BE9F-7C3104CD8DA5}" type="slidenum">
              <a:rPr lang="fr-BE" sz="800" b="0" i="0">
                <a:solidFill>
                  <a:schemeClr val="tx1"/>
                </a:solidFill>
                <a:latin typeface="Arial"/>
                <a:ea typeface="ＭＳ Ｐゴシック"/>
                <a:cs typeface="+mn-cs"/>
              </a:rPr>
              <a:pPr algn="r" defTabSz="903244">
                <a:lnSpc>
                  <a:spcPct val="100000"/>
                </a:lnSpc>
                <a:buNone/>
              </a:pPr>
              <a:t>47</a:t>
            </a:fld>
            <a:endParaRPr lang="en-US" sz="80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6.4.2.2</a:t>
            </a:r>
          </a:p>
        </p:txBody>
      </p:sp>
    </p:spTree>
    <p:extLst>
      <p:ext uri="{BB962C8B-B14F-4D97-AF65-F5344CB8AC3E}">
        <p14:creationId xmlns:p14="http://schemas.microsoft.com/office/powerpoint/2010/main" xmlns="" val="25690931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2C941A1B-0C30-964E-A381-D1F55E2B57DE}" type="slidenum">
              <a:rPr lang="fr-BE" sz="800" b="0" i="0">
                <a:solidFill>
                  <a:schemeClr val="tx1"/>
                </a:solidFill>
                <a:latin typeface="Arial"/>
                <a:ea typeface="ＭＳ Ｐゴシック"/>
                <a:cs typeface="+mn-cs"/>
              </a:rPr>
              <a:pPr algn="r" defTabSz="903244">
                <a:lnSpc>
                  <a:spcPct val="100000"/>
                </a:lnSpc>
                <a:buNone/>
              </a:pPr>
              <a:t>48</a:t>
            </a:fld>
            <a:endParaRPr lang="en-US" sz="800"/>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6.4.3</a:t>
            </a:r>
          </a:p>
        </p:txBody>
      </p:sp>
    </p:spTree>
    <p:extLst>
      <p:ext uri="{BB962C8B-B14F-4D97-AF65-F5344CB8AC3E}">
        <p14:creationId xmlns:p14="http://schemas.microsoft.com/office/powerpoint/2010/main" xmlns="" val="22368868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56D85A9-743D-1547-8B4C-2DEF66CC9776}" type="slidenum">
              <a:rPr lang="fr-BE" sz="800" b="0" i="0">
                <a:solidFill>
                  <a:schemeClr val="tx1"/>
                </a:solidFill>
                <a:latin typeface="Arial"/>
                <a:ea typeface="ＭＳ Ｐゴシック"/>
                <a:cs typeface="+mn-cs"/>
              </a:rPr>
              <a:pPr algn="r" defTabSz="903244">
                <a:lnSpc>
                  <a:spcPct val="100000"/>
                </a:lnSpc>
                <a:buNone/>
              </a:pPr>
              <a:t>49</a:t>
            </a:fld>
            <a:endParaRPr lang="en-US" sz="80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6.4.3.1</a:t>
            </a:r>
          </a:p>
        </p:txBody>
      </p:sp>
    </p:spTree>
    <p:extLst>
      <p:ext uri="{BB962C8B-B14F-4D97-AF65-F5344CB8AC3E}">
        <p14:creationId xmlns:p14="http://schemas.microsoft.com/office/powerpoint/2010/main" xmlns="" val="141469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8708AD30-716E-B44B-B340-C6F11DF87A73}" type="slidenum">
              <a:rPr lang="fr-BE" sz="800" b="0" i="0">
                <a:solidFill>
                  <a:schemeClr val="tx1"/>
                </a:solidFill>
                <a:latin typeface="Arial"/>
                <a:ea typeface="ＭＳ Ｐゴシック"/>
                <a:cs typeface="+mn-cs"/>
              </a:rPr>
              <a:pPr algn="r" defTabSz="903244">
                <a:lnSpc>
                  <a:spcPct val="100000"/>
                </a:lnSpc>
                <a:buNone/>
              </a:pPr>
              <a:t>5</a:t>
            </a:fld>
            <a:endParaRPr lang="en-US" sz="800"/>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6.1.1</a:t>
            </a:r>
          </a:p>
        </p:txBody>
      </p:sp>
    </p:spTree>
    <p:extLst>
      <p:ext uri="{BB962C8B-B14F-4D97-AF65-F5344CB8AC3E}">
        <p14:creationId xmlns:p14="http://schemas.microsoft.com/office/powerpoint/2010/main" xmlns="" val="35172482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2A9E01E-A65F-7F46-A04E-DF9CC91D2251}" type="slidenum">
              <a:rPr lang="fr-BE" sz="800" b="0" i="0">
                <a:solidFill>
                  <a:schemeClr val="tx1"/>
                </a:solidFill>
                <a:latin typeface="Arial"/>
                <a:ea typeface="ＭＳ Ｐゴシック"/>
                <a:cs typeface="+mn-cs"/>
              </a:rPr>
              <a:pPr algn="r" defTabSz="903244">
                <a:lnSpc>
                  <a:spcPct val="100000"/>
                </a:lnSpc>
                <a:buNone/>
              </a:pPr>
              <a:t>50</a:t>
            </a:fld>
            <a:endParaRPr lang="en-US" sz="80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6.4.3.2</a:t>
            </a:r>
          </a:p>
        </p:txBody>
      </p:sp>
    </p:spTree>
    <p:extLst>
      <p:ext uri="{BB962C8B-B14F-4D97-AF65-F5344CB8AC3E}">
        <p14:creationId xmlns:p14="http://schemas.microsoft.com/office/powerpoint/2010/main" xmlns="" val="78772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A7AF211-02D4-CA4C-B739-BDD3E82BAC44}" type="slidenum">
              <a:rPr lang="fr-BE" sz="800" b="0" i="0">
                <a:solidFill>
                  <a:schemeClr val="tx1"/>
                </a:solidFill>
                <a:latin typeface="Arial"/>
                <a:ea typeface="ＭＳ Ｐゴシック"/>
                <a:cs typeface="+mn-cs"/>
              </a:rPr>
              <a:pPr algn="r" defTabSz="903244">
                <a:lnSpc>
                  <a:spcPct val="100000"/>
                </a:lnSpc>
                <a:buNone/>
              </a:pPr>
              <a:t>51</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1.5 et 1.5.1</a:t>
            </a:r>
          </a:p>
        </p:txBody>
      </p:sp>
    </p:spTree>
    <p:extLst>
      <p:ext uri="{BB962C8B-B14F-4D97-AF65-F5344CB8AC3E}">
        <p14:creationId xmlns:p14="http://schemas.microsoft.com/office/powerpoint/2010/main" xmlns="" val="8426199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A7AF211-02D4-CA4C-B739-BDD3E82BAC44}" type="slidenum">
              <a:rPr lang="fr-BE" sz="800" b="0" i="0">
                <a:solidFill>
                  <a:schemeClr val="tx1"/>
                </a:solidFill>
                <a:latin typeface="Arial"/>
                <a:ea typeface="ＭＳ Ｐゴシック"/>
                <a:cs typeface="+mn-cs"/>
              </a:rPr>
              <a:pPr algn="r" defTabSz="903244">
                <a:lnSpc>
                  <a:spcPct val="100000"/>
                </a:lnSpc>
                <a:buNone/>
              </a:pPr>
              <a:t>52</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1.5 et 1.5.1</a:t>
            </a:r>
          </a:p>
        </p:txBody>
      </p:sp>
    </p:spTree>
    <p:extLst>
      <p:ext uri="{BB962C8B-B14F-4D97-AF65-F5344CB8AC3E}">
        <p14:creationId xmlns:p14="http://schemas.microsoft.com/office/powerpoint/2010/main" xmlns="" val="351650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A7AF211-02D4-CA4C-B739-BDD3E82BAC44}" type="slidenum">
              <a:rPr lang="fr-BE" sz="800" b="0" i="0">
                <a:solidFill>
                  <a:schemeClr val="tx1"/>
                </a:solidFill>
                <a:latin typeface="Arial"/>
                <a:ea typeface="ＭＳ Ｐゴシック"/>
                <a:cs typeface="+mn-cs"/>
              </a:rPr>
              <a:pPr algn="r" defTabSz="903244">
                <a:lnSpc>
                  <a:spcPct val="100000"/>
                </a:lnSpc>
                <a:buNone/>
              </a:pPr>
              <a:t>53</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1.5 et 1.5.1</a:t>
            </a:r>
          </a:p>
        </p:txBody>
      </p:sp>
    </p:spTree>
    <p:extLst>
      <p:ext uri="{BB962C8B-B14F-4D97-AF65-F5344CB8AC3E}">
        <p14:creationId xmlns:p14="http://schemas.microsoft.com/office/powerpoint/2010/main" xmlns="" val="1671803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A05E349-FAC2-4F47-836B-4EF6ACED5885}" type="slidenum">
              <a:rPr lang="fr-BE" sz="800" b="0" i="0">
                <a:solidFill>
                  <a:schemeClr val="tx1"/>
                </a:solidFill>
                <a:latin typeface="Arial"/>
                <a:ea typeface="ＭＳ Ｐゴシック"/>
                <a:cs typeface="+mn-cs"/>
              </a:rPr>
              <a:pPr algn="r" defTabSz="903244">
                <a:lnSpc>
                  <a:spcPct val="100000"/>
                </a:lnSpc>
                <a:buNone/>
              </a:pPr>
              <a:t>6</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6.1.1.1</a:t>
            </a:r>
          </a:p>
        </p:txBody>
      </p:sp>
    </p:spTree>
    <p:extLst>
      <p:ext uri="{BB962C8B-B14F-4D97-AF65-F5344CB8AC3E}">
        <p14:creationId xmlns:p14="http://schemas.microsoft.com/office/powerpoint/2010/main" xmlns="" val="610937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9F2327E6-4734-0841-AA74-337C54BF80B4}" type="slidenum">
              <a:rPr lang="fr-BE" sz="800" b="0" i="0">
                <a:solidFill>
                  <a:schemeClr val="tx1"/>
                </a:solidFill>
                <a:latin typeface="Arial"/>
                <a:ea typeface="ＭＳ Ｐゴシック"/>
                <a:cs typeface="+mn-cs"/>
              </a:rPr>
              <a:pPr algn="r" defTabSz="903244">
                <a:lnSpc>
                  <a:spcPct val="100000"/>
                </a:lnSpc>
                <a:buNone/>
              </a:pPr>
              <a:t>7</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6.1.1.2</a:t>
            </a:r>
          </a:p>
        </p:txBody>
      </p:sp>
    </p:spTree>
    <p:extLst>
      <p:ext uri="{BB962C8B-B14F-4D97-AF65-F5344CB8AC3E}">
        <p14:creationId xmlns:p14="http://schemas.microsoft.com/office/powerpoint/2010/main" xmlns="" val="3524105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2268CAEF-2BCA-7644-A1A8-F6B22D55B2B0}" type="slidenum">
              <a:rPr lang="fr-BE" sz="800" b="0" i="0">
                <a:solidFill>
                  <a:schemeClr val="tx1"/>
                </a:solidFill>
                <a:latin typeface="Arial"/>
                <a:ea typeface="ＭＳ Ｐゴシック"/>
                <a:cs typeface="+mn-cs"/>
              </a:rPr>
              <a:pPr algn="r" defTabSz="903244">
                <a:lnSpc>
                  <a:spcPct val="100000"/>
                </a:lnSpc>
                <a:buNone/>
              </a:pPr>
              <a:t>8</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6.1.2.1</a:t>
            </a:r>
          </a:p>
        </p:txBody>
      </p:sp>
    </p:spTree>
    <p:extLst>
      <p:ext uri="{BB962C8B-B14F-4D97-AF65-F5344CB8AC3E}">
        <p14:creationId xmlns:p14="http://schemas.microsoft.com/office/powerpoint/2010/main" xmlns="" val="4151503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F812739F-7512-6D4E-A0F2-870FB8F48F52}" type="slidenum">
              <a:rPr lang="fr-BE" sz="800" b="0" i="0">
                <a:solidFill>
                  <a:schemeClr val="tx1"/>
                </a:solidFill>
                <a:latin typeface="Arial"/>
                <a:ea typeface="ＭＳ Ｐゴシック"/>
                <a:cs typeface="+mn-cs"/>
              </a:rPr>
              <a:pPr algn="r" defTabSz="903244">
                <a:lnSpc>
                  <a:spcPct val="100000"/>
                </a:lnSpc>
                <a:buNone/>
              </a:pPr>
              <a:t>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6.1.2.2</a:t>
            </a:r>
          </a:p>
        </p:txBody>
      </p:sp>
    </p:spTree>
    <p:extLst>
      <p:ext uri="{BB962C8B-B14F-4D97-AF65-F5344CB8AC3E}">
        <p14:creationId xmlns:p14="http://schemas.microsoft.com/office/powerpoint/2010/main" xmlns="" val="3539168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893888"/>
            <a:ext cx="9140825" cy="2449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2007 - 2010,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ITE PC v4.1</a:t>
            </a:r>
          </a:p>
          <a:p>
            <a:pPr algn="l" defTabSz="814365">
              <a:lnSpc>
                <a:spcPct val="100000"/>
              </a:lnSpc>
              <a:buNone/>
            </a:pPr>
            <a:r>
              <a:rPr lang="fr-BE" sz="700" b="0" i="0">
                <a:solidFill>
                  <a:srgbClr val="D3D3D3"/>
                </a:solidFill>
                <a:latin typeface="Arial"/>
                <a:ea typeface="ＭＳ Ｐゴシック"/>
                <a:cs typeface="ＭＳ Ｐゴシック"/>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43D844E5-4C11-CD4D-BDFA-5BA7616DB575}"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5483225" y="5940425"/>
            <a:ext cx="3354388" cy="47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6063" y="119063"/>
            <a:ext cx="1171575"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xmlns="" val="342068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911580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20229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xmlns="" val="1577887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911350"/>
            <a:ext cx="9144000" cy="2432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2008 Cisco Systems, Inc. Tous droits réservés.</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Confidentiel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10CF1282-E12F-0748-BB44-EA9ADFDAC0D6}"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5483225" y="5940425"/>
            <a:ext cx="3354388" cy="47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6063" y="119063"/>
            <a:ext cx="1171575"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xmlns="" val="2716115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463200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2513468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410044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669816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315751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3868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5586832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263968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31479157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321747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22587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152698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52216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88447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69742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7589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173180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38944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ITE PC v4.1</a:t>
            </a:r>
          </a:p>
          <a:p>
            <a:pPr algn="l" defTabSz="814365">
              <a:lnSpc>
                <a:spcPct val="100000"/>
              </a:lnSpc>
              <a:buNone/>
            </a:pPr>
            <a:r>
              <a:rPr lang="fr-BE" sz="700" b="0" i="0">
                <a:solidFill>
                  <a:srgbClr val="D3D3D3"/>
                </a:solidFill>
                <a:latin typeface="Arial"/>
                <a:ea typeface="ＭＳ Ｐゴシック"/>
                <a:cs typeface="ＭＳ Ｐゴシック"/>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C95F9FD0-88F3-5244-8B65-7949B245539C}"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914082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2007 - 2010, Cisco Systems, Inc. Tous droits réservés.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Cisco Public</a:t>
            </a:r>
          </a:p>
        </p:txBody>
      </p:sp>
    </p:spTree>
  </p:cSld>
  <p:clrMap bg1="lt1" tx1="dk1" bg2="lt2" tx2="dk2" accent1="accent1" accent2="accent2" accent3="accent3" accent4="accent4" accent5="accent5" accent6="accent6" hlink="hlink" folHlink="folHlink"/>
  <p:sldLayoutIdLst>
    <p:sldLayoutId id="2147484205"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 id="214748419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675" y="393700"/>
            <a:ext cx="8772525"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BFB9F3DE-403E-1C4B-A3E0-6230A9798A2E}"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2725" y="1379538"/>
            <a:ext cx="8734425" cy="5086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2008 Cisco Systems, Inc. Tous droits réservés.</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Confidentiel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xmlns="" val="0"/>
              </a:ext>
            </a:extLst>
          </a:blip>
          <a:srcRect/>
          <a:stretch>
            <a:fillRect/>
          </a:stretch>
        </p:blipFill>
        <p:spPr bwMode="auto">
          <a:xfrm>
            <a:off x="0" y="0"/>
            <a:ext cx="9144000" cy="341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06"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8.xml"/><Relationship Id="rId1" Type="http://schemas.openxmlformats.org/officeDocument/2006/relationships/slideLayout" Target="../slideLayouts/slideLayout14.xml"/><Relationship Id="rId5" Type="http://schemas.openxmlformats.org/officeDocument/2006/relationships/image" Target="../media/image27.wmf"/><Relationship Id="rId4" Type="http://schemas.openxmlformats.org/officeDocument/2006/relationships/image" Target="../media/image26.wmf"/></Relationships>
</file>

<file path=ppt/slides/_rels/slide2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slides/_rels/slide3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1.xml"/><Relationship Id="rId1" Type="http://schemas.openxmlformats.org/officeDocument/2006/relationships/slideLayout" Target="../slideLayouts/slideLayout14.xml"/><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5.xml"/><Relationship Id="rId1" Type="http://schemas.openxmlformats.org/officeDocument/2006/relationships/slideLayout" Target="../slideLayouts/slideLayout14.xml"/><Relationship Id="rId5" Type="http://schemas.openxmlformats.org/officeDocument/2006/relationships/image" Target="../media/image27.wmf"/><Relationship Id="rId4" Type="http://schemas.openxmlformats.org/officeDocument/2006/relationships/image" Target="../media/image26.wmf"/></Relationships>
</file>

<file path=ppt/slides/_rels/slide4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6.xml"/><Relationship Id="rId1" Type="http://schemas.openxmlformats.org/officeDocument/2006/relationships/slideLayout" Target="../slideLayouts/slideLayout14.xml"/><Relationship Id="rId5" Type="http://schemas.openxmlformats.org/officeDocument/2006/relationships/image" Target="../media/image27.wmf"/><Relationship Id="rId4" Type="http://schemas.openxmlformats.org/officeDocument/2006/relationships/image" Target="../media/image26.wmf"/></Relationships>
</file>

<file path=ppt/slides/_rels/slide4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7.xml"/><Relationship Id="rId1" Type="http://schemas.openxmlformats.org/officeDocument/2006/relationships/slideLayout" Target="../slideLayouts/slideLayout14.xml"/><Relationship Id="rId5" Type="http://schemas.openxmlformats.org/officeDocument/2006/relationships/image" Target="../media/image27.wmf"/><Relationship Id="rId4" Type="http://schemas.openxmlformats.org/officeDocument/2006/relationships/image" Target="../media/image26.wmf"/></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9.xml"/><Relationship Id="rId1" Type="http://schemas.openxmlformats.org/officeDocument/2006/relationships/slideLayout" Target="../slideLayouts/slideLayout14.xml"/><Relationship Id="rId5" Type="http://schemas.openxmlformats.org/officeDocument/2006/relationships/image" Target="../media/image27.wmf"/><Relationship Id="rId4" Type="http://schemas.openxmlformats.org/officeDocument/2006/relationships/image" Target="../media/image26.wmf"/></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14.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fr-FR" sz="2800" b="0" i="0" dirty="0" smtClean="0">
                <a:solidFill>
                  <a:srgbClr val="FFFFFF"/>
                </a:solidFill>
                <a:latin typeface="Arial"/>
                <a:ea typeface="ＭＳ Ｐゴシック"/>
                <a:cs typeface="ＭＳ Ｐゴシック"/>
              </a:rPr>
              <a:t>Chapitre 6 :</a:t>
            </a:r>
            <a:br>
              <a:rPr lang="fr-FR" sz="2800" b="0" i="0" dirty="0" smtClean="0">
                <a:solidFill>
                  <a:srgbClr val="FFFFFF"/>
                </a:solidFill>
                <a:latin typeface="Arial"/>
                <a:ea typeface="ＭＳ Ｐゴシック"/>
                <a:cs typeface="ＭＳ Ｐゴシック"/>
              </a:rPr>
            </a:br>
            <a:r>
              <a:rPr lang="fr-FR" sz="2800" b="0" i="0" dirty="0" smtClean="0">
                <a:solidFill>
                  <a:srgbClr val="FFFFFF"/>
                </a:solidFill>
                <a:latin typeface="Arial"/>
                <a:ea typeface="ＭＳ Ｐゴシック"/>
                <a:cs typeface="ＭＳ Ｐゴシック"/>
              </a:rPr>
              <a:t>La couche réseau</a:t>
            </a:r>
            <a:endParaRPr lang="fr-FR"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marL="0" indent="0">
              <a:buNone/>
            </a:pPr>
            <a:r>
              <a:rPr lang="fr-FR" sz="2400" b="1" i="0" dirty="0" smtClean="0">
                <a:solidFill>
                  <a:srgbClr val="000000"/>
                </a:solidFill>
                <a:latin typeface="Arial"/>
              </a:rPr>
              <a:t>Initiation aux réseaux</a:t>
            </a:r>
            <a:endParaRPr lang="fr-FR" sz="2400" b="1" i="0" dirty="0">
              <a:solidFill>
                <a:srgbClr val="000000"/>
              </a:solidFill>
              <a:latin typeface="Aria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Caractéristiques du protocole IP</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IP – Acheminement au mieux</a:t>
            </a:r>
            <a:endParaRPr lang="fr-FR" sz="3200" b="1" i="0" dirty="0">
              <a:solidFill>
                <a:srgbClr val="708CA1"/>
              </a:solidFill>
              <a:latin typeface="Arial"/>
              <a:ea typeface="ＭＳ Ｐゴシック"/>
              <a:cs typeface="ＭＳ Ｐゴシック"/>
            </a:endParaRPr>
          </a:p>
        </p:txBody>
      </p:sp>
      <p:pic>
        <p:nvPicPr>
          <p:cNvPr id="23554" name="Picture 3"/>
          <p:cNvPicPr>
            <a:picLocks noChangeAspect="1" noChangeArrowheads="1"/>
          </p:cNvPicPr>
          <p:nvPr/>
        </p:nvPicPr>
        <p:blipFill>
          <a:blip r:embed="rId3" cstate="print"/>
          <a:stretch>
            <a:fillRect/>
          </a:stretch>
        </p:blipFill>
        <p:spPr bwMode="auto">
          <a:xfrm>
            <a:off x="1266321" y="1385888"/>
            <a:ext cx="6611357" cy="5086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Caractéristiques du protocole IP</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Indépendance vis-à-vis des supports</a:t>
            </a:r>
            <a:endParaRPr lang="fr-FR" sz="3200" b="1" i="0" dirty="0">
              <a:solidFill>
                <a:srgbClr val="708CA1"/>
              </a:solidFill>
              <a:latin typeface="Arial"/>
              <a:ea typeface="ＭＳ Ｐゴシック"/>
              <a:cs typeface="ＭＳ Ｐゴシック"/>
            </a:endParaRPr>
          </a:p>
        </p:txBody>
      </p:sp>
      <p:pic>
        <p:nvPicPr>
          <p:cNvPr id="25602" name="Picture 3"/>
          <p:cNvPicPr>
            <a:picLocks noChangeAspect="1" noChangeArrowheads="1"/>
          </p:cNvPicPr>
          <p:nvPr/>
        </p:nvPicPr>
        <p:blipFill>
          <a:blip r:embed="rId3" cstate="print"/>
          <a:stretch>
            <a:fillRect/>
          </a:stretch>
        </p:blipFill>
        <p:spPr bwMode="auto">
          <a:xfrm>
            <a:off x="850900" y="1577357"/>
            <a:ext cx="7112000" cy="4609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Paquet IPv4</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Encapsulation IP</a:t>
            </a:r>
            <a:endParaRPr lang="fr-FR" sz="3200" b="1" i="0" dirty="0">
              <a:solidFill>
                <a:srgbClr val="708CA1"/>
              </a:solidFill>
              <a:latin typeface="Arial"/>
              <a:ea typeface="ＭＳ Ｐゴシック"/>
              <a:cs typeface="ＭＳ Ｐゴシック"/>
            </a:endParaRPr>
          </a:p>
        </p:txBody>
      </p:sp>
      <p:pic>
        <p:nvPicPr>
          <p:cNvPr id="27650" name="Picture 2"/>
          <p:cNvPicPr>
            <a:picLocks noChangeAspect="1" noChangeArrowheads="1"/>
          </p:cNvPicPr>
          <p:nvPr/>
        </p:nvPicPr>
        <p:blipFill>
          <a:blip r:embed="rId3" cstate="print"/>
          <a:stretch>
            <a:fillRect/>
          </a:stretch>
        </p:blipFill>
        <p:spPr bwMode="auto">
          <a:xfrm>
            <a:off x="1570417" y="1585913"/>
            <a:ext cx="6001579" cy="4608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Paquet IPv4</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En-tête de paquet IPv4</a:t>
            </a:r>
            <a:endParaRPr lang="fr-FR" sz="3200" b="1" i="0" dirty="0">
              <a:solidFill>
                <a:srgbClr val="708CA1"/>
              </a:solidFill>
              <a:latin typeface="Arial"/>
              <a:ea typeface="ＭＳ Ｐゴシック"/>
              <a:cs typeface="ＭＳ Ｐゴシック"/>
            </a:endParaRPr>
          </a:p>
        </p:txBody>
      </p:sp>
      <p:sp>
        <p:nvSpPr>
          <p:cNvPr id="29698" name="Content Placeholder 1"/>
          <p:cNvSpPr>
            <a:spLocks noGrp="1"/>
          </p:cNvSpPr>
          <p:nvPr>
            <p:ph idx="1"/>
          </p:nvPr>
        </p:nvSpPr>
        <p:spPr/>
        <p:txBody>
          <a:bodyPr/>
          <a:lstStyle/>
          <a:p>
            <a:pPr marL="0" indent="0" algn="l" defTabSz="814365">
              <a:spcBef>
                <a:spcPct val="50000"/>
              </a:spcBef>
              <a:spcAft>
                <a:spcPct val="0"/>
              </a:spcAft>
              <a:buNone/>
            </a:pPr>
            <a:r>
              <a:rPr lang="fr-FR" sz="2000" b="0" i="0" dirty="0" smtClean="0">
                <a:solidFill>
                  <a:srgbClr val="000000"/>
                </a:solidFill>
                <a:latin typeface="Arial"/>
                <a:ea typeface="ＭＳ Ｐゴシック"/>
                <a:cs typeface="ＭＳ Ｐゴシック"/>
              </a:rPr>
              <a:t>Version, services différenciés (DS), durée de vie (TTL, Time-To-Live), protocole, adresse IP source, adresse IP de destination</a:t>
            </a:r>
            <a:endParaRPr lang="fr-FR" sz="2000" b="0" i="0" dirty="0">
              <a:solidFill>
                <a:srgbClr val="000000"/>
              </a:solidFill>
              <a:latin typeface="Arial"/>
              <a:ea typeface="ＭＳ Ｐゴシック"/>
              <a:cs typeface="ＭＳ Ｐゴシック"/>
            </a:endParaRPr>
          </a:p>
        </p:txBody>
      </p:sp>
      <p:graphicFrame>
        <p:nvGraphicFramePr>
          <p:cNvPr id="5" name="Table 4"/>
          <p:cNvGraphicFramePr>
            <a:graphicFrameLocks noGrp="1"/>
          </p:cNvGraphicFramePr>
          <p:nvPr>
            <p:extLst>
              <p:ext uri="{D42A27DB-BD31-4B8C-83A1-F6EECF244321}">
                <p14:modId xmlns:p14="http://schemas.microsoft.com/office/powerpoint/2010/main" xmlns="" val="3436118079"/>
              </p:ext>
            </p:extLst>
          </p:nvPr>
        </p:nvGraphicFramePr>
        <p:xfrm>
          <a:off x="827088" y="2500313"/>
          <a:ext cx="7569201" cy="3635373"/>
        </p:xfrm>
        <a:graphic>
          <a:graphicData uri="http://schemas.openxmlformats.org/drawingml/2006/table">
            <a:tbl>
              <a:tblPr firstRow="1" bandRow="1">
                <a:tableStyleId>{2D5ABB26-0587-4C30-8999-92F81FD0307C}</a:tableStyleId>
              </a:tblPr>
              <a:tblGrid>
                <a:gridCol w="936129"/>
                <a:gridCol w="944289"/>
                <a:gridCol w="1432038"/>
                <a:gridCol w="512230"/>
                <a:gridCol w="936129"/>
                <a:gridCol w="936129"/>
                <a:gridCol w="358417"/>
                <a:gridCol w="1513840"/>
              </a:tblGrid>
              <a:tr h="518212">
                <a:tc gridSpan="2">
                  <a:txBody>
                    <a:bodyPr/>
                    <a:lstStyle/>
                    <a:p>
                      <a:pPr algn="ctr"/>
                      <a:endParaRPr lang="en-CA" sz="1400" b="1" dirty="0" smtClean="0"/>
                    </a:p>
                    <a:p>
                      <a:pPr algn="ctr"/>
                      <a:endParaRPr lang="en-CA" sz="1400" b="1" dirty="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endParaRPr lang="en-CA" sz="1400" b="1" dirty="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gridSpan="2">
                  <a:txBody>
                    <a:bodyPr/>
                    <a:lstStyle/>
                    <a:p>
                      <a:pPr algn="ctr"/>
                      <a:endParaRPr lang="en-CA" sz="1400" b="1" dirty="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gridSpan="2">
                  <a:txBody>
                    <a:bodyPr/>
                    <a:lstStyle/>
                    <a:p>
                      <a:pPr algn="ctr"/>
                      <a:endParaRPr lang="en-CA" sz="1400" b="1" dirty="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5332">
                <a:tc rowSpan="2">
                  <a:txBody>
                    <a:bodyPr/>
                    <a:lstStyle/>
                    <a:p>
                      <a:pPr marL="0" algn="ctr" defTabSz="914400">
                        <a:buNone/>
                      </a:pPr>
                      <a:r>
                        <a:rPr lang="fr-FR" sz="1200" b="1" i="0" noProof="0" smtClean="0">
                          <a:solidFill>
                            <a:schemeClr val="dk1"/>
                          </a:solidFill>
                          <a:latin typeface="Arial"/>
                          <a:ea typeface="+mn-ea"/>
                          <a:cs typeface="+mn-cs"/>
                        </a:rPr>
                        <a:t>Version</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rowSpan="2">
                  <a:txBody>
                    <a:bodyPr/>
                    <a:lstStyle/>
                    <a:p>
                      <a:pPr marL="0" algn="ctr" defTabSz="914400">
                        <a:buNone/>
                      </a:pPr>
                      <a:r>
                        <a:rPr lang="fr-FR" sz="1200" b="1" i="0" noProof="0" smtClean="0">
                          <a:solidFill>
                            <a:schemeClr val="dk1"/>
                          </a:solidFill>
                          <a:latin typeface="Arial"/>
                          <a:ea typeface="+mn-ea"/>
                          <a:cs typeface="+mn-cs"/>
                        </a:rPr>
                        <a:t>Longueur d'en-tête IP</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algn="ctr" defTabSz="914400">
                        <a:buNone/>
                      </a:pPr>
                      <a:r>
                        <a:rPr lang="fr-FR" sz="1200" b="1" i="0" kern="1200" noProof="0" smtClean="0">
                          <a:solidFill>
                            <a:srgbClr val="000000"/>
                          </a:solidFill>
                          <a:latin typeface="Arial"/>
                          <a:ea typeface="+mn-ea"/>
                          <a:cs typeface="+mn-cs"/>
                        </a:rPr>
                        <a:t>Services différenciés </a:t>
                      </a:r>
                      <a:endParaRPr lang="fr-FR" sz="1200" b="1" kern="1200" noProof="0">
                        <a:solidFill>
                          <a:schemeClr val="tx1"/>
                        </a:solidFill>
                        <a:latin typeface="+mn-lt"/>
                        <a:ea typeface="+mn-ea"/>
                        <a:cs typeface="+mn-cs"/>
                      </a:endParaRPr>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rowSpan="2" gridSpan="4">
                  <a:txBody>
                    <a:bodyPr/>
                    <a:lstStyle/>
                    <a:p>
                      <a:pPr marL="0" algn="ctr" defTabSz="914400">
                        <a:buNone/>
                      </a:pPr>
                      <a:r>
                        <a:rPr lang="fr-FR" sz="1200" b="1" i="0" noProof="0" smtClean="0">
                          <a:solidFill>
                            <a:schemeClr val="dk1"/>
                          </a:solidFill>
                          <a:latin typeface="Arial"/>
                          <a:ea typeface="+mn-ea"/>
                          <a:cs typeface="+mn-cs"/>
                        </a:rPr>
                        <a:t>Longueur totale</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CA"/>
                    </a:p>
                  </a:txBody>
                  <a:tcPr/>
                </a:tc>
                <a:tc rowSpan="2" hMerge="1">
                  <a:txBody>
                    <a:bodyPr/>
                    <a:lstStyle/>
                    <a:p>
                      <a:endParaRPr lang="en-CA"/>
                    </a:p>
                  </a:txBody>
                  <a:tcPr/>
                </a:tc>
                <a:tc rowSpan="2"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564">
                <a:tc vMerge="1">
                  <a:txBody>
                    <a:bodyPr/>
                    <a:lstStyle/>
                    <a:p>
                      <a:endParaRPr lang="en-CA"/>
                    </a:p>
                  </a:txBody>
                  <a:tcPr/>
                </a:tc>
                <a:tc vMerge="1">
                  <a:txBody>
                    <a:bodyPr/>
                    <a:lstStyle/>
                    <a:p>
                      <a:endParaRPr lang="en-CA"/>
                    </a:p>
                  </a:txBody>
                  <a:tcPr/>
                </a:tc>
                <a:tc>
                  <a:txBody>
                    <a:bodyPr/>
                    <a:lstStyle/>
                    <a:p>
                      <a:pPr marL="0" algn="ctr" defTabSz="914400">
                        <a:buNone/>
                      </a:pPr>
                      <a:r>
                        <a:rPr lang="fr-FR" sz="1000" b="1" i="0" noProof="0" smtClean="0">
                          <a:solidFill>
                            <a:schemeClr val="dk1"/>
                          </a:solidFill>
                          <a:latin typeface="Arial"/>
                          <a:ea typeface="+mn-ea"/>
                          <a:cs typeface="+mn-cs"/>
                        </a:rPr>
                        <a:t>DSCP</a:t>
                      </a:r>
                      <a:endParaRPr lang="fr-FR" sz="10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ctr" defTabSz="914400">
                        <a:buNone/>
                      </a:pPr>
                      <a:r>
                        <a:rPr lang="fr-FR" sz="1000" b="1" i="0" noProof="0" smtClean="0">
                          <a:solidFill>
                            <a:schemeClr val="dk1"/>
                          </a:solidFill>
                          <a:latin typeface="Arial"/>
                          <a:ea typeface="+mn-ea"/>
                          <a:cs typeface="+mn-cs"/>
                        </a:rPr>
                        <a:t>ECN</a:t>
                      </a:r>
                      <a:endParaRPr lang="fr-FR" sz="10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4" vMerge="1">
                  <a:txBody>
                    <a:bodyPr/>
                    <a:lstStyle/>
                    <a:p>
                      <a:endParaRPr lang="en-CA"/>
                    </a:p>
                  </a:txBody>
                  <a:tcPr/>
                </a:tc>
                <a:tc hMerge="1" vMerge="1">
                  <a:txBody>
                    <a:bodyPr/>
                    <a:lstStyle/>
                    <a:p>
                      <a:endParaRPr lang="en-CA"/>
                    </a:p>
                  </a:txBody>
                  <a:tcPr/>
                </a:tc>
                <a:tc hMerge="1" vMerge="1">
                  <a:txBody>
                    <a:bodyPr/>
                    <a:lstStyle/>
                    <a:p>
                      <a:endParaRPr lang="en-CA"/>
                    </a:p>
                  </a:txBody>
                  <a:tcPr/>
                </a:tc>
                <a:tc hMerge="1" vMerge="1">
                  <a:txBody>
                    <a:bodyPr/>
                    <a:lstStyle/>
                    <a:p>
                      <a:endParaRPr lang="en-CA"/>
                    </a:p>
                  </a:txBody>
                  <a:tcPr/>
                </a:tc>
              </a:tr>
              <a:tr h="482253">
                <a:tc gridSpan="4">
                  <a:txBody>
                    <a:bodyPr/>
                    <a:lstStyle/>
                    <a:p>
                      <a:pPr marL="0" algn="ctr" defTabSz="914400">
                        <a:buNone/>
                      </a:pPr>
                      <a:r>
                        <a:rPr lang="fr-FR" sz="1200" b="1" i="0" kern="1200" noProof="0" smtClean="0">
                          <a:solidFill>
                            <a:srgbClr val="000000"/>
                          </a:solidFill>
                          <a:latin typeface="Arial"/>
                          <a:ea typeface="+mn-ea"/>
                          <a:cs typeface="+mn-cs"/>
                        </a:rPr>
                        <a:t>Identification</a:t>
                      </a:r>
                      <a:endParaRPr lang="fr-FR" sz="1200" b="1" kern="1200" noProof="0">
                        <a:solidFill>
                          <a:schemeClr val="tx1"/>
                        </a:solidFill>
                        <a:latin typeface="+mn-lt"/>
                        <a:ea typeface="+mn-ea"/>
                        <a:cs typeface="+mn-cs"/>
                      </a:endParaRPr>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a:txBody>
                    <a:bodyPr/>
                    <a:lstStyle/>
                    <a:p>
                      <a:pPr marL="0" algn="ctr" defTabSz="914400">
                        <a:buNone/>
                      </a:pPr>
                      <a:r>
                        <a:rPr lang="fr-FR" sz="1200" b="1" i="0" kern="1200" noProof="0" smtClean="0">
                          <a:solidFill>
                            <a:srgbClr val="000000"/>
                          </a:solidFill>
                          <a:latin typeface="Arial"/>
                          <a:ea typeface="+mn-ea"/>
                          <a:cs typeface="+mn-cs"/>
                        </a:rPr>
                        <a:t>Indicateur</a:t>
                      </a:r>
                      <a:endParaRPr lang="fr-FR" sz="1200" b="1" kern="1200" noProof="0">
                        <a:solidFill>
                          <a:schemeClr val="tx1"/>
                        </a:solidFill>
                        <a:latin typeface="+mn-lt"/>
                        <a:ea typeface="+mn-ea"/>
                        <a:cs typeface="+mn-cs"/>
                      </a:endParaRPr>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algn="ctr" defTabSz="914400">
                        <a:buNone/>
                      </a:pPr>
                      <a:r>
                        <a:rPr lang="fr-FR" sz="1200" b="1" i="0" noProof="0" smtClean="0">
                          <a:solidFill>
                            <a:schemeClr val="dk1"/>
                          </a:solidFill>
                          <a:latin typeface="Arial"/>
                          <a:ea typeface="+mn-ea"/>
                          <a:cs typeface="+mn-cs"/>
                        </a:rPr>
                        <a:t>Décalage du fragment</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253">
                <a:tc gridSpan="2">
                  <a:txBody>
                    <a:bodyPr/>
                    <a:lstStyle/>
                    <a:p>
                      <a:pPr marL="0" algn="ctr" defTabSz="914400">
                        <a:buNone/>
                      </a:pPr>
                      <a:r>
                        <a:rPr lang="fr-FR" sz="1200" b="1" i="0" noProof="0" smtClean="0">
                          <a:solidFill>
                            <a:schemeClr val="dk1"/>
                          </a:solidFill>
                          <a:latin typeface="Arial"/>
                          <a:ea typeface="+mn-ea"/>
                          <a:cs typeface="+mn-cs"/>
                        </a:rPr>
                        <a:t>Durée de vie</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algn="ctr" defTabSz="914400">
                        <a:buNone/>
                      </a:pPr>
                      <a:r>
                        <a:rPr lang="fr-FR" sz="1200" b="1" i="0" noProof="0" smtClean="0">
                          <a:solidFill>
                            <a:schemeClr val="dk1"/>
                          </a:solidFill>
                          <a:latin typeface="Arial"/>
                          <a:ea typeface="+mn-ea"/>
                          <a:cs typeface="+mn-cs"/>
                        </a:rPr>
                        <a:t>Protocole</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hMerge="1">
                  <a:txBody>
                    <a:bodyPr/>
                    <a:lstStyle/>
                    <a:p>
                      <a:endParaRPr lang="en-CA"/>
                    </a:p>
                  </a:txBody>
                  <a:tcPr/>
                </a:tc>
                <a:tc gridSpan="4">
                  <a:txBody>
                    <a:bodyPr/>
                    <a:lstStyle/>
                    <a:p>
                      <a:pPr marL="0" algn="ctr" defTabSz="914400">
                        <a:buNone/>
                      </a:pPr>
                      <a:r>
                        <a:rPr lang="fr-FR" sz="1200" b="1" i="0" noProof="0" smtClean="0">
                          <a:solidFill>
                            <a:schemeClr val="dk1"/>
                          </a:solidFill>
                          <a:latin typeface="Arial"/>
                          <a:ea typeface="+mn-ea"/>
                          <a:cs typeface="+mn-cs"/>
                        </a:rPr>
                        <a:t>Somme de contrôle d'en-tête</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253">
                <a:tc gridSpan="8">
                  <a:txBody>
                    <a:bodyPr/>
                    <a:lstStyle/>
                    <a:p>
                      <a:pPr marL="0" algn="ctr" defTabSz="914400">
                        <a:buNone/>
                      </a:pPr>
                      <a:r>
                        <a:rPr lang="fr-FR" sz="1200" b="1" i="0" noProof="0" smtClean="0">
                          <a:solidFill>
                            <a:schemeClr val="dk1"/>
                          </a:solidFill>
                          <a:latin typeface="Arial"/>
                          <a:ea typeface="+mn-ea"/>
                          <a:cs typeface="+mn-cs"/>
                        </a:rPr>
                        <a:t>Adresse IP source</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253">
                <a:tc gridSpan="8">
                  <a:txBody>
                    <a:bodyPr/>
                    <a:lstStyle/>
                    <a:p>
                      <a:pPr marL="0" algn="ctr" defTabSz="914400">
                        <a:buNone/>
                      </a:pPr>
                      <a:r>
                        <a:rPr lang="fr-FR" sz="1200" b="1" i="0" noProof="0" smtClean="0">
                          <a:solidFill>
                            <a:schemeClr val="dk1"/>
                          </a:solidFill>
                          <a:latin typeface="Arial"/>
                          <a:ea typeface="+mn-ea"/>
                          <a:cs typeface="+mn-cs"/>
                        </a:rPr>
                        <a:t>Adresse IP de destination</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253">
                <a:tc gridSpan="7">
                  <a:txBody>
                    <a:bodyPr/>
                    <a:lstStyle/>
                    <a:p>
                      <a:pPr marL="0" marR="0" indent="0" algn="ctr" defTabSz="914400">
                        <a:lnSpc>
                          <a:spcPct val="100000"/>
                        </a:lnSpc>
                        <a:spcBef>
                          <a:spcPts val="0"/>
                        </a:spcBef>
                        <a:spcAft>
                          <a:spcPts val="0"/>
                        </a:spcAft>
                        <a:buNone/>
                        <a:tabLst/>
                      </a:pPr>
                      <a:r>
                        <a:rPr lang="fr-FR" sz="1200" b="1" i="0" noProof="0" dirty="0" smtClean="0">
                          <a:solidFill>
                            <a:schemeClr val="dk1"/>
                          </a:solidFill>
                          <a:latin typeface="Arial"/>
                          <a:ea typeface="+mn-ea"/>
                          <a:cs typeface="+mn-cs"/>
                        </a:rPr>
                        <a:t>Options (facultatif)</a:t>
                      </a:r>
                    </a:p>
                    <a:p>
                      <a:pPr marL="0" algn="ctr" defTabSz="914400">
                        <a:buNone/>
                      </a:pPr>
                      <a:endParaRPr lang="fr-FR" sz="1200" b="1" noProof="0" dirty="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algn="ctr" defTabSz="914400">
                        <a:buNone/>
                      </a:pPr>
                      <a:r>
                        <a:rPr lang="fr-FR" sz="1200" b="1" i="0" noProof="0" dirty="0" smtClean="0">
                          <a:solidFill>
                            <a:schemeClr val="dk1"/>
                          </a:solidFill>
                          <a:latin typeface="Arial"/>
                          <a:ea typeface="+mn-ea"/>
                          <a:cs typeface="+mn-cs"/>
                        </a:rPr>
                        <a:t>Remplissage</a:t>
                      </a:r>
                      <a:endParaRPr lang="fr-FR" sz="1200" b="1" noProof="0" dirty="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Left-Right Arrow 5"/>
          <p:cNvSpPr/>
          <p:nvPr/>
        </p:nvSpPr>
        <p:spPr>
          <a:xfrm>
            <a:off x="900113" y="2500313"/>
            <a:ext cx="1727200" cy="47625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pPr>
            <a:r>
              <a:rPr lang="fr-FR" sz="1200" b="1" i="0" dirty="0" smtClean="0">
                <a:solidFill>
                  <a:srgbClr val="000000"/>
                </a:solidFill>
                <a:latin typeface="Arial"/>
                <a:ea typeface="ＭＳ Ｐゴシック"/>
                <a:cs typeface="ＭＳ Ｐゴシック"/>
              </a:rPr>
              <a:t>Octet 1</a:t>
            </a:r>
            <a:endParaRPr lang="fr-FR" sz="1200" b="1" i="0" dirty="0">
              <a:solidFill>
                <a:srgbClr val="000000"/>
              </a:solidFill>
              <a:latin typeface="Arial"/>
              <a:ea typeface="ＭＳ Ｐゴシック"/>
              <a:cs typeface="ＭＳ Ｐゴシック"/>
            </a:endParaRPr>
          </a:p>
        </p:txBody>
      </p:sp>
      <p:sp>
        <p:nvSpPr>
          <p:cNvPr id="7" name="Left-Right Arrow 6"/>
          <p:cNvSpPr/>
          <p:nvPr/>
        </p:nvSpPr>
        <p:spPr>
          <a:xfrm>
            <a:off x="2771775" y="2500313"/>
            <a:ext cx="1728788" cy="47625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pPr>
            <a:r>
              <a:rPr lang="fr-FR" sz="1200" b="1" i="0" dirty="0" smtClean="0">
                <a:solidFill>
                  <a:srgbClr val="000000"/>
                </a:solidFill>
                <a:latin typeface="Arial"/>
                <a:ea typeface="ＭＳ Ｐゴシック"/>
                <a:cs typeface="ＭＳ Ｐゴシック"/>
              </a:rPr>
              <a:t>Octet 2</a:t>
            </a:r>
            <a:endParaRPr lang="fr-FR" sz="1200" b="1" i="0" dirty="0">
              <a:solidFill>
                <a:srgbClr val="000000"/>
              </a:solidFill>
              <a:latin typeface="Arial"/>
              <a:ea typeface="ＭＳ Ｐゴシック"/>
              <a:cs typeface="ＭＳ Ｐゴシック"/>
            </a:endParaRPr>
          </a:p>
        </p:txBody>
      </p:sp>
      <p:sp>
        <p:nvSpPr>
          <p:cNvPr id="8" name="Left-Right Arrow 7"/>
          <p:cNvSpPr/>
          <p:nvPr/>
        </p:nvSpPr>
        <p:spPr>
          <a:xfrm>
            <a:off x="4716463" y="2500313"/>
            <a:ext cx="1727200" cy="47625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pPr>
            <a:r>
              <a:rPr lang="fr-FR" sz="1200" b="1" i="0" dirty="0" smtClean="0">
                <a:solidFill>
                  <a:srgbClr val="000000"/>
                </a:solidFill>
                <a:latin typeface="Arial"/>
                <a:ea typeface="ＭＳ Ｐゴシック"/>
                <a:cs typeface="ＭＳ Ｐゴシック"/>
              </a:rPr>
              <a:t>Octet 3</a:t>
            </a:r>
            <a:endParaRPr lang="fr-FR" sz="1200" b="1" i="0" dirty="0">
              <a:solidFill>
                <a:srgbClr val="000000"/>
              </a:solidFill>
              <a:latin typeface="Arial"/>
              <a:ea typeface="ＭＳ Ｐゴシック"/>
              <a:cs typeface="ＭＳ Ｐゴシック"/>
            </a:endParaRPr>
          </a:p>
        </p:txBody>
      </p:sp>
      <p:sp>
        <p:nvSpPr>
          <p:cNvPr id="9" name="Left-Right Arrow 8"/>
          <p:cNvSpPr/>
          <p:nvPr/>
        </p:nvSpPr>
        <p:spPr>
          <a:xfrm>
            <a:off x="6588125" y="2500313"/>
            <a:ext cx="1728788" cy="47625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pPr>
            <a:r>
              <a:rPr lang="fr-FR" sz="1200" b="1" i="0" dirty="0" smtClean="0">
                <a:solidFill>
                  <a:srgbClr val="000000"/>
                </a:solidFill>
                <a:latin typeface="Arial"/>
                <a:ea typeface="ＭＳ Ｐゴシック"/>
                <a:cs typeface="ＭＳ Ｐゴシック"/>
              </a:rPr>
              <a:t>Octet 4</a:t>
            </a:r>
            <a:endParaRPr lang="fr-FR" sz="1200" b="1"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Paquet IPv4</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Champs d'en-tête IPv4</a:t>
            </a:r>
            <a:endParaRPr lang="fr-FR" sz="3200" b="1" i="0" dirty="0">
              <a:solidFill>
                <a:srgbClr val="708CA1"/>
              </a:solidFill>
              <a:latin typeface="Arial"/>
              <a:ea typeface="ＭＳ Ｐゴシック"/>
              <a:cs typeface="ＭＳ Ｐゴシック"/>
            </a:endParaRPr>
          </a:p>
        </p:txBody>
      </p:sp>
      <p:sp>
        <p:nvSpPr>
          <p:cNvPr id="31746" name="Content Placeholder 1"/>
          <p:cNvSpPr>
            <a:spLocks noGrp="1"/>
          </p:cNvSpPr>
          <p:nvPr>
            <p:ph idx="1"/>
          </p:nvPr>
        </p:nvSpPr>
        <p:spPr/>
        <p:txBody>
          <a:bodyPr/>
          <a:lstStyle/>
          <a:p>
            <a:pPr marL="0" indent="0" algn="l" defTabSz="814365">
              <a:spcBef>
                <a:spcPct val="50000"/>
              </a:spcBef>
              <a:spcAft>
                <a:spcPct val="0"/>
              </a:spcAft>
              <a:buNone/>
            </a:pPr>
            <a:r>
              <a:rPr lang="fr-FR" sz="2000" b="0" i="0" dirty="0" smtClean="0">
                <a:solidFill>
                  <a:srgbClr val="000000"/>
                </a:solidFill>
                <a:latin typeface="Arial"/>
                <a:ea typeface="ＭＳ Ｐゴシック"/>
                <a:cs typeface="ＭＳ Ｐゴシック"/>
              </a:rPr>
              <a:t>Longueur d'en-tête Internet (IHL, Internet Header Length), longueur totale, somme de contrôle, identification, indicateurs, décalage du fragment</a:t>
            </a:r>
            <a:endParaRPr lang="fr-FR" sz="2000" b="0" i="0" dirty="0">
              <a:solidFill>
                <a:srgbClr val="000000"/>
              </a:solidFill>
              <a:latin typeface="Arial"/>
              <a:ea typeface="ＭＳ Ｐゴシック"/>
              <a:cs typeface="ＭＳ Ｐゴシック"/>
            </a:endParaRPr>
          </a:p>
        </p:txBody>
      </p:sp>
      <p:graphicFrame>
        <p:nvGraphicFramePr>
          <p:cNvPr id="5" name="Table 4"/>
          <p:cNvGraphicFramePr>
            <a:graphicFrameLocks noGrp="1"/>
          </p:cNvGraphicFramePr>
          <p:nvPr>
            <p:extLst>
              <p:ext uri="{D42A27DB-BD31-4B8C-83A1-F6EECF244321}">
                <p14:modId xmlns:p14="http://schemas.microsoft.com/office/powerpoint/2010/main" xmlns="" val="1261269668"/>
              </p:ext>
            </p:extLst>
          </p:nvPr>
        </p:nvGraphicFramePr>
        <p:xfrm>
          <a:off x="827088" y="2500313"/>
          <a:ext cx="7569201" cy="3635373"/>
        </p:xfrm>
        <a:graphic>
          <a:graphicData uri="http://schemas.openxmlformats.org/drawingml/2006/table">
            <a:tbl>
              <a:tblPr firstRow="1" bandRow="1">
                <a:tableStyleId>{2D5ABB26-0587-4C30-8999-92F81FD0307C}</a:tableStyleId>
              </a:tblPr>
              <a:tblGrid>
                <a:gridCol w="936129"/>
                <a:gridCol w="944289"/>
                <a:gridCol w="1432038"/>
                <a:gridCol w="512230"/>
                <a:gridCol w="936129"/>
                <a:gridCol w="936129"/>
                <a:gridCol w="358417"/>
                <a:gridCol w="1513840"/>
              </a:tblGrid>
              <a:tr h="518212">
                <a:tc gridSpan="2">
                  <a:txBody>
                    <a:bodyPr/>
                    <a:lstStyle/>
                    <a:p>
                      <a:pPr algn="ctr"/>
                      <a:endParaRPr lang="en-CA" sz="1400" b="1" dirty="0" smtClean="0"/>
                    </a:p>
                    <a:p>
                      <a:pPr algn="ctr"/>
                      <a:endParaRPr lang="en-CA" sz="1400" b="1" dirty="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endParaRPr lang="en-CA" sz="1400" b="1" dirty="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gridSpan="2">
                  <a:txBody>
                    <a:bodyPr/>
                    <a:lstStyle/>
                    <a:p>
                      <a:pPr algn="ctr"/>
                      <a:endParaRPr lang="en-CA" sz="1400" b="1" dirty="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gridSpan="2">
                  <a:txBody>
                    <a:bodyPr/>
                    <a:lstStyle/>
                    <a:p>
                      <a:pPr algn="ctr"/>
                      <a:endParaRPr lang="en-CA" sz="1400" b="1" dirty="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5332">
                <a:tc rowSpan="2">
                  <a:txBody>
                    <a:bodyPr/>
                    <a:lstStyle/>
                    <a:p>
                      <a:pPr marL="0" algn="ctr" defTabSz="914400">
                        <a:buNone/>
                      </a:pPr>
                      <a:r>
                        <a:rPr lang="fr-FR" sz="1200" b="1" i="0" noProof="0" smtClean="0">
                          <a:solidFill>
                            <a:schemeClr val="dk1"/>
                          </a:solidFill>
                          <a:latin typeface="Arial"/>
                          <a:ea typeface="+mn-ea"/>
                          <a:cs typeface="+mn-cs"/>
                        </a:rPr>
                        <a:t>Version</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rowSpan="2">
                  <a:txBody>
                    <a:bodyPr/>
                    <a:lstStyle/>
                    <a:p>
                      <a:pPr marL="0" algn="ctr" defTabSz="914400">
                        <a:buNone/>
                      </a:pPr>
                      <a:r>
                        <a:rPr lang="fr-FR" sz="1200" b="1" i="0" noProof="0" smtClean="0">
                          <a:solidFill>
                            <a:schemeClr val="dk1"/>
                          </a:solidFill>
                          <a:latin typeface="Arial"/>
                          <a:ea typeface="+mn-ea"/>
                          <a:cs typeface="+mn-cs"/>
                        </a:rPr>
                        <a:t>Longueur d'en-tête IP</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algn="ctr" defTabSz="914400">
                        <a:buNone/>
                      </a:pPr>
                      <a:r>
                        <a:rPr lang="fr-FR" sz="1200" b="1" i="0" kern="1200" noProof="0" smtClean="0">
                          <a:solidFill>
                            <a:srgbClr val="000000"/>
                          </a:solidFill>
                          <a:latin typeface="Arial"/>
                          <a:ea typeface="+mn-ea"/>
                          <a:cs typeface="+mn-cs"/>
                        </a:rPr>
                        <a:t>Services différenciés </a:t>
                      </a:r>
                      <a:endParaRPr lang="fr-FR" sz="1200" b="1" kern="1200" noProof="0">
                        <a:solidFill>
                          <a:schemeClr val="tx1"/>
                        </a:solidFill>
                        <a:latin typeface="+mn-lt"/>
                        <a:ea typeface="+mn-ea"/>
                        <a:cs typeface="+mn-cs"/>
                      </a:endParaRPr>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rowSpan="2" gridSpan="4">
                  <a:txBody>
                    <a:bodyPr/>
                    <a:lstStyle/>
                    <a:p>
                      <a:pPr marL="0" algn="ctr" defTabSz="914400">
                        <a:buNone/>
                      </a:pPr>
                      <a:r>
                        <a:rPr lang="fr-FR" sz="1200" b="1" i="0" noProof="0" smtClean="0">
                          <a:solidFill>
                            <a:schemeClr val="dk1"/>
                          </a:solidFill>
                          <a:latin typeface="Arial"/>
                          <a:ea typeface="+mn-ea"/>
                          <a:cs typeface="+mn-cs"/>
                        </a:rPr>
                        <a:t>Longueur totale</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CA"/>
                    </a:p>
                  </a:txBody>
                  <a:tcPr/>
                </a:tc>
                <a:tc rowSpan="2" hMerge="1">
                  <a:txBody>
                    <a:bodyPr/>
                    <a:lstStyle/>
                    <a:p>
                      <a:endParaRPr lang="en-CA"/>
                    </a:p>
                  </a:txBody>
                  <a:tcPr/>
                </a:tc>
                <a:tc rowSpan="2"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564">
                <a:tc vMerge="1">
                  <a:txBody>
                    <a:bodyPr/>
                    <a:lstStyle/>
                    <a:p>
                      <a:endParaRPr lang="en-CA"/>
                    </a:p>
                  </a:txBody>
                  <a:tcPr/>
                </a:tc>
                <a:tc vMerge="1">
                  <a:txBody>
                    <a:bodyPr/>
                    <a:lstStyle/>
                    <a:p>
                      <a:endParaRPr lang="en-CA"/>
                    </a:p>
                  </a:txBody>
                  <a:tcPr/>
                </a:tc>
                <a:tc>
                  <a:txBody>
                    <a:bodyPr/>
                    <a:lstStyle/>
                    <a:p>
                      <a:pPr marL="0" algn="ctr" defTabSz="914400">
                        <a:buNone/>
                      </a:pPr>
                      <a:r>
                        <a:rPr lang="fr-FR" sz="1000" b="1" i="0" noProof="0" smtClean="0">
                          <a:solidFill>
                            <a:schemeClr val="dk1"/>
                          </a:solidFill>
                          <a:latin typeface="Arial"/>
                          <a:ea typeface="+mn-ea"/>
                          <a:cs typeface="+mn-cs"/>
                        </a:rPr>
                        <a:t>DSCP</a:t>
                      </a:r>
                      <a:endParaRPr lang="fr-FR" sz="10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ctr" defTabSz="914400">
                        <a:buNone/>
                      </a:pPr>
                      <a:r>
                        <a:rPr lang="fr-FR" sz="1000" b="1" i="0" noProof="0" smtClean="0">
                          <a:solidFill>
                            <a:schemeClr val="dk1"/>
                          </a:solidFill>
                          <a:latin typeface="Arial"/>
                          <a:ea typeface="+mn-ea"/>
                          <a:cs typeface="+mn-cs"/>
                        </a:rPr>
                        <a:t>ECN</a:t>
                      </a:r>
                      <a:endParaRPr lang="fr-FR" sz="10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4" vMerge="1">
                  <a:txBody>
                    <a:bodyPr/>
                    <a:lstStyle/>
                    <a:p>
                      <a:endParaRPr lang="en-CA"/>
                    </a:p>
                  </a:txBody>
                  <a:tcPr/>
                </a:tc>
                <a:tc hMerge="1" vMerge="1">
                  <a:txBody>
                    <a:bodyPr/>
                    <a:lstStyle/>
                    <a:p>
                      <a:endParaRPr lang="en-CA"/>
                    </a:p>
                  </a:txBody>
                  <a:tcPr/>
                </a:tc>
                <a:tc hMerge="1" vMerge="1">
                  <a:txBody>
                    <a:bodyPr/>
                    <a:lstStyle/>
                    <a:p>
                      <a:endParaRPr lang="en-CA"/>
                    </a:p>
                  </a:txBody>
                  <a:tcPr/>
                </a:tc>
                <a:tc hMerge="1" vMerge="1">
                  <a:txBody>
                    <a:bodyPr/>
                    <a:lstStyle/>
                    <a:p>
                      <a:endParaRPr lang="en-CA"/>
                    </a:p>
                  </a:txBody>
                  <a:tcPr/>
                </a:tc>
              </a:tr>
              <a:tr h="482253">
                <a:tc gridSpan="4">
                  <a:txBody>
                    <a:bodyPr/>
                    <a:lstStyle/>
                    <a:p>
                      <a:pPr marL="0" algn="ctr" defTabSz="914400">
                        <a:buNone/>
                      </a:pPr>
                      <a:r>
                        <a:rPr lang="fr-FR" sz="1200" b="1" i="0" kern="1200" noProof="0" smtClean="0">
                          <a:solidFill>
                            <a:srgbClr val="000000"/>
                          </a:solidFill>
                          <a:latin typeface="Arial"/>
                          <a:ea typeface="+mn-ea"/>
                          <a:cs typeface="+mn-cs"/>
                        </a:rPr>
                        <a:t>Identification</a:t>
                      </a:r>
                      <a:endParaRPr lang="fr-FR" sz="1200" b="1" kern="1200" noProof="0">
                        <a:solidFill>
                          <a:schemeClr val="tx1"/>
                        </a:solidFill>
                        <a:latin typeface="+mn-lt"/>
                        <a:ea typeface="+mn-ea"/>
                        <a:cs typeface="+mn-cs"/>
                      </a:endParaRPr>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a:txBody>
                    <a:bodyPr/>
                    <a:lstStyle/>
                    <a:p>
                      <a:pPr marL="0" algn="ctr" defTabSz="914400">
                        <a:buNone/>
                      </a:pPr>
                      <a:r>
                        <a:rPr lang="fr-FR" sz="1200" b="1" i="0" kern="1200" noProof="0" smtClean="0">
                          <a:solidFill>
                            <a:srgbClr val="000000"/>
                          </a:solidFill>
                          <a:latin typeface="Arial"/>
                          <a:ea typeface="+mn-ea"/>
                          <a:cs typeface="+mn-cs"/>
                        </a:rPr>
                        <a:t>Indicateur</a:t>
                      </a:r>
                      <a:endParaRPr lang="fr-FR" sz="1200" b="1" kern="1200" noProof="0">
                        <a:solidFill>
                          <a:schemeClr val="tx1"/>
                        </a:solidFill>
                        <a:latin typeface="+mn-lt"/>
                        <a:ea typeface="+mn-ea"/>
                        <a:cs typeface="+mn-cs"/>
                      </a:endParaRPr>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algn="ctr" defTabSz="914400">
                        <a:buNone/>
                      </a:pPr>
                      <a:r>
                        <a:rPr lang="fr-FR" sz="1200" b="1" i="0" noProof="0" smtClean="0">
                          <a:solidFill>
                            <a:schemeClr val="dk1"/>
                          </a:solidFill>
                          <a:latin typeface="Arial"/>
                          <a:ea typeface="+mn-ea"/>
                          <a:cs typeface="+mn-cs"/>
                        </a:rPr>
                        <a:t>Décalage du fragment</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253">
                <a:tc gridSpan="2">
                  <a:txBody>
                    <a:bodyPr/>
                    <a:lstStyle/>
                    <a:p>
                      <a:pPr marL="0" algn="ctr" defTabSz="914400">
                        <a:buNone/>
                      </a:pPr>
                      <a:r>
                        <a:rPr lang="fr-FR" sz="1200" b="1" i="0" noProof="0" smtClean="0">
                          <a:solidFill>
                            <a:schemeClr val="dk1"/>
                          </a:solidFill>
                          <a:latin typeface="Arial"/>
                          <a:ea typeface="+mn-ea"/>
                          <a:cs typeface="+mn-cs"/>
                        </a:rPr>
                        <a:t>Durée de vie</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algn="ctr" defTabSz="914400">
                        <a:buNone/>
                      </a:pPr>
                      <a:r>
                        <a:rPr lang="fr-FR" sz="1200" b="1" i="0" noProof="0" smtClean="0">
                          <a:solidFill>
                            <a:schemeClr val="dk1"/>
                          </a:solidFill>
                          <a:latin typeface="Arial"/>
                          <a:ea typeface="+mn-ea"/>
                          <a:cs typeface="+mn-cs"/>
                        </a:rPr>
                        <a:t>Protocole</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hMerge="1">
                  <a:txBody>
                    <a:bodyPr/>
                    <a:lstStyle/>
                    <a:p>
                      <a:endParaRPr lang="en-CA"/>
                    </a:p>
                  </a:txBody>
                  <a:tcPr/>
                </a:tc>
                <a:tc gridSpan="4">
                  <a:txBody>
                    <a:bodyPr/>
                    <a:lstStyle/>
                    <a:p>
                      <a:pPr marL="0" algn="ctr" defTabSz="914400">
                        <a:buNone/>
                      </a:pPr>
                      <a:r>
                        <a:rPr lang="fr-FR" sz="1200" b="1" i="0" noProof="0" smtClean="0">
                          <a:solidFill>
                            <a:schemeClr val="dk1"/>
                          </a:solidFill>
                          <a:latin typeface="Arial"/>
                          <a:ea typeface="+mn-ea"/>
                          <a:cs typeface="+mn-cs"/>
                        </a:rPr>
                        <a:t>Somme de contrôle d'en-tête</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253">
                <a:tc gridSpan="8">
                  <a:txBody>
                    <a:bodyPr/>
                    <a:lstStyle/>
                    <a:p>
                      <a:pPr marL="0" algn="ctr" defTabSz="914400">
                        <a:buNone/>
                      </a:pPr>
                      <a:r>
                        <a:rPr lang="fr-FR" sz="1200" b="1" i="0" noProof="0" smtClean="0">
                          <a:solidFill>
                            <a:schemeClr val="dk1"/>
                          </a:solidFill>
                          <a:latin typeface="Arial"/>
                          <a:ea typeface="+mn-ea"/>
                          <a:cs typeface="+mn-cs"/>
                        </a:rPr>
                        <a:t>Adresse IP source</a:t>
                      </a: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253">
                <a:tc gridSpan="8">
                  <a:txBody>
                    <a:bodyPr/>
                    <a:lstStyle/>
                    <a:p>
                      <a:pPr marL="0" algn="ctr" defTabSz="914400">
                        <a:buNone/>
                      </a:pPr>
                      <a:r>
                        <a:rPr lang="fr-FR" sz="1200" b="1" i="0" noProof="0" dirty="0" smtClean="0">
                          <a:solidFill>
                            <a:schemeClr val="dk1"/>
                          </a:solidFill>
                          <a:latin typeface="Arial"/>
                          <a:ea typeface="+mn-ea"/>
                          <a:cs typeface="+mn-cs"/>
                        </a:rPr>
                        <a:t>Adresse IP de destination</a:t>
                      </a:r>
                      <a:endParaRPr lang="fr-FR" sz="1200" b="1" noProof="0" dirty="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253">
                <a:tc gridSpan="7">
                  <a:txBody>
                    <a:bodyPr/>
                    <a:lstStyle/>
                    <a:p>
                      <a:pPr marL="0" marR="0" indent="0" algn="ctr" defTabSz="914400">
                        <a:lnSpc>
                          <a:spcPct val="100000"/>
                        </a:lnSpc>
                        <a:spcBef>
                          <a:spcPts val="0"/>
                        </a:spcBef>
                        <a:spcAft>
                          <a:spcPts val="0"/>
                        </a:spcAft>
                        <a:buNone/>
                        <a:tabLst/>
                      </a:pPr>
                      <a:r>
                        <a:rPr lang="fr-FR" sz="1200" b="1" i="0" noProof="0" smtClean="0">
                          <a:solidFill>
                            <a:schemeClr val="dk1"/>
                          </a:solidFill>
                          <a:latin typeface="Arial"/>
                          <a:ea typeface="+mn-ea"/>
                          <a:cs typeface="+mn-cs"/>
                        </a:rPr>
                        <a:t>Options (facultatif)</a:t>
                      </a:r>
                    </a:p>
                    <a:p>
                      <a:pPr marL="0" algn="ctr" defTabSz="914400">
                        <a:buNone/>
                      </a:pPr>
                      <a:endParaRPr lang="fr-FR" sz="1200" b="1" noProof="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algn="ctr" defTabSz="914400">
                        <a:buNone/>
                      </a:pPr>
                      <a:r>
                        <a:rPr lang="fr-FR" sz="1200" b="1" i="0" noProof="0" dirty="0" smtClean="0">
                          <a:solidFill>
                            <a:schemeClr val="dk1"/>
                          </a:solidFill>
                          <a:latin typeface="Arial"/>
                          <a:ea typeface="+mn-ea"/>
                          <a:cs typeface="+mn-cs"/>
                        </a:rPr>
                        <a:t>Remplissage</a:t>
                      </a:r>
                      <a:endParaRPr lang="fr-FR" sz="1200" b="1" noProof="0" dirty="0"/>
                    </a:p>
                  </a:txBody>
                  <a:tcPr marL="91442" marR="91442"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Left-Right Arrow 5"/>
          <p:cNvSpPr/>
          <p:nvPr/>
        </p:nvSpPr>
        <p:spPr>
          <a:xfrm>
            <a:off x="900113" y="2500313"/>
            <a:ext cx="1727200" cy="47625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pPr>
            <a:r>
              <a:rPr lang="fr-FR" sz="1200" b="1" i="0" dirty="0" smtClean="0">
                <a:solidFill>
                  <a:srgbClr val="000000"/>
                </a:solidFill>
                <a:latin typeface="Arial"/>
                <a:ea typeface="ＭＳ Ｐゴシック"/>
                <a:cs typeface="ＭＳ Ｐゴシック"/>
              </a:rPr>
              <a:t>Octet 1</a:t>
            </a:r>
            <a:endParaRPr lang="fr-FR" sz="1200" b="1" i="0" dirty="0">
              <a:solidFill>
                <a:srgbClr val="000000"/>
              </a:solidFill>
              <a:latin typeface="Arial"/>
              <a:ea typeface="ＭＳ Ｐゴシック"/>
              <a:cs typeface="ＭＳ Ｐゴシック"/>
            </a:endParaRPr>
          </a:p>
        </p:txBody>
      </p:sp>
      <p:sp>
        <p:nvSpPr>
          <p:cNvPr id="7" name="Left-Right Arrow 6"/>
          <p:cNvSpPr/>
          <p:nvPr/>
        </p:nvSpPr>
        <p:spPr>
          <a:xfrm>
            <a:off x="2771775" y="2500313"/>
            <a:ext cx="1728788" cy="47625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pPr>
            <a:r>
              <a:rPr lang="fr-FR" sz="1200" b="1" i="0" dirty="0" smtClean="0">
                <a:solidFill>
                  <a:srgbClr val="000000"/>
                </a:solidFill>
                <a:latin typeface="Arial"/>
                <a:ea typeface="ＭＳ Ｐゴシック"/>
                <a:cs typeface="ＭＳ Ｐゴシック"/>
              </a:rPr>
              <a:t>Octet 2</a:t>
            </a:r>
            <a:endParaRPr lang="fr-FR" sz="1200" b="1" i="0" dirty="0">
              <a:solidFill>
                <a:srgbClr val="000000"/>
              </a:solidFill>
              <a:latin typeface="Arial"/>
              <a:ea typeface="ＭＳ Ｐゴシック"/>
              <a:cs typeface="ＭＳ Ｐゴシック"/>
            </a:endParaRPr>
          </a:p>
        </p:txBody>
      </p:sp>
      <p:sp>
        <p:nvSpPr>
          <p:cNvPr id="8" name="Left-Right Arrow 7"/>
          <p:cNvSpPr/>
          <p:nvPr/>
        </p:nvSpPr>
        <p:spPr>
          <a:xfrm>
            <a:off x="4716463" y="2500313"/>
            <a:ext cx="1727200" cy="47625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pPr>
            <a:r>
              <a:rPr lang="fr-FR" sz="1200" b="1" i="0" dirty="0" smtClean="0">
                <a:solidFill>
                  <a:srgbClr val="000000"/>
                </a:solidFill>
                <a:latin typeface="Arial"/>
                <a:ea typeface="ＭＳ Ｐゴシック"/>
                <a:cs typeface="ＭＳ Ｐゴシック"/>
              </a:rPr>
              <a:t>Octet 3</a:t>
            </a:r>
            <a:endParaRPr lang="fr-FR" sz="1200" b="1" i="0" dirty="0">
              <a:solidFill>
                <a:srgbClr val="000000"/>
              </a:solidFill>
              <a:latin typeface="Arial"/>
              <a:ea typeface="ＭＳ Ｐゴシック"/>
              <a:cs typeface="ＭＳ Ｐゴシック"/>
            </a:endParaRPr>
          </a:p>
        </p:txBody>
      </p:sp>
      <p:sp>
        <p:nvSpPr>
          <p:cNvPr id="9" name="Left-Right Arrow 8"/>
          <p:cNvSpPr/>
          <p:nvPr/>
        </p:nvSpPr>
        <p:spPr>
          <a:xfrm>
            <a:off x="6588125" y="2500313"/>
            <a:ext cx="1728788" cy="47625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pPr>
            <a:r>
              <a:rPr lang="fr-FR" sz="1200" b="1" i="0" dirty="0" smtClean="0">
                <a:solidFill>
                  <a:srgbClr val="000000"/>
                </a:solidFill>
                <a:latin typeface="Arial"/>
                <a:ea typeface="ＭＳ Ｐゴシック"/>
                <a:cs typeface="ＭＳ Ｐゴシック"/>
              </a:rPr>
              <a:t>Octet 4</a:t>
            </a:r>
            <a:endParaRPr lang="fr-FR" sz="1200" b="1"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Paquet IPv4</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Exemples d'en-tête IPv4</a:t>
            </a:r>
            <a:endParaRPr lang="fr-FR" sz="3200" b="1" i="0" dirty="0">
              <a:solidFill>
                <a:srgbClr val="708CA1"/>
              </a:solidFill>
              <a:latin typeface="Arial"/>
              <a:ea typeface="ＭＳ Ｐゴシック"/>
              <a:cs typeface="ＭＳ Ｐゴシック"/>
            </a:endParaRPr>
          </a:p>
        </p:txBody>
      </p:sp>
      <p:pic>
        <p:nvPicPr>
          <p:cNvPr id="33794"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860425" y="1403350"/>
            <a:ext cx="7488238" cy="4819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Couche réseau de la communication</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Limitations de l'IPv4</a:t>
            </a:r>
            <a:endParaRPr lang="fr-FR" sz="3200" b="1" i="0" dirty="0">
              <a:solidFill>
                <a:srgbClr val="708CA1"/>
              </a:solidFill>
              <a:latin typeface="Arial"/>
              <a:ea typeface="ＭＳ Ｐゴシック"/>
              <a:cs typeface="ＭＳ Ｐゴシック"/>
            </a:endParaRPr>
          </a:p>
        </p:txBody>
      </p:sp>
      <p:sp>
        <p:nvSpPr>
          <p:cNvPr id="35842" name="Content Placeholder 1"/>
          <p:cNvSpPr>
            <a:spLocks noGrp="1"/>
          </p:cNvSpPr>
          <p:nvPr>
            <p:ph idx="1"/>
          </p:nvPr>
        </p:nvSpPr>
        <p:spPr>
          <a:xfrm>
            <a:off x="212725" y="1379538"/>
            <a:ext cx="4943475" cy="5086350"/>
          </a:xfrm>
        </p:spPr>
        <p:txBody>
          <a:bodyPr/>
          <a:lstStyle/>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Manque d'adresses IP</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Croissance de la table de routage Internet</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Absence de connectivité de bout en bout</a:t>
            </a:r>
            <a:endParaRPr lang="fr-FR" sz="2400" b="0" i="0" dirty="0">
              <a:solidFill>
                <a:srgbClr val="000000"/>
              </a:solidFill>
              <a:latin typeface="Arial"/>
              <a:ea typeface="ＭＳ Ｐゴシック"/>
              <a:cs typeface="ＭＳ Ｐゴシック"/>
            </a:endParaRPr>
          </a:p>
        </p:txBody>
      </p:sp>
      <p:pic>
        <p:nvPicPr>
          <p:cNvPr id="35843" name="Picture 4"/>
          <p:cNvPicPr>
            <a:picLocks noChangeAspect="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5740400" y="1741488"/>
            <a:ext cx="3078163" cy="4627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Couche réseau de la communication</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Présentation de l'IPv6</a:t>
            </a:r>
            <a:endParaRPr lang="fr-FR" sz="3200" b="1" i="0" dirty="0">
              <a:solidFill>
                <a:srgbClr val="708CA1"/>
              </a:solidFill>
              <a:latin typeface="Arial"/>
              <a:ea typeface="ＭＳ Ｐゴシック"/>
              <a:cs typeface="ＭＳ Ｐゴシック"/>
            </a:endParaRPr>
          </a:p>
        </p:txBody>
      </p:sp>
      <p:sp>
        <p:nvSpPr>
          <p:cNvPr id="37890"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Espace d'adressage plus important</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Amélioration du traitement des paquets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Élimination du besoin d'adresses réseau (NAT)</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Sécurité intégrée</a:t>
            </a:r>
          </a:p>
          <a:p>
            <a:pPr marL="236555" indent="-236555" algn="l" defTabSz="814365">
              <a:lnSpc>
                <a:spcPct val="95000"/>
              </a:lnSpc>
              <a:spcBef>
                <a:spcPct val="50000"/>
              </a:spcBef>
              <a:spcAft>
                <a:spcPct val="0"/>
              </a:spcAft>
              <a:buClr>
                <a:srgbClr val="708CA1"/>
              </a:buClr>
              <a:buFont typeface="Wingdings"/>
              <a:buChar char="§"/>
            </a:pPr>
            <a:endParaRPr lang="fr-FR" dirty="0" smtClean="0">
              <a:latin typeface="Arial" charset="0"/>
            </a:endParaRP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4 milliards d'adresses IPv4 </a:t>
            </a:r>
            <a:br>
              <a:rPr lang="fr-FR" sz="2400" b="0" i="0" dirty="0" smtClean="0">
                <a:solidFill>
                  <a:srgbClr val="000000"/>
                </a:solidFill>
                <a:latin typeface="Arial"/>
                <a:ea typeface="ＭＳ Ｐゴシック"/>
                <a:cs typeface="ＭＳ Ｐゴシック"/>
              </a:rPr>
            </a:br>
            <a:r>
              <a:rPr lang="fr-FR" sz="2400" b="0" i="0" dirty="0" smtClean="0">
                <a:solidFill>
                  <a:srgbClr val="000000"/>
                </a:solidFill>
                <a:latin typeface="Arial"/>
                <a:ea typeface="ＭＳ Ｐゴシック"/>
                <a:cs typeface="ＭＳ Ｐゴシック"/>
              </a:rPr>
              <a:t>4 000 000 000</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340 undécillions d'adresses IPv6</a:t>
            </a:r>
            <a:br>
              <a:rPr lang="fr-FR" sz="2400" b="0" i="0" dirty="0" smtClean="0">
                <a:solidFill>
                  <a:srgbClr val="000000"/>
                </a:solidFill>
                <a:latin typeface="Arial"/>
                <a:ea typeface="ＭＳ Ｐゴシック"/>
                <a:cs typeface="ＭＳ Ｐゴシック"/>
              </a:rPr>
            </a:br>
            <a:r>
              <a:rPr lang="fr-FR" sz="2400" b="0" i="0" dirty="0" smtClean="0">
                <a:solidFill>
                  <a:srgbClr val="000000"/>
                </a:solidFill>
                <a:latin typeface="Arial"/>
                <a:ea typeface="ＭＳ Ｐゴシック"/>
                <a:cs typeface="ＭＳ Ｐゴシック"/>
              </a:rPr>
              <a:t>340 000 000 000 000 000 000 000 000 000 000 000 000</a:t>
            </a:r>
            <a:endParaRPr lang="fr-FR" sz="2400" b="0"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Paquet IPv6</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Encapsulation IPv6</a:t>
            </a:r>
            <a:endParaRPr lang="fr-FR" sz="3200" b="1" i="0" dirty="0">
              <a:solidFill>
                <a:srgbClr val="708CA1"/>
              </a:solidFill>
              <a:latin typeface="Arial"/>
              <a:ea typeface="ＭＳ Ｐゴシック"/>
              <a:cs typeface="ＭＳ Ｐゴシック"/>
            </a:endParaRPr>
          </a:p>
        </p:txBody>
      </p:sp>
      <p:pic>
        <p:nvPicPr>
          <p:cNvPr id="4" name="Picture 2"/>
          <p:cNvPicPr>
            <a:picLocks noChangeAspect="1" noChangeArrowheads="1"/>
          </p:cNvPicPr>
          <p:nvPr/>
        </p:nvPicPr>
        <p:blipFill>
          <a:blip r:embed="rId3" cstate="print"/>
          <a:stretch>
            <a:fillRect/>
          </a:stretch>
        </p:blipFill>
        <p:spPr bwMode="auto">
          <a:xfrm>
            <a:off x="333663" y="1892713"/>
            <a:ext cx="4232039" cy="36975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stretch>
            <a:fillRect/>
          </a:stretch>
        </p:blipFill>
        <p:spPr bwMode="auto">
          <a:xfrm>
            <a:off x="4643438" y="1911356"/>
            <a:ext cx="4232039" cy="3660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Paquet IPv6</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En-tête de paquet IPv6</a:t>
            </a:r>
            <a:endParaRPr lang="fr-FR" sz="3200" b="1" i="0" dirty="0">
              <a:solidFill>
                <a:srgbClr val="708CA1"/>
              </a:solidFill>
              <a:latin typeface="Arial"/>
              <a:ea typeface="ＭＳ Ｐゴシック"/>
              <a:cs typeface="ＭＳ Ｐゴシック"/>
            </a:endParaRPr>
          </a:p>
        </p:txBody>
      </p:sp>
      <p:graphicFrame>
        <p:nvGraphicFramePr>
          <p:cNvPr id="4" name="Table 3"/>
          <p:cNvGraphicFramePr>
            <a:graphicFrameLocks noGrp="1"/>
          </p:cNvGraphicFramePr>
          <p:nvPr>
            <p:extLst>
              <p:ext uri="{D42A27DB-BD31-4B8C-83A1-F6EECF244321}">
                <p14:modId xmlns:p14="http://schemas.microsoft.com/office/powerpoint/2010/main" xmlns="" val="20790927"/>
              </p:ext>
            </p:extLst>
          </p:nvPr>
        </p:nvGraphicFramePr>
        <p:xfrm>
          <a:off x="827088" y="1250950"/>
          <a:ext cx="7569200" cy="5256213"/>
        </p:xfrm>
        <a:graphic>
          <a:graphicData uri="http://schemas.openxmlformats.org/drawingml/2006/table">
            <a:tbl>
              <a:tblPr firstRow="1" bandRow="1">
                <a:tableStyleId>{2D5ABB26-0587-4C30-8999-92F81FD0307C}</a:tableStyleId>
              </a:tblPr>
              <a:tblGrid>
                <a:gridCol w="936129"/>
                <a:gridCol w="944289"/>
                <a:gridCol w="999978"/>
                <a:gridCol w="944289"/>
                <a:gridCol w="936129"/>
                <a:gridCol w="936129"/>
                <a:gridCol w="1872257"/>
              </a:tblGrid>
              <a:tr h="488783">
                <a:tc gridSpan="2">
                  <a:txBody>
                    <a:bodyPr/>
                    <a:lstStyle/>
                    <a:p>
                      <a:pPr algn="ctr"/>
                      <a:endParaRPr lang="en-CA" sz="14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endParaRPr lang="en-CA" sz="14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gridSpan="2">
                  <a:txBody>
                    <a:bodyPr/>
                    <a:lstStyle/>
                    <a:p>
                      <a:pPr algn="ctr"/>
                      <a:endParaRPr lang="en-CA" sz="14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a:txBody>
                    <a:bodyPr/>
                    <a:lstStyle/>
                    <a:p>
                      <a:pPr algn="ctr"/>
                      <a:endParaRPr lang="en-CA" sz="14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7589">
                <a:tc>
                  <a:txBody>
                    <a:bodyPr/>
                    <a:lstStyle/>
                    <a:p>
                      <a:pPr marL="0" algn="ctr" defTabSz="914400">
                        <a:buNone/>
                      </a:pPr>
                      <a:r>
                        <a:rPr lang="en-CA" sz="1200" b="1" i="0" kern="1200">
                          <a:solidFill>
                            <a:srgbClr val="000000"/>
                          </a:solidFill>
                          <a:latin typeface="Arial"/>
                          <a:ea typeface="+mn-ea"/>
                          <a:cs typeface="+mn-cs"/>
                        </a:rPr>
                        <a:t>Version</a:t>
                      </a:r>
                      <a:endParaRPr lang="en-CA" sz="1200" b="1" kern="1200" dirty="0">
                        <a:solidFill>
                          <a:schemeClr val="tx1"/>
                        </a:solidFill>
                        <a:latin typeface="+mn-lt"/>
                        <a:ea typeface="+mn-ea"/>
                        <a:cs typeface="+mn-cs"/>
                      </a:endParaRPr>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marL="0" algn="ctr" defTabSz="914400">
                        <a:buNone/>
                      </a:pPr>
                      <a:r>
                        <a:rPr lang="en-CA" sz="1200" b="1" i="0">
                          <a:solidFill>
                            <a:schemeClr val="dk1"/>
                          </a:solidFill>
                          <a:latin typeface="Arial"/>
                          <a:ea typeface="+mn-ea"/>
                          <a:cs typeface="+mn-cs"/>
                        </a:rPr>
                        <a:t>Classe de trafic</a:t>
                      </a:r>
                      <a:endParaRPr lang="en-CA" sz="1200" b="1" kern="1200" dirty="0" smtClean="0">
                        <a:solidFill>
                          <a:schemeClr val="tx1"/>
                        </a:solidFill>
                        <a:latin typeface="+mn-lt"/>
                        <a:ea typeface="+mn-ea"/>
                        <a:cs typeface="+mn-cs"/>
                      </a:endParaRPr>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hMerge="1">
                  <a:txBody>
                    <a:bodyPr/>
                    <a:lstStyle/>
                    <a:p>
                      <a:pPr algn="ctr"/>
                      <a:endParaRPr lang="en-CA"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4">
                  <a:txBody>
                    <a:bodyPr/>
                    <a:lstStyle/>
                    <a:p>
                      <a:pPr marL="0" algn="ctr" defTabSz="914400">
                        <a:buNone/>
                      </a:pPr>
                      <a:r>
                        <a:rPr lang="en-CA" sz="1200" b="1" i="0">
                          <a:solidFill>
                            <a:srgbClr val="FFFFFF"/>
                          </a:solidFill>
                          <a:latin typeface="Arial"/>
                          <a:ea typeface="+mn-ea"/>
                          <a:cs typeface="+mn-cs"/>
                        </a:rPr>
                        <a:t>Étiquetage de flux</a:t>
                      </a:r>
                      <a:endParaRPr lang="en-CA" sz="1200" b="1" dirty="0">
                        <a:solidFill>
                          <a:schemeClr val="bg1"/>
                        </a:solidFill>
                      </a:endParaRPr>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66"/>
                    </a:solidFill>
                  </a:tcPr>
                </a:tc>
                <a:tc hMerge="1">
                  <a:txBody>
                    <a:bodyPr/>
                    <a:lstStyle/>
                    <a:p>
                      <a:pPr algn="ctr"/>
                      <a:endParaRPr lang="en-CA"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r>
              <a:tr h="497589">
                <a:tc gridSpan="4">
                  <a:txBody>
                    <a:bodyPr/>
                    <a:lstStyle/>
                    <a:p>
                      <a:pPr marL="0" algn="ctr" defTabSz="914400">
                        <a:buNone/>
                      </a:pPr>
                      <a:r>
                        <a:rPr lang="en-CA" sz="1200" b="1" i="0" kern="1200">
                          <a:solidFill>
                            <a:srgbClr val="000000"/>
                          </a:solidFill>
                          <a:latin typeface="Arial"/>
                          <a:ea typeface="+mn-ea"/>
                          <a:cs typeface="+mn-cs"/>
                        </a:rPr>
                        <a:t>Longueur des données utiles</a:t>
                      </a:r>
                      <a:endParaRPr lang="en-CA" sz="1200" b="1" kern="1200" dirty="0">
                        <a:solidFill>
                          <a:schemeClr val="tx1"/>
                        </a:solidFill>
                        <a:latin typeface="+mn-lt"/>
                        <a:ea typeface="+mn-ea"/>
                        <a:cs typeface="+mn-cs"/>
                      </a:endParaRPr>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hMerge="1">
                  <a:txBody>
                    <a:bodyPr/>
                    <a:lstStyle/>
                    <a:p>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a:txBody>
                    <a:bodyPr/>
                    <a:lstStyle/>
                    <a:p>
                      <a:pPr marL="0" algn="ctr" defTabSz="914400">
                        <a:buNone/>
                      </a:pPr>
                      <a:r>
                        <a:rPr lang="en-CA" sz="1200" b="1" i="0" kern="1200">
                          <a:solidFill>
                            <a:srgbClr val="000000"/>
                          </a:solidFill>
                          <a:latin typeface="Arial"/>
                          <a:ea typeface="+mn-ea"/>
                          <a:cs typeface="+mn-cs"/>
                        </a:rPr>
                        <a:t>En-tête suivant</a:t>
                      </a:r>
                      <a:endParaRPr lang="en-CA" sz="1200" b="1" kern="1200" dirty="0">
                        <a:solidFill>
                          <a:schemeClr val="tx1"/>
                        </a:solidFill>
                        <a:latin typeface="+mn-lt"/>
                        <a:ea typeface="+mn-ea"/>
                        <a:cs typeface="+mn-cs"/>
                      </a:endParaRPr>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gridSpan="2">
                  <a:txBody>
                    <a:bodyPr/>
                    <a:lstStyle/>
                    <a:p>
                      <a:pPr marL="0" algn="ctr" defTabSz="914400">
                        <a:buNone/>
                      </a:pPr>
                      <a:r>
                        <a:rPr lang="en-CA" sz="1200" b="1" i="0">
                          <a:solidFill>
                            <a:schemeClr val="dk1"/>
                          </a:solidFill>
                          <a:latin typeface="Arial"/>
                          <a:ea typeface="+mn-ea"/>
                          <a:cs typeface="+mn-cs"/>
                        </a:rPr>
                        <a:t>Limite de nombre de sauts</a:t>
                      </a:r>
                      <a:endParaRPr lang="en-CA" sz="12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hMerge="1">
                  <a:txBody>
                    <a:bodyPr/>
                    <a:lstStyle/>
                    <a:p>
                      <a:endParaRPr lang="en-CA"/>
                    </a:p>
                  </a:txBody>
                  <a:tcPr/>
                </a:tc>
              </a:tr>
              <a:tr h="1781895">
                <a:tc gridSpan="7">
                  <a:txBody>
                    <a:bodyPr/>
                    <a:lstStyle/>
                    <a:p>
                      <a:pPr marL="0" algn="ctr" defTabSz="914400">
                        <a:buNone/>
                      </a:pPr>
                      <a:r>
                        <a:rPr lang="en-CA" sz="1200" b="1" i="0" dirty="0" err="1">
                          <a:solidFill>
                            <a:schemeClr val="dk1"/>
                          </a:solidFill>
                          <a:latin typeface="Arial"/>
                          <a:ea typeface="+mn-ea"/>
                          <a:cs typeface="+mn-cs"/>
                        </a:rPr>
                        <a:t>Adresse</a:t>
                      </a:r>
                      <a:r>
                        <a:rPr lang="en-CA" sz="1200" b="1" i="0" dirty="0">
                          <a:solidFill>
                            <a:schemeClr val="dk1"/>
                          </a:solidFill>
                          <a:latin typeface="Arial"/>
                          <a:ea typeface="+mn-ea"/>
                          <a:cs typeface="+mn-cs"/>
                        </a:rPr>
                        <a:t> IP source</a:t>
                      </a:r>
                      <a:endParaRPr lang="en-CA" sz="12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r>
              <a:tr h="1990357">
                <a:tc gridSpan="7">
                  <a:txBody>
                    <a:bodyPr/>
                    <a:lstStyle/>
                    <a:p>
                      <a:pPr marL="0" algn="ctr" defTabSz="914400">
                        <a:buNone/>
                      </a:pPr>
                      <a:r>
                        <a:rPr lang="en-CA" sz="1200" b="1" i="0" dirty="0" err="1">
                          <a:solidFill>
                            <a:schemeClr val="dk1"/>
                          </a:solidFill>
                          <a:latin typeface="Arial"/>
                          <a:ea typeface="+mn-ea"/>
                          <a:cs typeface="+mn-cs"/>
                        </a:rPr>
                        <a:t>Adresse</a:t>
                      </a:r>
                      <a:r>
                        <a:rPr lang="en-CA" sz="1200" b="1" i="0" dirty="0">
                          <a:solidFill>
                            <a:schemeClr val="dk1"/>
                          </a:solidFill>
                          <a:latin typeface="Arial"/>
                          <a:ea typeface="+mn-ea"/>
                          <a:cs typeface="+mn-cs"/>
                        </a:rPr>
                        <a:t> IP de destination</a:t>
                      </a:r>
                      <a:endParaRPr lang="en-CA" sz="12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r>
            </a:tbl>
          </a:graphicData>
        </a:graphic>
      </p:graphicFrame>
      <p:sp>
        <p:nvSpPr>
          <p:cNvPr id="5" name="Left-Right Arrow 4"/>
          <p:cNvSpPr/>
          <p:nvPr/>
        </p:nvSpPr>
        <p:spPr>
          <a:xfrm>
            <a:off x="900113" y="1250950"/>
            <a:ext cx="1727200" cy="47625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pPr>
            <a:r>
              <a:rPr lang="fr-FR" sz="1200" b="1" i="0" dirty="0" smtClean="0">
                <a:solidFill>
                  <a:srgbClr val="000000"/>
                </a:solidFill>
                <a:latin typeface="Arial"/>
                <a:ea typeface="ＭＳ Ｐゴシック"/>
                <a:cs typeface="ＭＳ Ｐゴシック"/>
              </a:rPr>
              <a:t>Octet 1</a:t>
            </a:r>
            <a:endParaRPr lang="fr-FR" sz="1200" b="1" i="0" dirty="0">
              <a:solidFill>
                <a:srgbClr val="000000"/>
              </a:solidFill>
              <a:latin typeface="Arial"/>
              <a:ea typeface="ＭＳ Ｐゴシック"/>
              <a:cs typeface="ＭＳ Ｐゴシック"/>
            </a:endParaRPr>
          </a:p>
        </p:txBody>
      </p:sp>
      <p:sp>
        <p:nvSpPr>
          <p:cNvPr id="6" name="Left-Right Arrow 5"/>
          <p:cNvSpPr/>
          <p:nvPr/>
        </p:nvSpPr>
        <p:spPr>
          <a:xfrm>
            <a:off x="2771775" y="1250950"/>
            <a:ext cx="1728788" cy="47625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pPr>
            <a:r>
              <a:rPr lang="fr-FR" sz="1200" b="1" i="0" dirty="0" smtClean="0">
                <a:solidFill>
                  <a:srgbClr val="000000"/>
                </a:solidFill>
                <a:latin typeface="Arial"/>
                <a:ea typeface="ＭＳ Ｐゴシック"/>
                <a:cs typeface="ＭＳ Ｐゴシック"/>
              </a:rPr>
              <a:t>Octet 2</a:t>
            </a:r>
            <a:endParaRPr lang="fr-FR" sz="1200" b="1" i="0" dirty="0">
              <a:solidFill>
                <a:srgbClr val="000000"/>
              </a:solidFill>
              <a:latin typeface="Arial"/>
              <a:ea typeface="ＭＳ Ｐゴシック"/>
              <a:cs typeface="ＭＳ Ｐゴシック"/>
            </a:endParaRPr>
          </a:p>
        </p:txBody>
      </p:sp>
      <p:sp>
        <p:nvSpPr>
          <p:cNvPr id="7" name="Left-Right Arrow 6"/>
          <p:cNvSpPr/>
          <p:nvPr/>
        </p:nvSpPr>
        <p:spPr>
          <a:xfrm>
            <a:off x="4716463" y="1250950"/>
            <a:ext cx="1727200" cy="47625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pPr>
            <a:r>
              <a:rPr lang="fr-FR" sz="1200" b="1" i="0" dirty="0" smtClean="0">
                <a:solidFill>
                  <a:srgbClr val="000000"/>
                </a:solidFill>
                <a:latin typeface="Arial"/>
                <a:ea typeface="ＭＳ Ｐゴシック"/>
                <a:cs typeface="ＭＳ Ｐゴシック"/>
              </a:rPr>
              <a:t>Octet 3</a:t>
            </a:r>
            <a:endParaRPr lang="fr-FR" sz="1200" b="1" i="0" dirty="0">
              <a:solidFill>
                <a:srgbClr val="000000"/>
              </a:solidFill>
              <a:latin typeface="Arial"/>
              <a:ea typeface="ＭＳ Ｐゴシック"/>
              <a:cs typeface="ＭＳ Ｐゴシック"/>
            </a:endParaRPr>
          </a:p>
        </p:txBody>
      </p:sp>
      <p:sp>
        <p:nvSpPr>
          <p:cNvPr id="8" name="Left-Right Arrow 7"/>
          <p:cNvSpPr/>
          <p:nvPr/>
        </p:nvSpPr>
        <p:spPr>
          <a:xfrm>
            <a:off x="6588125" y="1250950"/>
            <a:ext cx="1728788" cy="47625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pPr>
            <a:r>
              <a:rPr lang="fr-FR" sz="1200" b="1" i="0" dirty="0" smtClean="0">
                <a:solidFill>
                  <a:srgbClr val="000000"/>
                </a:solidFill>
                <a:latin typeface="Arial"/>
                <a:ea typeface="ＭＳ Ｐゴシック"/>
                <a:cs typeface="ＭＳ Ｐゴシック"/>
              </a:rPr>
              <a:t>Octet 4</a:t>
            </a:r>
            <a:endParaRPr lang="fr-FR" sz="1200" b="1"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ＭＳ Ｐゴシック"/>
              </a:rPr>
              <a:t>Chapitre 6 : Les objectifs</a:t>
            </a:r>
            <a:endParaRPr lang="fr-FR" sz="3200" b="1" i="0" dirty="0">
              <a:solidFill>
                <a:srgbClr val="708CA1"/>
              </a:solidFill>
              <a:latin typeface="Arial"/>
              <a:ea typeface="ＭＳ Ｐゴシック"/>
              <a:cs typeface="ＭＳ Ｐゴシック"/>
            </a:endParaRPr>
          </a:p>
        </p:txBody>
      </p:sp>
      <p:sp>
        <p:nvSpPr>
          <p:cNvPr id="4099" name="Rectangle 34"/>
          <p:cNvSpPr>
            <a:spLocks noGrp="1" noChangeArrowheads="1"/>
          </p:cNvSpPr>
          <p:nvPr>
            <p:ph type="body" idx="4294967295"/>
          </p:nvPr>
        </p:nvSpPr>
        <p:spPr>
          <a:xfrm>
            <a:off x="655638" y="1828800"/>
            <a:ext cx="7940675" cy="4476376"/>
          </a:xfrm>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Les étudiants seront capables de :</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Expliquer comment les protocoles et services de couche réseau prennent en charge les communications sur les réseaux de données</a:t>
            </a:r>
            <a:endParaRPr lang="fr-FR" dirty="0" smtClean="0"/>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Expliquer en quoi les routeurs permettent une connectivité de bout en bout dans un réseau de PME</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Déterminer le périphérique approprié pour acheminer le trafic dans un réseau de PME</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Effectuer la configuration de base d'un routeur</a:t>
            </a:r>
            <a:endParaRPr lang="fr-FR" dirty="0"/>
          </a:p>
        </p:txBody>
      </p:sp>
    </p:spTree>
    <p:extLst>
      <p:ext uri="{BB962C8B-B14F-4D97-AF65-F5344CB8AC3E}">
        <p14:creationId xmlns:p14="http://schemas.microsoft.com/office/powerpoint/2010/main" xmlns="" val="2051429600"/>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Paquet IPv6 </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Exemple d'en-tête IPv6</a:t>
            </a:r>
            <a:endParaRPr lang="fr-FR" sz="3200" b="1" i="0" dirty="0">
              <a:solidFill>
                <a:srgbClr val="708CA1"/>
              </a:solidFill>
              <a:latin typeface="Arial"/>
              <a:ea typeface="ＭＳ Ｐゴシック"/>
              <a:cs typeface="ＭＳ Ｐゴシック"/>
            </a:endParaRPr>
          </a:p>
        </p:txBody>
      </p:sp>
      <p:pic>
        <p:nvPicPr>
          <p:cNvPr id="44034"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127125" y="1390650"/>
            <a:ext cx="7040563" cy="4997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Routage</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Tables de routage des hôtes</a:t>
            </a:r>
            <a:endParaRPr lang="fr-FR" sz="3200" b="1" i="0" dirty="0">
              <a:solidFill>
                <a:srgbClr val="708CA1"/>
              </a:solidFill>
              <a:latin typeface="Arial"/>
              <a:ea typeface="ＭＳ Ｐゴシック"/>
              <a:cs typeface="ＭＳ Ｐゴシック"/>
            </a:endParaRPr>
          </a:p>
        </p:txBody>
      </p:sp>
      <p:pic>
        <p:nvPicPr>
          <p:cNvPr id="46082" name="Content Placeholder 1" descr="route-print.png"/>
          <p:cNvPicPr>
            <a:picLocks noGrp="1" noChangeAspect="1"/>
          </p:cNvPicPr>
          <p:nvPr>
            <p:ph idx="1"/>
          </p:nvPr>
        </p:nvPicPr>
        <p:blipFill>
          <a:blip r:embed="rId3" cstate="email">
            <a:extLst>
              <a:ext uri="{28A0092B-C50C-407E-A947-70E740481C1C}">
                <a14:useLocalDpi xmlns:a14="http://schemas.microsoft.com/office/drawing/2010/main" xmlns="" val="0"/>
              </a:ext>
            </a:extLst>
          </a:blip>
          <a:srcRect l="-30344" r="-30344"/>
          <a:stretch>
            <a:fillRect/>
          </a:stretch>
        </p:blipFill>
        <p:spPr/>
      </p:pic>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193675" y="762000"/>
            <a:ext cx="8772525"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Tables de routage des hôtes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Décisions relatives à la transmission des paquets</a:t>
            </a:r>
            <a:endParaRPr lang="fr-FR" sz="3200" b="1" i="0" dirty="0">
              <a:solidFill>
                <a:srgbClr val="708CA1"/>
              </a:solidFill>
              <a:latin typeface="Arial"/>
              <a:ea typeface="ＭＳ Ｐゴシック"/>
              <a:cs typeface="ＭＳ Ｐゴシック"/>
            </a:endParaRPr>
          </a:p>
        </p:txBody>
      </p:sp>
      <p:pic>
        <p:nvPicPr>
          <p:cNvPr id="48130" name="Content Placeholder 20"/>
          <p:cNvPicPr>
            <a:picLocks noGrp="1" noChangeAspect="1"/>
          </p:cNvPicPr>
          <p:nvPr>
            <p:ph idx="1"/>
          </p:nvPr>
        </p:nvPicPr>
        <p:blipFill>
          <a:blip r:embed="rId3" cstate="print"/>
          <a:stretch>
            <a:fillRect/>
          </a:stretch>
        </p:blipFill>
        <p:spPr>
          <a:xfrm>
            <a:off x="450882" y="1671638"/>
            <a:ext cx="8258110" cy="5086350"/>
          </a:xfrm>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Tables de routage des hôtes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La passerelle par défaut</a:t>
            </a:r>
            <a:endParaRPr lang="fr-FR" sz="3200" b="1" i="0" dirty="0">
              <a:solidFill>
                <a:srgbClr val="708CA1"/>
              </a:solidFill>
              <a:latin typeface="Arial"/>
              <a:ea typeface="ＭＳ Ｐゴシック"/>
              <a:cs typeface="ＭＳ Ｐゴシック"/>
            </a:endParaRPr>
          </a:p>
        </p:txBody>
      </p:sp>
      <p:sp>
        <p:nvSpPr>
          <p:cNvPr id="48130"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Les hôtes ont également besoin d'une table de routage locale pour s'assurer que les paquets de couche réseau sont dirigés vers le réseau de destination correct. La table locale de l'hôte contient généralement :</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Connexion directe</a:t>
            </a:r>
            <a:endParaRPr lang="fr-FR" dirty="0" smtClean="0"/>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Route de réseau local</a:t>
            </a:r>
            <a:endParaRPr lang="fr-FR" dirty="0" smtClean="0"/>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Route par défaut locale</a:t>
            </a:r>
            <a:endParaRPr lang="fr-FR" dirty="0">
              <a:latin typeface="Arial" charset="0"/>
            </a:endParaRPr>
          </a:p>
        </p:txBody>
      </p:sp>
      <p:sp>
        <p:nvSpPr>
          <p:cNvPr id="50179" name="TextBox 12"/>
          <p:cNvSpPr txBox="1">
            <a:spLocks noChangeArrowheads="1"/>
          </p:cNvSpPr>
          <p:nvPr/>
        </p:nvSpPr>
        <p:spPr bwMode="auto">
          <a:xfrm>
            <a:off x="5226050" y="3195638"/>
            <a:ext cx="296863"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a:t>
            </a:r>
            <a:endParaRPr lang="fr-FR" b="1" dirty="0">
              <a:solidFill>
                <a:schemeClr val="bg1"/>
              </a:solidFill>
            </a:endParaRP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Tables de routage des hôtes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Table de routage d'hôte IPv4</a:t>
            </a:r>
            <a:endParaRPr lang="fr-FR" sz="3200" b="1" i="0" dirty="0">
              <a:solidFill>
                <a:srgbClr val="708CA1"/>
              </a:solidFill>
              <a:latin typeface="Arial"/>
              <a:ea typeface="ＭＳ Ｐゴシック"/>
              <a:cs typeface="ＭＳ Ｐゴシック"/>
            </a:endParaRPr>
          </a:p>
        </p:txBody>
      </p:sp>
      <p:pic>
        <p:nvPicPr>
          <p:cNvPr id="52226" name="Content Placeholder 1"/>
          <p:cNvPicPr>
            <a:picLocks noGrp="1" noChangeAspect="1"/>
          </p:cNvPicPr>
          <p:nvPr>
            <p:ph idx="1"/>
          </p:nvPr>
        </p:nvPicPr>
        <p:blipFill>
          <a:blip r:embed="rId3" cstate="email">
            <a:extLst>
              <a:ext uri="{28A0092B-C50C-407E-A947-70E740481C1C}">
                <a14:useLocalDpi xmlns:a14="http://schemas.microsoft.com/office/drawing/2010/main" xmlns="" val="0"/>
              </a:ext>
            </a:extLst>
          </a:blip>
          <a:srcRect l="-20932" r="-20932"/>
          <a:stretch>
            <a:fillRect/>
          </a:stretch>
        </p:blipFill>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Tables de routage des hôtes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Exemple de table de routage d'hôte IPv4</a:t>
            </a:r>
            <a:endParaRPr lang="fr-FR" sz="3200" b="1" i="0" dirty="0">
              <a:solidFill>
                <a:srgbClr val="708CA1"/>
              </a:solidFill>
              <a:latin typeface="Arial"/>
              <a:ea typeface="ＭＳ Ｐゴシック"/>
              <a:cs typeface="ＭＳ Ｐゴシック"/>
            </a:endParaRPr>
          </a:p>
        </p:txBody>
      </p:sp>
      <p:pic>
        <p:nvPicPr>
          <p:cNvPr id="54274" name="Picture 17"/>
          <p:cNvPicPr>
            <a:picLocks noChangeAspect="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528763" y="1360488"/>
            <a:ext cx="5635625" cy="5024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Tables de routage des hôtes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Exemple de table de routage d'hôte IPv6</a:t>
            </a:r>
            <a:endParaRPr lang="fr-FR" sz="3200" b="1" i="0" dirty="0">
              <a:solidFill>
                <a:srgbClr val="708CA1"/>
              </a:solidFill>
              <a:latin typeface="Arial"/>
              <a:ea typeface="ＭＳ Ｐゴシック"/>
              <a:cs typeface="ＭＳ Ｐゴシック"/>
            </a:endParaRPr>
          </a:p>
        </p:txBody>
      </p:sp>
      <p:pic>
        <p:nvPicPr>
          <p:cNvPr id="56322" name="Content Placeholder 1"/>
          <p:cNvPicPr>
            <a:picLocks noGrp="1" noChangeAspect="1"/>
          </p:cNvPicPr>
          <p:nvPr>
            <p:ph idx="1"/>
          </p:nvPr>
        </p:nvPicPr>
        <p:blipFill>
          <a:blip r:embed="rId3" cstate="email">
            <a:extLst>
              <a:ext uri="{28A0092B-C50C-407E-A947-70E740481C1C}">
                <a14:useLocalDpi xmlns:a14="http://schemas.microsoft.com/office/drawing/2010/main" xmlns="" val="0"/>
              </a:ext>
            </a:extLst>
          </a:blip>
          <a:srcRect l="-23616" r="-23616"/>
          <a:stretch>
            <a:fillRect/>
          </a:stretch>
        </p:blipFill>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675" y="723900"/>
            <a:ext cx="8772525"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Tables de routage du routeur</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Décisions relatives à la transmission des paquets du routeur</a:t>
            </a:r>
            <a:endParaRPr lang="fr-FR" sz="3200" b="1" i="0" dirty="0">
              <a:solidFill>
                <a:srgbClr val="708CA1"/>
              </a:solidFill>
              <a:latin typeface="Arial"/>
              <a:ea typeface="ＭＳ Ｐゴシック"/>
              <a:cs typeface="ＭＳ Ｐゴシック"/>
            </a:endParaRPr>
          </a:p>
        </p:txBody>
      </p:sp>
      <p:pic>
        <p:nvPicPr>
          <p:cNvPr id="58370" name="Content Placeholder 7"/>
          <p:cNvPicPr>
            <a:picLocks noGrp="1" noChangeAspect="1"/>
          </p:cNvPicPr>
          <p:nvPr>
            <p:ph idx="1"/>
          </p:nvPr>
        </p:nvPicPr>
        <p:blipFill>
          <a:blip r:embed="rId3" cstate="print"/>
          <a:srcRect t="2840" b="3527"/>
          <a:stretch>
            <a:fillRect/>
          </a:stretch>
        </p:blipFill>
        <p:spPr>
          <a:xfrm>
            <a:off x="788298" y="1689100"/>
            <a:ext cx="7608679" cy="4762500"/>
          </a:xfrm>
        </p:spPr>
      </p:pic>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Tables de routage du routeur</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Table de routage d'un routeur IPv4</a:t>
            </a:r>
            <a:endParaRPr lang="fr-FR" sz="3200" b="1" i="0" dirty="0">
              <a:solidFill>
                <a:srgbClr val="708CA1"/>
              </a:solidFill>
              <a:latin typeface="Arial"/>
              <a:ea typeface="ＭＳ Ｐゴシック"/>
              <a:cs typeface="ＭＳ Ｐゴシック"/>
            </a:endParaRPr>
          </a:p>
        </p:txBody>
      </p:sp>
      <p:cxnSp>
        <p:nvCxnSpPr>
          <p:cNvPr id="4" name="Straight Connector 3"/>
          <p:cNvCxnSpPr/>
          <p:nvPr/>
        </p:nvCxnSpPr>
        <p:spPr bwMode="auto">
          <a:xfrm flipH="1">
            <a:off x="5384800" y="1703388"/>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973138" y="2868613"/>
            <a:ext cx="1222375" cy="2159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60420" name="TextBox 5"/>
          <p:cNvSpPr txBox="1">
            <a:spLocks noChangeArrowheads="1"/>
          </p:cNvSpPr>
          <p:nvPr/>
        </p:nvSpPr>
        <p:spPr bwMode="auto">
          <a:xfrm>
            <a:off x="684213" y="2868613"/>
            <a:ext cx="7056437" cy="375126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buNone/>
            </a:pPr>
            <a:r>
              <a:rPr lang="fr-FR" sz="1100" b="0" i="0" dirty="0" smtClean="0">
                <a:solidFill>
                  <a:schemeClr val="tx1"/>
                </a:solidFill>
                <a:latin typeface="Courier New"/>
                <a:ea typeface="ＭＳ Ｐゴシック"/>
                <a:cs typeface="Courier New"/>
              </a:rPr>
              <a:t>R1#</a:t>
            </a:r>
            <a:r>
              <a:rPr lang="fr-FR" sz="1100" b="1" i="0" dirty="0" smtClean="0">
                <a:solidFill>
                  <a:schemeClr val="tx1"/>
                </a:solidFill>
                <a:latin typeface="Courier New"/>
                <a:ea typeface="ＭＳ Ｐゴシック"/>
                <a:cs typeface="Courier New"/>
              </a:rPr>
              <a:t>show ip route</a:t>
            </a:r>
          </a:p>
          <a:p>
            <a:pPr algn="l">
              <a:buNone/>
            </a:pPr>
            <a:r>
              <a:rPr lang="fr-FR" sz="1100" b="0" i="0" dirty="0" smtClean="0">
                <a:solidFill>
                  <a:schemeClr val="tx1"/>
                </a:solidFill>
                <a:latin typeface="Courier New"/>
                <a:ea typeface="ＭＳ Ｐゴシック"/>
                <a:cs typeface="Courier New"/>
              </a:rPr>
              <a:t>Codes: L - local, C - connected, S - static, R - RIP, M - mobile, B - BGP</a:t>
            </a:r>
          </a:p>
          <a:p>
            <a:pPr algn="l">
              <a:buNone/>
            </a:pPr>
            <a:r>
              <a:rPr lang="fr-FR" sz="1100" b="0" i="0" dirty="0" smtClean="0">
                <a:solidFill>
                  <a:schemeClr val="tx1"/>
                </a:solidFill>
                <a:latin typeface="Courier New"/>
                <a:ea typeface="ＭＳ Ｐゴシック"/>
                <a:cs typeface="Courier New"/>
              </a:rPr>
              <a:t>       D - EIGRP, EX - EIGRP external, O - OSPF, IA - OSPF inter area</a:t>
            </a:r>
          </a:p>
          <a:p>
            <a:pPr algn="l">
              <a:buNone/>
            </a:pPr>
            <a:r>
              <a:rPr lang="fr-FR" sz="1100" b="0" i="0" dirty="0" smtClean="0">
                <a:solidFill>
                  <a:schemeClr val="tx1"/>
                </a:solidFill>
                <a:latin typeface="Courier New"/>
                <a:ea typeface="ＭＳ Ｐゴシック"/>
                <a:cs typeface="Courier New"/>
              </a:rPr>
              <a:t>       N1 - OSPF NSSA external type 1, N2 - OSPF NSSA external type 2</a:t>
            </a:r>
          </a:p>
          <a:p>
            <a:pPr algn="l">
              <a:buNone/>
            </a:pPr>
            <a:r>
              <a:rPr lang="fr-FR" sz="1100" b="0" i="0" dirty="0" smtClean="0">
                <a:solidFill>
                  <a:schemeClr val="tx1"/>
                </a:solidFill>
                <a:latin typeface="Courier New"/>
                <a:ea typeface="ＭＳ Ｐゴシック"/>
                <a:cs typeface="Courier New"/>
              </a:rPr>
              <a:t>       E1 - OSPF external type 1, E2 - OSPF external type 2, E - EGP</a:t>
            </a:r>
          </a:p>
          <a:p>
            <a:pPr algn="l">
              <a:buNone/>
            </a:pPr>
            <a:r>
              <a:rPr lang="fr-FR" sz="1100" b="0" i="0" dirty="0" smtClean="0">
                <a:solidFill>
                  <a:schemeClr val="tx1"/>
                </a:solidFill>
                <a:latin typeface="Courier New"/>
                <a:ea typeface="ＭＳ Ｐゴシック"/>
                <a:cs typeface="Courier New"/>
              </a:rPr>
              <a:t>       i - IS-IS, L1 - IS-IS level-1, L2 - IS-IS level-2, ia - IS-IS inter area</a:t>
            </a:r>
          </a:p>
          <a:p>
            <a:pPr algn="l">
              <a:buNone/>
            </a:pPr>
            <a:r>
              <a:rPr lang="fr-FR" sz="1100" b="0" i="0" dirty="0" smtClean="0">
                <a:solidFill>
                  <a:schemeClr val="tx1"/>
                </a:solidFill>
                <a:latin typeface="Courier New"/>
                <a:ea typeface="ＭＳ Ｐゴシック"/>
                <a:cs typeface="Courier New"/>
              </a:rPr>
              <a:t>       * - candidate default, U - per-user static route, o - ODR</a:t>
            </a:r>
          </a:p>
          <a:p>
            <a:pPr algn="l">
              <a:buNone/>
            </a:pPr>
            <a:r>
              <a:rPr lang="fr-FR" sz="1100" b="0" i="0" dirty="0" smtClean="0">
                <a:solidFill>
                  <a:schemeClr val="tx1"/>
                </a:solidFill>
                <a:latin typeface="Courier New"/>
                <a:ea typeface="ＭＳ Ｐゴシック"/>
                <a:cs typeface="Courier New"/>
              </a:rPr>
              <a:t>       P - periodic downloaded static route</a:t>
            </a:r>
          </a:p>
          <a:p>
            <a:pPr algn="l">
              <a:buNone/>
            </a:pPr>
            <a:endParaRPr lang="fr-FR" sz="1100" dirty="0" smtClean="0">
              <a:latin typeface="Courier New" charset="0"/>
              <a:cs typeface="Courier New" charset="0"/>
            </a:endParaRPr>
          </a:p>
          <a:p>
            <a:pPr algn="l">
              <a:buNone/>
            </a:pPr>
            <a:r>
              <a:rPr lang="fr-FR" sz="1100" b="0" i="0" dirty="0" smtClean="0">
                <a:solidFill>
                  <a:schemeClr val="tx1"/>
                </a:solidFill>
                <a:latin typeface="Courier New"/>
                <a:ea typeface="ＭＳ Ｐゴシック"/>
                <a:cs typeface="Courier New"/>
              </a:rPr>
              <a:t>Gateway of last resort is not set</a:t>
            </a:r>
          </a:p>
          <a:p>
            <a:pPr algn="l">
              <a:buNone/>
            </a:pPr>
            <a:endParaRPr lang="fr-FR" sz="1100" dirty="0" smtClean="0">
              <a:latin typeface="Courier New" charset="0"/>
              <a:cs typeface="Courier New" charset="0"/>
            </a:endParaRPr>
          </a:p>
          <a:p>
            <a:pPr algn="l">
              <a:buNone/>
            </a:pPr>
            <a:r>
              <a:rPr lang="fr-FR" sz="1100" b="0" i="0" dirty="0" smtClean="0">
                <a:solidFill>
                  <a:schemeClr val="tx1"/>
                </a:solidFill>
                <a:latin typeface="Courier New"/>
                <a:ea typeface="ＭＳ Ｐゴシック"/>
                <a:cs typeface="Courier New"/>
              </a:rPr>
              <a:t>     10.0.0.0/8 is variably subnetted, 2 subnets, 2 masks</a:t>
            </a:r>
          </a:p>
          <a:p>
            <a:pPr algn="l">
              <a:buNone/>
            </a:pPr>
            <a:r>
              <a:rPr lang="fr-FR" sz="1100" b="0" i="0" dirty="0" smtClean="0">
                <a:solidFill>
                  <a:schemeClr val="tx1"/>
                </a:solidFill>
                <a:latin typeface="Courier New"/>
                <a:ea typeface="ＭＳ Ｐゴシック"/>
                <a:cs typeface="Courier New"/>
              </a:rPr>
              <a:t>D       10.1.1.0/24 [90/2170112] via 209.165.200.226, 00:00:05, Serial0/0/0</a:t>
            </a:r>
          </a:p>
          <a:p>
            <a:pPr algn="l">
              <a:buNone/>
            </a:pPr>
            <a:r>
              <a:rPr lang="fr-FR" sz="1100" b="0" i="0" dirty="0" smtClean="0">
                <a:solidFill>
                  <a:schemeClr val="tx1"/>
                </a:solidFill>
                <a:latin typeface="Courier New"/>
                <a:ea typeface="ＭＳ Ｐゴシック"/>
                <a:cs typeface="Courier New"/>
              </a:rPr>
              <a:t>D       10.1.2.0/24 [90/2170112] via 209.165.200.226, 00:00:05, Serial0/0/0</a:t>
            </a:r>
          </a:p>
          <a:p>
            <a:pPr algn="l">
              <a:buNone/>
            </a:pPr>
            <a:r>
              <a:rPr lang="fr-FR" sz="1100" b="0" i="0" dirty="0" smtClean="0">
                <a:solidFill>
                  <a:schemeClr val="tx1"/>
                </a:solidFill>
                <a:latin typeface="Courier New"/>
                <a:ea typeface="ＭＳ Ｐゴシック"/>
                <a:cs typeface="Courier New"/>
              </a:rPr>
              <a:t>     192.168.10.0/24 is variably subnetted, 2 subnets, 3 masks</a:t>
            </a:r>
          </a:p>
          <a:p>
            <a:pPr algn="l">
              <a:buNone/>
            </a:pPr>
            <a:r>
              <a:rPr lang="fr-FR" sz="1100" b="0" i="0" dirty="0" smtClean="0">
                <a:solidFill>
                  <a:schemeClr val="tx1"/>
                </a:solidFill>
                <a:latin typeface="Courier New"/>
                <a:ea typeface="ＭＳ Ｐゴシック"/>
                <a:cs typeface="Courier New"/>
              </a:rPr>
              <a:t>C       192.168.10.0/24 is directly connected, GigabitEthernet0/0</a:t>
            </a:r>
          </a:p>
          <a:p>
            <a:pPr algn="l">
              <a:buNone/>
            </a:pPr>
            <a:r>
              <a:rPr lang="fr-FR" sz="1100" b="0" i="0" dirty="0" smtClean="0">
                <a:solidFill>
                  <a:schemeClr val="tx1"/>
                </a:solidFill>
                <a:latin typeface="Courier New"/>
                <a:ea typeface="ＭＳ Ｐゴシック"/>
                <a:cs typeface="Courier New"/>
              </a:rPr>
              <a:t>L       192.168.10.1/32 is directly connected, GigabitEthernet0/0</a:t>
            </a:r>
          </a:p>
          <a:p>
            <a:pPr algn="l">
              <a:buNone/>
            </a:pPr>
            <a:r>
              <a:rPr lang="fr-FR" sz="1100" b="0" i="0" dirty="0" smtClean="0">
                <a:solidFill>
                  <a:schemeClr val="tx1"/>
                </a:solidFill>
                <a:latin typeface="Courier New"/>
                <a:ea typeface="ＭＳ Ｐゴシック"/>
                <a:cs typeface="Courier New"/>
              </a:rPr>
              <a:t>     192.168.11.0/24 is variably subnetted, 2 subnets, 3 masks</a:t>
            </a:r>
          </a:p>
          <a:p>
            <a:pPr algn="l">
              <a:buNone/>
            </a:pPr>
            <a:r>
              <a:rPr lang="fr-FR" sz="1100" b="0" i="0" dirty="0" smtClean="0">
                <a:solidFill>
                  <a:schemeClr val="tx1"/>
                </a:solidFill>
                <a:latin typeface="Courier New"/>
                <a:ea typeface="ＭＳ Ｐゴシック"/>
                <a:cs typeface="Courier New"/>
              </a:rPr>
              <a:t>C       192.168.11.0/24 is directly connected, GigabitEthernet0/1</a:t>
            </a:r>
          </a:p>
          <a:p>
            <a:pPr algn="l">
              <a:buNone/>
            </a:pPr>
            <a:r>
              <a:rPr lang="fr-FR" sz="1100" b="0" i="0" dirty="0" smtClean="0">
                <a:solidFill>
                  <a:schemeClr val="tx1"/>
                </a:solidFill>
                <a:latin typeface="Courier New"/>
                <a:ea typeface="ＭＳ Ｐゴシック"/>
                <a:cs typeface="Courier New"/>
              </a:rPr>
              <a:t>L       192.168.11.1/32 is directly connected, GigabitEthernet0/1</a:t>
            </a:r>
          </a:p>
          <a:p>
            <a:pPr algn="l">
              <a:buNone/>
            </a:pPr>
            <a:r>
              <a:rPr lang="fr-FR" sz="1100" b="0" i="0" dirty="0" smtClean="0">
                <a:solidFill>
                  <a:schemeClr val="tx1"/>
                </a:solidFill>
                <a:latin typeface="Courier New"/>
                <a:ea typeface="ＭＳ Ｐゴシック"/>
                <a:cs typeface="Courier New"/>
              </a:rPr>
              <a:t>     209.165.200.0/24 is variably subnetted, 2 subnets, 3 masks</a:t>
            </a:r>
          </a:p>
          <a:p>
            <a:pPr algn="l">
              <a:buNone/>
            </a:pPr>
            <a:r>
              <a:rPr lang="fr-FR" sz="1100" b="0" i="0" dirty="0" smtClean="0">
                <a:solidFill>
                  <a:schemeClr val="tx1"/>
                </a:solidFill>
                <a:latin typeface="Courier New"/>
                <a:ea typeface="ＭＳ Ｐゴシック"/>
                <a:cs typeface="Courier New"/>
              </a:rPr>
              <a:t>C       209.165.200.224/30 is directly connected, Serial0/0/0</a:t>
            </a:r>
          </a:p>
          <a:p>
            <a:pPr algn="l">
              <a:buNone/>
            </a:pPr>
            <a:r>
              <a:rPr lang="fr-FR" sz="1100" b="0" i="0" dirty="0" smtClean="0">
                <a:solidFill>
                  <a:schemeClr val="tx1"/>
                </a:solidFill>
                <a:latin typeface="Courier New"/>
                <a:ea typeface="ＭＳ Ｐゴシック"/>
                <a:cs typeface="Courier New"/>
              </a:rPr>
              <a:t>L       209.165.200.225/32 is directly connected, Serial0/0/0</a:t>
            </a:r>
          </a:p>
          <a:p>
            <a:pPr algn="l">
              <a:buNone/>
            </a:pPr>
            <a:r>
              <a:rPr lang="fr-FR" sz="1100" b="0" i="0" dirty="0" smtClean="0">
                <a:solidFill>
                  <a:schemeClr val="tx1"/>
                </a:solidFill>
                <a:latin typeface="Courier New"/>
                <a:ea typeface="ＭＳ Ｐゴシック"/>
                <a:cs typeface="Courier New"/>
              </a:rPr>
              <a:t>R1#</a:t>
            </a:r>
            <a:endParaRPr lang="fr-FR" sz="1100" b="0" i="0" dirty="0">
              <a:solidFill>
                <a:schemeClr val="tx1"/>
              </a:solidFill>
              <a:latin typeface="Courier New"/>
              <a:ea typeface="ＭＳ Ｐゴシック"/>
              <a:cs typeface="Courier New"/>
            </a:endParaRPr>
          </a:p>
        </p:txBody>
      </p:sp>
      <p:cxnSp>
        <p:nvCxnSpPr>
          <p:cNvPr id="7" name="Straight Connector 6"/>
          <p:cNvCxnSpPr>
            <a:stCxn id="60434" idx="3"/>
            <a:endCxn id="60449" idx="1"/>
          </p:cNvCxnSpPr>
          <p:nvPr/>
        </p:nvCxnSpPr>
        <p:spPr bwMode="auto">
          <a:xfrm>
            <a:off x="7283450" y="2417763"/>
            <a:ext cx="409575" cy="111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8" name="Straight Connector 7"/>
          <p:cNvCxnSpPr>
            <a:stCxn id="60431" idx="3"/>
            <a:endCxn id="60447" idx="3"/>
          </p:cNvCxnSpPr>
          <p:nvPr/>
        </p:nvCxnSpPr>
        <p:spPr bwMode="auto">
          <a:xfrm flipV="1">
            <a:off x="7280275" y="1684338"/>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0423" name="Freeform 9"/>
          <p:cNvSpPr>
            <a:spLocks/>
          </p:cNvSpPr>
          <p:nvPr/>
        </p:nvSpPr>
        <p:spPr bwMode="auto">
          <a:xfrm>
            <a:off x="3619500" y="1882775"/>
            <a:ext cx="1595438" cy="1730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fr-FR" dirty="0"/>
          </a:p>
        </p:txBody>
      </p:sp>
      <p:cxnSp>
        <p:nvCxnSpPr>
          <p:cNvPr id="10" name="Straight Connector 9"/>
          <p:cNvCxnSpPr>
            <a:stCxn id="60428" idx="1"/>
            <a:endCxn id="60457" idx="0"/>
          </p:cNvCxnSpPr>
          <p:nvPr/>
        </p:nvCxnSpPr>
        <p:spPr bwMode="auto">
          <a:xfrm flipV="1">
            <a:off x="1630363" y="1943100"/>
            <a:ext cx="1747837" cy="479426"/>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 name="Straight Connector 10"/>
          <p:cNvCxnSpPr>
            <a:stCxn id="60426" idx="0"/>
            <a:endCxn id="60457" idx="0"/>
          </p:cNvCxnSpPr>
          <p:nvPr/>
        </p:nvCxnSpPr>
        <p:spPr bwMode="auto">
          <a:xfrm>
            <a:off x="1997869" y="1524000"/>
            <a:ext cx="1380331"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0426"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630363" y="1524000"/>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427" name="TextBox 12"/>
          <p:cNvSpPr txBox="1">
            <a:spLocks noChangeArrowheads="1"/>
          </p:cNvSpPr>
          <p:nvPr/>
        </p:nvSpPr>
        <p:spPr bwMode="auto">
          <a:xfrm>
            <a:off x="1427106" y="1227138"/>
            <a:ext cx="1292340"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192.168.10.0/24</a:t>
            </a:r>
            <a:endParaRPr lang="fr-FR" b="1" dirty="0"/>
          </a:p>
        </p:txBody>
      </p:sp>
      <p:pic>
        <p:nvPicPr>
          <p:cNvPr id="60428"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630363" y="2265363"/>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5" name="Straight Connector 14"/>
          <p:cNvCxnSpPr>
            <a:stCxn id="60434" idx="1"/>
            <a:endCxn id="60433" idx="0"/>
          </p:cNvCxnSpPr>
          <p:nvPr/>
        </p:nvCxnSpPr>
        <p:spPr bwMode="auto">
          <a:xfrm flipH="1" flipV="1">
            <a:off x="5519738" y="1943100"/>
            <a:ext cx="1028700" cy="4746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60431" idx="1"/>
          </p:cNvCxnSpPr>
          <p:nvPr/>
        </p:nvCxnSpPr>
        <p:spPr bwMode="auto">
          <a:xfrm flipH="1">
            <a:off x="5384800" y="1703388"/>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0431"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545263" y="1546225"/>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32" name="Picture 37"/>
          <p:cNvPicPr>
            <a:picLocks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5164138" y="1768475"/>
            <a:ext cx="693737" cy="411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433" name="TextBox 18"/>
          <p:cNvSpPr txBox="1">
            <a:spLocks noChangeArrowheads="1"/>
          </p:cNvSpPr>
          <p:nvPr/>
        </p:nvSpPr>
        <p:spPr bwMode="auto">
          <a:xfrm>
            <a:off x="5329622" y="1943100"/>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R2</a:t>
            </a:r>
            <a:endParaRPr lang="fr-FR" b="1" dirty="0">
              <a:solidFill>
                <a:schemeClr val="bg1"/>
              </a:solidFill>
            </a:endParaRPr>
          </a:p>
        </p:txBody>
      </p:sp>
      <p:pic>
        <p:nvPicPr>
          <p:cNvPr id="60434" name="Picture 19"/>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548438" y="2260600"/>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435" name="TextBox 20"/>
          <p:cNvSpPr txBox="1">
            <a:spLocks noChangeArrowheads="1"/>
          </p:cNvSpPr>
          <p:nvPr/>
        </p:nvSpPr>
        <p:spPr bwMode="auto">
          <a:xfrm>
            <a:off x="1339262" y="2563813"/>
            <a:ext cx="1283877"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192.168.11.0/24</a:t>
            </a:r>
            <a:endParaRPr lang="fr-FR" b="1" dirty="0"/>
          </a:p>
        </p:txBody>
      </p:sp>
      <p:sp>
        <p:nvSpPr>
          <p:cNvPr id="60436" name="TextBox 21"/>
          <p:cNvSpPr txBox="1">
            <a:spLocks noChangeArrowheads="1"/>
          </p:cNvSpPr>
          <p:nvPr/>
        </p:nvSpPr>
        <p:spPr bwMode="auto">
          <a:xfrm>
            <a:off x="6424611" y="1250950"/>
            <a:ext cx="952505"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10.1.1.0/24</a:t>
            </a:r>
            <a:endParaRPr lang="fr-FR" b="1" dirty="0"/>
          </a:p>
        </p:txBody>
      </p:sp>
      <p:sp>
        <p:nvSpPr>
          <p:cNvPr id="60437" name="TextBox 22"/>
          <p:cNvSpPr txBox="1">
            <a:spLocks noChangeArrowheads="1"/>
          </p:cNvSpPr>
          <p:nvPr/>
        </p:nvSpPr>
        <p:spPr bwMode="auto">
          <a:xfrm>
            <a:off x="6434136" y="2549525"/>
            <a:ext cx="952505"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10.1.2.0/24</a:t>
            </a:r>
            <a:endParaRPr lang="fr-FR" b="1" dirty="0"/>
          </a:p>
        </p:txBody>
      </p:sp>
      <p:sp>
        <p:nvSpPr>
          <p:cNvPr id="60438" name="TextBox 23"/>
          <p:cNvSpPr txBox="1">
            <a:spLocks noChangeArrowheads="1"/>
          </p:cNvSpPr>
          <p:nvPr/>
        </p:nvSpPr>
        <p:spPr bwMode="auto">
          <a:xfrm>
            <a:off x="3691025" y="1482725"/>
            <a:ext cx="1590500"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209.165.200.224 /30</a:t>
            </a:r>
            <a:endParaRPr lang="fr-FR" b="1" dirty="0"/>
          </a:p>
        </p:txBody>
      </p:sp>
      <p:sp>
        <p:nvSpPr>
          <p:cNvPr id="60439" name="TextBox 24"/>
          <p:cNvSpPr txBox="1">
            <a:spLocks noChangeArrowheads="1"/>
          </p:cNvSpPr>
          <p:nvPr/>
        </p:nvSpPr>
        <p:spPr bwMode="auto">
          <a:xfrm>
            <a:off x="4754567" y="1811338"/>
            <a:ext cx="458779"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.226</a:t>
            </a:r>
            <a:endParaRPr lang="fr-FR" sz="2000" dirty="0"/>
          </a:p>
        </p:txBody>
      </p:sp>
      <p:sp>
        <p:nvSpPr>
          <p:cNvPr id="60440" name="Rectangle 25"/>
          <p:cNvSpPr>
            <a:spLocks noChangeArrowheads="1"/>
          </p:cNvSpPr>
          <p:nvPr/>
        </p:nvSpPr>
        <p:spPr bwMode="auto">
          <a:xfrm>
            <a:off x="1095759" y="1401763"/>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60441"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698500" y="1458913"/>
            <a:ext cx="498475"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8" name="Straight Connector 27"/>
          <p:cNvCxnSpPr>
            <a:stCxn id="60426" idx="1"/>
            <a:endCxn id="60441" idx="3"/>
          </p:cNvCxnSpPr>
          <p:nvPr/>
        </p:nvCxnSpPr>
        <p:spPr bwMode="auto">
          <a:xfrm flipH="1">
            <a:off x="1196975" y="1681163"/>
            <a:ext cx="4333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0443" name="Rectangle 28"/>
          <p:cNvSpPr>
            <a:spLocks noChangeArrowheads="1"/>
          </p:cNvSpPr>
          <p:nvPr/>
        </p:nvSpPr>
        <p:spPr bwMode="auto">
          <a:xfrm>
            <a:off x="1095759" y="2144713"/>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60444"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698500" y="2201863"/>
            <a:ext cx="498475" cy="44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1" name="Straight Connector 30"/>
          <p:cNvCxnSpPr>
            <a:stCxn id="60428" idx="1"/>
            <a:endCxn id="60444" idx="3"/>
          </p:cNvCxnSpPr>
          <p:nvPr/>
        </p:nvCxnSpPr>
        <p:spPr bwMode="auto">
          <a:xfrm flipH="1">
            <a:off x="1196975" y="2422525"/>
            <a:ext cx="433388" cy="317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0446" name="Rectangle 31"/>
          <p:cNvSpPr>
            <a:spLocks noChangeArrowheads="1"/>
          </p:cNvSpPr>
          <p:nvPr/>
        </p:nvSpPr>
        <p:spPr bwMode="auto">
          <a:xfrm>
            <a:off x="7394959" y="1409700"/>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60447"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7678738" y="1460500"/>
            <a:ext cx="498475" cy="44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448" name="Rectangle 33"/>
          <p:cNvSpPr>
            <a:spLocks noChangeArrowheads="1"/>
          </p:cNvSpPr>
          <p:nvPr/>
        </p:nvSpPr>
        <p:spPr bwMode="auto">
          <a:xfrm>
            <a:off x="7409247" y="2147888"/>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60449"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7693025" y="2205038"/>
            <a:ext cx="498475" cy="44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450" name="TextBox 35"/>
          <p:cNvSpPr txBox="1">
            <a:spLocks noChangeArrowheads="1"/>
          </p:cNvSpPr>
          <p:nvPr/>
        </p:nvSpPr>
        <p:spPr bwMode="auto">
          <a:xfrm>
            <a:off x="5754658" y="1617663"/>
            <a:ext cx="301686"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.1</a:t>
            </a:r>
            <a:endParaRPr lang="fr-FR" sz="2000" dirty="0"/>
          </a:p>
        </p:txBody>
      </p:sp>
      <p:sp>
        <p:nvSpPr>
          <p:cNvPr id="60451" name="TextBox 36"/>
          <p:cNvSpPr txBox="1">
            <a:spLocks noChangeArrowheads="1"/>
          </p:cNvSpPr>
          <p:nvPr/>
        </p:nvSpPr>
        <p:spPr bwMode="auto">
          <a:xfrm>
            <a:off x="5761801" y="2133600"/>
            <a:ext cx="301685"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.1</a:t>
            </a:r>
            <a:endParaRPr lang="fr-FR" sz="2000" dirty="0"/>
          </a:p>
        </p:txBody>
      </p:sp>
      <p:sp>
        <p:nvSpPr>
          <p:cNvPr id="60452" name="TextBox 37"/>
          <p:cNvSpPr txBox="1">
            <a:spLocks noChangeArrowheads="1"/>
          </p:cNvSpPr>
          <p:nvPr/>
        </p:nvSpPr>
        <p:spPr bwMode="auto">
          <a:xfrm>
            <a:off x="2627027" y="2076450"/>
            <a:ext cx="489236"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.1</a:t>
            </a:r>
          </a:p>
          <a:p>
            <a:pPr algn="r">
              <a:buNone/>
            </a:pPr>
            <a:r>
              <a:rPr lang="fr-FR" sz="1100" b="0" i="0" dirty="0" smtClean="0">
                <a:solidFill>
                  <a:schemeClr val="tx1"/>
                </a:solidFill>
                <a:latin typeface="Arial"/>
                <a:ea typeface="ＭＳ Ｐゴシック"/>
                <a:cs typeface="ＭＳ Ｐゴシック"/>
              </a:rPr>
              <a:t>G0/1</a:t>
            </a:r>
            <a:endParaRPr lang="fr-FR" sz="2000" dirty="0"/>
          </a:p>
        </p:txBody>
      </p:sp>
      <p:sp>
        <p:nvSpPr>
          <p:cNvPr id="60453" name="TextBox 38"/>
          <p:cNvSpPr txBox="1">
            <a:spLocks noChangeArrowheads="1"/>
          </p:cNvSpPr>
          <p:nvPr/>
        </p:nvSpPr>
        <p:spPr bwMode="auto">
          <a:xfrm>
            <a:off x="3665692" y="1844675"/>
            <a:ext cx="591829"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.225</a:t>
            </a:r>
          </a:p>
          <a:p>
            <a:pPr algn="ctr">
              <a:lnSpc>
                <a:spcPct val="90000"/>
              </a:lnSpc>
              <a:buNone/>
            </a:pPr>
            <a:r>
              <a:rPr lang="fr-FR" sz="1100" b="0" i="0" dirty="0" smtClean="0">
                <a:solidFill>
                  <a:schemeClr val="tx1"/>
                </a:solidFill>
                <a:latin typeface="Arial"/>
                <a:ea typeface="ＭＳ Ｐゴシック"/>
                <a:cs typeface="ＭＳ Ｐゴシック"/>
              </a:rPr>
              <a:t>S0/0/0</a:t>
            </a:r>
            <a:endParaRPr lang="fr-FR" sz="2000" dirty="0"/>
          </a:p>
        </p:txBody>
      </p:sp>
      <p:sp>
        <p:nvSpPr>
          <p:cNvPr id="60454" name="TextBox 39"/>
          <p:cNvSpPr txBox="1">
            <a:spLocks noChangeArrowheads="1"/>
          </p:cNvSpPr>
          <p:nvPr/>
        </p:nvSpPr>
        <p:spPr bwMode="auto">
          <a:xfrm>
            <a:off x="2639727" y="1412875"/>
            <a:ext cx="489236"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G0/0</a:t>
            </a:r>
          </a:p>
          <a:p>
            <a:pPr algn="r">
              <a:buNone/>
            </a:pPr>
            <a:r>
              <a:rPr lang="fr-FR" sz="1100" b="0" i="0" dirty="0" smtClean="0">
                <a:solidFill>
                  <a:schemeClr val="tx1"/>
                </a:solidFill>
                <a:latin typeface="Arial"/>
                <a:ea typeface="ＭＳ Ｐゴシック"/>
                <a:cs typeface="ＭＳ Ｐゴシック"/>
              </a:rPr>
              <a:t>.1</a:t>
            </a:r>
            <a:endParaRPr lang="fr-FR" sz="2000" dirty="0"/>
          </a:p>
        </p:txBody>
      </p:sp>
      <p:sp>
        <p:nvSpPr>
          <p:cNvPr id="41" name="Oval 40"/>
          <p:cNvSpPr/>
          <p:nvPr/>
        </p:nvSpPr>
        <p:spPr>
          <a:xfrm>
            <a:off x="2932113" y="1684338"/>
            <a:ext cx="830262" cy="576262"/>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pic>
        <p:nvPicPr>
          <p:cNvPr id="60456" name="Picture 37"/>
          <p:cNvPicPr>
            <a:picLocks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3022600" y="1768475"/>
            <a:ext cx="693738" cy="411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457" name="TextBox 42"/>
          <p:cNvSpPr txBox="1">
            <a:spLocks noChangeArrowheads="1"/>
          </p:cNvSpPr>
          <p:nvPr/>
        </p:nvSpPr>
        <p:spPr bwMode="auto">
          <a:xfrm>
            <a:off x="3188084" y="1943100"/>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R1</a:t>
            </a:r>
            <a:endParaRPr lang="fr-FR" b="1" dirty="0">
              <a:solidFill>
                <a:schemeClr val="bg1"/>
              </a:solidFill>
            </a:endParaRPr>
          </a:p>
        </p:txBody>
      </p:sp>
      <p:sp>
        <p:nvSpPr>
          <p:cNvPr id="60458" name="Rectangle 43"/>
          <p:cNvSpPr>
            <a:spLocks noChangeArrowheads="1"/>
          </p:cNvSpPr>
          <p:nvPr/>
        </p:nvSpPr>
        <p:spPr bwMode="auto">
          <a:xfrm>
            <a:off x="323847" y="1500188"/>
            <a:ext cx="46038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PC1</a:t>
            </a:r>
            <a:endParaRPr lang="fr-FR" sz="1100" b="0" i="0" dirty="0">
              <a:solidFill>
                <a:schemeClr val="tx1"/>
              </a:solidFill>
              <a:latin typeface="Arial"/>
              <a:ea typeface="ＭＳ Ｐゴシック"/>
              <a:cs typeface="ＭＳ Ｐゴシック"/>
            </a:endParaRPr>
          </a:p>
        </p:txBody>
      </p:sp>
      <p:sp>
        <p:nvSpPr>
          <p:cNvPr id="60459" name="Rectangle 44"/>
          <p:cNvSpPr>
            <a:spLocks noChangeArrowheads="1"/>
          </p:cNvSpPr>
          <p:nvPr/>
        </p:nvSpPr>
        <p:spPr bwMode="auto">
          <a:xfrm>
            <a:off x="323847" y="2246313"/>
            <a:ext cx="46038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PC2</a:t>
            </a:r>
            <a:endParaRPr lang="fr-FR" sz="1100" b="0" i="0" dirty="0">
              <a:solidFill>
                <a:schemeClr val="tx1"/>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193675" y="825500"/>
            <a:ext cx="8772525"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Tables de routage du routeur</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Entrées d'une table de routage pour une connexion directe</a:t>
            </a:r>
            <a:endParaRPr lang="fr-FR" sz="3200" b="1" i="0" dirty="0">
              <a:solidFill>
                <a:srgbClr val="708CA1"/>
              </a:solidFill>
              <a:latin typeface="Arial"/>
              <a:ea typeface="ＭＳ Ｐゴシック"/>
              <a:cs typeface="ＭＳ Ｐゴシック"/>
            </a:endParaRPr>
          </a:p>
        </p:txBody>
      </p:sp>
      <p:cxnSp>
        <p:nvCxnSpPr>
          <p:cNvPr id="4" name="Straight Connector 3"/>
          <p:cNvCxnSpPr/>
          <p:nvPr/>
        </p:nvCxnSpPr>
        <p:spPr bwMode="auto">
          <a:xfrm flipH="1">
            <a:off x="5327650" y="2446338"/>
            <a:ext cx="1160463" cy="3667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1849438" y="4203700"/>
            <a:ext cx="4032250" cy="5286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7" name="Rectangle 6"/>
          <p:cNvSpPr/>
          <p:nvPr/>
        </p:nvSpPr>
        <p:spPr>
          <a:xfrm>
            <a:off x="6043613" y="4203700"/>
            <a:ext cx="2214562" cy="5286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8" name="Rectangle 7"/>
          <p:cNvSpPr/>
          <p:nvPr/>
        </p:nvSpPr>
        <p:spPr>
          <a:xfrm>
            <a:off x="841375" y="4203700"/>
            <a:ext cx="504825" cy="528638"/>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62470" name="TextBox 8"/>
          <p:cNvSpPr txBox="1">
            <a:spLocks noChangeArrowheads="1"/>
          </p:cNvSpPr>
          <p:nvPr/>
        </p:nvSpPr>
        <p:spPr bwMode="auto">
          <a:xfrm>
            <a:off x="841375" y="4197350"/>
            <a:ext cx="7416800" cy="5349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1" i="0" dirty="0" smtClean="0">
                <a:solidFill>
                  <a:schemeClr val="tx1"/>
                </a:solidFill>
                <a:latin typeface="Courier New"/>
                <a:ea typeface="ＭＳ Ｐゴシック"/>
                <a:cs typeface="Courier New"/>
              </a:rPr>
              <a:t>C       192.168.10.0/24 is directly connected, GigabitEthernet0/0</a:t>
            </a:r>
          </a:p>
          <a:p>
            <a:pPr algn="ctr">
              <a:lnSpc>
                <a:spcPct val="90000"/>
              </a:lnSpc>
              <a:buNone/>
            </a:pPr>
            <a:r>
              <a:rPr lang="fr-FR" sz="1400" b="1" i="0" dirty="0" smtClean="0">
                <a:solidFill>
                  <a:schemeClr val="tx1"/>
                </a:solidFill>
                <a:latin typeface="Courier New"/>
                <a:ea typeface="ＭＳ Ｐゴシック"/>
                <a:cs typeface="Courier New"/>
              </a:rPr>
              <a:t>L       192.168.10.1/32 is directly connected, GigabitEthernet0/0</a:t>
            </a:r>
            <a:endParaRPr lang="fr-FR" sz="1400" b="1" i="0" dirty="0">
              <a:solidFill>
                <a:schemeClr val="tx1"/>
              </a:solidFill>
              <a:latin typeface="Courier New"/>
              <a:ea typeface="ＭＳ Ｐゴシック"/>
              <a:cs typeface="Courier New"/>
            </a:endParaRPr>
          </a:p>
        </p:txBody>
      </p:sp>
      <p:sp>
        <p:nvSpPr>
          <p:cNvPr id="62471" name="TextBox 9"/>
          <p:cNvSpPr txBox="1">
            <a:spLocks noChangeArrowheads="1"/>
          </p:cNvSpPr>
          <p:nvPr/>
        </p:nvSpPr>
        <p:spPr bwMode="auto">
          <a:xfrm>
            <a:off x="900365" y="3827463"/>
            <a:ext cx="407484" cy="424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2400" b="1" i="0" dirty="0" smtClean="0">
                <a:solidFill>
                  <a:schemeClr val="tx1"/>
                </a:solidFill>
                <a:latin typeface="Arial"/>
                <a:ea typeface="ＭＳ Ｐゴシック"/>
                <a:cs typeface="ＭＳ Ｐゴシック"/>
              </a:rPr>
              <a:t>A</a:t>
            </a:r>
            <a:endParaRPr lang="fr-FR" sz="2400" b="1" i="0" dirty="0">
              <a:solidFill>
                <a:schemeClr val="tx1"/>
              </a:solidFill>
              <a:latin typeface="Arial"/>
              <a:ea typeface="ＭＳ Ｐゴシック"/>
              <a:cs typeface="ＭＳ Ｐゴシック"/>
            </a:endParaRPr>
          </a:p>
        </p:txBody>
      </p:sp>
      <p:sp>
        <p:nvSpPr>
          <p:cNvPr id="62472" name="TextBox 10"/>
          <p:cNvSpPr txBox="1">
            <a:spLocks noChangeArrowheads="1"/>
          </p:cNvSpPr>
          <p:nvPr/>
        </p:nvSpPr>
        <p:spPr bwMode="auto">
          <a:xfrm>
            <a:off x="3622134" y="3833813"/>
            <a:ext cx="407484" cy="424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2400" b="1" i="0" dirty="0" smtClean="0">
                <a:solidFill>
                  <a:schemeClr val="tx1"/>
                </a:solidFill>
                <a:latin typeface="Arial"/>
                <a:ea typeface="ＭＳ Ｐゴシック"/>
                <a:cs typeface="ＭＳ Ｐゴシック"/>
              </a:rPr>
              <a:t>B</a:t>
            </a:r>
            <a:endParaRPr lang="fr-FR" sz="2400" b="1" i="0" dirty="0">
              <a:solidFill>
                <a:schemeClr val="tx1"/>
              </a:solidFill>
              <a:latin typeface="Arial"/>
              <a:ea typeface="ＭＳ Ｐゴシック"/>
              <a:cs typeface="ＭＳ Ｐゴシック"/>
            </a:endParaRPr>
          </a:p>
        </p:txBody>
      </p:sp>
      <p:sp>
        <p:nvSpPr>
          <p:cNvPr id="62473" name="TextBox 11"/>
          <p:cNvSpPr txBox="1">
            <a:spLocks noChangeArrowheads="1"/>
          </p:cNvSpPr>
          <p:nvPr/>
        </p:nvSpPr>
        <p:spPr bwMode="auto">
          <a:xfrm>
            <a:off x="6816184" y="3830638"/>
            <a:ext cx="407484" cy="424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2400" b="1" i="0" dirty="0" smtClean="0">
                <a:solidFill>
                  <a:schemeClr val="tx1"/>
                </a:solidFill>
                <a:latin typeface="Arial"/>
                <a:ea typeface="ＭＳ Ｐゴシック"/>
                <a:cs typeface="ＭＳ Ｐゴシック"/>
              </a:rPr>
              <a:t>C</a:t>
            </a:r>
            <a:endParaRPr lang="fr-FR" sz="2400" b="1" i="0" dirty="0">
              <a:solidFill>
                <a:schemeClr val="tx1"/>
              </a:solidFill>
              <a:latin typeface="Arial"/>
              <a:ea typeface="ＭＳ Ｐゴシック"/>
              <a:cs typeface="ＭＳ Ｐゴシック"/>
            </a:endParaRPr>
          </a:p>
        </p:txBody>
      </p:sp>
      <p:graphicFrame>
        <p:nvGraphicFramePr>
          <p:cNvPr id="13" name="Table 12"/>
          <p:cNvGraphicFramePr>
            <a:graphicFrameLocks noGrp="1"/>
          </p:cNvGraphicFramePr>
          <p:nvPr>
            <p:extLst>
              <p:ext uri="{D42A27DB-BD31-4B8C-83A1-F6EECF244321}">
                <p14:modId xmlns:p14="http://schemas.microsoft.com/office/powerpoint/2010/main" xmlns="" val="3511537926"/>
              </p:ext>
            </p:extLst>
          </p:nvPr>
        </p:nvGraphicFramePr>
        <p:xfrm>
          <a:off x="361950" y="4948238"/>
          <a:ext cx="8401050" cy="1112838"/>
        </p:xfrm>
        <a:graphic>
          <a:graphicData uri="http://schemas.openxmlformats.org/drawingml/2006/table">
            <a:tbl>
              <a:tblPr firstRow="1" bandRow="1">
                <a:tableStyleId>{2D5ABB26-0587-4C30-8999-92F81FD0307C}</a:tableStyleId>
              </a:tblPr>
              <a:tblGrid>
                <a:gridCol w="958349"/>
                <a:gridCol w="7442701"/>
              </a:tblGrid>
              <a:tr h="370946">
                <a:tc>
                  <a:txBody>
                    <a:bodyPr/>
                    <a:lstStyle/>
                    <a:p>
                      <a:pPr marL="0" algn="ctr" defTabSz="914400">
                        <a:buNone/>
                      </a:pPr>
                      <a:r>
                        <a:rPr lang="en-CA" sz="1800" b="1" i="0">
                          <a:solidFill>
                            <a:schemeClr val="lt1"/>
                          </a:solidFill>
                          <a:latin typeface="Arial"/>
                          <a:ea typeface="+mn-ea"/>
                          <a:cs typeface="+mn-cs"/>
                        </a:rPr>
                        <a:t>A</a:t>
                      </a:r>
                      <a:endParaRPr lang="en-CA" sz="1800" b="1"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a:txBody>
                    <a:bodyPr/>
                    <a:lstStyle/>
                    <a:p>
                      <a:pPr marL="0" algn="l" defTabSz="914400">
                        <a:buNone/>
                      </a:pPr>
                      <a:r>
                        <a:rPr lang="en-CA" sz="1600" b="1" i="0">
                          <a:solidFill>
                            <a:schemeClr val="lt1"/>
                          </a:solidFill>
                          <a:latin typeface="Arial"/>
                          <a:ea typeface="+mn-ea"/>
                          <a:cs typeface="+mn-cs"/>
                        </a:rPr>
                        <a:t>Indique la façon dont le réseau a été « appris » par le routeur.</a:t>
                      </a:r>
                      <a:endParaRPr lang="en-CA" sz="1600"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a:txBody>
                    <a:bodyPr/>
                    <a:lstStyle/>
                    <a:p>
                      <a:pPr marL="0" algn="ctr" defTabSz="914400">
                        <a:buNone/>
                      </a:pPr>
                      <a:r>
                        <a:rPr lang="en-CA" sz="1800" b="1" i="0">
                          <a:solidFill>
                            <a:schemeClr val="dk1"/>
                          </a:solidFill>
                          <a:latin typeface="Arial"/>
                          <a:ea typeface="+mn-ea"/>
                          <a:cs typeface="+mn-cs"/>
                        </a:rPr>
                        <a:t>B</a:t>
                      </a:r>
                      <a:endParaRPr lang="en-CA" sz="1800" b="1"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a:buNone/>
                      </a:pPr>
                      <a:r>
                        <a:rPr lang="fr-BE" sz="1600" b="0" i="0">
                          <a:solidFill>
                            <a:schemeClr val="dk1"/>
                          </a:solidFill>
                          <a:latin typeface="Arial"/>
                          <a:ea typeface="+mn-ea"/>
                          <a:cs typeface="+mn-cs"/>
                        </a:rPr>
                        <a:t>Identifie le réseau de destination</a:t>
                      </a:r>
                      <a:r>
                        <a:rPr lang="fr-BE" sz="1600" b="0" i="0" baseline="0">
                          <a:solidFill>
                            <a:schemeClr val="dk1"/>
                          </a:solidFill>
                          <a:latin typeface="Arial"/>
                          <a:ea typeface="+mn-ea"/>
                          <a:cs typeface="+mn-cs"/>
                        </a:rPr>
                        <a:t> et la manière dont celui-ci est connecté.</a:t>
                      </a:r>
                      <a:endParaRPr lang="en-CA" sz="1600"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a:txBody>
                    <a:bodyPr/>
                    <a:lstStyle/>
                    <a:p>
                      <a:pPr marL="0" algn="ctr" defTabSz="914400">
                        <a:buNone/>
                      </a:pPr>
                      <a:r>
                        <a:rPr lang="en-CA" sz="1800" b="1" i="0">
                          <a:solidFill>
                            <a:schemeClr val="dk1"/>
                          </a:solidFill>
                          <a:latin typeface="Arial"/>
                          <a:ea typeface="+mn-ea"/>
                          <a:cs typeface="+mn-cs"/>
                        </a:rPr>
                        <a:t>C</a:t>
                      </a:r>
                      <a:endParaRPr lang="en-CA" sz="1800" b="1"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l" defTabSz="914400">
                        <a:buNone/>
                      </a:pPr>
                      <a:r>
                        <a:rPr lang="fr-BE" sz="1600" b="0" i="0">
                          <a:solidFill>
                            <a:schemeClr val="dk1"/>
                          </a:solidFill>
                          <a:latin typeface="Arial"/>
                          <a:ea typeface="+mn-ea"/>
                          <a:cs typeface="+mn-cs"/>
                        </a:rPr>
                        <a:t>Identifie l'interface du </a:t>
                      </a:r>
                      <a:r>
                        <a:rPr lang="fr-BE" sz="1600" b="0" i="0" baseline="0">
                          <a:solidFill>
                            <a:schemeClr val="dk1"/>
                          </a:solidFill>
                          <a:latin typeface="Arial"/>
                          <a:ea typeface="+mn-ea"/>
                          <a:cs typeface="+mn-cs"/>
                        </a:rPr>
                        <a:t>routeur qui est connectée au réseau de destination.</a:t>
                      </a:r>
                      <a:endParaRPr lang="en-CA" sz="1600"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4" name="Straight Connector 13"/>
          <p:cNvCxnSpPr>
            <a:stCxn id="62501" idx="3"/>
            <a:endCxn id="62517" idx="1"/>
          </p:cNvCxnSpPr>
          <p:nvPr/>
        </p:nvCxnSpPr>
        <p:spPr bwMode="auto">
          <a:xfrm>
            <a:off x="7226300" y="3160713"/>
            <a:ext cx="409575" cy="111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62498" idx="3"/>
            <a:endCxn id="62515" idx="3"/>
          </p:cNvCxnSpPr>
          <p:nvPr/>
        </p:nvCxnSpPr>
        <p:spPr bwMode="auto">
          <a:xfrm flipV="1">
            <a:off x="7223125" y="2427288"/>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490" name="Freeform 9"/>
          <p:cNvSpPr>
            <a:spLocks/>
          </p:cNvSpPr>
          <p:nvPr/>
        </p:nvSpPr>
        <p:spPr bwMode="auto">
          <a:xfrm>
            <a:off x="3560763" y="2625725"/>
            <a:ext cx="1597025" cy="1730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fr-FR" dirty="0"/>
          </a:p>
        </p:txBody>
      </p:sp>
      <p:cxnSp>
        <p:nvCxnSpPr>
          <p:cNvPr id="17" name="Straight Connector 16"/>
          <p:cNvCxnSpPr>
            <a:stCxn id="62495" idx="1"/>
            <a:endCxn id="62528" idx="0"/>
          </p:cNvCxnSpPr>
          <p:nvPr/>
        </p:nvCxnSpPr>
        <p:spPr bwMode="auto">
          <a:xfrm flipV="1">
            <a:off x="1573213" y="2686050"/>
            <a:ext cx="1747044" cy="4810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62493" idx="0"/>
            <a:endCxn id="62528" idx="0"/>
          </p:cNvCxnSpPr>
          <p:nvPr/>
        </p:nvCxnSpPr>
        <p:spPr bwMode="auto">
          <a:xfrm>
            <a:off x="1940719" y="2266950"/>
            <a:ext cx="1379538"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2493"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573213" y="2266950"/>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2494" name="TextBox 19"/>
          <p:cNvSpPr txBox="1">
            <a:spLocks noChangeArrowheads="1"/>
          </p:cNvSpPr>
          <p:nvPr/>
        </p:nvSpPr>
        <p:spPr bwMode="auto">
          <a:xfrm>
            <a:off x="1369956" y="1970088"/>
            <a:ext cx="1292340"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192.168.10.0/24</a:t>
            </a:r>
            <a:endParaRPr lang="fr-FR" b="1" dirty="0"/>
          </a:p>
        </p:txBody>
      </p:sp>
      <p:pic>
        <p:nvPicPr>
          <p:cNvPr id="62495"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573213" y="3009900"/>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2" name="Straight Connector 21"/>
          <p:cNvCxnSpPr>
            <a:stCxn id="62501" idx="1"/>
            <a:endCxn id="62500" idx="0"/>
          </p:cNvCxnSpPr>
          <p:nvPr/>
        </p:nvCxnSpPr>
        <p:spPr bwMode="auto">
          <a:xfrm flipH="1" flipV="1">
            <a:off x="5462588" y="2686050"/>
            <a:ext cx="1028700" cy="4746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3" name="Straight Connector 22"/>
          <p:cNvCxnSpPr>
            <a:stCxn id="62498" idx="1"/>
          </p:cNvCxnSpPr>
          <p:nvPr/>
        </p:nvCxnSpPr>
        <p:spPr bwMode="auto">
          <a:xfrm flipH="1">
            <a:off x="5327650" y="2446338"/>
            <a:ext cx="1160463" cy="3667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2498"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488113" y="2289175"/>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499" name="Picture 37"/>
          <p:cNvPicPr>
            <a:picLocks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5106988" y="2511425"/>
            <a:ext cx="693737" cy="411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2500" name="TextBox 25"/>
          <p:cNvSpPr txBox="1">
            <a:spLocks noChangeArrowheads="1"/>
          </p:cNvSpPr>
          <p:nvPr/>
        </p:nvSpPr>
        <p:spPr bwMode="auto">
          <a:xfrm>
            <a:off x="5272472" y="2686050"/>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R2</a:t>
            </a:r>
            <a:endParaRPr lang="fr-FR" b="1" dirty="0">
              <a:solidFill>
                <a:schemeClr val="bg1"/>
              </a:solidFill>
            </a:endParaRPr>
          </a:p>
        </p:txBody>
      </p:sp>
      <p:pic>
        <p:nvPicPr>
          <p:cNvPr id="62501" name="Picture 26"/>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491288" y="3003550"/>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2502" name="TextBox 27"/>
          <p:cNvSpPr txBox="1">
            <a:spLocks noChangeArrowheads="1"/>
          </p:cNvSpPr>
          <p:nvPr/>
        </p:nvSpPr>
        <p:spPr bwMode="auto">
          <a:xfrm>
            <a:off x="1280524" y="3306763"/>
            <a:ext cx="1283877"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192.168.11.0/24</a:t>
            </a:r>
            <a:endParaRPr lang="fr-FR" b="1" dirty="0"/>
          </a:p>
        </p:txBody>
      </p:sp>
      <p:sp>
        <p:nvSpPr>
          <p:cNvPr id="62503" name="TextBox 28"/>
          <p:cNvSpPr txBox="1">
            <a:spLocks noChangeArrowheads="1"/>
          </p:cNvSpPr>
          <p:nvPr/>
        </p:nvSpPr>
        <p:spPr bwMode="auto">
          <a:xfrm>
            <a:off x="6367461" y="1993900"/>
            <a:ext cx="952505"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10.1.1.0/24</a:t>
            </a:r>
            <a:endParaRPr lang="fr-FR" b="1" dirty="0"/>
          </a:p>
        </p:txBody>
      </p:sp>
      <p:sp>
        <p:nvSpPr>
          <p:cNvPr id="62504" name="TextBox 29"/>
          <p:cNvSpPr txBox="1">
            <a:spLocks noChangeArrowheads="1"/>
          </p:cNvSpPr>
          <p:nvPr/>
        </p:nvSpPr>
        <p:spPr bwMode="auto">
          <a:xfrm>
            <a:off x="6376986" y="3292475"/>
            <a:ext cx="952505"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10.1.2.0/24</a:t>
            </a:r>
            <a:endParaRPr lang="fr-FR" b="1" dirty="0"/>
          </a:p>
        </p:txBody>
      </p:sp>
      <p:sp>
        <p:nvSpPr>
          <p:cNvPr id="62505" name="TextBox 30"/>
          <p:cNvSpPr txBox="1">
            <a:spLocks noChangeArrowheads="1"/>
          </p:cNvSpPr>
          <p:nvPr/>
        </p:nvSpPr>
        <p:spPr bwMode="auto">
          <a:xfrm>
            <a:off x="3633875" y="2225675"/>
            <a:ext cx="1590500"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209.165.200.224 /30</a:t>
            </a:r>
            <a:endParaRPr lang="fr-FR" b="1" dirty="0"/>
          </a:p>
        </p:txBody>
      </p:sp>
      <p:sp>
        <p:nvSpPr>
          <p:cNvPr id="62506" name="TextBox 31"/>
          <p:cNvSpPr txBox="1">
            <a:spLocks noChangeArrowheads="1"/>
          </p:cNvSpPr>
          <p:nvPr/>
        </p:nvSpPr>
        <p:spPr bwMode="auto">
          <a:xfrm>
            <a:off x="4695829" y="2554288"/>
            <a:ext cx="458779"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.226</a:t>
            </a:r>
            <a:endParaRPr lang="fr-FR" sz="2000" dirty="0"/>
          </a:p>
        </p:txBody>
      </p:sp>
      <p:cxnSp>
        <p:nvCxnSpPr>
          <p:cNvPr id="33" name="Straight Connector 32"/>
          <p:cNvCxnSpPr>
            <a:stCxn id="62499" idx="0"/>
          </p:cNvCxnSpPr>
          <p:nvPr/>
        </p:nvCxnSpPr>
        <p:spPr bwMode="auto">
          <a:xfrm flipV="1">
            <a:off x="5453063" y="2255838"/>
            <a:ext cx="1587" cy="2555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508" name="Rectangle 33"/>
          <p:cNvSpPr>
            <a:spLocks noChangeArrowheads="1"/>
          </p:cNvSpPr>
          <p:nvPr/>
        </p:nvSpPr>
        <p:spPr bwMode="auto">
          <a:xfrm>
            <a:off x="1037816" y="2144713"/>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62509"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641350" y="2201863"/>
            <a:ext cx="496888"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6" name="Straight Connector 35"/>
          <p:cNvCxnSpPr>
            <a:stCxn id="62493" idx="1"/>
            <a:endCxn id="62509" idx="3"/>
          </p:cNvCxnSpPr>
          <p:nvPr/>
        </p:nvCxnSpPr>
        <p:spPr bwMode="auto">
          <a:xfrm flipH="1">
            <a:off x="1138238" y="2424113"/>
            <a:ext cx="43497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511" name="Rectangle 36"/>
          <p:cNvSpPr>
            <a:spLocks noChangeArrowheads="1"/>
          </p:cNvSpPr>
          <p:nvPr/>
        </p:nvSpPr>
        <p:spPr bwMode="auto">
          <a:xfrm>
            <a:off x="1037816" y="2889250"/>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62512"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641350" y="2944813"/>
            <a:ext cx="496888" cy="44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9" name="Straight Connector 38"/>
          <p:cNvCxnSpPr>
            <a:stCxn id="62495" idx="1"/>
            <a:endCxn id="62512" idx="3"/>
          </p:cNvCxnSpPr>
          <p:nvPr/>
        </p:nvCxnSpPr>
        <p:spPr bwMode="auto">
          <a:xfrm flipH="1">
            <a:off x="1138238" y="3167063"/>
            <a:ext cx="434975" cy="15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514" name="Rectangle 39"/>
          <p:cNvSpPr>
            <a:spLocks noChangeArrowheads="1"/>
          </p:cNvSpPr>
          <p:nvPr/>
        </p:nvSpPr>
        <p:spPr bwMode="auto">
          <a:xfrm>
            <a:off x="7337809" y="2152650"/>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62515"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7621588" y="2205038"/>
            <a:ext cx="498475"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2516" name="Rectangle 41"/>
          <p:cNvSpPr>
            <a:spLocks noChangeArrowheads="1"/>
          </p:cNvSpPr>
          <p:nvPr/>
        </p:nvSpPr>
        <p:spPr bwMode="auto">
          <a:xfrm>
            <a:off x="7351303" y="2892425"/>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62517"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7635875" y="2947988"/>
            <a:ext cx="496888" cy="44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518" name="Picture 25"/>
          <p:cNvPicPr>
            <a:picLocks noChangeArrowheads="1"/>
          </p:cNvPicPr>
          <p:nvPr/>
        </p:nvPicPr>
        <p:blipFill>
          <a:blip r:embed="rId6" cstate="email">
            <a:extLst>
              <a:ext uri="{28A0092B-C50C-407E-A947-70E740481C1C}">
                <a14:useLocalDpi xmlns:a14="http://schemas.microsoft.com/office/drawing/2010/main" xmlns="" val="0"/>
              </a:ext>
            </a:extLst>
          </a:blip>
          <a:srcRect/>
          <a:stretch>
            <a:fillRect/>
          </a:stretch>
        </p:blipFill>
        <p:spPr bwMode="auto">
          <a:xfrm>
            <a:off x="4876800" y="1541463"/>
            <a:ext cx="1157288"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2519" name="TextBox 44"/>
          <p:cNvSpPr txBox="1">
            <a:spLocks noChangeArrowheads="1"/>
          </p:cNvSpPr>
          <p:nvPr/>
        </p:nvSpPr>
        <p:spPr bwMode="auto">
          <a:xfrm>
            <a:off x="5695920" y="2360613"/>
            <a:ext cx="301686"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.1</a:t>
            </a:r>
            <a:endParaRPr lang="fr-FR" sz="2000" dirty="0"/>
          </a:p>
        </p:txBody>
      </p:sp>
      <p:sp>
        <p:nvSpPr>
          <p:cNvPr id="62520" name="TextBox 45"/>
          <p:cNvSpPr txBox="1">
            <a:spLocks noChangeArrowheads="1"/>
          </p:cNvSpPr>
          <p:nvPr/>
        </p:nvSpPr>
        <p:spPr bwMode="auto">
          <a:xfrm>
            <a:off x="5703858" y="2876550"/>
            <a:ext cx="301686"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.1</a:t>
            </a:r>
            <a:endParaRPr lang="fr-FR" sz="2000" dirty="0"/>
          </a:p>
        </p:txBody>
      </p:sp>
      <p:sp>
        <p:nvSpPr>
          <p:cNvPr id="62521" name="Rectangle 46"/>
          <p:cNvSpPr>
            <a:spLocks noChangeArrowheads="1"/>
          </p:cNvSpPr>
          <p:nvPr/>
        </p:nvSpPr>
        <p:spPr bwMode="auto">
          <a:xfrm>
            <a:off x="5126531" y="2000250"/>
            <a:ext cx="849913"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64.100.0.1</a:t>
            </a:r>
            <a:endParaRPr lang="fr-FR" sz="1100" b="0" i="0" dirty="0">
              <a:solidFill>
                <a:schemeClr val="tx1"/>
              </a:solidFill>
              <a:latin typeface="Arial"/>
              <a:ea typeface="ＭＳ Ｐゴシック"/>
              <a:cs typeface="ＭＳ Ｐゴシック"/>
            </a:endParaRPr>
          </a:p>
        </p:txBody>
      </p:sp>
      <p:pic>
        <p:nvPicPr>
          <p:cNvPr id="62522"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5341938" y="1690688"/>
            <a:ext cx="358775" cy="354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2523" name="TextBox 48"/>
          <p:cNvSpPr txBox="1">
            <a:spLocks noChangeArrowheads="1"/>
          </p:cNvSpPr>
          <p:nvPr/>
        </p:nvSpPr>
        <p:spPr bwMode="auto">
          <a:xfrm>
            <a:off x="2569877" y="2819400"/>
            <a:ext cx="489236"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.1</a:t>
            </a:r>
          </a:p>
          <a:p>
            <a:pPr algn="r">
              <a:buNone/>
            </a:pPr>
            <a:r>
              <a:rPr lang="fr-FR" sz="1100" b="0" i="0" dirty="0" smtClean="0">
                <a:solidFill>
                  <a:schemeClr val="tx1"/>
                </a:solidFill>
                <a:latin typeface="Arial"/>
                <a:ea typeface="ＭＳ Ｐゴシック"/>
                <a:cs typeface="ＭＳ Ｐゴシック"/>
              </a:rPr>
              <a:t>G0/1</a:t>
            </a:r>
            <a:endParaRPr lang="fr-FR" sz="2000" dirty="0"/>
          </a:p>
        </p:txBody>
      </p:sp>
      <p:sp>
        <p:nvSpPr>
          <p:cNvPr id="62524" name="TextBox 49"/>
          <p:cNvSpPr txBox="1">
            <a:spLocks noChangeArrowheads="1"/>
          </p:cNvSpPr>
          <p:nvPr/>
        </p:nvSpPr>
        <p:spPr bwMode="auto">
          <a:xfrm>
            <a:off x="3606954" y="2587625"/>
            <a:ext cx="591829"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.225</a:t>
            </a:r>
          </a:p>
          <a:p>
            <a:pPr algn="ctr">
              <a:lnSpc>
                <a:spcPct val="90000"/>
              </a:lnSpc>
              <a:buNone/>
            </a:pPr>
            <a:r>
              <a:rPr lang="fr-FR" sz="1100" b="0" i="0" dirty="0" smtClean="0">
                <a:solidFill>
                  <a:schemeClr val="tx1"/>
                </a:solidFill>
                <a:latin typeface="Arial"/>
                <a:ea typeface="ＭＳ Ｐゴシック"/>
                <a:cs typeface="ＭＳ Ｐゴシック"/>
              </a:rPr>
              <a:t>S0/0/0</a:t>
            </a:r>
            <a:endParaRPr lang="fr-FR" sz="2000" dirty="0"/>
          </a:p>
        </p:txBody>
      </p:sp>
      <p:sp>
        <p:nvSpPr>
          <p:cNvPr id="62525" name="TextBox 50"/>
          <p:cNvSpPr txBox="1">
            <a:spLocks noChangeArrowheads="1"/>
          </p:cNvSpPr>
          <p:nvPr/>
        </p:nvSpPr>
        <p:spPr bwMode="auto">
          <a:xfrm>
            <a:off x="2582577" y="2155825"/>
            <a:ext cx="489236"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G0/0</a:t>
            </a:r>
          </a:p>
          <a:p>
            <a:pPr algn="r">
              <a:buNone/>
            </a:pPr>
            <a:r>
              <a:rPr lang="fr-FR" sz="1100" b="0" i="0" dirty="0" smtClean="0">
                <a:solidFill>
                  <a:schemeClr val="tx1"/>
                </a:solidFill>
                <a:latin typeface="Arial"/>
                <a:ea typeface="ＭＳ Ｐゴシック"/>
                <a:cs typeface="ＭＳ Ｐゴシック"/>
              </a:rPr>
              <a:t>.1</a:t>
            </a:r>
            <a:endParaRPr lang="fr-FR" sz="2000" dirty="0"/>
          </a:p>
        </p:txBody>
      </p:sp>
      <p:sp>
        <p:nvSpPr>
          <p:cNvPr id="52" name="Oval 51"/>
          <p:cNvSpPr/>
          <p:nvPr/>
        </p:nvSpPr>
        <p:spPr>
          <a:xfrm>
            <a:off x="2874963" y="2427288"/>
            <a:ext cx="828675" cy="576262"/>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pic>
        <p:nvPicPr>
          <p:cNvPr id="62527" name="Picture 37"/>
          <p:cNvPicPr>
            <a:picLocks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2963863" y="2511425"/>
            <a:ext cx="695325" cy="411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2528" name="TextBox 53"/>
          <p:cNvSpPr txBox="1">
            <a:spLocks noChangeArrowheads="1"/>
          </p:cNvSpPr>
          <p:nvPr/>
        </p:nvSpPr>
        <p:spPr bwMode="auto">
          <a:xfrm>
            <a:off x="3130141" y="2686050"/>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R1</a:t>
            </a:r>
            <a:endParaRPr lang="fr-FR" b="1" dirty="0">
              <a:solidFill>
                <a:schemeClr val="bg1"/>
              </a:solidFill>
            </a:endParaRPr>
          </a:p>
        </p:txBody>
      </p:sp>
      <p:sp>
        <p:nvSpPr>
          <p:cNvPr id="62529" name="Rectangle 54"/>
          <p:cNvSpPr>
            <a:spLocks noChangeArrowheads="1"/>
          </p:cNvSpPr>
          <p:nvPr/>
        </p:nvSpPr>
        <p:spPr bwMode="auto">
          <a:xfrm>
            <a:off x="265110" y="2243138"/>
            <a:ext cx="46038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PC1</a:t>
            </a:r>
            <a:endParaRPr lang="fr-FR" sz="1100" b="0" i="0" dirty="0">
              <a:solidFill>
                <a:schemeClr val="tx1"/>
              </a:solidFill>
              <a:latin typeface="Arial"/>
              <a:ea typeface="ＭＳ Ｐゴシック"/>
              <a:cs typeface="ＭＳ Ｐゴシック"/>
            </a:endParaRPr>
          </a:p>
        </p:txBody>
      </p:sp>
      <p:sp>
        <p:nvSpPr>
          <p:cNvPr id="62530" name="Rectangle 55"/>
          <p:cNvSpPr>
            <a:spLocks noChangeArrowheads="1"/>
          </p:cNvSpPr>
          <p:nvPr/>
        </p:nvSpPr>
        <p:spPr bwMode="auto">
          <a:xfrm>
            <a:off x="265110" y="2989263"/>
            <a:ext cx="46038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PC2</a:t>
            </a:r>
            <a:endParaRPr lang="fr-FR" sz="1100" b="0" i="0" dirty="0">
              <a:solidFill>
                <a:schemeClr val="tx1"/>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ＭＳ Ｐゴシック"/>
              </a:rPr>
              <a:t>Chapitre 6</a:t>
            </a:r>
            <a:endParaRPr lang="fr-FR" sz="3200" b="1" i="0" dirty="0">
              <a:solidFill>
                <a:srgbClr val="708CA1"/>
              </a:solidFill>
              <a:latin typeface="Arial"/>
              <a:ea typeface="ＭＳ Ｐゴシック"/>
              <a:cs typeface="ＭＳ Ｐゴシック"/>
            </a:endParaRPr>
          </a:p>
        </p:txBody>
      </p:sp>
      <p:sp>
        <p:nvSpPr>
          <p:cNvPr id="9218" name="Rectangle 3"/>
          <p:cNvSpPr>
            <a:spLocks noGrp="1" noChangeArrowheads="1"/>
          </p:cNvSpPr>
          <p:nvPr>
            <p:ph idx="1"/>
          </p:nvPr>
        </p:nvSpPr>
        <p:spPr/>
        <p:txBody>
          <a:bodyPr/>
          <a:lstStyle/>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6.1  Les protocoles de couche réseau</a:t>
            </a:r>
          </a:p>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6.2  Le routage</a:t>
            </a:r>
          </a:p>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6.3  Les routeurs</a:t>
            </a:r>
          </a:p>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6.4  Configuration d'un routeur Cisco</a:t>
            </a:r>
          </a:p>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6.5  Résumé</a:t>
            </a:r>
            <a:endParaRPr lang="fr-FR" sz="2400" b="0" i="0" dirty="0">
              <a:solidFill>
                <a:srgbClr val="000000"/>
              </a:solidFill>
              <a:latin typeface="Arial"/>
              <a:ea typeface="ＭＳ Ｐゴシック"/>
              <a:cs typeface="ＭＳ Ｐゴシック"/>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93675" y="469900"/>
            <a:ext cx="8772525" cy="6096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Tables de routage du routeur</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2800" b="1" i="0" dirty="0" smtClean="0">
                <a:solidFill>
                  <a:srgbClr val="708CA1"/>
                </a:solidFill>
                <a:latin typeface="Arial"/>
                <a:ea typeface="ＭＳ Ｐゴシック"/>
                <a:cs typeface="ＭＳ Ｐゴシック"/>
              </a:rPr>
              <a:t>Entrées d'une table de routage d'un réseau distant</a:t>
            </a:r>
            <a:endParaRPr lang="fr-FR" sz="2800" b="1" i="0" dirty="0">
              <a:solidFill>
                <a:srgbClr val="708CA1"/>
              </a:solidFill>
              <a:latin typeface="Arial"/>
              <a:ea typeface="ＭＳ Ｐゴシック"/>
              <a:cs typeface="ＭＳ Ｐゴシック"/>
            </a:endParaRPr>
          </a:p>
        </p:txBody>
      </p:sp>
      <p:cxnSp>
        <p:nvCxnSpPr>
          <p:cNvPr id="4" name="Straight Connector 3"/>
          <p:cNvCxnSpPr/>
          <p:nvPr/>
        </p:nvCxnSpPr>
        <p:spPr bwMode="auto">
          <a:xfrm flipH="1">
            <a:off x="5384800" y="1987550"/>
            <a:ext cx="1160463" cy="3667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2774950" y="3222625"/>
            <a:ext cx="307975" cy="360363"/>
          </a:xfrm>
          <a:prstGeom prst="rect">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6" name="Rectangle 5"/>
          <p:cNvSpPr/>
          <p:nvPr/>
        </p:nvSpPr>
        <p:spPr>
          <a:xfrm>
            <a:off x="1385888" y="3221038"/>
            <a:ext cx="1296987" cy="3603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8" name="Rectangle 7"/>
          <p:cNvSpPr/>
          <p:nvPr/>
        </p:nvSpPr>
        <p:spPr>
          <a:xfrm>
            <a:off x="3157538" y="3221038"/>
            <a:ext cx="846137" cy="36036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9" name="Rectangle 8"/>
          <p:cNvSpPr/>
          <p:nvPr/>
        </p:nvSpPr>
        <p:spPr>
          <a:xfrm>
            <a:off x="4500563" y="3221038"/>
            <a:ext cx="1727200" cy="36036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10" name="Rectangle 9"/>
          <p:cNvSpPr/>
          <p:nvPr/>
        </p:nvSpPr>
        <p:spPr>
          <a:xfrm>
            <a:off x="6300788" y="3221038"/>
            <a:ext cx="1008062" cy="36036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11" name="Rectangle 10"/>
          <p:cNvSpPr/>
          <p:nvPr/>
        </p:nvSpPr>
        <p:spPr>
          <a:xfrm>
            <a:off x="7400925" y="3221038"/>
            <a:ext cx="1223963" cy="36036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12" name="Rectangle 11"/>
          <p:cNvSpPr/>
          <p:nvPr/>
        </p:nvSpPr>
        <p:spPr>
          <a:xfrm>
            <a:off x="395288" y="3221038"/>
            <a:ext cx="504825" cy="360362"/>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64522" name="TextBox 12"/>
          <p:cNvSpPr txBox="1">
            <a:spLocks noChangeArrowheads="1"/>
          </p:cNvSpPr>
          <p:nvPr/>
        </p:nvSpPr>
        <p:spPr bwMode="auto">
          <a:xfrm>
            <a:off x="395288" y="3221038"/>
            <a:ext cx="8424862" cy="36036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1" i="0" dirty="0" smtClean="0">
                <a:solidFill>
                  <a:schemeClr val="tx1"/>
                </a:solidFill>
                <a:latin typeface="Courier New"/>
                <a:ea typeface="ＭＳ Ｐゴシック"/>
                <a:cs typeface="Courier New"/>
              </a:rPr>
              <a:t>D       10.1.1.0/24 [90/2170112] via 209.165.200.226, 00:00:05, Serial0/0/0</a:t>
            </a:r>
            <a:endParaRPr lang="fr-FR" sz="1400" b="1" i="0" dirty="0">
              <a:solidFill>
                <a:schemeClr val="tx1"/>
              </a:solidFill>
              <a:latin typeface="Courier New"/>
              <a:ea typeface="ＭＳ Ｐゴシック"/>
              <a:cs typeface="Courier New"/>
            </a:endParaRPr>
          </a:p>
        </p:txBody>
      </p:sp>
      <p:graphicFrame>
        <p:nvGraphicFramePr>
          <p:cNvPr id="14" name="Table 13"/>
          <p:cNvGraphicFramePr>
            <a:graphicFrameLocks noGrp="1"/>
          </p:cNvGraphicFramePr>
          <p:nvPr>
            <p:extLst>
              <p:ext uri="{D42A27DB-BD31-4B8C-83A1-F6EECF244321}">
                <p14:modId xmlns:p14="http://schemas.microsoft.com/office/powerpoint/2010/main" xmlns="" val="3811682441"/>
              </p:ext>
            </p:extLst>
          </p:nvPr>
        </p:nvGraphicFramePr>
        <p:xfrm>
          <a:off x="420688" y="3797300"/>
          <a:ext cx="8399462" cy="2803878"/>
        </p:xfrm>
        <a:graphic>
          <a:graphicData uri="http://schemas.openxmlformats.org/drawingml/2006/table">
            <a:tbl>
              <a:tblPr firstRow="1" bandRow="1">
                <a:tableStyleId>{2D5ABB26-0587-4C30-8999-92F81FD0307C}</a:tableStyleId>
              </a:tblPr>
              <a:tblGrid>
                <a:gridCol w="958167"/>
                <a:gridCol w="7441295"/>
              </a:tblGrid>
              <a:tr h="370795">
                <a:tc>
                  <a:txBody>
                    <a:bodyPr/>
                    <a:lstStyle/>
                    <a:p>
                      <a:pPr marL="0" algn="ctr" defTabSz="914400">
                        <a:buNone/>
                      </a:pPr>
                      <a:r>
                        <a:rPr lang="fr-FR" sz="1800" b="1" i="0" noProof="0" smtClean="0">
                          <a:solidFill>
                            <a:schemeClr val="lt1"/>
                          </a:solidFill>
                          <a:latin typeface="Arial"/>
                          <a:ea typeface="+mn-ea"/>
                          <a:cs typeface="+mn-cs"/>
                        </a:rPr>
                        <a:t>A</a:t>
                      </a:r>
                      <a:endParaRPr lang="fr-FR" sz="1800" b="1" noProof="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a:txBody>
                    <a:bodyPr/>
                    <a:lstStyle/>
                    <a:p>
                      <a:pPr marL="0" algn="l" defTabSz="914400">
                        <a:buNone/>
                      </a:pPr>
                      <a:r>
                        <a:rPr lang="fr-FR" sz="1600" b="0" i="0" kern="1200" noProof="0" smtClean="0">
                          <a:solidFill>
                            <a:schemeClr val="dk1"/>
                          </a:solidFill>
                          <a:latin typeface="Arial"/>
                          <a:ea typeface="+mn-ea"/>
                          <a:cs typeface="+mn-cs"/>
                        </a:rPr>
                        <a:t>Indique la façon dont le réseau a été « appris » par le routeur.</a:t>
                      </a:r>
                      <a:endParaRPr lang="fr-FR" sz="1600" b="0" i="0" kern="1200" noProof="0">
                        <a:solidFill>
                          <a:schemeClr val="dk1"/>
                        </a:solidFill>
                        <a:latin typeface="Arial"/>
                        <a:ea typeface="+mn-ea"/>
                        <a:cs typeface="+mn-cs"/>
                      </a:endParaRPr>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marL="0" algn="ctr" defTabSz="914400">
                        <a:buNone/>
                      </a:pPr>
                      <a:r>
                        <a:rPr lang="fr-FR" sz="1800" b="1" i="0" noProof="0" smtClean="0">
                          <a:solidFill>
                            <a:schemeClr val="dk1"/>
                          </a:solidFill>
                          <a:latin typeface="Arial"/>
                          <a:ea typeface="+mn-ea"/>
                          <a:cs typeface="+mn-cs"/>
                        </a:rPr>
                        <a:t>B</a:t>
                      </a:r>
                      <a:endParaRPr lang="fr-FR" sz="1800" b="1" noProof="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a:buNone/>
                      </a:pPr>
                      <a:r>
                        <a:rPr lang="fr-FR" sz="1600" b="0" i="0" noProof="0" smtClean="0">
                          <a:solidFill>
                            <a:schemeClr val="dk1"/>
                          </a:solidFill>
                          <a:latin typeface="Arial"/>
                          <a:ea typeface="+mn-ea"/>
                          <a:cs typeface="+mn-cs"/>
                        </a:rPr>
                        <a:t>Identifie le réseau de destination.</a:t>
                      </a:r>
                      <a:endParaRPr lang="fr-FR" sz="1600" noProof="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marL="0" algn="ctr" defTabSz="914400">
                        <a:buNone/>
                      </a:pPr>
                      <a:r>
                        <a:rPr lang="fr-FR" sz="1800" b="1" i="0" noProof="0" smtClean="0">
                          <a:solidFill>
                            <a:schemeClr val="dk1"/>
                          </a:solidFill>
                          <a:latin typeface="Arial"/>
                          <a:ea typeface="+mn-ea"/>
                          <a:cs typeface="+mn-cs"/>
                        </a:rPr>
                        <a:t>C</a:t>
                      </a:r>
                      <a:endParaRPr lang="fr-FR" sz="1800" b="1" noProof="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tc>
                  <a:txBody>
                    <a:bodyPr/>
                    <a:lstStyle/>
                    <a:p>
                      <a:pPr marL="0" algn="l" defTabSz="914400">
                        <a:buNone/>
                      </a:pPr>
                      <a:r>
                        <a:rPr lang="fr-FR" sz="1600" b="0" i="0" noProof="0" smtClean="0">
                          <a:solidFill>
                            <a:schemeClr val="dk1"/>
                          </a:solidFill>
                          <a:latin typeface="Arial"/>
                          <a:ea typeface="+mn-ea"/>
                          <a:cs typeface="+mn-cs"/>
                        </a:rPr>
                        <a:t>Identifie la distance administrative (fiabilité) de la route source.</a:t>
                      </a:r>
                      <a:endParaRPr lang="fr-FR" sz="1600" noProof="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marL="0" algn="ctr" defTabSz="914400">
                        <a:buNone/>
                      </a:pPr>
                      <a:r>
                        <a:rPr lang="fr-FR" sz="1800" b="1" i="0" noProof="0" smtClean="0">
                          <a:solidFill>
                            <a:schemeClr val="dk1"/>
                          </a:solidFill>
                          <a:latin typeface="Arial"/>
                          <a:ea typeface="+mn-ea"/>
                          <a:cs typeface="+mn-cs"/>
                        </a:rPr>
                        <a:t>D</a:t>
                      </a:r>
                      <a:endParaRPr lang="fr-FR" sz="1800" b="1" noProof="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a:buNone/>
                      </a:pPr>
                      <a:r>
                        <a:rPr lang="fr-FR" sz="1600" b="0" i="0" noProof="0" smtClean="0">
                          <a:solidFill>
                            <a:schemeClr val="dk1"/>
                          </a:solidFill>
                          <a:latin typeface="Arial"/>
                          <a:ea typeface="+mn-ea"/>
                          <a:cs typeface="+mn-cs"/>
                        </a:rPr>
                        <a:t>Identifie la métrique pour atteindre le réseau distant.</a:t>
                      </a:r>
                      <a:endParaRPr lang="fr-FR" sz="1600" noProof="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marL="0" algn="ctr" defTabSz="914400">
                        <a:buNone/>
                      </a:pPr>
                      <a:r>
                        <a:rPr lang="fr-FR" sz="1800" b="1" i="0" noProof="0" smtClean="0">
                          <a:solidFill>
                            <a:schemeClr val="dk1"/>
                          </a:solidFill>
                          <a:latin typeface="Arial"/>
                          <a:ea typeface="+mn-ea"/>
                          <a:cs typeface="+mn-cs"/>
                        </a:rPr>
                        <a:t>E</a:t>
                      </a:r>
                      <a:endParaRPr lang="fr-FR" sz="1800" b="1" i="0" noProof="0">
                        <a:solidFill>
                          <a:schemeClr val="dk1"/>
                        </a:solidFill>
                        <a:latin typeface="Arial"/>
                        <a:ea typeface="+mn-ea"/>
                        <a:cs typeface="+mn-cs"/>
                      </a:endParaRPr>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algn="l" defTabSz="914400">
                        <a:buNone/>
                      </a:pPr>
                      <a:r>
                        <a:rPr lang="fr-FR" sz="1600" b="0" i="0" noProof="0" smtClean="0">
                          <a:solidFill>
                            <a:schemeClr val="dk1"/>
                          </a:solidFill>
                          <a:latin typeface="Arial"/>
                          <a:ea typeface="+mn-ea"/>
                          <a:cs typeface="+mn-cs"/>
                        </a:rPr>
                        <a:t>Identifie l'adresse IP du saut suivant pour atteindre</a:t>
                      </a:r>
                      <a:r>
                        <a:rPr lang="fr-FR" sz="1600" b="0" i="0" baseline="0" noProof="0" smtClean="0">
                          <a:solidFill>
                            <a:schemeClr val="dk1"/>
                          </a:solidFill>
                          <a:latin typeface="Arial"/>
                          <a:ea typeface="+mn-ea"/>
                          <a:cs typeface="+mn-cs"/>
                        </a:rPr>
                        <a:t> le réseau distant.</a:t>
                      </a:r>
                      <a:endParaRPr lang="fr-FR" sz="1600" noProof="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marL="0" algn="ctr" defTabSz="914400">
                        <a:buNone/>
                      </a:pPr>
                      <a:r>
                        <a:rPr lang="fr-FR" sz="1800" b="1" i="0" noProof="0" smtClean="0">
                          <a:solidFill>
                            <a:schemeClr val="dk1"/>
                          </a:solidFill>
                          <a:latin typeface="Arial"/>
                          <a:ea typeface="+mn-ea"/>
                          <a:cs typeface="+mn-cs"/>
                        </a:rPr>
                        <a:t>F</a:t>
                      </a:r>
                      <a:endParaRPr lang="fr-FR" sz="1800" b="1" noProof="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algn="l" defTabSz="914400">
                        <a:buNone/>
                      </a:pPr>
                      <a:r>
                        <a:rPr lang="fr-FR" sz="1600" b="0" i="0" noProof="0" smtClean="0">
                          <a:solidFill>
                            <a:schemeClr val="dk1"/>
                          </a:solidFill>
                          <a:latin typeface="Arial"/>
                          <a:ea typeface="+mn-ea"/>
                          <a:cs typeface="+mn-cs"/>
                        </a:rPr>
                        <a:t>Identifie le temps écoulé</a:t>
                      </a:r>
                      <a:r>
                        <a:rPr lang="fr-FR" sz="1600" b="0" i="0" baseline="0" noProof="0" smtClean="0">
                          <a:solidFill>
                            <a:schemeClr val="dk1"/>
                          </a:solidFill>
                          <a:latin typeface="Arial"/>
                          <a:ea typeface="+mn-ea"/>
                          <a:cs typeface="+mn-cs"/>
                        </a:rPr>
                        <a:t> </a:t>
                      </a:r>
                      <a:r>
                        <a:rPr lang="fr-FR" sz="1600" b="0" i="0" noProof="0" smtClean="0">
                          <a:solidFill>
                            <a:schemeClr val="dk1"/>
                          </a:solidFill>
                          <a:latin typeface="Arial"/>
                          <a:ea typeface="+mn-ea"/>
                          <a:cs typeface="+mn-cs"/>
                        </a:rPr>
                        <a:t>depuis que le réseau a été découvert.</a:t>
                      </a:r>
                      <a:endParaRPr lang="fr-FR" sz="1600" noProof="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marL="0" algn="ctr" defTabSz="914400">
                        <a:buNone/>
                      </a:pPr>
                      <a:r>
                        <a:rPr lang="fr-FR" sz="1800" b="1" i="0" noProof="0" smtClean="0">
                          <a:solidFill>
                            <a:schemeClr val="dk1"/>
                          </a:solidFill>
                          <a:latin typeface="Arial"/>
                          <a:ea typeface="+mn-ea"/>
                          <a:cs typeface="+mn-cs"/>
                        </a:rPr>
                        <a:t>G</a:t>
                      </a:r>
                      <a:endParaRPr lang="fr-FR" sz="1800" b="1" noProof="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l" defTabSz="914400">
                        <a:buNone/>
                      </a:pPr>
                      <a:r>
                        <a:rPr lang="fr-FR" sz="1600" b="0" i="0" noProof="0" dirty="0" smtClean="0">
                          <a:solidFill>
                            <a:schemeClr val="dk1"/>
                          </a:solidFill>
                          <a:latin typeface="Arial"/>
                          <a:ea typeface="+mn-ea"/>
                          <a:cs typeface="+mn-cs"/>
                        </a:rPr>
                        <a:t>Identifie l'interface de sortie du </a:t>
                      </a:r>
                      <a:r>
                        <a:rPr lang="fr-FR" sz="1600" b="0" i="0" baseline="0" noProof="0" dirty="0" smtClean="0">
                          <a:solidFill>
                            <a:schemeClr val="dk1"/>
                          </a:solidFill>
                          <a:latin typeface="Arial"/>
                          <a:ea typeface="+mn-ea"/>
                          <a:cs typeface="+mn-cs"/>
                        </a:rPr>
                        <a:t>routeur utilisée pour atteindre le réseau de destination.</a:t>
                      </a:r>
                      <a:endParaRPr lang="fr-FR" sz="1600" noProof="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 name="Straight Connector 14"/>
          <p:cNvCxnSpPr>
            <a:stCxn id="64562" idx="3"/>
            <a:endCxn id="64578" idx="1"/>
          </p:cNvCxnSpPr>
          <p:nvPr/>
        </p:nvCxnSpPr>
        <p:spPr bwMode="auto">
          <a:xfrm>
            <a:off x="7283450" y="2703513"/>
            <a:ext cx="409575" cy="95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64559" idx="3"/>
            <a:endCxn id="64576" idx="3"/>
          </p:cNvCxnSpPr>
          <p:nvPr/>
        </p:nvCxnSpPr>
        <p:spPr bwMode="auto">
          <a:xfrm flipV="1">
            <a:off x="7280275" y="1968500"/>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51" name="Freeform 9"/>
          <p:cNvSpPr>
            <a:spLocks/>
          </p:cNvSpPr>
          <p:nvPr/>
        </p:nvSpPr>
        <p:spPr bwMode="auto">
          <a:xfrm>
            <a:off x="3619500" y="2166938"/>
            <a:ext cx="1595438" cy="173037"/>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fr-FR" dirty="0"/>
          </a:p>
        </p:txBody>
      </p:sp>
      <p:cxnSp>
        <p:nvCxnSpPr>
          <p:cNvPr id="18" name="Straight Connector 17"/>
          <p:cNvCxnSpPr>
            <a:stCxn id="64556" idx="1"/>
            <a:endCxn id="64589" idx="0"/>
          </p:cNvCxnSpPr>
          <p:nvPr/>
        </p:nvCxnSpPr>
        <p:spPr bwMode="auto">
          <a:xfrm flipV="1">
            <a:off x="1630363" y="2227263"/>
            <a:ext cx="1747837" cy="4810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64554" idx="0"/>
            <a:endCxn id="64589" idx="0"/>
          </p:cNvCxnSpPr>
          <p:nvPr/>
        </p:nvCxnSpPr>
        <p:spPr bwMode="auto">
          <a:xfrm>
            <a:off x="1997869" y="1808163"/>
            <a:ext cx="1380331"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4554"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630363" y="1808163"/>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4555" name="TextBox 20"/>
          <p:cNvSpPr txBox="1">
            <a:spLocks noChangeArrowheads="1"/>
          </p:cNvSpPr>
          <p:nvPr/>
        </p:nvSpPr>
        <p:spPr bwMode="auto">
          <a:xfrm>
            <a:off x="1427106" y="1511300"/>
            <a:ext cx="1292340"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192.168.10.0/24</a:t>
            </a:r>
            <a:endParaRPr lang="fr-FR" b="1" dirty="0"/>
          </a:p>
        </p:txBody>
      </p:sp>
      <p:pic>
        <p:nvPicPr>
          <p:cNvPr id="64556"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630363" y="2551113"/>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3" name="Straight Connector 22"/>
          <p:cNvCxnSpPr>
            <a:stCxn id="64562" idx="1"/>
            <a:endCxn id="64561" idx="0"/>
          </p:cNvCxnSpPr>
          <p:nvPr/>
        </p:nvCxnSpPr>
        <p:spPr bwMode="auto">
          <a:xfrm flipH="1" flipV="1">
            <a:off x="5519738" y="2227263"/>
            <a:ext cx="1028700" cy="4762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 name="Straight Connector 23"/>
          <p:cNvCxnSpPr>
            <a:stCxn id="64559" idx="1"/>
          </p:cNvCxnSpPr>
          <p:nvPr/>
        </p:nvCxnSpPr>
        <p:spPr bwMode="auto">
          <a:xfrm flipH="1">
            <a:off x="5384800" y="1987550"/>
            <a:ext cx="1160463" cy="3667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4559"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545263" y="1830388"/>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4560" name="Picture 37"/>
          <p:cNvPicPr>
            <a:picLocks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5164138" y="2052638"/>
            <a:ext cx="693737" cy="411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4561" name="TextBox 26"/>
          <p:cNvSpPr txBox="1">
            <a:spLocks noChangeArrowheads="1"/>
          </p:cNvSpPr>
          <p:nvPr/>
        </p:nvSpPr>
        <p:spPr bwMode="auto">
          <a:xfrm>
            <a:off x="5329622" y="2227263"/>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R2</a:t>
            </a:r>
            <a:endParaRPr lang="fr-FR" b="1" dirty="0">
              <a:solidFill>
                <a:schemeClr val="bg1"/>
              </a:solidFill>
            </a:endParaRPr>
          </a:p>
        </p:txBody>
      </p:sp>
      <p:pic>
        <p:nvPicPr>
          <p:cNvPr id="64562" name="Picture 27"/>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548438" y="2546350"/>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4563" name="TextBox 28"/>
          <p:cNvSpPr txBox="1">
            <a:spLocks noChangeArrowheads="1"/>
          </p:cNvSpPr>
          <p:nvPr/>
        </p:nvSpPr>
        <p:spPr bwMode="auto">
          <a:xfrm>
            <a:off x="1339262" y="2849563"/>
            <a:ext cx="1283877"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192.168.11.0/24</a:t>
            </a:r>
            <a:endParaRPr lang="fr-FR" b="1" dirty="0"/>
          </a:p>
        </p:txBody>
      </p:sp>
      <p:sp>
        <p:nvSpPr>
          <p:cNvPr id="64564" name="TextBox 29"/>
          <p:cNvSpPr txBox="1">
            <a:spLocks noChangeArrowheads="1"/>
          </p:cNvSpPr>
          <p:nvPr/>
        </p:nvSpPr>
        <p:spPr bwMode="auto">
          <a:xfrm>
            <a:off x="6424611" y="1536700"/>
            <a:ext cx="952505"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10.1.1.0/24</a:t>
            </a:r>
            <a:endParaRPr lang="fr-FR" b="1" dirty="0"/>
          </a:p>
        </p:txBody>
      </p:sp>
      <p:sp>
        <p:nvSpPr>
          <p:cNvPr id="64565" name="TextBox 30"/>
          <p:cNvSpPr txBox="1">
            <a:spLocks noChangeArrowheads="1"/>
          </p:cNvSpPr>
          <p:nvPr/>
        </p:nvSpPr>
        <p:spPr bwMode="auto">
          <a:xfrm>
            <a:off x="6434136" y="2833688"/>
            <a:ext cx="952505"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10.1.2.0/24</a:t>
            </a:r>
            <a:endParaRPr lang="fr-FR" b="1" dirty="0"/>
          </a:p>
        </p:txBody>
      </p:sp>
      <p:sp>
        <p:nvSpPr>
          <p:cNvPr id="64566" name="TextBox 31"/>
          <p:cNvSpPr txBox="1">
            <a:spLocks noChangeArrowheads="1"/>
          </p:cNvSpPr>
          <p:nvPr/>
        </p:nvSpPr>
        <p:spPr bwMode="auto">
          <a:xfrm>
            <a:off x="3691025" y="1766888"/>
            <a:ext cx="1590500"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209.165.200.224 /30</a:t>
            </a:r>
            <a:endParaRPr lang="fr-FR" b="1" dirty="0"/>
          </a:p>
        </p:txBody>
      </p:sp>
      <p:sp>
        <p:nvSpPr>
          <p:cNvPr id="64567" name="TextBox 32"/>
          <p:cNvSpPr txBox="1">
            <a:spLocks noChangeArrowheads="1"/>
          </p:cNvSpPr>
          <p:nvPr/>
        </p:nvSpPr>
        <p:spPr bwMode="auto">
          <a:xfrm>
            <a:off x="4754567" y="2097088"/>
            <a:ext cx="458779"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.226</a:t>
            </a:r>
            <a:endParaRPr lang="fr-FR" sz="2000" dirty="0"/>
          </a:p>
        </p:txBody>
      </p:sp>
      <p:cxnSp>
        <p:nvCxnSpPr>
          <p:cNvPr id="34" name="Straight Connector 33"/>
          <p:cNvCxnSpPr>
            <a:stCxn id="64560" idx="0"/>
          </p:cNvCxnSpPr>
          <p:nvPr/>
        </p:nvCxnSpPr>
        <p:spPr bwMode="auto">
          <a:xfrm flipV="1">
            <a:off x="5511800" y="1797050"/>
            <a:ext cx="1588" cy="255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69" name="Rectangle 34"/>
          <p:cNvSpPr>
            <a:spLocks noChangeArrowheads="1"/>
          </p:cNvSpPr>
          <p:nvPr/>
        </p:nvSpPr>
        <p:spPr bwMode="auto">
          <a:xfrm>
            <a:off x="1095759" y="1685925"/>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64570"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698500" y="1743075"/>
            <a:ext cx="498475" cy="446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7" name="Straight Connector 36"/>
          <p:cNvCxnSpPr>
            <a:stCxn id="64554" idx="1"/>
            <a:endCxn id="64570" idx="3"/>
          </p:cNvCxnSpPr>
          <p:nvPr/>
        </p:nvCxnSpPr>
        <p:spPr bwMode="auto">
          <a:xfrm flipH="1">
            <a:off x="1196975" y="1965325"/>
            <a:ext cx="433388"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72" name="Rectangle 37"/>
          <p:cNvSpPr>
            <a:spLocks noChangeArrowheads="1"/>
          </p:cNvSpPr>
          <p:nvPr/>
        </p:nvSpPr>
        <p:spPr bwMode="auto">
          <a:xfrm>
            <a:off x="1095759" y="2430463"/>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64573"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698500" y="2487613"/>
            <a:ext cx="498475"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40" name="Straight Connector 39"/>
          <p:cNvCxnSpPr>
            <a:stCxn id="64556" idx="1"/>
            <a:endCxn id="64573" idx="3"/>
          </p:cNvCxnSpPr>
          <p:nvPr/>
        </p:nvCxnSpPr>
        <p:spPr bwMode="auto">
          <a:xfrm flipH="1">
            <a:off x="1196975" y="2708275"/>
            <a:ext cx="433388"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75" name="Rectangle 40"/>
          <p:cNvSpPr>
            <a:spLocks noChangeArrowheads="1"/>
          </p:cNvSpPr>
          <p:nvPr/>
        </p:nvSpPr>
        <p:spPr bwMode="auto">
          <a:xfrm>
            <a:off x="7394959" y="1693863"/>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64576"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7678738" y="1746250"/>
            <a:ext cx="498475" cy="446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4577" name="Rectangle 42"/>
          <p:cNvSpPr>
            <a:spLocks noChangeArrowheads="1"/>
          </p:cNvSpPr>
          <p:nvPr/>
        </p:nvSpPr>
        <p:spPr bwMode="auto">
          <a:xfrm>
            <a:off x="7409247" y="2433638"/>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64578"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7693025" y="2490788"/>
            <a:ext cx="498475"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4579" name="Picture 25"/>
          <p:cNvPicPr>
            <a:picLocks noChangeArrowheads="1"/>
          </p:cNvPicPr>
          <p:nvPr/>
        </p:nvPicPr>
        <p:blipFill>
          <a:blip r:embed="rId6" cstate="email">
            <a:extLst>
              <a:ext uri="{28A0092B-C50C-407E-A947-70E740481C1C}">
                <a14:useLocalDpi xmlns:a14="http://schemas.microsoft.com/office/drawing/2010/main" xmlns="" val="0"/>
              </a:ext>
            </a:extLst>
          </a:blip>
          <a:srcRect/>
          <a:stretch>
            <a:fillRect/>
          </a:stretch>
        </p:blipFill>
        <p:spPr bwMode="auto">
          <a:xfrm>
            <a:off x="4933950" y="1082675"/>
            <a:ext cx="1157288"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4580" name="TextBox 45"/>
          <p:cNvSpPr txBox="1">
            <a:spLocks noChangeArrowheads="1"/>
          </p:cNvSpPr>
          <p:nvPr/>
        </p:nvSpPr>
        <p:spPr bwMode="auto">
          <a:xfrm>
            <a:off x="5754658" y="1901825"/>
            <a:ext cx="301686"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.1</a:t>
            </a:r>
            <a:endParaRPr lang="fr-FR" sz="2000" dirty="0"/>
          </a:p>
        </p:txBody>
      </p:sp>
      <p:sp>
        <p:nvSpPr>
          <p:cNvPr id="64581" name="TextBox 46"/>
          <p:cNvSpPr txBox="1">
            <a:spLocks noChangeArrowheads="1"/>
          </p:cNvSpPr>
          <p:nvPr/>
        </p:nvSpPr>
        <p:spPr bwMode="auto">
          <a:xfrm>
            <a:off x="5761801" y="2417763"/>
            <a:ext cx="301685"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.1</a:t>
            </a:r>
            <a:endParaRPr lang="fr-FR" sz="2000" dirty="0"/>
          </a:p>
        </p:txBody>
      </p:sp>
      <p:sp>
        <p:nvSpPr>
          <p:cNvPr id="64582" name="Rectangle 47"/>
          <p:cNvSpPr>
            <a:spLocks noChangeArrowheads="1"/>
          </p:cNvSpPr>
          <p:nvPr/>
        </p:nvSpPr>
        <p:spPr bwMode="auto">
          <a:xfrm>
            <a:off x="5184475" y="1541463"/>
            <a:ext cx="849913"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64.100.0.1</a:t>
            </a:r>
            <a:endParaRPr lang="fr-FR" sz="1100" b="0" i="0" dirty="0">
              <a:solidFill>
                <a:schemeClr val="tx1"/>
              </a:solidFill>
              <a:latin typeface="Arial"/>
              <a:ea typeface="ＭＳ Ｐゴシック"/>
              <a:cs typeface="ＭＳ Ｐゴシック"/>
            </a:endParaRPr>
          </a:p>
        </p:txBody>
      </p:sp>
      <p:pic>
        <p:nvPicPr>
          <p:cNvPr id="64583"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5400675" y="1231900"/>
            <a:ext cx="357188" cy="354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4584" name="TextBox 49"/>
          <p:cNvSpPr txBox="1">
            <a:spLocks noChangeArrowheads="1"/>
          </p:cNvSpPr>
          <p:nvPr/>
        </p:nvSpPr>
        <p:spPr bwMode="auto">
          <a:xfrm>
            <a:off x="2627027" y="2360613"/>
            <a:ext cx="489236"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.1</a:t>
            </a:r>
          </a:p>
          <a:p>
            <a:pPr algn="r">
              <a:buNone/>
            </a:pPr>
            <a:r>
              <a:rPr lang="fr-FR" sz="1100" b="0" i="0" dirty="0" smtClean="0">
                <a:solidFill>
                  <a:schemeClr val="tx1"/>
                </a:solidFill>
                <a:latin typeface="Arial"/>
                <a:ea typeface="ＭＳ Ｐゴシック"/>
                <a:cs typeface="ＭＳ Ｐゴシック"/>
              </a:rPr>
              <a:t>G0/1</a:t>
            </a:r>
            <a:endParaRPr lang="fr-FR" sz="2000" dirty="0"/>
          </a:p>
        </p:txBody>
      </p:sp>
      <p:sp>
        <p:nvSpPr>
          <p:cNvPr id="64585" name="TextBox 50"/>
          <p:cNvSpPr txBox="1">
            <a:spLocks noChangeArrowheads="1"/>
          </p:cNvSpPr>
          <p:nvPr/>
        </p:nvSpPr>
        <p:spPr bwMode="auto">
          <a:xfrm>
            <a:off x="3665692" y="2130425"/>
            <a:ext cx="591829"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.225</a:t>
            </a:r>
          </a:p>
          <a:p>
            <a:pPr algn="ctr">
              <a:lnSpc>
                <a:spcPct val="90000"/>
              </a:lnSpc>
              <a:buNone/>
            </a:pPr>
            <a:r>
              <a:rPr lang="fr-FR" sz="1100" b="0" i="0" dirty="0" smtClean="0">
                <a:solidFill>
                  <a:schemeClr val="tx1"/>
                </a:solidFill>
                <a:latin typeface="Arial"/>
                <a:ea typeface="ＭＳ Ｐゴシック"/>
                <a:cs typeface="ＭＳ Ｐゴシック"/>
              </a:rPr>
              <a:t>S0/0/0</a:t>
            </a:r>
            <a:endParaRPr lang="fr-FR" sz="2000" dirty="0"/>
          </a:p>
        </p:txBody>
      </p:sp>
      <p:sp>
        <p:nvSpPr>
          <p:cNvPr id="64586" name="TextBox 51"/>
          <p:cNvSpPr txBox="1">
            <a:spLocks noChangeArrowheads="1"/>
          </p:cNvSpPr>
          <p:nvPr/>
        </p:nvSpPr>
        <p:spPr bwMode="auto">
          <a:xfrm>
            <a:off x="2639727" y="1697038"/>
            <a:ext cx="489236"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G0/0</a:t>
            </a:r>
          </a:p>
          <a:p>
            <a:pPr algn="r">
              <a:buNone/>
            </a:pPr>
            <a:r>
              <a:rPr lang="fr-FR" sz="1100" b="0" i="0" dirty="0" smtClean="0">
                <a:solidFill>
                  <a:schemeClr val="tx1"/>
                </a:solidFill>
                <a:latin typeface="Arial"/>
                <a:ea typeface="ＭＳ Ｐゴシック"/>
                <a:cs typeface="ＭＳ Ｐゴシック"/>
              </a:rPr>
              <a:t>.1</a:t>
            </a:r>
            <a:endParaRPr lang="fr-FR" sz="2000" dirty="0"/>
          </a:p>
        </p:txBody>
      </p:sp>
      <p:sp>
        <p:nvSpPr>
          <p:cNvPr id="53" name="Oval 52"/>
          <p:cNvSpPr/>
          <p:nvPr/>
        </p:nvSpPr>
        <p:spPr>
          <a:xfrm>
            <a:off x="2932113" y="1968500"/>
            <a:ext cx="830262" cy="577850"/>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pic>
        <p:nvPicPr>
          <p:cNvPr id="64588" name="Picture 37"/>
          <p:cNvPicPr>
            <a:picLocks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3022600" y="2052638"/>
            <a:ext cx="693738" cy="411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4589" name="TextBox 54"/>
          <p:cNvSpPr txBox="1">
            <a:spLocks noChangeArrowheads="1"/>
          </p:cNvSpPr>
          <p:nvPr/>
        </p:nvSpPr>
        <p:spPr bwMode="auto">
          <a:xfrm>
            <a:off x="3188084" y="2227263"/>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R1</a:t>
            </a:r>
            <a:endParaRPr lang="fr-FR" b="1" dirty="0">
              <a:solidFill>
                <a:schemeClr val="bg1"/>
              </a:solidFill>
            </a:endParaRPr>
          </a:p>
        </p:txBody>
      </p:sp>
      <p:sp>
        <p:nvSpPr>
          <p:cNvPr id="64590" name="Rectangle 55"/>
          <p:cNvSpPr>
            <a:spLocks noChangeArrowheads="1"/>
          </p:cNvSpPr>
          <p:nvPr/>
        </p:nvSpPr>
        <p:spPr bwMode="auto">
          <a:xfrm>
            <a:off x="323847" y="1784350"/>
            <a:ext cx="46038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PC1</a:t>
            </a:r>
            <a:endParaRPr lang="fr-FR" sz="1100" b="0" i="0" dirty="0">
              <a:solidFill>
                <a:schemeClr val="tx1"/>
              </a:solidFill>
              <a:latin typeface="Arial"/>
              <a:ea typeface="ＭＳ Ｐゴシック"/>
              <a:cs typeface="ＭＳ Ｐゴシック"/>
            </a:endParaRPr>
          </a:p>
        </p:txBody>
      </p:sp>
      <p:sp>
        <p:nvSpPr>
          <p:cNvPr id="64591" name="Rectangle 56"/>
          <p:cNvSpPr>
            <a:spLocks noChangeArrowheads="1"/>
          </p:cNvSpPr>
          <p:nvPr/>
        </p:nvSpPr>
        <p:spPr bwMode="auto">
          <a:xfrm>
            <a:off x="323847" y="2530475"/>
            <a:ext cx="46038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PC2</a:t>
            </a:r>
            <a:endParaRPr lang="fr-FR" sz="1100" b="0" i="0" dirty="0">
              <a:solidFill>
                <a:schemeClr val="tx1"/>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93675" y="317500"/>
            <a:ext cx="8772525"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Tables de routage du routeur</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Adresse de saut suivant</a:t>
            </a:r>
            <a:endParaRPr lang="fr-FR" sz="3200" b="1" i="0" dirty="0">
              <a:solidFill>
                <a:srgbClr val="708CA1"/>
              </a:solidFill>
              <a:latin typeface="Arial"/>
              <a:ea typeface="ＭＳ Ｐゴシック"/>
              <a:cs typeface="ＭＳ Ｐゴシック"/>
            </a:endParaRPr>
          </a:p>
        </p:txBody>
      </p:sp>
      <p:cxnSp>
        <p:nvCxnSpPr>
          <p:cNvPr id="4" name="Straight Connector 3"/>
          <p:cNvCxnSpPr/>
          <p:nvPr/>
        </p:nvCxnSpPr>
        <p:spPr bwMode="auto">
          <a:xfrm flipH="1">
            <a:off x="5384800" y="1684338"/>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684213" y="4657725"/>
            <a:ext cx="1684337" cy="3952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cxnSp>
        <p:nvCxnSpPr>
          <p:cNvPr id="8" name="Straight Connector 7"/>
          <p:cNvCxnSpPr>
            <a:stCxn id="66577" idx="3"/>
            <a:endCxn id="66593" idx="1"/>
          </p:cNvCxnSpPr>
          <p:nvPr/>
        </p:nvCxnSpPr>
        <p:spPr bwMode="auto">
          <a:xfrm>
            <a:off x="7283450" y="2398713"/>
            <a:ext cx="409575" cy="111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Straight Connector 8"/>
          <p:cNvCxnSpPr>
            <a:stCxn id="66574" idx="3"/>
            <a:endCxn id="66591" idx="3"/>
          </p:cNvCxnSpPr>
          <p:nvPr/>
        </p:nvCxnSpPr>
        <p:spPr bwMode="auto">
          <a:xfrm flipV="1">
            <a:off x="7280275" y="1665288"/>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6566" name="Freeform 9"/>
          <p:cNvSpPr>
            <a:spLocks/>
          </p:cNvSpPr>
          <p:nvPr/>
        </p:nvSpPr>
        <p:spPr bwMode="auto">
          <a:xfrm>
            <a:off x="3619500" y="1863725"/>
            <a:ext cx="1595438" cy="1730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fr-FR" dirty="0"/>
          </a:p>
        </p:txBody>
      </p:sp>
      <p:cxnSp>
        <p:nvCxnSpPr>
          <p:cNvPr id="11" name="Straight Connector 10"/>
          <p:cNvCxnSpPr>
            <a:stCxn id="66571" idx="1"/>
            <a:endCxn id="66604" idx="0"/>
          </p:cNvCxnSpPr>
          <p:nvPr/>
        </p:nvCxnSpPr>
        <p:spPr bwMode="auto">
          <a:xfrm flipV="1">
            <a:off x="1630363" y="1924050"/>
            <a:ext cx="1747837" cy="479426"/>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2" name="Straight Connector 11"/>
          <p:cNvCxnSpPr>
            <a:stCxn id="66569" idx="0"/>
            <a:endCxn id="66604" idx="0"/>
          </p:cNvCxnSpPr>
          <p:nvPr/>
        </p:nvCxnSpPr>
        <p:spPr bwMode="auto">
          <a:xfrm>
            <a:off x="1997869" y="1504950"/>
            <a:ext cx="1380331"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6569"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630363" y="1504950"/>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570" name="TextBox 13"/>
          <p:cNvSpPr txBox="1">
            <a:spLocks noChangeArrowheads="1"/>
          </p:cNvSpPr>
          <p:nvPr/>
        </p:nvSpPr>
        <p:spPr bwMode="auto">
          <a:xfrm>
            <a:off x="1427106" y="1208088"/>
            <a:ext cx="1292340"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192.168.10.0/24</a:t>
            </a:r>
            <a:endParaRPr lang="fr-FR" b="1" dirty="0"/>
          </a:p>
        </p:txBody>
      </p:sp>
      <p:pic>
        <p:nvPicPr>
          <p:cNvPr id="66571"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630363" y="2246313"/>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6" name="Straight Connector 15"/>
          <p:cNvCxnSpPr>
            <a:stCxn id="66577" idx="1"/>
            <a:endCxn id="66576" idx="0"/>
          </p:cNvCxnSpPr>
          <p:nvPr/>
        </p:nvCxnSpPr>
        <p:spPr bwMode="auto">
          <a:xfrm flipH="1" flipV="1">
            <a:off x="5519738" y="1924050"/>
            <a:ext cx="1028700" cy="4746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p:cNvCxnSpPr>
            <a:stCxn id="66574" idx="1"/>
          </p:cNvCxnSpPr>
          <p:nvPr/>
        </p:nvCxnSpPr>
        <p:spPr bwMode="auto">
          <a:xfrm flipH="1">
            <a:off x="5384800" y="1684338"/>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6574"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545263" y="1527175"/>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6575" name="Picture 37"/>
          <p:cNvPicPr>
            <a:picLocks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5164138" y="1749425"/>
            <a:ext cx="693737"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576" name="TextBox 19"/>
          <p:cNvSpPr txBox="1">
            <a:spLocks noChangeArrowheads="1"/>
          </p:cNvSpPr>
          <p:nvPr/>
        </p:nvSpPr>
        <p:spPr bwMode="auto">
          <a:xfrm>
            <a:off x="5329622" y="1924050"/>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R2</a:t>
            </a:r>
            <a:endParaRPr lang="fr-FR" b="1" dirty="0">
              <a:solidFill>
                <a:schemeClr val="bg1"/>
              </a:solidFill>
            </a:endParaRPr>
          </a:p>
        </p:txBody>
      </p:sp>
      <p:pic>
        <p:nvPicPr>
          <p:cNvPr id="66577" name="Picture 20"/>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548438" y="2241550"/>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578" name="TextBox 21"/>
          <p:cNvSpPr txBox="1">
            <a:spLocks noChangeArrowheads="1"/>
          </p:cNvSpPr>
          <p:nvPr/>
        </p:nvSpPr>
        <p:spPr bwMode="auto">
          <a:xfrm>
            <a:off x="1339262" y="2544763"/>
            <a:ext cx="1283877"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192.168.11.0/24</a:t>
            </a:r>
            <a:endParaRPr lang="fr-FR" b="1" dirty="0"/>
          </a:p>
        </p:txBody>
      </p:sp>
      <p:sp>
        <p:nvSpPr>
          <p:cNvPr id="66579" name="TextBox 22"/>
          <p:cNvSpPr txBox="1">
            <a:spLocks noChangeArrowheads="1"/>
          </p:cNvSpPr>
          <p:nvPr/>
        </p:nvSpPr>
        <p:spPr bwMode="auto">
          <a:xfrm>
            <a:off x="6424611" y="1231900"/>
            <a:ext cx="952505"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10.1.1.0/24</a:t>
            </a:r>
            <a:endParaRPr lang="fr-FR" b="1" dirty="0"/>
          </a:p>
        </p:txBody>
      </p:sp>
      <p:sp>
        <p:nvSpPr>
          <p:cNvPr id="66580" name="TextBox 23"/>
          <p:cNvSpPr txBox="1">
            <a:spLocks noChangeArrowheads="1"/>
          </p:cNvSpPr>
          <p:nvPr/>
        </p:nvSpPr>
        <p:spPr bwMode="auto">
          <a:xfrm>
            <a:off x="6434136" y="2530475"/>
            <a:ext cx="952505"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10.1.2.0/24</a:t>
            </a:r>
            <a:endParaRPr lang="fr-FR" b="1" dirty="0"/>
          </a:p>
        </p:txBody>
      </p:sp>
      <p:sp>
        <p:nvSpPr>
          <p:cNvPr id="66581" name="TextBox 24"/>
          <p:cNvSpPr txBox="1">
            <a:spLocks noChangeArrowheads="1"/>
          </p:cNvSpPr>
          <p:nvPr/>
        </p:nvSpPr>
        <p:spPr bwMode="auto">
          <a:xfrm>
            <a:off x="3691025" y="1463675"/>
            <a:ext cx="1590500"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209.165.200.224 /30</a:t>
            </a:r>
            <a:endParaRPr lang="fr-FR" b="1" dirty="0"/>
          </a:p>
        </p:txBody>
      </p:sp>
      <p:sp>
        <p:nvSpPr>
          <p:cNvPr id="66582" name="TextBox 25"/>
          <p:cNvSpPr txBox="1">
            <a:spLocks noChangeArrowheads="1"/>
          </p:cNvSpPr>
          <p:nvPr/>
        </p:nvSpPr>
        <p:spPr bwMode="auto">
          <a:xfrm>
            <a:off x="4754567" y="1792288"/>
            <a:ext cx="458779"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.226</a:t>
            </a:r>
            <a:endParaRPr lang="fr-FR" sz="2000" dirty="0"/>
          </a:p>
        </p:txBody>
      </p:sp>
      <p:cxnSp>
        <p:nvCxnSpPr>
          <p:cNvPr id="27" name="Straight Connector 26"/>
          <p:cNvCxnSpPr>
            <a:stCxn id="66575" idx="0"/>
          </p:cNvCxnSpPr>
          <p:nvPr/>
        </p:nvCxnSpPr>
        <p:spPr bwMode="auto">
          <a:xfrm flipV="1">
            <a:off x="5511800" y="1493838"/>
            <a:ext cx="1588" cy="2555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6584" name="Rectangle 27"/>
          <p:cNvSpPr>
            <a:spLocks noChangeArrowheads="1"/>
          </p:cNvSpPr>
          <p:nvPr/>
        </p:nvSpPr>
        <p:spPr bwMode="auto">
          <a:xfrm>
            <a:off x="1095759" y="1382713"/>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66585"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698500" y="1438275"/>
            <a:ext cx="498475" cy="44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0" name="Straight Connector 29"/>
          <p:cNvCxnSpPr>
            <a:stCxn id="66569" idx="1"/>
            <a:endCxn id="66585" idx="3"/>
          </p:cNvCxnSpPr>
          <p:nvPr/>
        </p:nvCxnSpPr>
        <p:spPr bwMode="auto">
          <a:xfrm flipH="1">
            <a:off x="1196975" y="1662113"/>
            <a:ext cx="4333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6587" name="Rectangle 30"/>
          <p:cNvSpPr>
            <a:spLocks noChangeArrowheads="1"/>
          </p:cNvSpPr>
          <p:nvPr/>
        </p:nvSpPr>
        <p:spPr bwMode="auto">
          <a:xfrm>
            <a:off x="1095759" y="2125663"/>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66588"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698500" y="2182813"/>
            <a:ext cx="498475" cy="44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3" name="Straight Connector 32"/>
          <p:cNvCxnSpPr>
            <a:stCxn id="66571" idx="1"/>
            <a:endCxn id="66588" idx="3"/>
          </p:cNvCxnSpPr>
          <p:nvPr/>
        </p:nvCxnSpPr>
        <p:spPr bwMode="auto">
          <a:xfrm flipH="1">
            <a:off x="1196975" y="2403475"/>
            <a:ext cx="433388" cy="317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6590" name="Rectangle 33"/>
          <p:cNvSpPr>
            <a:spLocks noChangeArrowheads="1"/>
          </p:cNvSpPr>
          <p:nvPr/>
        </p:nvSpPr>
        <p:spPr bwMode="auto">
          <a:xfrm>
            <a:off x="7394959" y="1390650"/>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66591"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7678738" y="1441450"/>
            <a:ext cx="498475" cy="44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592" name="Rectangle 35"/>
          <p:cNvSpPr>
            <a:spLocks noChangeArrowheads="1"/>
          </p:cNvSpPr>
          <p:nvPr/>
        </p:nvSpPr>
        <p:spPr bwMode="auto">
          <a:xfrm>
            <a:off x="7409247" y="2128838"/>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66593"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7693025" y="2185988"/>
            <a:ext cx="498475" cy="44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6594" name="Picture 25"/>
          <p:cNvPicPr>
            <a:picLocks noChangeArrowheads="1"/>
          </p:cNvPicPr>
          <p:nvPr/>
        </p:nvPicPr>
        <p:blipFill>
          <a:blip r:embed="rId6" cstate="email">
            <a:extLst>
              <a:ext uri="{28A0092B-C50C-407E-A947-70E740481C1C}">
                <a14:useLocalDpi xmlns:a14="http://schemas.microsoft.com/office/drawing/2010/main" xmlns="" val="0"/>
              </a:ext>
            </a:extLst>
          </a:blip>
          <a:srcRect/>
          <a:stretch>
            <a:fillRect/>
          </a:stretch>
        </p:blipFill>
        <p:spPr bwMode="auto">
          <a:xfrm>
            <a:off x="4933950" y="779463"/>
            <a:ext cx="1157288"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595" name="TextBox 38"/>
          <p:cNvSpPr txBox="1">
            <a:spLocks noChangeArrowheads="1"/>
          </p:cNvSpPr>
          <p:nvPr/>
        </p:nvSpPr>
        <p:spPr bwMode="auto">
          <a:xfrm>
            <a:off x="5754658" y="1598613"/>
            <a:ext cx="301686"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.1</a:t>
            </a:r>
            <a:endParaRPr lang="fr-FR" sz="2000" dirty="0"/>
          </a:p>
        </p:txBody>
      </p:sp>
      <p:sp>
        <p:nvSpPr>
          <p:cNvPr id="66596" name="TextBox 39"/>
          <p:cNvSpPr txBox="1">
            <a:spLocks noChangeArrowheads="1"/>
          </p:cNvSpPr>
          <p:nvPr/>
        </p:nvSpPr>
        <p:spPr bwMode="auto">
          <a:xfrm>
            <a:off x="5761801" y="2112963"/>
            <a:ext cx="301685"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.1</a:t>
            </a:r>
            <a:endParaRPr lang="fr-FR" sz="2000" dirty="0"/>
          </a:p>
        </p:txBody>
      </p:sp>
      <p:sp>
        <p:nvSpPr>
          <p:cNvPr id="66597" name="Rectangle 40"/>
          <p:cNvSpPr>
            <a:spLocks noChangeArrowheads="1"/>
          </p:cNvSpPr>
          <p:nvPr/>
        </p:nvSpPr>
        <p:spPr bwMode="auto">
          <a:xfrm>
            <a:off x="5184475" y="1236663"/>
            <a:ext cx="849913"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64.100.0.1</a:t>
            </a:r>
            <a:endParaRPr lang="fr-FR" sz="1100" b="0" i="0" dirty="0">
              <a:solidFill>
                <a:schemeClr val="tx1"/>
              </a:solidFill>
              <a:latin typeface="Arial"/>
              <a:ea typeface="ＭＳ Ｐゴシック"/>
              <a:cs typeface="ＭＳ Ｐゴシック"/>
            </a:endParaRPr>
          </a:p>
        </p:txBody>
      </p:sp>
      <p:pic>
        <p:nvPicPr>
          <p:cNvPr id="66598"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5400675" y="928688"/>
            <a:ext cx="357188" cy="354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599" name="TextBox 42"/>
          <p:cNvSpPr txBox="1">
            <a:spLocks noChangeArrowheads="1"/>
          </p:cNvSpPr>
          <p:nvPr/>
        </p:nvSpPr>
        <p:spPr bwMode="auto">
          <a:xfrm>
            <a:off x="2627027" y="2057400"/>
            <a:ext cx="489236"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.1</a:t>
            </a:r>
          </a:p>
          <a:p>
            <a:pPr algn="r">
              <a:buNone/>
            </a:pPr>
            <a:r>
              <a:rPr lang="fr-FR" sz="1100" b="0" i="0" dirty="0" smtClean="0">
                <a:solidFill>
                  <a:schemeClr val="tx1"/>
                </a:solidFill>
                <a:latin typeface="Arial"/>
                <a:ea typeface="ＭＳ Ｐゴシック"/>
                <a:cs typeface="ＭＳ Ｐゴシック"/>
              </a:rPr>
              <a:t>G0/1</a:t>
            </a:r>
            <a:endParaRPr lang="fr-FR" sz="2000" dirty="0"/>
          </a:p>
        </p:txBody>
      </p:sp>
      <p:sp>
        <p:nvSpPr>
          <p:cNvPr id="66600" name="TextBox 43"/>
          <p:cNvSpPr txBox="1">
            <a:spLocks noChangeArrowheads="1"/>
          </p:cNvSpPr>
          <p:nvPr/>
        </p:nvSpPr>
        <p:spPr bwMode="auto">
          <a:xfrm>
            <a:off x="3665692" y="1825625"/>
            <a:ext cx="591829"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.225</a:t>
            </a:r>
          </a:p>
          <a:p>
            <a:pPr algn="ctr">
              <a:lnSpc>
                <a:spcPct val="90000"/>
              </a:lnSpc>
              <a:buNone/>
            </a:pPr>
            <a:r>
              <a:rPr lang="fr-FR" sz="1100" b="0" i="0" dirty="0" smtClean="0">
                <a:solidFill>
                  <a:schemeClr val="tx1"/>
                </a:solidFill>
                <a:latin typeface="Arial"/>
                <a:ea typeface="ＭＳ Ｐゴシック"/>
                <a:cs typeface="ＭＳ Ｐゴシック"/>
              </a:rPr>
              <a:t>S0/0/0</a:t>
            </a:r>
            <a:endParaRPr lang="fr-FR" sz="2000" dirty="0"/>
          </a:p>
        </p:txBody>
      </p:sp>
      <p:sp>
        <p:nvSpPr>
          <p:cNvPr id="66601" name="TextBox 44"/>
          <p:cNvSpPr txBox="1">
            <a:spLocks noChangeArrowheads="1"/>
          </p:cNvSpPr>
          <p:nvPr/>
        </p:nvSpPr>
        <p:spPr bwMode="auto">
          <a:xfrm>
            <a:off x="2639727" y="1393825"/>
            <a:ext cx="489236"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G0/0</a:t>
            </a:r>
          </a:p>
          <a:p>
            <a:pPr algn="r">
              <a:buNone/>
            </a:pPr>
            <a:r>
              <a:rPr lang="fr-FR" sz="1100" b="0" i="0" dirty="0" smtClean="0">
                <a:solidFill>
                  <a:schemeClr val="tx1"/>
                </a:solidFill>
                <a:latin typeface="Arial"/>
                <a:ea typeface="ＭＳ Ｐゴシック"/>
                <a:cs typeface="ＭＳ Ｐゴシック"/>
              </a:rPr>
              <a:t>.1</a:t>
            </a:r>
            <a:endParaRPr lang="fr-FR" sz="2000" dirty="0"/>
          </a:p>
        </p:txBody>
      </p:sp>
      <p:sp>
        <p:nvSpPr>
          <p:cNvPr id="46" name="Oval 45"/>
          <p:cNvSpPr/>
          <p:nvPr/>
        </p:nvSpPr>
        <p:spPr>
          <a:xfrm>
            <a:off x="2932113" y="1665288"/>
            <a:ext cx="830262" cy="576262"/>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pic>
        <p:nvPicPr>
          <p:cNvPr id="66603" name="Picture 37"/>
          <p:cNvPicPr>
            <a:picLocks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3022600" y="1749425"/>
            <a:ext cx="693738"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604" name="TextBox 47"/>
          <p:cNvSpPr txBox="1">
            <a:spLocks noChangeArrowheads="1"/>
          </p:cNvSpPr>
          <p:nvPr/>
        </p:nvSpPr>
        <p:spPr bwMode="auto">
          <a:xfrm>
            <a:off x="3188084" y="1924050"/>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R1</a:t>
            </a:r>
            <a:endParaRPr lang="fr-FR" b="1" dirty="0">
              <a:solidFill>
                <a:schemeClr val="bg1"/>
              </a:solidFill>
            </a:endParaRPr>
          </a:p>
        </p:txBody>
      </p:sp>
      <p:sp>
        <p:nvSpPr>
          <p:cNvPr id="66605" name="Rectangle 48"/>
          <p:cNvSpPr>
            <a:spLocks noChangeArrowheads="1"/>
          </p:cNvSpPr>
          <p:nvPr/>
        </p:nvSpPr>
        <p:spPr bwMode="auto">
          <a:xfrm>
            <a:off x="323847" y="1481138"/>
            <a:ext cx="46038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PC1</a:t>
            </a:r>
            <a:endParaRPr lang="fr-FR" sz="1100" b="0" i="0" dirty="0">
              <a:solidFill>
                <a:schemeClr val="tx1"/>
              </a:solidFill>
              <a:latin typeface="Arial"/>
              <a:ea typeface="ＭＳ Ｐゴシック"/>
              <a:cs typeface="ＭＳ Ｐゴシック"/>
            </a:endParaRPr>
          </a:p>
        </p:txBody>
      </p:sp>
      <p:sp>
        <p:nvSpPr>
          <p:cNvPr id="66606" name="Rectangle 49"/>
          <p:cNvSpPr>
            <a:spLocks noChangeArrowheads="1"/>
          </p:cNvSpPr>
          <p:nvPr/>
        </p:nvSpPr>
        <p:spPr bwMode="auto">
          <a:xfrm>
            <a:off x="323847" y="2227263"/>
            <a:ext cx="46038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PC2</a:t>
            </a:r>
            <a:endParaRPr lang="fr-FR" sz="1100" b="0" i="0" dirty="0">
              <a:solidFill>
                <a:schemeClr val="tx1"/>
              </a:solidFill>
              <a:latin typeface="Arial"/>
              <a:ea typeface="ＭＳ Ｐゴシック"/>
              <a:cs typeface="ＭＳ Ｐゴシック"/>
            </a:endParaRPr>
          </a:p>
        </p:txBody>
      </p:sp>
      <p:sp>
        <p:nvSpPr>
          <p:cNvPr id="66607" name="TextBox 6"/>
          <p:cNvSpPr txBox="1">
            <a:spLocks noChangeArrowheads="1"/>
          </p:cNvSpPr>
          <p:nvPr/>
        </p:nvSpPr>
        <p:spPr bwMode="auto">
          <a:xfrm>
            <a:off x="684213" y="2849563"/>
            <a:ext cx="7056437" cy="371316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buNone/>
            </a:pPr>
            <a:r>
              <a:rPr lang="fr-FR" sz="1100" b="0" i="0" dirty="0" smtClean="0">
                <a:solidFill>
                  <a:schemeClr val="tx1"/>
                </a:solidFill>
                <a:latin typeface="Courier New"/>
                <a:ea typeface="ＭＳ Ｐゴシック"/>
                <a:cs typeface="Courier New"/>
              </a:rPr>
              <a:t>R1#</a:t>
            </a:r>
            <a:r>
              <a:rPr lang="fr-FR" sz="1100" b="1" i="0" dirty="0" smtClean="0">
                <a:solidFill>
                  <a:schemeClr val="tx1"/>
                </a:solidFill>
                <a:latin typeface="Courier New"/>
                <a:ea typeface="ＭＳ Ｐゴシック"/>
                <a:cs typeface="Courier New"/>
              </a:rPr>
              <a:t>show ip route</a:t>
            </a:r>
          </a:p>
          <a:p>
            <a:pPr algn="l">
              <a:buNone/>
            </a:pPr>
            <a:r>
              <a:rPr lang="fr-FR" sz="1100" b="0" i="0" dirty="0" smtClean="0">
                <a:solidFill>
                  <a:schemeClr val="tx1"/>
                </a:solidFill>
                <a:latin typeface="Courier New"/>
                <a:ea typeface="ＭＳ Ｐゴシック"/>
                <a:cs typeface="Courier New"/>
              </a:rPr>
              <a:t>Codes: L - local, C - connected, S - static, R - RIP, M - mobile, B - BGP</a:t>
            </a:r>
          </a:p>
          <a:p>
            <a:pPr algn="l">
              <a:buNone/>
            </a:pPr>
            <a:r>
              <a:rPr lang="fr-FR" sz="1100" b="0" i="0" dirty="0" smtClean="0">
                <a:solidFill>
                  <a:schemeClr val="tx1"/>
                </a:solidFill>
                <a:latin typeface="Courier New"/>
                <a:ea typeface="ＭＳ Ｐゴシック"/>
                <a:cs typeface="Courier New"/>
              </a:rPr>
              <a:t>       D - EIGRP, EX - EIGRP external, O - OSPF, IA - OSPF inter area</a:t>
            </a:r>
          </a:p>
          <a:p>
            <a:pPr algn="l">
              <a:buNone/>
            </a:pPr>
            <a:r>
              <a:rPr lang="fr-FR" sz="1100" b="0" i="0" dirty="0" smtClean="0">
                <a:solidFill>
                  <a:schemeClr val="tx1"/>
                </a:solidFill>
                <a:latin typeface="Courier New"/>
                <a:ea typeface="ＭＳ Ｐゴシック"/>
                <a:cs typeface="Courier New"/>
              </a:rPr>
              <a:t>       N1 - OSPF NSSA external type 1, N2 - OSPF NSSA external type 2</a:t>
            </a:r>
          </a:p>
          <a:p>
            <a:pPr algn="l">
              <a:buNone/>
            </a:pPr>
            <a:r>
              <a:rPr lang="fr-FR" sz="1100" b="0" i="0" dirty="0" smtClean="0">
                <a:solidFill>
                  <a:schemeClr val="tx1"/>
                </a:solidFill>
                <a:latin typeface="Courier New"/>
                <a:ea typeface="ＭＳ Ｐゴシック"/>
                <a:cs typeface="Courier New"/>
              </a:rPr>
              <a:t>       E1 - OSPF external type 1, E2 - OSPF external type 2, E - EGP</a:t>
            </a:r>
          </a:p>
          <a:p>
            <a:pPr algn="l">
              <a:buNone/>
            </a:pPr>
            <a:r>
              <a:rPr lang="fr-FR" sz="1100" b="0" i="0" dirty="0" smtClean="0">
                <a:solidFill>
                  <a:schemeClr val="tx1"/>
                </a:solidFill>
                <a:latin typeface="Courier New"/>
                <a:ea typeface="ＭＳ Ｐゴシック"/>
                <a:cs typeface="Courier New"/>
              </a:rPr>
              <a:t>       i - IS-IS, L1 - IS-IS level-1, L2 - IS-IS level-2, ia - IS-IS inter area</a:t>
            </a:r>
          </a:p>
          <a:p>
            <a:pPr algn="l">
              <a:buNone/>
            </a:pPr>
            <a:r>
              <a:rPr lang="fr-FR" sz="1100" b="0" i="0" dirty="0" smtClean="0">
                <a:solidFill>
                  <a:schemeClr val="tx1"/>
                </a:solidFill>
                <a:latin typeface="Courier New"/>
                <a:ea typeface="ＭＳ Ｐゴシック"/>
                <a:cs typeface="Courier New"/>
              </a:rPr>
              <a:t>       * - candidate default, U - per-user static route, o - ODR</a:t>
            </a:r>
          </a:p>
          <a:p>
            <a:pPr algn="l">
              <a:buNone/>
            </a:pPr>
            <a:r>
              <a:rPr lang="fr-FR" sz="1100" b="0" i="0" dirty="0" smtClean="0">
                <a:solidFill>
                  <a:schemeClr val="tx1"/>
                </a:solidFill>
                <a:latin typeface="Courier New"/>
                <a:ea typeface="ＭＳ Ｐゴシック"/>
                <a:cs typeface="Courier New"/>
              </a:rPr>
              <a:t>       P - periodic downloaded static route</a:t>
            </a:r>
          </a:p>
          <a:p>
            <a:pPr algn="l">
              <a:buNone/>
            </a:pPr>
            <a:endParaRPr lang="fr-FR" sz="1100" dirty="0" smtClean="0">
              <a:latin typeface="Courier New" charset="0"/>
              <a:cs typeface="Courier New" charset="0"/>
            </a:endParaRPr>
          </a:p>
          <a:p>
            <a:pPr algn="l">
              <a:buNone/>
            </a:pPr>
            <a:r>
              <a:rPr lang="fr-FR" sz="1100" b="0" i="0" dirty="0" smtClean="0">
                <a:solidFill>
                  <a:schemeClr val="tx1"/>
                </a:solidFill>
                <a:latin typeface="Courier New"/>
                <a:ea typeface="ＭＳ Ｐゴシック"/>
                <a:cs typeface="Courier New"/>
              </a:rPr>
              <a:t>Gateway of last resort is not set</a:t>
            </a:r>
          </a:p>
          <a:p>
            <a:pPr algn="l">
              <a:buNone/>
            </a:pPr>
            <a:endParaRPr lang="fr-FR" sz="1100" dirty="0" smtClean="0">
              <a:latin typeface="Courier New" charset="0"/>
              <a:cs typeface="Courier New" charset="0"/>
            </a:endParaRPr>
          </a:p>
          <a:p>
            <a:pPr algn="l">
              <a:buNone/>
            </a:pPr>
            <a:r>
              <a:rPr lang="fr-FR" sz="1100" b="0" i="0" dirty="0" smtClean="0">
                <a:solidFill>
                  <a:schemeClr val="tx1"/>
                </a:solidFill>
                <a:latin typeface="Courier New"/>
                <a:ea typeface="ＭＳ Ｐゴシック"/>
                <a:cs typeface="Courier New"/>
              </a:rPr>
              <a:t>     10.0.0.0/8 is variably subnetted, 2 subnets, 2 masks</a:t>
            </a:r>
          </a:p>
          <a:p>
            <a:pPr algn="l">
              <a:buNone/>
            </a:pPr>
            <a:r>
              <a:rPr lang="fr-FR" sz="1100" b="0" i="0" dirty="0" smtClean="0">
                <a:solidFill>
                  <a:schemeClr val="tx1"/>
                </a:solidFill>
                <a:latin typeface="Courier New"/>
                <a:ea typeface="ＭＳ Ｐゴシック"/>
                <a:cs typeface="Courier New"/>
              </a:rPr>
              <a:t>D       10.1.1.0/24 [90/2170112] via 209.165.200.226, 00:00:05, Serial0/0/0</a:t>
            </a:r>
          </a:p>
          <a:p>
            <a:pPr algn="l">
              <a:buNone/>
            </a:pPr>
            <a:r>
              <a:rPr lang="fr-FR" sz="1100" b="0" i="0" dirty="0" smtClean="0">
                <a:solidFill>
                  <a:schemeClr val="tx1"/>
                </a:solidFill>
                <a:latin typeface="Courier New"/>
                <a:ea typeface="ＭＳ Ｐゴシック"/>
                <a:cs typeface="Courier New"/>
              </a:rPr>
              <a:t>D       10.1.2.0/24 [90/2170112] via 209.165.200.226, 00:00:05, Serial0/0/0</a:t>
            </a:r>
          </a:p>
          <a:p>
            <a:pPr algn="l">
              <a:buNone/>
            </a:pPr>
            <a:r>
              <a:rPr lang="fr-FR" sz="1100" b="0" i="0" dirty="0" smtClean="0">
                <a:solidFill>
                  <a:schemeClr val="tx1"/>
                </a:solidFill>
                <a:latin typeface="Courier New"/>
                <a:ea typeface="ＭＳ Ｐゴシック"/>
                <a:cs typeface="Courier New"/>
              </a:rPr>
              <a:t>     192.168.10.0/24 is variably subnetted, 2 subnets, 3 masks</a:t>
            </a:r>
          </a:p>
          <a:p>
            <a:pPr algn="l">
              <a:buNone/>
            </a:pPr>
            <a:r>
              <a:rPr lang="fr-FR" sz="1100" b="0" i="0" dirty="0" smtClean="0">
                <a:solidFill>
                  <a:schemeClr val="tx1"/>
                </a:solidFill>
                <a:latin typeface="Courier New"/>
                <a:ea typeface="ＭＳ Ｐゴシック"/>
                <a:cs typeface="Courier New"/>
              </a:rPr>
              <a:t>C       192.168.10.0/24 is directly connected, GigabitEthernet0/0</a:t>
            </a:r>
          </a:p>
          <a:p>
            <a:pPr algn="l">
              <a:buNone/>
            </a:pPr>
            <a:r>
              <a:rPr lang="fr-FR" sz="1100" b="0" i="0" dirty="0" smtClean="0">
                <a:solidFill>
                  <a:schemeClr val="tx1"/>
                </a:solidFill>
                <a:latin typeface="Courier New"/>
                <a:ea typeface="ＭＳ Ｐゴシック"/>
                <a:cs typeface="Courier New"/>
              </a:rPr>
              <a:t>L       192.168.10.1/32 is directly connected, GigabitEthernet0/0</a:t>
            </a:r>
          </a:p>
          <a:p>
            <a:pPr algn="l">
              <a:buNone/>
            </a:pPr>
            <a:r>
              <a:rPr lang="fr-FR" sz="1100" b="0" i="0" dirty="0" smtClean="0">
                <a:solidFill>
                  <a:schemeClr val="tx1"/>
                </a:solidFill>
                <a:latin typeface="Courier New"/>
                <a:ea typeface="ＭＳ Ｐゴシック"/>
                <a:cs typeface="Courier New"/>
              </a:rPr>
              <a:t>     192.168.11.0/24 is variably subnetted, 2 subnets, 3 masks</a:t>
            </a:r>
          </a:p>
          <a:p>
            <a:pPr algn="l">
              <a:buNone/>
            </a:pPr>
            <a:r>
              <a:rPr lang="fr-FR" sz="1100" b="0" i="0" dirty="0" smtClean="0">
                <a:solidFill>
                  <a:schemeClr val="tx1"/>
                </a:solidFill>
                <a:latin typeface="Courier New"/>
                <a:ea typeface="ＭＳ Ｐゴシック"/>
                <a:cs typeface="Courier New"/>
              </a:rPr>
              <a:t>C       192.168.11.0/24 is directly connected, GigabitEthernet0/1</a:t>
            </a:r>
          </a:p>
          <a:p>
            <a:pPr algn="l">
              <a:buNone/>
            </a:pPr>
            <a:r>
              <a:rPr lang="fr-FR" sz="1100" b="0" i="0" dirty="0" smtClean="0">
                <a:solidFill>
                  <a:schemeClr val="tx1"/>
                </a:solidFill>
                <a:latin typeface="Courier New"/>
                <a:ea typeface="ＭＳ Ｐゴシック"/>
                <a:cs typeface="Courier New"/>
              </a:rPr>
              <a:t>L       192.168.11.1/32 is directly connected, GigabitEthernet0/1</a:t>
            </a:r>
          </a:p>
          <a:p>
            <a:pPr algn="l">
              <a:buNone/>
            </a:pPr>
            <a:r>
              <a:rPr lang="fr-FR" sz="1100" b="0" i="0" dirty="0" smtClean="0">
                <a:solidFill>
                  <a:schemeClr val="tx1"/>
                </a:solidFill>
                <a:latin typeface="Courier New"/>
                <a:ea typeface="ＭＳ Ｐゴシック"/>
                <a:cs typeface="Courier New"/>
              </a:rPr>
              <a:t>     209.165.200.0/24 is variably subnetted, 2 subnets, 3 masks</a:t>
            </a:r>
          </a:p>
          <a:p>
            <a:pPr algn="l">
              <a:buNone/>
            </a:pPr>
            <a:r>
              <a:rPr lang="fr-FR" sz="1100" b="0" i="0" dirty="0" smtClean="0">
                <a:solidFill>
                  <a:schemeClr val="tx1"/>
                </a:solidFill>
                <a:latin typeface="Courier New"/>
                <a:ea typeface="ＭＳ Ｐゴシック"/>
                <a:cs typeface="Courier New"/>
              </a:rPr>
              <a:t>C       209.165.200.224/30 is directly connected, Serial0/0/0</a:t>
            </a:r>
          </a:p>
          <a:p>
            <a:pPr algn="l">
              <a:buNone/>
            </a:pPr>
            <a:r>
              <a:rPr lang="fr-FR" sz="1100" b="0" i="0" dirty="0" smtClean="0">
                <a:solidFill>
                  <a:schemeClr val="tx1"/>
                </a:solidFill>
                <a:latin typeface="Courier New"/>
                <a:ea typeface="ＭＳ Ｐゴシック"/>
                <a:cs typeface="Courier New"/>
              </a:rPr>
              <a:t>L       209.165.200.225/32 is directly connected, Serial0/0/0</a:t>
            </a:r>
          </a:p>
          <a:p>
            <a:pPr algn="l">
              <a:buNone/>
            </a:pPr>
            <a:r>
              <a:rPr lang="fr-FR" sz="1100" b="0" i="0" dirty="0" smtClean="0">
                <a:solidFill>
                  <a:schemeClr val="tx1"/>
                </a:solidFill>
                <a:latin typeface="Courier New"/>
                <a:ea typeface="ＭＳ Ｐゴシック"/>
                <a:cs typeface="Courier New"/>
              </a:rPr>
              <a:t>R1#</a:t>
            </a:r>
            <a:endParaRPr lang="fr-FR" sz="1100" b="0" i="0" dirty="0">
              <a:solidFill>
                <a:schemeClr val="tx1"/>
              </a:solidFill>
              <a:latin typeface="Courier New"/>
              <a:ea typeface="ＭＳ Ｐゴシック"/>
              <a:cs typeface="Courier New"/>
            </a:endParaRP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routeurs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Composants d'un routeur</a:t>
            </a:r>
            <a:endParaRPr lang="fr-FR" sz="3200" b="1" i="0" dirty="0">
              <a:solidFill>
                <a:srgbClr val="708CA1"/>
              </a:solidFill>
              <a:latin typeface="Arial"/>
              <a:ea typeface="ＭＳ Ｐゴシック"/>
              <a:cs typeface="ＭＳ Ｐゴシック"/>
            </a:endParaRPr>
          </a:p>
        </p:txBody>
      </p:sp>
      <p:pic>
        <p:nvPicPr>
          <p:cNvPr id="68610" name="Content Placeholder 1" descr="cisco831-inside1-big.jpg"/>
          <p:cNvPicPr>
            <a:picLocks noGrp="1" noChangeAspect="1"/>
          </p:cNvPicPr>
          <p:nvPr>
            <p:ph idx="1"/>
          </p:nvPr>
        </p:nvPicPr>
        <p:blipFill>
          <a:blip r:embed="rId3" cstate="email">
            <a:extLst>
              <a:ext uri="{28A0092B-C50C-407E-A947-70E740481C1C}">
                <a14:useLocalDpi xmlns:a14="http://schemas.microsoft.com/office/drawing/2010/main" xmlns="" val="0"/>
              </a:ext>
            </a:extLst>
          </a:blip>
          <a:srcRect l="-14397" r="-14397"/>
          <a:stretch>
            <a:fillRect/>
          </a:stretch>
        </p:blipFill>
        <p:spPr/>
      </p:pic>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Composants d'un routeur</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Un routeur est un ordinateur</a:t>
            </a:r>
            <a:endParaRPr lang="fr-FR" sz="3200" b="1" i="0" dirty="0">
              <a:solidFill>
                <a:srgbClr val="708CA1"/>
              </a:solidFill>
              <a:latin typeface="Arial"/>
              <a:ea typeface="ＭＳ Ｐゴシック"/>
              <a:cs typeface="ＭＳ Ｐゴシック"/>
            </a:endParaRPr>
          </a:p>
        </p:txBody>
      </p:sp>
      <p:pic>
        <p:nvPicPr>
          <p:cNvPr id="70658" name="Picture 7"/>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827088" y="2201863"/>
            <a:ext cx="7489825" cy="2455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193675" y="393700"/>
            <a:ext cx="9102725"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Composants d'un routeur</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2900" b="1" i="0" dirty="0" smtClean="0">
                <a:solidFill>
                  <a:srgbClr val="708CA1"/>
                </a:solidFill>
                <a:latin typeface="Arial"/>
                <a:ea typeface="ＭＳ Ｐゴシック"/>
                <a:cs typeface="ＭＳ Ｐゴシック"/>
              </a:rPr>
              <a:t>Processeur et système d'exploitation d'un routeur</a:t>
            </a:r>
            <a:endParaRPr lang="fr-FR" sz="2900" b="1" i="0" dirty="0">
              <a:solidFill>
                <a:srgbClr val="708CA1"/>
              </a:solidFill>
              <a:latin typeface="Arial"/>
              <a:ea typeface="ＭＳ Ｐゴシック"/>
              <a:cs typeface="ＭＳ Ｐゴシック"/>
            </a:endParaRPr>
          </a:p>
        </p:txBody>
      </p:sp>
      <p:pic>
        <p:nvPicPr>
          <p:cNvPr id="72706"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585913" y="1414463"/>
            <a:ext cx="6200775" cy="5086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Composants d'un routeur</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Mémoire du routeur</a:t>
            </a:r>
            <a:endParaRPr lang="fr-FR" sz="3200" b="1" i="0" dirty="0">
              <a:solidFill>
                <a:srgbClr val="708CA1"/>
              </a:solidFill>
              <a:latin typeface="Arial"/>
              <a:ea typeface="ＭＳ Ｐゴシック"/>
              <a:cs typeface="ＭＳ Ｐゴシック"/>
            </a:endParaRPr>
          </a:p>
        </p:txBody>
      </p:sp>
      <p:graphicFrame>
        <p:nvGraphicFramePr>
          <p:cNvPr id="4" name="Table 3"/>
          <p:cNvGraphicFramePr>
            <a:graphicFrameLocks noGrp="1"/>
          </p:cNvGraphicFramePr>
          <p:nvPr>
            <p:extLst>
              <p:ext uri="{D42A27DB-BD31-4B8C-83A1-F6EECF244321}">
                <p14:modId xmlns:p14="http://schemas.microsoft.com/office/powerpoint/2010/main" xmlns="" val="2455646501"/>
              </p:ext>
            </p:extLst>
          </p:nvPr>
        </p:nvGraphicFramePr>
        <p:xfrm>
          <a:off x="1911350" y="2009775"/>
          <a:ext cx="5616576" cy="3718701"/>
        </p:xfrm>
        <a:graphic>
          <a:graphicData uri="http://schemas.openxmlformats.org/drawingml/2006/table">
            <a:tbl>
              <a:tblPr firstRow="1" bandRow="1">
                <a:tableStyleId>{5C22544A-7EE6-4342-B048-85BDC9FD1C3A}</a:tableStyleId>
              </a:tblPr>
              <a:tblGrid>
                <a:gridCol w="1034633"/>
                <a:gridCol w="1773655"/>
                <a:gridCol w="2808288"/>
              </a:tblGrid>
              <a:tr h="579179">
                <a:tc>
                  <a:txBody>
                    <a:bodyPr/>
                    <a:lstStyle/>
                    <a:p>
                      <a:pPr marL="0" algn="ctr" defTabSz="914400">
                        <a:buNone/>
                      </a:pPr>
                      <a:r>
                        <a:rPr lang="fr-FR" sz="1600" b="1" i="0" baseline="0" noProof="0" smtClean="0">
                          <a:solidFill>
                            <a:schemeClr val="lt1"/>
                          </a:solidFill>
                          <a:latin typeface="Arial"/>
                          <a:ea typeface="+mn-ea"/>
                          <a:cs typeface="+mn-cs"/>
                        </a:rPr>
                        <a:t>M</a:t>
                      </a:r>
                      <a:r>
                        <a:rPr lang="fr-FR" sz="1600" b="1" i="0" noProof="0" smtClean="0">
                          <a:solidFill>
                            <a:schemeClr val="lt1"/>
                          </a:solidFill>
                          <a:latin typeface="Arial"/>
                          <a:ea typeface="+mn-ea"/>
                          <a:cs typeface="+mn-cs"/>
                        </a:rPr>
                        <a:t>émoire </a:t>
                      </a:r>
                      <a:endParaRPr lang="fr-FR" sz="1600" noProof="0"/>
                    </a:p>
                  </a:txBody>
                  <a:tcPr marL="91439" marR="91439" marT="45725" marB="45725" anchor="ctr"/>
                </a:tc>
                <a:tc>
                  <a:txBody>
                    <a:bodyPr/>
                    <a:lstStyle/>
                    <a:p>
                      <a:pPr marL="0" algn="ctr" defTabSz="914400">
                        <a:buNone/>
                      </a:pPr>
                      <a:r>
                        <a:rPr lang="fr-FR" sz="1600" b="1" i="0" noProof="0" smtClean="0">
                          <a:solidFill>
                            <a:schemeClr val="lt1"/>
                          </a:solidFill>
                          <a:latin typeface="Arial"/>
                          <a:ea typeface="+mn-ea"/>
                          <a:cs typeface="+mn-cs"/>
                        </a:rPr>
                        <a:t>Volatile</a:t>
                      </a:r>
                      <a:r>
                        <a:rPr lang="fr-FR" sz="1600" b="1" i="0" baseline="0" noProof="0" smtClean="0">
                          <a:solidFill>
                            <a:schemeClr val="lt1"/>
                          </a:solidFill>
                          <a:latin typeface="Arial"/>
                          <a:ea typeface="+mn-ea"/>
                          <a:cs typeface="+mn-cs"/>
                        </a:rPr>
                        <a:t> / </a:t>
                      </a:r>
                    </a:p>
                    <a:p>
                      <a:pPr marL="0" algn="ctr" defTabSz="914400">
                        <a:buNone/>
                      </a:pPr>
                      <a:r>
                        <a:rPr lang="fr-FR" sz="1600" b="1" i="0" baseline="0" noProof="0" smtClean="0">
                          <a:solidFill>
                            <a:schemeClr val="lt1"/>
                          </a:solidFill>
                          <a:latin typeface="Arial"/>
                          <a:ea typeface="+mn-ea"/>
                          <a:cs typeface="+mn-cs"/>
                        </a:rPr>
                        <a:t>Non volatile</a:t>
                      </a:r>
                      <a:endParaRPr lang="fr-FR" sz="1600" noProof="0"/>
                    </a:p>
                  </a:txBody>
                  <a:tcPr marL="91439" marR="91439" marT="45725" marB="45725" anchor="ctr"/>
                </a:tc>
                <a:tc>
                  <a:txBody>
                    <a:bodyPr/>
                    <a:lstStyle/>
                    <a:p>
                      <a:pPr marL="0" algn="ctr" defTabSz="914400">
                        <a:buNone/>
                      </a:pPr>
                      <a:r>
                        <a:rPr lang="fr-FR" sz="1600" b="1" i="0" noProof="0" smtClean="0">
                          <a:solidFill>
                            <a:schemeClr val="lt1"/>
                          </a:solidFill>
                          <a:latin typeface="Arial"/>
                          <a:ea typeface="+mn-ea"/>
                          <a:cs typeface="+mn-cs"/>
                        </a:rPr>
                        <a:t>Données stockées</a:t>
                      </a:r>
                      <a:endParaRPr lang="fr-FR" sz="1600" noProof="0"/>
                    </a:p>
                  </a:txBody>
                  <a:tcPr marL="91439" marR="91439" marT="45725" marB="45725" anchor="ctr"/>
                </a:tc>
              </a:tr>
              <a:tr h="944976">
                <a:tc>
                  <a:txBody>
                    <a:bodyPr/>
                    <a:lstStyle/>
                    <a:p>
                      <a:pPr marL="0" algn="ctr" defTabSz="914400">
                        <a:buNone/>
                      </a:pPr>
                      <a:r>
                        <a:rPr lang="fr-FR" sz="1400" b="1" i="0" noProof="0" smtClean="0">
                          <a:solidFill>
                            <a:schemeClr val="dk1"/>
                          </a:solidFill>
                          <a:latin typeface="Arial"/>
                          <a:ea typeface="+mn-ea"/>
                          <a:cs typeface="+mn-cs"/>
                        </a:rPr>
                        <a:t>Mémoire vive (RAM)</a:t>
                      </a:r>
                      <a:endParaRPr lang="fr-FR" sz="1400" b="1" noProof="0"/>
                    </a:p>
                  </a:txBody>
                  <a:tcPr marL="91439" marR="91439" marT="45725" marB="45725" anchor="ctr"/>
                </a:tc>
                <a:tc>
                  <a:txBody>
                    <a:bodyPr/>
                    <a:lstStyle/>
                    <a:p>
                      <a:pPr marL="0" algn="ctr" defTabSz="914400">
                        <a:buNone/>
                      </a:pPr>
                      <a:r>
                        <a:rPr lang="fr-FR" sz="1400" b="0" i="0" noProof="0" smtClean="0">
                          <a:solidFill>
                            <a:schemeClr val="dk1"/>
                          </a:solidFill>
                          <a:latin typeface="Arial"/>
                          <a:ea typeface="+mn-ea"/>
                          <a:cs typeface="+mn-cs"/>
                        </a:rPr>
                        <a:t>Volatile</a:t>
                      </a:r>
                      <a:endParaRPr lang="fr-FR" sz="1400" noProof="0"/>
                    </a:p>
                  </a:txBody>
                  <a:tcPr marL="91439" marR="91439" marT="45725" marB="45725" anchor="ctr"/>
                </a:tc>
                <a:tc>
                  <a:txBody>
                    <a:bodyPr/>
                    <a:lstStyle/>
                    <a:p>
                      <a:pPr marL="285750" indent="-285750" algn="l" defTabSz="914400">
                        <a:buClr>
                          <a:schemeClr val="dk1"/>
                        </a:buClr>
                        <a:buFont typeface="Arial"/>
                        <a:buChar char="•"/>
                      </a:pPr>
                      <a:r>
                        <a:rPr lang="fr-FR" sz="1400" b="0" i="0" noProof="0" smtClean="0">
                          <a:solidFill>
                            <a:schemeClr val="dk1"/>
                          </a:solidFill>
                          <a:latin typeface="Arial"/>
                          <a:ea typeface="+mn-ea"/>
                          <a:cs typeface="+mn-cs"/>
                        </a:rPr>
                        <a:t>IOS en cours d'exécution</a:t>
                      </a:r>
                    </a:p>
                    <a:p>
                      <a:pPr marL="285750" indent="-285750" algn="l" defTabSz="914400">
                        <a:buClr>
                          <a:schemeClr val="dk1"/>
                        </a:buClr>
                        <a:buFont typeface="Arial"/>
                        <a:buChar char="•"/>
                      </a:pPr>
                      <a:r>
                        <a:rPr lang="fr-FR" sz="1400" b="0" i="0" noProof="0" smtClean="0">
                          <a:solidFill>
                            <a:schemeClr val="dk1"/>
                          </a:solidFill>
                          <a:latin typeface="Arial"/>
                          <a:ea typeface="+mn-ea"/>
                          <a:cs typeface="+mn-cs"/>
                        </a:rPr>
                        <a:t>Fichier de configuration en cours</a:t>
                      </a:r>
                    </a:p>
                    <a:p>
                      <a:pPr marL="285750" indent="-285750" algn="l" defTabSz="914400">
                        <a:buClr>
                          <a:schemeClr val="dk1"/>
                        </a:buClr>
                        <a:buFont typeface="Arial"/>
                        <a:buChar char="•"/>
                      </a:pPr>
                      <a:r>
                        <a:rPr lang="fr-FR" sz="1400" b="0" i="0" noProof="0" smtClean="0">
                          <a:solidFill>
                            <a:schemeClr val="dk1"/>
                          </a:solidFill>
                          <a:latin typeface="Arial"/>
                          <a:ea typeface="+mn-ea"/>
                          <a:cs typeface="+mn-cs"/>
                        </a:rPr>
                        <a:t>Tables ARP et de routage IP</a:t>
                      </a:r>
                    </a:p>
                    <a:p>
                      <a:pPr marL="285750" indent="-285750" algn="l" defTabSz="914400">
                        <a:buClr>
                          <a:schemeClr val="dk1"/>
                        </a:buClr>
                        <a:buFont typeface="Arial"/>
                        <a:buChar char="•"/>
                      </a:pPr>
                      <a:r>
                        <a:rPr lang="fr-FR" sz="1400" b="0" i="0" noProof="0" smtClean="0">
                          <a:solidFill>
                            <a:schemeClr val="dk1"/>
                          </a:solidFill>
                          <a:latin typeface="Arial"/>
                          <a:ea typeface="+mn-ea"/>
                          <a:cs typeface="+mn-cs"/>
                        </a:rPr>
                        <a:t>Mémoire tampon de paquets</a:t>
                      </a:r>
                      <a:endParaRPr lang="fr-FR" sz="1400" noProof="0"/>
                    </a:p>
                  </a:txBody>
                  <a:tcPr marL="91439" marR="91439" marT="45725" marB="45725" anchor="ctr"/>
                </a:tc>
              </a:tr>
              <a:tr h="731594">
                <a:tc>
                  <a:txBody>
                    <a:bodyPr/>
                    <a:lstStyle/>
                    <a:p>
                      <a:pPr marL="0" algn="ctr" defTabSz="914400">
                        <a:buNone/>
                      </a:pPr>
                      <a:r>
                        <a:rPr lang="fr-FR" sz="1400" b="1" i="0" noProof="0" smtClean="0">
                          <a:solidFill>
                            <a:schemeClr val="dk1"/>
                          </a:solidFill>
                          <a:latin typeface="Arial"/>
                          <a:ea typeface="+mn-ea"/>
                          <a:cs typeface="+mn-cs"/>
                        </a:rPr>
                        <a:t>ROM</a:t>
                      </a:r>
                      <a:endParaRPr lang="fr-FR" sz="1400" b="1" noProof="0"/>
                    </a:p>
                  </a:txBody>
                  <a:tcPr marL="91439" marR="91439" marT="45725" marB="45725" anchor="ctr"/>
                </a:tc>
                <a:tc>
                  <a:txBody>
                    <a:bodyPr/>
                    <a:lstStyle/>
                    <a:p>
                      <a:pPr marL="0" algn="ctr" defTabSz="914400">
                        <a:buNone/>
                      </a:pPr>
                      <a:r>
                        <a:rPr lang="fr-FR" sz="1400" b="0" i="0" noProof="0" smtClean="0">
                          <a:solidFill>
                            <a:schemeClr val="dk1"/>
                          </a:solidFill>
                          <a:latin typeface="Arial"/>
                          <a:ea typeface="+mn-ea"/>
                          <a:cs typeface="+mn-cs"/>
                        </a:rPr>
                        <a:t>Non volatile</a:t>
                      </a:r>
                      <a:endParaRPr lang="fr-FR" sz="1400" noProof="0"/>
                    </a:p>
                  </a:txBody>
                  <a:tcPr marL="91439" marR="91439" marT="45725" marB="45725" anchor="ctr"/>
                </a:tc>
                <a:tc>
                  <a:txBody>
                    <a:bodyPr/>
                    <a:lstStyle/>
                    <a:p>
                      <a:pPr marL="285750" indent="-285750" algn="l" defTabSz="914400">
                        <a:buClr>
                          <a:schemeClr val="dk1"/>
                        </a:buClr>
                        <a:buFont typeface="Arial"/>
                        <a:buChar char="•"/>
                      </a:pPr>
                      <a:r>
                        <a:rPr lang="fr-FR" sz="1400" b="0" i="0" kern="1200" noProof="0" smtClean="0">
                          <a:solidFill>
                            <a:schemeClr val="dk1"/>
                          </a:solidFill>
                          <a:latin typeface="Arial"/>
                          <a:ea typeface="+mn-ea"/>
                          <a:cs typeface="+mn-cs"/>
                        </a:rPr>
                        <a:t>Instructions de démarrage</a:t>
                      </a:r>
                    </a:p>
                    <a:p>
                      <a:pPr marL="285750" indent="-285750" algn="l" defTabSz="914400">
                        <a:buClr>
                          <a:schemeClr val="dk1"/>
                        </a:buClr>
                        <a:buFont typeface="Arial"/>
                        <a:buChar char="•"/>
                      </a:pPr>
                      <a:r>
                        <a:rPr lang="fr-FR" sz="1400" b="0" i="0" kern="1200" noProof="0" smtClean="0">
                          <a:solidFill>
                            <a:schemeClr val="dk1"/>
                          </a:solidFill>
                          <a:latin typeface="Arial"/>
                          <a:ea typeface="+mn-ea"/>
                          <a:cs typeface="+mn-cs"/>
                        </a:rPr>
                        <a:t>Logiciel de diagnostic de base</a:t>
                      </a:r>
                    </a:p>
                    <a:p>
                      <a:pPr marL="285750" indent="-285750" algn="l" defTabSz="914400">
                        <a:buClr>
                          <a:schemeClr val="dk1"/>
                        </a:buClr>
                        <a:buFont typeface="Arial"/>
                        <a:buChar char="•"/>
                      </a:pPr>
                      <a:r>
                        <a:rPr lang="fr-FR" sz="1400" b="0" i="0" kern="1200" noProof="0" smtClean="0">
                          <a:solidFill>
                            <a:schemeClr val="dk1"/>
                          </a:solidFill>
                          <a:latin typeface="Arial"/>
                          <a:ea typeface="+mn-ea"/>
                          <a:cs typeface="+mn-cs"/>
                        </a:rPr>
                        <a:t>IOS limité</a:t>
                      </a:r>
                      <a:endParaRPr lang="fr-FR" sz="1400" kern="1200" noProof="0">
                        <a:solidFill>
                          <a:schemeClr val="dk1"/>
                        </a:solidFill>
                        <a:latin typeface="+mn-lt"/>
                        <a:ea typeface="+mn-ea"/>
                        <a:cs typeface="+mn-cs"/>
                      </a:endParaRPr>
                    </a:p>
                  </a:txBody>
                  <a:tcPr marL="91439" marR="91439" marT="45725" marB="45725" anchor="ctr"/>
                </a:tc>
              </a:tr>
              <a:tr h="370878">
                <a:tc>
                  <a:txBody>
                    <a:bodyPr/>
                    <a:lstStyle/>
                    <a:p>
                      <a:pPr marL="0" algn="ctr" defTabSz="914400">
                        <a:buNone/>
                      </a:pPr>
                      <a:r>
                        <a:rPr lang="fr-FR" sz="1400" b="1" i="0" noProof="0" smtClean="0">
                          <a:solidFill>
                            <a:schemeClr val="dk1"/>
                          </a:solidFill>
                          <a:latin typeface="Arial"/>
                          <a:ea typeface="+mn-ea"/>
                          <a:cs typeface="+mn-cs"/>
                        </a:rPr>
                        <a:t>NVRAM</a:t>
                      </a:r>
                      <a:endParaRPr lang="fr-FR" sz="1400" b="1" noProof="0"/>
                    </a:p>
                  </a:txBody>
                  <a:tcPr marL="91439" marR="91439" marT="45725" marB="45725" anchor="ctr"/>
                </a:tc>
                <a:tc>
                  <a:txBody>
                    <a:bodyPr/>
                    <a:lstStyle/>
                    <a:p>
                      <a:pPr marL="0" algn="ctr" defTabSz="914400">
                        <a:buNone/>
                      </a:pPr>
                      <a:r>
                        <a:rPr lang="fr-FR" sz="1400" b="0" i="0" noProof="0" smtClean="0">
                          <a:solidFill>
                            <a:schemeClr val="dk1"/>
                          </a:solidFill>
                          <a:latin typeface="Arial"/>
                          <a:ea typeface="+mn-ea"/>
                          <a:cs typeface="+mn-cs"/>
                        </a:rPr>
                        <a:t>Non volatile</a:t>
                      </a:r>
                      <a:endParaRPr lang="fr-FR" sz="1400" noProof="0"/>
                    </a:p>
                  </a:txBody>
                  <a:tcPr marL="91439" marR="91439" marT="45725" marB="45725" anchor="ctr"/>
                </a:tc>
                <a:tc>
                  <a:txBody>
                    <a:bodyPr/>
                    <a:lstStyle/>
                    <a:p>
                      <a:pPr marL="285750" indent="-285750" algn="l" defTabSz="914400">
                        <a:buClr>
                          <a:schemeClr val="dk1"/>
                        </a:buClr>
                        <a:buFont typeface="Arial"/>
                        <a:buChar char="•"/>
                      </a:pPr>
                      <a:r>
                        <a:rPr lang="fr-FR" sz="1400" b="0" i="0" kern="1200" noProof="0" smtClean="0">
                          <a:solidFill>
                            <a:schemeClr val="dk1"/>
                          </a:solidFill>
                          <a:latin typeface="Arial"/>
                          <a:ea typeface="+mn-ea"/>
                          <a:cs typeface="+mn-cs"/>
                        </a:rPr>
                        <a:t>Fichier de configuration initiale</a:t>
                      </a:r>
                      <a:endParaRPr lang="fr-FR" sz="1400" kern="1200" noProof="0">
                        <a:solidFill>
                          <a:schemeClr val="dk1"/>
                        </a:solidFill>
                        <a:latin typeface="+mn-lt"/>
                        <a:ea typeface="+mn-ea"/>
                        <a:cs typeface="+mn-cs"/>
                      </a:endParaRPr>
                    </a:p>
                  </a:txBody>
                  <a:tcPr marL="91439" marR="91439" marT="45725" marB="45725" anchor="ctr"/>
                </a:tc>
              </a:tr>
              <a:tr h="518212">
                <a:tc>
                  <a:txBody>
                    <a:bodyPr/>
                    <a:lstStyle/>
                    <a:p>
                      <a:pPr marL="0" algn="ctr" defTabSz="914400">
                        <a:buNone/>
                      </a:pPr>
                      <a:r>
                        <a:rPr lang="fr-FR" sz="1400" b="1" i="0" noProof="0" smtClean="0">
                          <a:solidFill>
                            <a:schemeClr val="dk1"/>
                          </a:solidFill>
                          <a:latin typeface="Arial"/>
                          <a:ea typeface="+mn-ea"/>
                          <a:cs typeface="+mn-cs"/>
                        </a:rPr>
                        <a:t>Flash</a:t>
                      </a:r>
                      <a:endParaRPr lang="fr-FR" sz="1400" b="1" noProof="0"/>
                    </a:p>
                  </a:txBody>
                  <a:tcPr marL="91439" marR="91439" marT="45725" marB="45725" anchor="ctr"/>
                </a:tc>
                <a:tc>
                  <a:txBody>
                    <a:bodyPr/>
                    <a:lstStyle/>
                    <a:p>
                      <a:pPr marL="0" algn="ctr" defTabSz="914400">
                        <a:buNone/>
                      </a:pPr>
                      <a:r>
                        <a:rPr lang="fr-FR" sz="1400" b="0" i="0" noProof="0" smtClean="0">
                          <a:solidFill>
                            <a:schemeClr val="dk1"/>
                          </a:solidFill>
                          <a:latin typeface="Arial"/>
                          <a:ea typeface="+mn-ea"/>
                          <a:cs typeface="+mn-cs"/>
                        </a:rPr>
                        <a:t>Non volatile</a:t>
                      </a:r>
                      <a:endParaRPr lang="fr-FR" sz="1400" noProof="0"/>
                    </a:p>
                  </a:txBody>
                  <a:tcPr marL="91439" marR="91439" marT="45725" marB="45725" anchor="ctr"/>
                </a:tc>
                <a:tc>
                  <a:txBody>
                    <a:bodyPr/>
                    <a:lstStyle/>
                    <a:p>
                      <a:pPr marL="285750" indent="-285750" algn="l" defTabSz="914400">
                        <a:buClr>
                          <a:schemeClr val="dk1"/>
                        </a:buClr>
                        <a:buFont typeface="Arial"/>
                        <a:buChar char="•"/>
                      </a:pPr>
                      <a:r>
                        <a:rPr lang="fr-FR" sz="1400" b="0" i="0" kern="1200" noProof="0" dirty="0" smtClean="0">
                          <a:solidFill>
                            <a:schemeClr val="dk1"/>
                          </a:solidFill>
                          <a:latin typeface="Arial"/>
                          <a:ea typeface="+mn-ea"/>
                          <a:cs typeface="+mn-cs"/>
                        </a:rPr>
                        <a:t>IOS</a:t>
                      </a:r>
                    </a:p>
                    <a:p>
                      <a:pPr marL="285750" indent="-285750" algn="l" defTabSz="914400">
                        <a:buClr>
                          <a:schemeClr val="dk1"/>
                        </a:buClr>
                        <a:buFont typeface="Arial"/>
                        <a:buChar char="•"/>
                      </a:pPr>
                      <a:r>
                        <a:rPr lang="fr-FR" sz="1400" b="0" i="0" kern="1200" noProof="0" dirty="0" smtClean="0">
                          <a:solidFill>
                            <a:schemeClr val="dk1"/>
                          </a:solidFill>
                          <a:latin typeface="Arial"/>
                          <a:ea typeface="+mn-ea"/>
                          <a:cs typeface="+mn-cs"/>
                        </a:rPr>
                        <a:t>Autres fichiers système</a:t>
                      </a:r>
                      <a:endParaRPr lang="fr-FR" sz="1400" kern="1200" noProof="0" dirty="0">
                        <a:solidFill>
                          <a:schemeClr val="dk1"/>
                        </a:solidFill>
                        <a:latin typeface="+mn-lt"/>
                        <a:ea typeface="+mn-ea"/>
                        <a:cs typeface="+mn-cs"/>
                      </a:endParaRPr>
                    </a:p>
                  </a:txBody>
                  <a:tcPr marL="91439" marR="91439" marT="45725" marB="45725" anchor="ctr"/>
                </a:tc>
              </a:tr>
            </a:tbl>
          </a:graphicData>
        </a:graphic>
      </p:graphicFrame>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Composants d'un routeur</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À l'intérieur d'un routeur</a:t>
            </a:r>
            <a:endParaRPr lang="fr-FR" sz="3200" b="1" i="0" dirty="0">
              <a:solidFill>
                <a:srgbClr val="708CA1"/>
              </a:solidFill>
              <a:latin typeface="Arial"/>
              <a:ea typeface="ＭＳ Ｐゴシック"/>
              <a:cs typeface="ＭＳ Ｐゴシック"/>
            </a:endParaRPr>
          </a:p>
        </p:txBody>
      </p:sp>
      <p:pic>
        <p:nvPicPr>
          <p:cNvPr id="7680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09700" y="1606550"/>
            <a:ext cx="6324600" cy="4762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Composants d'un routeur</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Fond de panier du routeur</a:t>
            </a:r>
            <a:endParaRPr lang="fr-FR" sz="3200" b="1" i="0" dirty="0">
              <a:solidFill>
                <a:srgbClr val="708CA1"/>
              </a:solidFill>
              <a:latin typeface="Arial"/>
              <a:ea typeface="ＭＳ Ｐゴシック"/>
              <a:cs typeface="ＭＳ Ｐゴシック"/>
            </a:endParaRPr>
          </a:p>
        </p:txBody>
      </p:sp>
      <p:pic>
        <p:nvPicPr>
          <p:cNvPr id="78850" name="Picture 8"/>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587375" y="2863850"/>
            <a:ext cx="7969250" cy="2090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3" name="Rectangle 22"/>
          <p:cNvSpPr/>
          <p:nvPr/>
        </p:nvSpPr>
        <p:spPr>
          <a:xfrm>
            <a:off x="1100138" y="3917950"/>
            <a:ext cx="3616325" cy="520700"/>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sp>
        <p:nvSpPr>
          <p:cNvPr id="78852" name="TextBox 23"/>
          <p:cNvSpPr txBox="1">
            <a:spLocks noChangeArrowheads="1"/>
          </p:cNvSpPr>
          <p:nvPr/>
        </p:nvSpPr>
        <p:spPr bwMode="auto">
          <a:xfrm>
            <a:off x="1642421" y="5772150"/>
            <a:ext cx="2890535" cy="286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chemeClr val="tx1"/>
                </a:solidFill>
                <a:latin typeface="Arial"/>
                <a:ea typeface="ＭＳ Ｐゴシック"/>
                <a:cs typeface="ＭＳ Ｐゴシック"/>
              </a:rPr>
              <a:t>Deux slots pour cartes Flash 4 Go</a:t>
            </a:r>
            <a:endParaRPr lang="fr-FR" sz="1400" b="0" i="0" dirty="0">
              <a:solidFill>
                <a:schemeClr val="tx1"/>
              </a:solidFill>
              <a:latin typeface="Arial"/>
              <a:ea typeface="ＭＳ Ｐゴシック"/>
              <a:cs typeface="ＭＳ Ｐゴシック"/>
            </a:endParaRPr>
          </a:p>
        </p:txBody>
      </p:sp>
      <p:sp>
        <p:nvSpPr>
          <p:cNvPr id="78853" name="TextBox 24"/>
          <p:cNvSpPr txBox="1">
            <a:spLocks noChangeArrowheads="1"/>
          </p:cNvSpPr>
          <p:nvPr/>
        </p:nvSpPr>
        <p:spPr bwMode="auto">
          <a:xfrm>
            <a:off x="1577229" y="1941513"/>
            <a:ext cx="2747868" cy="3139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600" b="0" i="0" dirty="0" smtClean="0">
                <a:solidFill>
                  <a:schemeClr val="tx1"/>
                </a:solidFill>
                <a:latin typeface="Arial"/>
                <a:ea typeface="ＭＳ Ｐゴシック"/>
                <a:cs typeface="ＭＳ Ｐゴシック"/>
              </a:rPr>
              <a:t>Slots EHWIC double largeur</a:t>
            </a:r>
            <a:endParaRPr lang="fr-FR" sz="1600" b="0" i="0" dirty="0">
              <a:solidFill>
                <a:schemeClr val="tx1"/>
              </a:solidFill>
              <a:latin typeface="Arial"/>
              <a:ea typeface="ＭＳ Ｐゴシック"/>
              <a:cs typeface="ＭＳ Ｐゴシック"/>
            </a:endParaRPr>
          </a:p>
        </p:txBody>
      </p:sp>
      <p:cxnSp>
        <p:nvCxnSpPr>
          <p:cNvPr id="26" name="Straight Arrow Connector 25"/>
          <p:cNvCxnSpPr>
            <a:stCxn id="78853" idx="2"/>
            <a:endCxn id="23" idx="0"/>
          </p:cNvCxnSpPr>
          <p:nvPr/>
        </p:nvCxnSpPr>
        <p:spPr>
          <a:xfrm flipH="1">
            <a:off x="2908301" y="2255445"/>
            <a:ext cx="42862" cy="1662505"/>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859338" y="3910013"/>
            <a:ext cx="1714500" cy="573087"/>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sp>
        <p:nvSpPr>
          <p:cNvPr id="78856" name="TextBox 27"/>
          <p:cNvSpPr txBox="1">
            <a:spLocks noChangeArrowheads="1"/>
          </p:cNvSpPr>
          <p:nvPr/>
        </p:nvSpPr>
        <p:spPr bwMode="auto">
          <a:xfrm>
            <a:off x="5202719" y="1938338"/>
            <a:ext cx="1016625" cy="3139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600" b="0" i="0" dirty="0" smtClean="0">
                <a:solidFill>
                  <a:schemeClr val="tx1"/>
                </a:solidFill>
                <a:latin typeface="Arial"/>
                <a:ea typeface="ＭＳ Ｐゴシック"/>
                <a:cs typeface="ＭＳ Ｐゴシック"/>
              </a:rPr>
              <a:t>eHWIC 0</a:t>
            </a:r>
            <a:endParaRPr lang="fr-FR" sz="1600" b="0" i="0" dirty="0">
              <a:solidFill>
                <a:schemeClr val="tx1"/>
              </a:solidFill>
              <a:latin typeface="Arial"/>
              <a:ea typeface="ＭＳ Ｐゴシック"/>
              <a:cs typeface="ＭＳ Ｐゴシック"/>
            </a:endParaRPr>
          </a:p>
        </p:txBody>
      </p:sp>
      <p:cxnSp>
        <p:nvCxnSpPr>
          <p:cNvPr id="29" name="Straight Arrow Connector 28"/>
          <p:cNvCxnSpPr>
            <a:stCxn id="78856" idx="2"/>
            <a:endCxn id="27" idx="0"/>
          </p:cNvCxnSpPr>
          <p:nvPr/>
        </p:nvCxnSpPr>
        <p:spPr>
          <a:xfrm>
            <a:off x="5711032" y="2252270"/>
            <a:ext cx="5556" cy="1657743"/>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651625" y="3956050"/>
            <a:ext cx="447675" cy="379413"/>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sp>
        <p:nvSpPr>
          <p:cNvPr id="78859" name="TextBox 30"/>
          <p:cNvSpPr txBox="1">
            <a:spLocks noChangeArrowheads="1"/>
          </p:cNvSpPr>
          <p:nvPr/>
        </p:nvSpPr>
        <p:spPr bwMode="auto">
          <a:xfrm>
            <a:off x="6320844" y="1938338"/>
            <a:ext cx="1085426"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600" b="0" i="0" dirty="0" smtClean="0">
                <a:solidFill>
                  <a:schemeClr val="tx1"/>
                </a:solidFill>
                <a:latin typeface="Arial"/>
                <a:ea typeface="ＭＳ Ｐゴシック"/>
                <a:cs typeface="ＭＳ Ｐゴシック"/>
              </a:rPr>
              <a:t>Port AUX </a:t>
            </a:r>
          </a:p>
          <a:p>
            <a:pPr algn="ctr">
              <a:lnSpc>
                <a:spcPct val="90000"/>
              </a:lnSpc>
              <a:buNone/>
            </a:pPr>
            <a:r>
              <a:rPr lang="fr-FR" sz="1600" b="0" i="0" dirty="0" smtClean="0">
                <a:solidFill>
                  <a:schemeClr val="tx1"/>
                </a:solidFill>
                <a:latin typeface="Arial"/>
                <a:ea typeface="ＭＳ Ｐゴシック"/>
                <a:cs typeface="ＭＳ Ｐゴシック"/>
              </a:rPr>
              <a:t> </a:t>
            </a:r>
            <a:endParaRPr lang="fr-FR" sz="1600" b="0" i="0" dirty="0">
              <a:solidFill>
                <a:schemeClr val="tx1"/>
              </a:solidFill>
              <a:latin typeface="Arial"/>
              <a:ea typeface="ＭＳ Ｐゴシック"/>
              <a:cs typeface="ＭＳ Ｐゴシック"/>
            </a:endParaRPr>
          </a:p>
        </p:txBody>
      </p:sp>
      <p:cxnSp>
        <p:nvCxnSpPr>
          <p:cNvPr id="32" name="Straight Arrow Connector 31"/>
          <p:cNvCxnSpPr>
            <a:stCxn id="78859" idx="2"/>
            <a:endCxn id="30" idx="0"/>
          </p:cNvCxnSpPr>
          <p:nvPr/>
        </p:nvCxnSpPr>
        <p:spPr>
          <a:xfrm>
            <a:off x="6863557" y="2473869"/>
            <a:ext cx="11906" cy="1482181"/>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740650" y="3956050"/>
            <a:ext cx="425450" cy="363538"/>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sp>
        <p:nvSpPr>
          <p:cNvPr id="78862" name="TextBox 33"/>
          <p:cNvSpPr txBox="1">
            <a:spLocks noChangeArrowheads="1"/>
          </p:cNvSpPr>
          <p:nvPr/>
        </p:nvSpPr>
        <p:spPr bwMode="auto">
          <a:xfrm>
            <a:off x="7416941" y="1914525"/>
            <a:ext cx="1087157"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600" b="0" i="0" dirty="0" smtClean="0">
                <a:solidFill>
                  <a:schemeClr val="tx1"/>
                </a:solidFill>
                <a:latin typeface="Arial"/>
                <a:ea typeface="ＭＳ Ｐゴシック"/>
                <a:cs typeface="ＭＳ Ｐゴシック"/>
              </a:rPr>
              <a:t>Interfaces</a:t>
            </a:r>
          </a:p>
          <a:p>
            <a:pPr algn="ctr">
              <a:lnSpc>
                <a:spcPct val="90000"/>
              </a:lnSpc>
              <a:buNone/>
            </a:pPr>
            <a:r>
              <a:rPr lang="fr-FR" sz="1600" b="0" i="0" dirty="0" smtClean="0">
                <a:solidFill>
                  <a:schemeClr val="tx1"/>
                </a:solidFill>
                <a:latin typeface="Arial"/>
                <a:ea typeface="ＭＳ Ｐゴシック"/>
                <a:cs typeface="ＭＳ Ｐゴシック"/>
              </a:rPr>
              <a:t>LAN</a:t>
            </a:r>
            <a:endParaRPr lang="fr-FR" sz="1600" b="0" i="0" dirty="0">
              <a:solidFill>
                <a:schemeClr val="tx1"/>
              </a:solidFill>
              <a:latin typeface="Arial"/>
              <a:ea typeface="ＭＳ Ｐゴシック"/>
              <a:cs typeface="ＭＳ Ｐゴシック"/>
            </a:endParaRPr>
          </a:p>
        </p:txBody>
      </p:sp>
      <p:cxnSp>
        <p:nvCxnSpPr>
          <p:cNvPr id="35" name="Straight Arrow Connector 34"/>
          <p:cNvCxnSpPr>
            <a:stCxn id="78862" idx="2"/>
          </p:cNvCxnSpPr>
          <p:nvPr/>
        </p:nvCxnSpPr>
        <p:spPr>
          <a:xfrm flipH="1">
            <a:off x="7423151" y="2450056"/>
            <a:ext cx="537369" cy="1820319"/>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8862" idx="2"/>
            <a:endCxn id="33" idx="0"/>
          </p:cNvCxnSpPr>
          <p:nvPr/>
        </p:nvCxnSpPr>
        <p:spPr>
          <a:xfrm flipH="1">
            <a:off x="7953375" y="2450056"/>
            <a:ext cx="7145" cy="1505994"/>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154863" y="4373563"/>
            <a:ext cx="393700" cy="346075"/>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sp>
        <p:nvSpPr>
          <p:cNvPr id="38" name="Rectangle 37"/>
          <p:cNvSpPr/>
          <p:nvPr/>
        </p:nvSpPr>
        <p:spPr>
          <a:xfrm>
            <a:off x="7740650" y="4338638"/>
            <a:ext cx="439738" cy="363537"/>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sp>
        <p:nvSpPr>
          <p:cNvPr id="78867" name="TextBox 38"/>
          <p:cNvSpPr txBox="1">
            <a:spLocks noChangeArrowheads="1"/>
          </p:cNvSpPr>
          <p:nvPr/>
        </p:nvSpPr>
        <p:spPr bwMode="auto">
          <a:xfrm>
            <a:off x="7637322" y="5407025"/>
            <a:ext cx="652744" cy="480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chemeClr val="tx1"/>
                </a:solidFill>
                <a:latin typeface="Arial"/>
                <a:ea typeface="ＭＳ Ｐゴシック"/>
                <a:cs typeface="ＭＳ Ｐゴシック"/>
              </a:rPr>
              <a:t>Ports </a:t>
            </a:r>
          </a:p>
          <a:p>
            <a:pPr algn="ctr">
              <a:lnSpc>
                <a:spcPct val="90000"/>
              </a:lnSpc>
              <a:buNone/>
            </a:pPr>
            <a:r>
              <a:rPr lang="fr-FR" sz="1400" b="0" i="0" dirty="0" smtClean="0">
                <a:solidFill>
                  <a:schemeClr val="tx1"/>
                </a:solidFill>
                <a:latin typeface="Arial"/>
                <a:ea typeface="ＭＳ Ｐゴシック"/>
                <a:cs typeface="ＭＳ Ｐゴシック"/>
              </a:rPr>
              <a:t>USB</a:t>
            </a:r>
            <a:endParaRPr lang="fr-FR" sz="1400" b="0" i="0" dirty="0">
              <a:solidFill>
                <a:schemeClr val="tx1"/>
              </a:solidFill>
              <a:latin typeface="Arial"/>
              <a:ea typeface="ＭＳ Ｐゴシック"/>
              <a:cs typeface="ＭＳ Ｐゴシック"/>
            </a:endParaRPr>
          </a:p>
        </p:txBody>
      </p:sp>
      <p:cxnSp>
        <p:nvCxnSpPr>
          <p:cNvPr id="40" name="Straight Arrow Connector 39"/>
          <p:cNvCxnSpPr>
            <a:stCxn id="78867" idx="0"/>
            <a:endCxn id="38" idx="2"/>
          </p:cNvCxnSpPr>
          <p:nvPr/>
        </p:nvCxnSpPr>
        <p:spPr>
          <a:xfrm flipH="1" flipV="1">
            <a:off x="7960519" y="4702175"/>
            <a:ext cx="3175" cy="70485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935663" y="4486275"/>
            <a:ext cx="549275" cy="363538"/>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sp>
        <p:nvSpPr>
          <p:cNvPr id="78870" name="TextBox 41"/>
          <p:cNvSpPr txBox="1">
            <a:spLocks noChangeArrowheads="1"/>
          </p:cNvSpPr>
          <p:nvPr/>
        </p:nvSpPr>
        <p:spPr bwMode="auto">
          <a:xfrm>
            <a:off x="5588000" y="5772150"/>
            <a:ext cx="1258888" cy="8679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chemeClr val="tx1"/>
                </a:solidFill>
                <a:latin typeface="Arial"/>
                <a:ea typeface="ＭＳ Ｐゴシック"/>
                <a:cs typeface="ＭＳ Ｐゴシック"/>
              </a:rPr>
              <a:t>Console </a:t>
            </a:r>
          </a:p>
          <a:p>
            <a:pPr algn="ctr">
              <a:lnSpc>
                <a:spcPct val="90000"/>
              </a:lnSpc>
              <a:buNone/>
            </a:pPr>
            <a:r>
              <a:rPr lang="fr-FR" sz="1400" b="0" i="0" dirty="0" smtClean="0">
                <a:solidFill>
                  <a:schemeClr val="tx1"/>
                </a:solidFill>
                <a:latin typeface="Arial"/>
                <a:ea typeface="ＭＳ Ｐゴシック"/>
                <a:cs typeface="ＭＳ Ｐゴシック"/>
              </a:rPr>
              <a:t>Connecteur USB de type B</a:t>
            </a:r>
            <a:endParaRPr lang="fr-FR" sz="1400" b="0" i="0" dirty="0">
              <a:solidFill>
                <a:schemeClr val="tx1"/>
              </a:solidFill>
              <a:latin typeface="Arial"/>
              <a:ea typeface="ＭＳ Ｐゴシック"/>
              <a:cs typeface="ＭＳ Ｐゴシック"/>
            </a:endParaRPr>
          </a:p>
        </p:txBody>
      </p:sp>
      <p:cxnSp>
        <p:nvCxnSpPr>
          <p:cNvPr id="43" name="Straight Arrow Connector 42"/>
          <p:cNvCxnSpPr>
            <a:stCxn id="78870" idx="0"/>
            <a:endCxn id="41" idx="2"/>
          </p:cNvCxnSpPr>
          <p:nvPr/>
        </p:nvCxnSpPr>
        <p:spPr>
          <a:xfrm flipH="1" flipV="1">
            <a:off x="6210301" y="4849813"/>
            <a:ext cx="7143" cy="922337"/>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645275" y="4373563"/>
            <a:ext cx="455613" cy="434975"/>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sp>
        <p:nvSpPr>
          <p:cNvPr id="78873" name="TextBox 44"/>
          <p:cNvSpPr txBox="1">
            <a:spLocks noChangeArrowheads="1"/>
          </p:cNvSpPr>
          <p:nvPr/>
        </p:nvSpPr>
        <p:spPr bwMode="auto">
          <a:xfrm>
            <a:off x="6365875" y="5167313"/>
            <a:ext cx="1016000" cy="480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chemeClr val="tx1"/>
                </a:solidFill>
                <a:latin typeface="Arial"/>
                <a:ea typeface="ＭＳ Ｐゴシック"/>
                <a:cs typeface="ＭＳ Ｐゴシック"/>
              </a:rPr>
              <a:t>Console RJ45</a:t>
            </a:r>
            <a:endParaRPr lang="fr-FR" sz="1400" b="0" i="0" dirty="0">
              <a:solidFill>
                <a:schemeClr val="tx1"/>
              </a:solidFill>
              <a:latin typeface="Arial"/>
              <a:ea typeface="ＭＳ Ｐゴシック"/>
              <a:cs typeface="ＭＳ Ｐゴシック"/>
            </a:endParaRPr>
          </a:p>
        </p:txBody>
      </p:sp>
      <p:cxnSp>
        <p:nvCxnSpPr>
          <p:cNvPr id="46" name="Straight Arrow Connector 45"/>
          <p:cNvCxnSpPr>
            <a:stCxn id="78873" idx="0"/>
            <a:endCxn id="44" idx="2"/>
          </p:cNvCxnSpPr>
          <p:nvPr/>
        </p:nvCxnSpPr>
        <p:spPr>
          <a:xfrm flipH="1" flipV="1">
            <a:off x="6873082" y="4808538"/>
            <a:ext cx="793" cy="358775"/>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252538" y="4483100"/>
            <a:ext cx="1590675" cy="290513"/>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sp>
        <p:nvSpPr>
          <p:cNvPr id="48" name="Rectangle 47"/>
          <p:cNvSpPr/>
          <p:nvPr/>
        </p:nvSpPr>
        <p:spPr>
          <a:xfrm>
            <a:off x="3059113" y="4486275"/>
            <a:ext cx="1590675" cy="290513"/>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cxnSp>
        <p:nvCxnSpPr>
          <p:cNvPr id="49" name="Straight Arrow Connector 48"/>
          <p:cNvCxnSpPr>
            <a:stCxn id="78852" idx="0"/>
            <a:endCxn id="48" idx="2"/>
          </p:cNvCxnSpPr>
          <p:nvPr/>
        </p:nvCxnSpPr>
        <p:spPr>
          <a:xfrm flipV="1">
            <a:off x="3087689" y="4776788"/>
            <a:ext cx="766762" cy="995362"/>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78852" idx="0"/>
            <a:endCxn id="47" idx="2"/>
          </p:cNvCxnSpPr>
          <p:nvPr/>
        </p:nvCxnSpPr>
        <p:spPr>
          <a:xfrm flipH="1" flipV="1">
            <a:off x="2047876" y="4773613"/>
            <a:ext cx="1039813" cy="998537"/>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Composants d'un routeur</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Connexion à un routeur</a:t>
            </a:r>
            <a:endParaRPr lang="fr-FR" sz="3200" b="1" i="0" dirty="0">
              <a:solidFill>
                <a:srgbClr val="708CA1"/>
              </a:solidFill>
              <a:latin typeface="Arial"/>
              <a:ea typeface="ＭＳ Ｐゴシック"/>
              <a:cs typeface="ＭＳ Ｐゴシック"/>
            </a:endParaRPr>
          </a:p>
        </p:txBody>
      </p:sp>
      <p:pic>
        <p:nvPicPr>
          <p:cNvPr id="808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0075" y="2943225"/>
            <a:ext cx="7899400" cy="2055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3" name="Rectangle 22"/>
          <p:cNvSpPr/>
          <p:nvPr/>
        </p:nvSpPr>
        <p:spPr>
          <a:xfrm>
            <a:off x="4716463" y="4032250"/>
            <a:ext cx="1857375" cy="528638"/>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sp>
        <p:nvSpPr>
          <p:cNvPr id="80900" name="TextBox 23"/>
          <p:cNvSpPr txBox="1">
            <a:spLocks noChangeArrowheads="1"/>
          </p:cNvSpPr>
          <p:nvPr/>
        </p:nvSpPr>
        <p:spPr bwMode="auto">
          <a:xfrm>
            <a:off x="5123220" y="2014538"/>
            <a:ext cx="1042273"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600" b="0" i="0" dirty="0" smtClean="0">
                <a:solidFill>
                  <a:schemeClr val="tx1"/>
                </a:solidFill>
                <a:latin typeface="Arial"/>
                <a:ea typeface="ＭＳ Ｐゴシック"/>
                <a:cs typeface="ＭＳ Ｐゴシック"/>
              </a:rPr>
              <a:t>Interface </a:t>
            </a:r>
          </a:p>
          <a:p>
            <a:pPr algn="ctr">
              <a:lnSpc>
                <a:spcPct val="90000"/>
              </a:lnSpc>
              <a:buNone/>
            </a:pPr>
            <a:r>
              <a:rPr lang="fr-FR" sz="1600" b="0" i="0" dirty="0" smtClean="0">
                <a:solidFill>
                  <a:schemeClr val="tx1"/>
                </a:solidFill>
                <a:latin typeface="Arial"/>
                <a:ea typeface="ＭＳ Ｐゴシック"/>
                <a:cs typeface="ＭＳ Ｐゴシック"/>
              </a:rPr>
              <a:t>WAN</a:t>
            </a:r>
            <a:endParaRPr lang="fr-FR" sz="1600" b="0" i="0" dirty="0">
              <a:solidFill>
                <a:schemeClr val="tx1"/>
              </a:solidFill>
              <a:latin typeface="Arial"/>
              <a:ea typeface="ＭＳ Ｐゴシック"/>
              <a:cs typeface="ＭＳ Ｐゴシック"/>
            </a:endParaRPr>
          </a:p>
        </p:txBody>
      </p:sp>
      <p:cxnSp>
        <p:nvCxnSpPr>
          <p:cNvPr id="25" name="Straight Arrow Connector 24"/>
          <p:cNvCxnSpPr>
            <a:stCxn id="80900" idx="2"/>
            <a:endCxn id="23" idx="0"/>
          </p:cNvCxnSpPr>
          <p:nvPr/>
        </p:nvCxnSpPr>
        <p:spPr>
          <a:xfrm>
            <a:off x="5644357" y="2550069"/>
            <a:ext cx="794" cy="1482181"/>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651625" y="4032250"/>
            <a:ext cx="447675" cy="381000"/>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sp>
        <p:nvSpPr>
          <p:cNvPr id="80903" name="TextBox 26"/>
          <p:cNvSpPr txBox="1">
            <a:spLocks noChangeArrowheads="1"/>
          </p:cNvSpPr>
          <p:nvPr/>
        </p:nvSpPr>
        <p:spPr bwMode="auto">
          <a:xfrm>
            <a:off x="6554017" y="2014538"/>
            <a:ext cx="619079"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600" b="0" i="0" dirty="0" smtClean="0">
                <a:solidFill>
                  <a:schemeClr val="tx1"/>
                </a:solidFill>
                <a:latin typeface="Arial"/>
                <a:ea typeface="ＭＳ Ｐゴシック"/>
                <a:cs typeface="ＭＳ Ｐゴシック"/>
              </a:rPr>
              <a:t>Port </a:t>
            </a:r>
          </a:p>
          <a:p>
            <a:pPr algn="ctr">
              <a:lnSpc>
                <a:spcPct val="90000"/>
              </a:lnSpc>
              <a:buNone/>
            </a:pPr>
            <a:r>
              <a:rPr lang="fr-FR" sz="1600" b="0" i="0" dirty="0" smtClean="0">
                <a:solidFill>
                  <a:schemeClr val="tx1"/>
                </a:solidFill>
                <a:latin typeface="Arial"/>
                <a:ea typeface="ＭＳ Ｐゴシック"/>
                <a:cs typeface="ＭＳ Ｐゴシック"/>
              </a:rPr>
              <a:t>AUX</a:t>
            </a:r>
            <a:endParaRPr lang="fr-FR" sz="1600" b="0" i="0" dirty="0">
              <a:solidFill>
                <a:schemeClr val="tx1"/>
              </a:solidFill>
              <a:latin typeface="Arial"/>
              <a:ea typeface="ＭＳ Ｐゴシック"/>
              <a:cs typeface="ＭＳ Ｐゴシック"/>
            </a:endParaRPr>
          </a:p>
        </p:txBody>
      </p:sp>
      <p:cxnSp>
        <p:nvCxnSpPr>
          <p:cNvPr id="28" name="Straight Arrow Connector 27"/>
          <p:cNvCxnSpPr>
            <a:stCxn id="80903" idx="2"/>
            <a:endCxn id="26" idx="0"/>
          </p:cNvCxnSpPr>
          <p:nvPr/>
        </p:nvCxnSpPr>
        <p:spPr>
          <a:xfrm>
            <a:off x="6863557" y="2550069"/>
            <a:ext cx="11906" cy="1482181"/>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740650" y="4032250"/>
            <a:ext cx="425450" cy="363538"/>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sp>
        <p:nvSpPr>
          <p:cNvPr id="80906" name="TextBox 29"/>
          <p:cNvSpPr txBox="1">
            <a:spLocks noChangeArrowheads="1"/>
          </p:cNvSpPr>
          <p:nvPr/>
        </p:nvSpPr>
        <p:spPr bwMode="auto">
          <a:xfrm>
            <a:off x="7416941" y="1992313"/>
            <a:ext cx="1087157"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600" b="0" i="0" dirty="0" smtClean="0">
                <a:solidFill>
                  <a:schemeClr val="tx1"/>
                </a:solidFill>
                <a:latin typeface="Arial"/>
                <a:ea typeface="ＭＳ Ｐゴシック"/>
                <a:cs typeface="ＭＳ Ｐゴシック"/>
              </a:rPr>
              <a:t>Interfaces</a:t>
            </a:r>
          </a:p>
          <a:p>
            <a:pPr algn="ctr">
              <a:lnSpc>
                <a:spcPct val="90000"/>
              </a:lnSpc>
              <a:buNone/>
            </a:pPr>
            <a:r>
              <a:rPr lang="fr-FR" sz="1600" b="0" i="0" dirty="0" smtClean="0">
                <a:solidFill>
                  <a:schemeClr val="tx1"/>
                </a:solidFill>
                <a:latin typeface="Arial"/>
                <a:ea typeface="ＭＳ Ｐゴシック"/>
                <a:cs typeface="ＭＳ Ｐゴシック"/>
              </a:rPr>
              <a:t>LAN</a:t>
            </a:r>
            <a:endParaRPr lang="fr-FR" sz="1600" b="0" i="0" dirty="0">
              <a:solidFill>
                <a:schemeClr val="tx1"/>
              </a:solidFill>
              <a:latin typeface="Arial"/>
              <a:ea typeface="ＭＳ Ｐゴシック"/>
              <a:cs typeface="ＭＳ Ｐゴシック"/>
            </a:endParaRPr>
          </a:p>
        </p:txBody>
      </p:sp>
      <p:cxnSp>
        <p:nvCxnSpPr>
          <p:cNvPr id="31" name="Straight Arrow Connector 30"/>
          <p:cNvCxnSpPr>
            <a:stCxn id="80906" idx="2"/>
          </p:cNvCxnSpPr>
          <p:nvPr/>
        </p:nvCxnSpPr>
        <p:spPr>
          <a:xfrm flipH="1">
            <a:off x="7423151" y="2527844"/>
            <a:ext cx="537369" cy="1818731"/>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0906" idx="2"/>
            <a:endCxn id="29" idx="0"/>
          </p:cNvCxnSpPr>
          <p:nvPr/>
        </p:nvCxnSpPr>
        <p:spPr>
          <a:xfrm flipH="1">
            <a:off x="7953375" y="2527844"/>
            <a:ext cx="7145" cy="1504406"/>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154863" y="4451350"/>
            <a:ext cx="393700" cy="346075"/>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sp>
        <p:nvSpPr>
          <p:cNvPr id="34" name="Rectangle 33"/>
          <p:cNvSpPr/>
          <p:nvPr/>
        </p:nvSpPr>
        <p:spPr>
          <a:xfrm>
            <a:off x="5935663" y="4562475"/>
            <a:ext cx="549275" cy="363538"/>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sp>
        <p:nvSpPr>
          <p:cNvPr id="80911" name="TextBox 34"/>
          <p:cNvSpPr txBox="1">
            <a:spLocks noChangeArrowheads="1"/>
          </p:cNvSpPr>
          <p:nvPr/>
        </p:nvSpPr>
        <p:spPr bwMode="auto">
          <a:xfrm>
            <a:off x="5588000" y="5849938"/>
            <a:ext cx="1258888" cy="8679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chemeClr val="tx1"/>
                </a:solidFill>
                <a:latin typeface="Arial"/>
                <a:ea typeface="ＭＳ Ｐゴシック"/>
                <a:cs typeface="ＭＳ Ｐゴシック"/>
              </a:rPr>
              <a:t>Console </a:t>
            </a:r>
          </a:p>
          <a:p>
            <a:pPr algn="ctr">
              <a:lnSpc>
                <a:spcPct val="90000"/>
              </a:lnSpc>
              <a:buNone/>
            </a:pPr>
            <a:r>
              <a:rPr lang="fr-FR" sz="1400" b="0" i="0" dirty="0" smtClean="0">
                <a:solidFill>
                  <a:schemeClr val="tx1"/>
                </a:solidFill>
                <a:latin typeface="Arial"/>
                <a:ea typeface="ＭＳ Ｐゴシック"/>
                <a:cs typeface="ＭＳ Ｐゴシック"/>
              </a:rPr>
              <a:t>Connecteur USB de type B</a:t>
            </a:r>
            <a:endParaRPr lang="fr-FR" sz="1400" b="0" i="0" dirty="0">
              <a:solidFill>
                <a:schemeClr val="tx1"/>
              </a:solidFill>
              <a:latin typeface="Arial"/>
              <a:ea typeface="ＭＳ Ｐゴシック"/>
              <a:cs typeface="ＭＳ Ｐゴシック"/>
            </a:endParaRPr>
          </a:p>
        </p:txBody>
      </p:sp>
      <p:cxnSp>
        <p:nvCxnSpPr>
          <p:cNvPr id="36" name="Straight Arrow Connector 35"/>
          <p:cNvCxnSpPr>
            <a:stCxn id="80911" idx="0"/>
            <a:endCxn id="34" idx="2"/>
          </p:cNvCxnSpPr>
          <p:nvPr/>
        </p:nvCxnSpPr>
        <p:spPr>
          <a:xfrm flipH="1" flipV="1">
            <a:off x="6210301" y="4926013"/>
            <a:ext cx="7143" cy="923925"/>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645275" y="4451350"/>
            <a:ext cx="455613" cy="434975"/>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sp>
        <p:nvSpPr>
          <p:cNvPr id="80914" name="TextBox 37"/>
          <p:cNvSpPr txBox="1">
            <a:spLocks noChangeArrowheads="1"/>
          </p:cNvSpPr>
          <p:nvPr/>
        </p:nvSpPr>
        <p:spPr bwMode="auto">
          <a:xfrm>
            <a:off x="6365875" y="5245100"/>
            <a:ext cx="1016000" cy="480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chemeClr val="tx1"/>
                </a:solidFill>
                <a:latin typeface="Arial"/>
                <a:ea typeface="ＭＳ Ｐゴシック"/>
                <a:cs typeface="ＭＳ Ｐゴシック"/>
              </a:rPr>
              <a:t>Console RJ45</a:t>
            </a:r>
            <a:endParaRPr lang="fr-FR" sz="1400" b="0" i="0" dirty="0">
              <a:solidFill>
                <a:schemeClr val="tx1"/>
              </a:solidFill>
              <a:latin typeface="Arial"/>
              <a:ea typeface="ＭＳ Ｐゴシック"/>
              <a:cs typeface="ＭＳ Ｐゴシック"/>
            </a:endParaRPr>
          </a:p>
        </p:txBody>
      </p:sp>
      <p:cxnSp>
        <p:nvCxnSpPr>
          <p:cNvPr id="39" name="Straight Arrow Connector 38"/>
          <p:cNvCxnSpPr>
            <a:stCxn id="80914" idx="0"/>
            <a:endCxn id="37" idx="2"/>
          </p:cNvCxnSpPr>
          <p:nvPr/>
        </p:nvCxnSpPr>
        <p:spPr>
          <a:xfrm flipH="1" flipV="1">
            <a:off x="6873082" y="4886325"/>
            <a:ext cx="793" cy="358775"/>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Composants d'un routeur</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Interfaces LAN et WAN</a:t>
            </a:r>
            <a:endParaRPr lang="fr-FR" sz="3200" b="1" i="0" dirty="0">
              <a:solidFill>
                <a:srgbClr val="708CA1"/>
              </a:solidFill>
              <a:latin typeface="Arial"/>
              <a:ea typeface="ＭＳ Ｐゴシック"/>
              <a:cs typeface="ＭＳ Ｐゴシック"/>
            </a:endParaRPr>
          </a:p>
        </p:txBody>
      </p:sp>
      <p:pic>
        <p:nvPicPr>
          <p:cNvPr id="82946"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71550" y="2811463"/>
            <a:ext cx="6935788" cy="1804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68375" y="3787775"/>
            <a:ext cx="3622675" cy="449263"/>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6" name="Rectangle 5"/>
          <p:cNvSpPr/>
          <p:nvPr/>
        </p:nvSpPr>
        <p:spPr>
          <a:xfrm>
            <a:off x="900113" y="4237038"/>
            <a:ext cx="5759450" cy="446087"/>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7" name="Rectangle 6"/>
          <p:cNvSpPr/>
          <p:nvPr/>
        </p:nvSpPr>
        <p:spPr>
          <a:xfrm>
            <a:off x="6262688" y="3663950"/>
            <a:ext cx="396875" cy="574675"/>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8" name="Rectangle 7"/>
          <p:cNvSpPr/>
          <p:nvPr/>
        </p:nvSpPr>
        <p:spPr>
          <a:xfrm>
            <a:off x="6262688" y="2732088"/>
            <a:ext cx="1693862" cy="931862"/>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9" name="Rectangle 8"/>
          <p:cNvSpPr/>
          <p:nvPr/>
        </p:nvSpPr>
        <p:spPr>
          <a:xfrm>
            <a:off x="6659563" y="3663950"/>
            <a:ext cx="449262" cy="338138"/>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10" name="Rectangle 9"/>
          <p:cNvSpPr/>
          <p:nvPr/>
        </p:nvSpPr>
        <p:spPr>
          <a:xfrm>
            <a:off x="7596188" y="3663950"/>
            <a:ext cx="536575" cy="952500"/>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11" name="Rectangle 10"/>
          <p:cNvSpPr/>
          <p:nvPr/>
        </p:nvSpPr>
        <p:spPr>
          <a:xfrm>
            <a:off x="7073900" y="4030663"/>
            <a:ext cx="515938" cy="509587"/>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12" name="Rectangle 11"/>
          <p:cNvSpPr/>
          <p:nvPr/>
        </p:nvSpPr>
        <p:spPr>
          <a:xfrm>
            <a:off x="6626225" y="4448175"/>
            <a:ext cx="447675" cy="92075"/>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82955" name="TextBox 12"/>
          <p:cNvSpPr txBox="1">
            <a:spLocks noChangeArrowheads="1"/>
          </p:cNvSpPr>
          <p:nvPr/>
        </p:nvSpPr>
        <p:spPr bwMode="auto">
          <a:xfrm>
            <a:off x="4397258" y="2235200"/>
            <a:ext cx="2289409" cy="424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2400" b="0" i="0" dirty="0" smtClean="0">
                <a:solidFill>
                  <a:schemeClr val="tx1"/>
                </a:solidFill>
                <a:latin typeface="Arial"/>
                <a:ea typeface="ＭＳ Ｐゴシック"/>
                <a:cs typeface="ＭＳ Ｐゴシック"/>
              </a:rPr>
              <a:t>Interfaces série</a:t>
            </a:r>
            <a:endParaRPr lang="fr-FR" sz="2400" b="0" i="0" dirty="0">
              <a:solidFill>
                <a:schemeClr val="tx1"/>
              </a:solidFill>
              <a:latin typeface="Arial"/>
              <a:ea typeface="ＭＳ Ｐゴシック"/>
              <a:cs typeface="ＭＳ Ｐゴシック"/>
            </a:endParaRPr>
          </a:p>
        </p:txBody>
      </p:sp>
      <p:sp>
        <p:nvSpPr>
          <p:cNvPr id="82956" name="TextBox 13"/>
          <p:cNvSpPr txBox="1">
            <a:spLocks noChangeArrowheads="1"/>
          </p:cNvSpPr>
          <p:nvPr/>
        </p:nvSpPr>
        <p:spPr bwMode="auto">
          <a:xfrm>
            <a:off x="6072404" y="5033963"/>
            <a:ext cx="2220480" cy="424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2400" b="0" i="0" dirty="0" smtClean="0">
                <a:solidFill>
                  <a:schemeClr val="tx1"/>
                </a:solidFill>
                <a:latin typeface="Arial"/>
                <a:ea typeface="ＭＳ Ｐゴシック"/>
                <a:cs typeface="ＭＳ Ｐゴシック"/>
              </a:rPr>
              <a:t>Interfaces LAN</a:t>
            </a:r>
            <a:endParaRPr lang="fr-FR" sz="2400" b="0" i="0" dirty="0">
              <a:solidFill>
                <a:schemeClr val="tx1"/>
              </a:solidFill>
              <a:latin typeface="Arial"/>
              <a:ea typeface="ＭＳ Ｐゴシック"/>
              <a:cs typeface="ＭＳ Ｐゴシック"/>
            </a:endParaRPr>
          </a:p>
        </p:txBody>
      </p:sp>
      <p:cxnSp>
        <p:nvCxnSpPr>
          <p:cNvPr id="15" name="Straight Arrow Connector 14"/>
          <p:cNvCxnSpPr>
            <a:stCxn id="82955" idx="2"/>
          </p:cNvCxnSpPr>
          <p:nvPr/>
        </p:nvCxnSpPr>
        <p:spPr>
          <a:xfrm>
            <a:off x="5541963" y="2659932"/>
            <a:ext cx="0" cy="100401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388225" y="4179888"/>
            <a:ext cx="0" cy="854075"/>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875463" y="4467225"/>
            <a:ext cx="0" cy="56673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couche réseau</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Couche réseau</a:t>
            </a:r>
            <a:endParaRPr lang="fr-FR" sz="3200" b="1" i="0" dirty="0">
              <a:solidFill>
                <a:srgbClr val="708CA1"/>
              </a:solidFill>
              <a:latin typeface="Arial"/>
              <a:ea typeface="ＭＳ Ｐゴシック"/>
              <a:cs typeface="ＭＳ Ｐゴシック"/>
            </a:endParaRPr>
          </a:p>
        </p:txBody>
      </p:sp>
      <p:pic>
        <p:nvPicPr>
          <p:cNvPr id="11266" name="Content Placeholder 3"/>
          <p:cNvPicPr>
            <a:picLocks noGrp="1" noChangeAspect="1"/>
          </p:cNvPicPr>
          <p:nvPr>
            <p:ph idx="1"/>
          </p:nvPr>
        </p:nvPicPr>
        <p:blipFill>
          <a:blip r:embed="rId3"/>
          <a:stretch>
            <a:fillRect/>
          </a:stretch>
        </p:blipFill>
        <p:spPr>
          <a:xfrm>
            <a:off x="2412184" y="1379539"/>
            <a:ext cx="4335507" cy="5086348"/>
          </a:xfrm>
        </p:spPr>
      </p:pic>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Démarrage du routeur</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Cisco IOS</a:t>
            </a:r>
            <a:endParaRPr lang="fr-FR" sz="3200" b="1" i="0" dirty="0">
              <a:solidFill>
                <a:srgbClr val="708CA1"/>
              </a:solidFill>
              <a:latin typeface="Arial"/>
              <a:ea typeface="ＭＳ Ｐゴシック"/>
              <a:cs typeface="ＭＳ Ｐゴシック"/>
            </a:endParaRPr>
          </a:p>
        </p:txBody>
      </p:sp>
      <p:pic>
        <p:nvPicPr>
          <p:cNvPr id="84994" name="Content Placeholder 4"/>
          <p:cNvPicPr>
            <a:picLocks noGrp="1" noChangeAspect="1"/>
          </p:cNvPicPr>
          <p:nvPr>
            <p:ph idx="1"/>
          </p:nvPr>
        </p:nvPicPr>
        <p:blipFill>
          <a:blip r:embed="rId3" cstate="email">
            <a:extLst>
              <a:ext uri="{28A0092B-C50C-407E-A947-70E740481C1C}">
                <a14:useLocalDpi xmlns:a14="http://schemas.microsoft.com/office/drawing/2010/main" xmlns="" val="0"/>
              </a:ext>
            </a:extLst>
          </a:blip>
          <a:srcRect l="-25452" r="-25452"/>
          <a:stretch>
            <a:fillRect/>
          </a:stretch>
        </p:blipFill>
        <p:spPr/>
      </p:pic>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Démarrage du routeur</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Fichiers de démarrage prédéfinis</a:t>
            </a:r>
            <a:endParaRPr lang="fr-FR" sz="3200" b="1" i="0" dirty="0">
              <a:solidFill>
                <a:srgbClr val="708CA1"/>
              </a:solidFill>
              <a:latin typeface="Arial"/>
              <a:ea typeface="ＭＳ Ｐゴシック"/>
              <a:cs typeface="ＭＳ Ｐゴシック"/>
            </a:endParaRPr>
          </a:p>
        </p:txBody>
      </p:sp>
      <p:pic>
        <p:nvPicPr>
          <p:cNvPr id="87042" name="Content Placeholder 1"/>
          <p:cNvPicPr>
            <a:picLocks noGrp="1" noChangeAspect="1"/>
          </p:cNvPicPr>
          <p:nvPr>
            <p:ph idx="1"/>
          </p:nvPr>
        </p:nvPicPr>
        <p:blipFill>
          <a:blip r:embed="rId3" cstate="print"/>
          <a:stretch>
            <a:fillRect/>
          </a:stretch>
        </p:blipFill>
        <p:spPr>
          <a:xfrm>
            <a:off x="993284" y="1379538"/>
            <a:ext cx="7173306" cy="5086350"/>
          </a:xfrm>
        </p:spPr>
      </p:pic>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Démarrage du routeur</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Processus de démarrage d'un routeur</a:t>
            </a:r>
            <a:endParaRPr lang="fr-FR" sz="3200" b="1" i="0" dirty="0">
              <a:solidFill>
                <a:srgbClr val="708CA1"/>
              </a:solidFill>
              <a:latin typeface="Arial"/>
              <a:ea typeface="ＭＳ Ｐゴシック"/>
              <a:cs typeface="ＭＳ Ｐゴシック"/>
            </a:endParaRPr>
          </a:p>
        </p:txBody>
      </p:sp>
      <p:pic>
        <p:nvPicPr>
          <p:cNvPr id="89090" name="Picture 2"/>
          <p:cNvPicPr>
            <a:picLocks noChangeAspect="1" noChangeArrowheads="1"/>
          </p:cNvPicPr>
          <p:nvPr/>
        </p:nvPicPr>
        <p:blipFill>
          <a:blip r:embed="rId3" cstate="print"/>
          <a:stretch>
            <a:fillRect/>
          </a:stretch>
        </p:blipFill>
        <p:spPr bwMode="auto">
          <a:xfrm>
            <a:off x="572669" y="1376363"/>
            <a:ext cx="5558675" cy="5122862"/>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9092" name="TextBox 5"/>
          <p:cNvSpPr txBox="1">
            <a:spLocks noChangeArrowheads="1"/>
          </p:cNvSpPr>
          <p:nvPr/>
        </p:nvSpPr>
        <p:spPr bwMode="auto">
          <a:xfrm>
            <a:off x="6227763" y="1903413"/>
            <a:ext cx="2725737" cy="830262"/>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marL="179388" indent="-179388">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buFont typeface="Arial"/>
              <a:buAutoNum type="arabicPeriod"/>
            </a:pPr>
            <a:r>
              <a:rPr lang="fr-FR" sz="1500" b="0" i="0" dirty="0" smtClean="0">
                <a:solidFill>
                  <a:schemeClr val="tx1"/>
                </a:solidFill>
                <a:latin typeface="Arial"/>
                <a:ea typeface="ＭＳ Ｐゴシック"/>
                <a:cs typeface="ＭＳ Ｐゴシック"/>
              </a:rPr>
              <a:t>Exécution du test POST et chargement du bootstrap</a:t>
            </a:r>
            <a:endParaRPr lang="fr-FR" sz="1500" b="0" i="0" dirty="0">
              <a:solidFill>
                <a:schemeClr val="tx1"/>
              </a:solidFill>
              <a:latin typeface="Arial"/>
              <a:ea typeface="ＭＳ Ｐゴシック"/>
              <a:cs typeface="ＭＳ Ｐゴシック"/>
            </a:endParaRPr>
          </a:p>
        </p:txBody>
      </p:sp>
      <p:sp>
        <p:nvSpPr>
          <p:cNvPr id="89093" name="TextBox 6"/>
          <p:cNvSpPr txBox="1">
            <a:spLocks noChangeArrowheads="1"/>
          </p:cNvSpPr>
          <p:nvPr/>
        </p:nvSpPr>
        <p:spPr bwMode="auto">
          <a:xfrm>
            <a:off x="6234112" y="2762250"/>
            <a:ext cx="2655887" cy="73818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marL="179388" indent="-179388">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buFont typeface="Arial"/>
              <a:buAutoNum type="arabicPeriod" startAt="2"/>
            </a:pPr>
            <a:r>
              <a:rPr lang="fr-FR" sz="1500" b="0" i="0" dirty="0" smtClean="0">
                <a:solidFill>
                  <a:schemeClr val="tx1"/>
                </a:solidFill>
                <a:latin typeface="Arial"/>
                <a:ea typeface="ＭＳ Ｐゴシック"/>
                <a:cs typeface="ＭＳ Ｐゴシック"/>
              </a:rPr>
              <a:t>Recherche et chargement du logiciel Cisco IOS</a:t>
            </a:r>
            <a:endParaRPr lang="fr-FR" sz="1500" b="0" i="0" dirty="0">
              <a:solidFill>
                <a:schemeClr val="tx1"/>
              </a:solidFill>
              <a:latin typeface="Arial"/>
              <a:ea typeface="ＭＳ Ｐゴシック"/>
              <a:cs typeface="ＭＳ Ｐゴシック"/>
            </a:endParaRPr>
          </a:p>
        </p:txBody>
      </p:sp>
      <p:sp>
        <p:nvSpPr>
          <p:cNvPr id="89094" name="TextBox 7"/>
          <p:cNvSpPr txBox="1">
            <a:spLocks noChangeArrowheads="1"/>
          </p:cNvSpPr>
          <p:nvPr/>
        </p:nvSpPr>
        <p:spPr bwMode="auto">
          <a:xfrm>
            <a:off x="6216650" y="3575050"/>
            <a:ext cx="2635250" cy="10763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marL="179388" indent="-179388">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buFont typeface="Arial"/>
              <a:buAutoNum type="arabicPeriod" startAt="3"/>
            </a:pPr>
            <a:r>
              <a:rPr lang="fr-FR" sz="1500" b="0" i="0" dirty="0" smtClean="0">
                <a:solidFill>
                  <a:schemeClr val="tx1"/>
                </a:solidFill>
                <a:latin typeface="Arial"/>
                <a:ea typeface="ＭＳ Ｐゴシック"/>
                <a:cs typeface="ＭＳ Ｐゴシック"/>
              </a:rPr>
              <a:t>Recherche et chargement du fichier de configuration initiale ou passage en mode Configuration </a:t>
            </a:r>
            <a:endParaRPr lang="fr-FR" sz="1500" b="0" i="0" dirty="0">
              <a:solidFill>
                <a:schemeClr val="tx1"/>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Démarrage du routeur</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Résultat de la commande show version</a:t>
            </a:r>
            <a:endParaRPr lang="fr-FR" sz="3200" b="1" i="0" dirty="0">
              <a:solidFill>
                <a:srgbClr val="708CA1"/>
              </a:solidFill>
              <a:latin typeface="Arial"/>
              <a:ea typeface="ＭＳ Ｐゴシック"/>
              <a:cs typeface="ＭＳ Ｐゴシック"/>
            </a:endParaRPr>
          </a:p>
        </p:txBody>
      </p:sp>
      <p:sp>
        <p:nvSpPr>
          <p:cNvPr id="18" name="Rectangle 17"/>
          <p:cNvSpPr/>
          <p:nvPr/>
        </p:nvSpPr>
        <p:spPr>
          <a:xfrm>
            <a:off x="844550" y="2570163"/>
            <a:ext cx="4608513" cy="17938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19" name="Rectangle 18"/>
          <p:cNvSpPr/>
          <p:nvPr/>
        </p:nvSpPr>
        <p:spPr>
          <a:xfrm>
            <a:off x="844550" y="4067175"/>
            <a:ext cx="3852863" cy="28892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20" name="Rectangle 19"/>
          <p:cNvSpPr/>
          <p:nvPr/>
        </p:nvSpPr>
        <p:spPr>
          <a:xfrm>
            <a:off x="842963" y="3576638"/>
            <a:ext cx="2339975" cy="2587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21" name="Rectangle 20"/>
          <p:cNvSpPr/>
          <p:nvPr/>
        </p:nvSpPr>
        <p:spPr>
          <a:xfrm>
            <a:off x="844550" y="3333750"/>
            <a:ext cx="4968875" cy="1793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22" name="Rectangle 21"/>
          <p:cNvSpPr/>
          <p:nvPr/>
        </p:nvSpPr>
        <p:spPr>
          <a:xfrm>
            <a:off x="863600" y="2076450"/>
            <a:ext cx="4608513" cy="1793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23" name="Rectangle 22"/>
          <p:cNvSpPr/>
          <p:nvPr/>
        </p:nvSpPr>
        <p:spPr>
          <a:xfrm>
            <a:off x="836613" y="1509713"/>
            <a:ext cx="6913562" cy="25241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24" name="Rectangle 23"/>
          <p:cNvSpPr/>
          <p:nvPr/>
        </p:nvSpPr>
        <p:spPr>
          <a:xfrm>
            <a:off x="827088" y="1312863"/>
            <a:ext cx="7705725" cy="51339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sp>
        <p:nvSpPr>
          <p:cNvPr id="91145" name="TextBox 11"/>
          <p:cNvSpPr txBox="1">
            <a:spLocks noChangeArrowheads="1"/>
          </p:cNvSpPr>
          <p:nvPr/>
        </p:nvSpPr>
        <p:spPr bwMode="auto">
          <a:xfrm>
            <a:off x="827088" y="1312863"/>
            <a:ext cx="7632700" cy="370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buNone/>
            </a:pPr>
            <a:r>
              <a:rPr lang="fr-FR" sz="900" b="0" i="0" dirty="0" smtClean="0">
                <a:solidFill>
                  <a:schemeClr val="tx1"/>
                </a:solidFill>
                <a:latin typeface="Courier New"/>
                <a:ea typeface="ＭＳ Ｐゴシック"/>
                <a:cs typeface="Courier New"/>
              </a:rPr>
              <a:t>Router# </a:t>
            </a:r>
            <a:r>
              <a:rPr lang="fr-FR" sz="900" b="1" i="0" dirty="0" smtClean="0">
                <a:solidFill>
                  <a:schemeClr val="tx1"/>
                </a:solidFill>
                <a:latin typeface="Courier New"/>
                <a:ea typeface="ＭＳ Ｐゴシック"/>
                <a:cs typeface="Courier New"/>
              </a:rPr>
              <a:t>show version</a:t>
            </a:r>
          </a:p>
          <a:p>
            <a:pPr algn="l">
              <a:buNone/>
            </a:pPr>
            <a:r>
              <a:rPr lang="fr-FR" sz="900" b="0" i="0" dirty="0" smtClean="0">
                <a:solidFill>
                  <a:schemeClr val="tx1"/>
                </a:solidFill>
                <a:latin typeface="Courier New"/>
                <a:ea typeface="ＭＳ Ｐゴシック"/>
                <a:cs typeface="Courier New"/>
              </a:rPr>
              <a:t>Cisco IOS Software, C1900 Software (C1900-UNIVERSALK9-M), Version 15.2(4)M1, RELEASE SOFTWARE (fc1)</a:t>
            </a:r>
          </a:p>
          <a:p>
            <a:pPr algn="l">
              <a:buNone/>
            </a:pPr>
            <a:r>
              <a:rPr lang="fr-FR" sz="900" b="0" i="0" dirty="0" smtClean="0">
                <a:solidFill>
                  <a:schemeClr val="tx1"/>
                </a:solidFill>
                <a:latin typeface="Courier New"/>
                <a:ea typeface="ＭＳ Ｐゴシック"/>
                <a:cs typeface="Courier New"/>
              </a:rPr>
              <a:t>Technical Support: http://www.cisco.com/techsupport</a:t>
            </a:r>
          </a:p>
          <a:p>
            <a:pPr algn="l">
              <a:buNone/>
            </a:pPr>
            <a:r>
              <a:rPr lang="fr-FR" sz="900" b="0" i="0" dirty="0" smtClean="0">
                <a:solidFill>
                  <a:schemeClr val="tx1"/>
                </a:solidFill>
                <a:latin typeface="Courier New"/>
                <a:ea typeface="ＭＳ Ｐゴシック"/>
                <a:cs typeface="Courier New"/>
              </a:rPr>
              <a:t>Copyright (c) 1986-2012 by Cisco Systems, Inc.</a:t>
            </a:r>
          </a:p>
          <a:p>
            <a:pPr algn="l">
              <a:buNone/>
            </a:pPr>
            <a:r>
              <a:rPr lang="fr-FR" sz="900" b="0" i="0" dirty="0" smtClean="0">
                <a:solidFill>
                  <a:schemeClr val="tx1"/>
                </a:solidFill>
                <a:latin typeface="Courier New"/>
                <a:ea typeface="ＭＳ Ｐゴシック"/>
                <a:cs typeface="Courier New"/>
              </a:rPr>
              <a:t>Compiled Thu 26-Jul-12 19:34 by prod_rel_team</a:t>
            </a:r>
          </a:p>
          <a:p>
            <a:pPr algn="l">
              <a:buNone/>
            </a:pPr>
            <a:endParaRPr lang="fr-FR" sz="900" dirty="0" smtClean="0">
              <a:latin typeface="Courier New" charset="0"/>
              <a:cs typeface="Courier New" charset="0"/>
            </a:endParaRPr>
          </a:p>
          <a:p>
            <a:pPr algn="l">
              <a:buNone/>
            </a:pPr>
            <a:r>
              <a:rPr lang="fr-FR" sz="900" b="0" i="0" dirty="0" smtClean="0">
                <a:solidFill>
                  <a:schemeClr val="tx1"/>
                </a:solidFill>
                <a:latin typeface="Courier New"/>
                <a:ea typeface="ＭＳ Ｐゴシック"/>
                <a:cs typeface="Courier New"/>
              </a:rPr>
              <a:t>ROM: System Bootstrap, Version 15.0(1r)M15, RELEASE SOFTWARE (fc1)</a:t>
            </a:r>
          </a:p>
          <a:p>
            <a:pPr algn="l">
              <a:buNone/>
            </a:pPr>
            <a:endParaRPr lang="fr-FR" sz="900" dirty="0" smtClean="0">
              <a:latin typeface="Courier New" charset="0"/>
              <a:cs typeface="Courier New" charset="0"/>
            </a:endParaRPr>
          </a:p>
          <a:p>
            <a:pPr algn="l">
              <a:buNone/>
            </a:pPr>
            <a:r>
              <a:rPr lang="fr-FR" sz="900" b="0" i="0" dirty="0" smtClean="0">
                <a:solidFill>
                  <a:schemeClr val="tx1"/>
                </a:solidFill>
                <a:latin typeface="Courier New"/>
                <a:ea typeface="ＭＳ Ｐゴシック"/>
                <a:cs typeface="Courier New"/>
              </a:rPr>
              <a:t>Router uptime is 10 hours, 9 minutes</a:t>
            </a:r>
          </a:p>
          <a:p>
            <a:pPr algn="l">
              <a:buNone/>
            </a:pPr>
            <a:r>
              <a:rPr lang="fr-FR" sz="900" b="0" i="0" dirty="0" smtClean="0">
                <a:solidFill>
                  <a:schemeClr val="tx1"/>
                </a:solidFill>
                <a:latin typeface="Courier New"/>
                <a:ea typeface="ＭＳ Ｐゴシック"/>
                <a:cs typeface="Courier New"/>
              </a:rPr>
              <a:t>System returned to ROM by power-on</a:t>
            </a:r>
          </a:p>
          <a:p>
            <a:pPr algn="l">
              <a:buNone/>
            </a:pPr>
            <a:r>
              <a:rPr lang="fr-FR" sz="900" b="0" i="0" dirty="0" smtClean="0">
                <a:solidFill>
                  <a:schemeClr val="tx1"/>
                </a:solidFill>
                <a:latin typeface="Courier New"/>
                <a:ea typeface="ＭＳ Ｐゴシック"/>
                <a:cs typeface="Courier New"/>
              </a:rPr>
              <a:t>System image file is "flash0:c1900-universalk9-mz.SPA.152-4.M1.bin"</a:t>
            </a:r>
          </a:p>
          <a:p>
            <a:pPr algn="l">
              <a:buNone/>
            </a:pPr>
            <a:r>
              <a:rPr lang="fr-FR" sz="900" b="0" i="0" dirty="0" smtClean="0">
                <a:solidFill>
                  <a:schemeClr val="tx1"/>
                </a:solidFill>
                <a:latin typeface="Courier New"/>
                <a:ea typeface="ＭＳ Ｐゴシック"/>
                <a:cs typeface="Courier New"/>
              </a:rPr>
              <a:t>Last reload type: Normal Reload</a:t>
            </a:r>
          </a:p>
          <a:p>
            <a:pPr algn="l">
              <a:buNone/>
            </a:pPr>
            <a:r>
              <a:rPr lang="fr-FR" sz="900" b="0" i="0" dirty="0" smtClean="0">
                <a:solidFill>
                  <a:schemeClr val="tx1"/>
                </a:solidFill>
                <a:latin typeface="Courier New"/>
                <a:ea typeface="ＭＳ Ｐゴシック"/>
                <a:cs typeface="Courier New"/>
              </a:rPr>
              <a:t>Last reload reason: power-on</a:t>
            </a:r>
          </a:p>
          <a:p>
            <a:pPr algn="l">
              <a:buNone/>
            </a:pPr>
            <a:endParaRPr lang="fr-FR" sz="900" dirty="0" smtClean="0">
              <a:latin typeface="Courier New" charset="0"/>
              <a:cs typeface="Courier New" charset="0"/>
            </a:endParaRPr>
          </a:p>
          <a:p>
            <a:pPr algn="l">
              <a:buNone/>
            </a:pPr>
            <a:r>
              <a:rPr lang="fr-FR" sz="900" b="0" i="0" dirty="0" smtClean="0">
                <a:solidFill>
                  <a:schemeClr val="tx1"/>
                </a:solidFill>
                <a:latin typeface="Courier New"/>
                <a:ea typeface="ＭＳ Ｐゴシック"/>
                <a:cs typeface="Courier New"/>
              </a:rPr>
              <a:t>&lt;Résultat omis&gt;</a:t>
            </a:r>
          </a:p>
          <a:p>
            <a:pPr algn="l">
              <a:buNone/>
            </a:pPr>
            <a:endParaRPr lang="fr-FR" sz="900" dirty="0" smtClean="0">
              <a:latin typeface="Courier New" charset="0"/>
              <a:cs typeface="Courier New" charset="0"/>
            </a:endParaRPr>
          </a:p>
          <a:p>
            <a:pPr algn="l">
              <a:buNone/>
            </a:pPr>
            <a:r>
              <a:rPr lang="fr-FR" sz="900" b="0" i="0" dirty="0" smtClean="0">
                <a:solidFill>
                  <a:schemeClr val="tx1"/>
                </a:solidFill>
                <a:latin typeface="Courier New"/>
                <a:ea typeface="ＭＳ Ｐゴシック"/>
                <a:cs typeface="Courier New"/>
              </a:rPr>
              <a:t>Cisco CISCO1941/K9 (revision 1.0) with 446464K/77824K bytes of memory.</a:t>
            </a:r>
          </a:p>
          <a:p>
            <a:pPr algn="l">
              <a:buNone/>
            </a:pPr>
            <a:r>
              <a:rPr lang="fr-FR" sz="900" b="0" i="0" dirty="0" smtClean="0">
                <a:solidFill>
                  <a:schemeClr val="tx1"/>
                </a:solidFill>
                <a:latin typeface="Courier New"/>
                <a:ea typeface="ＭＳ Ｐゴシック"/>
                <a:cs typeface="Courier New"/>
              </a:rPr>
              <a:t>Processor board ID FTX1636848Z</a:t>
            </a:r>
          </a:p>
          <a:p>
            <a:pPr algn="l">
              <a:buNone/>
            </a:pPr>
            <a:r>
              <a:rPr lang="fr-FR" sz="900" b="0" i="0" dirty="0" smtClean="0">
                <a:solidFill>
                  <a:schemeClr val="tx1"/>
                </a:solidFill>
                <a:latin typeface="Courier New"/>
                <a:ea typeface="ＭＳ Ｐゴシック"/>
                <a:cs typeface="Courier New"/>
              </a:rPr>
              <a:t>2 Gigabit Ethernet interfaces</a:t>
            </a:r>
          </a:p>
          <a:p>
            <a:pPr algn="l">
              <a:buNone/>
            </a:pPr>
            <a:r>
              <a:rPr lang="fr-FR" sz="900" b="0" i="0" dirty="0" smtClean="0">
                <a:solidFill>
                  <a:schemeClr val="tx1"/>
                </a:solidFill>
                <a:latin typeface="Courier New"/>
                <a:ea typeface="ＭＳ Ｐゴシック"/>
                <a:cs typeface="Courier New"/>
              </a:rPr>
              <a:t>2 Serial(sync/async) interfaces</a:t>
            </a:r>
          </a:p>
          <a:p>
            <a:pPr algn="l">
              <a:buNone/>
            </a:pPr>
            <a:r>
              <a:rPr lang="fr-FR" sz="900" b="0" i="0" dirty="0" smtClean="0">
                <a:solidFill>
                  <a:schemeClr val="tx1"/>
                </a:solidFill>
                <a:latin typeface="Courier New"/>
                <a:ea typeface="ＭＳ Ｐゴシック"/>
                <a:cs typeface="Courier New"/>
              </a:rPr>
              <a:t>1 terminal line</a:t>
            </a:r>
          </a:p>
          <a:p>
            <a:pPr algn="l">
              <a:buNone/>
            </a:pPr>
            <a:r>
              <a:rPr lang="fr-FR" sz="900" b="0" i="0" dirty="0" smtClean="0">
                <a:solidFill>
                  <a:schemeClr val="tx1"/>
                </a:solidFill>
                <a:latin typeface="Courier New"/>
                <a:ea typeface="ＭＳ Ｐゴシック"/>
                <a:cs typeface="Courier New"/>
              </a:rPr>
              <a:t>DRAM configuration is 64 bits wide with parity disabled.</a:t>
            </a:r>
          </a:p>
          <a:p>
            <a:pPr algn="l">
              <a:buNone/>
            </a:pPr>
            <a:r>
              <a:rPr lang="fr-FR" sz="900" b="0" i="0" dirty="0" smtClean="0">
                <a:solidFill>
                  <a:schemeClr val="tx1"/>
                </a:solidFill>
                <a:latin typeface="Courier New"/>
                <a:ea typeface="ＭＳ Ｐゴシック"/>
                <a:cs typeface="Courier New"/>
              </a:rPr>
              <a:t>255K bytes of non-volatile configuration memory.</a:t>
            </a:r>
          </a:p>
          <a:p>
            <a:pPr algn="l">
              <a:buNone/>
            </a:pPr>
            <a:r>
              <a:rPr lang="fr-FR" sz="900" b="0" i="0" dirty="0" smtClean="0">
                <a:solidFill>
                  <a:schemeClr val="tx1"/>
                </a:solidFill>
                <a:latin typeface="Courier New"/>
                <a:ea typeface="ＭＳ Ｐゴシック"/>
                <a:cs typeface="Courier New"/>
              </a:rPr>
              <a:t>250880K bytes of ATA System CompactFlash 0 (Read/Write)</a:t>
            </a:r>
          </a:p>
          <a:p>
            <a:pPr algn="l">
              <a:buNone/>
            </a:pPr>
            <a:endParaRPr lang="fr-FR" sz="900" dirty="0" smtClean="0">
              <a:latin typeface="Courier New" charset="0"/>
              <a:cs typeface="Courier New" charset="0"/>
            </a:endParaRPr>
          </a:p>
          <a:p>
            <a:pPr algn="l">
              <a:buNone/>
            </a:pPr>
            <a:r>
              <a:rPr lang="fr-FR" sz="900" b="0" i="0" dirty="0" smtClean="0">
                <a:solidFill>
                  <a:schemeClr val="tx1"/>
                </a:solidFill>
                <a:latin typeface="Courier New"/>
                <a:ea typeface="ＭＳ Ｐゴシック"/>
                <a:cs typeface="Courier New"/>
              </a:rPr>
              <a:t>&lt;Résultat omis&gt;</a:t>
            </a:r>
          </a:p>
          <a:p>
            <a:pPr algn="l">
              <a:buNone/>
            </a:pPr>
            <a:endParaRPr lang="fr-FR" sz="900" dirty="0" smtClean="0">
              <a:latin typeface="Courier New" charset="0"/>
              <a:cs typeface="Courier New" charset="0"/>
            </a:endParaRPr>
          </a:p>
          <a:p>
            <a:pPr algn="l">
              <a:buNone/>
            </a:pPr>
            <a:r>
              <a:rPr lang="fr-FR" sz="900" b="0" i="0" dirty="0" smtClean="0">
                <a:solidFill>
                  <a:schemeClr val="tx1"/>
                </a:solidFill>
                <a:latin typeface="Courier New"/>
                <a:ea typeface="ＭＳ Ｐゴシック"/>
                <a:cs typeface="Courier New"/>
              </a:rPr>
              <a:t>Technology Package License Information for Module:'c1900' </a:t>
            </a:r>
          </a:p>
          <a:p>
            <a:pPr algn="l">
              <a:buNone/>
            </a:pPr>
            <a:endParaRPr lang="fr-FR" sz="900" dirty="0" smtClean="0">
              <a:latin typeface="Courier New" charset="0"/>
              <a:cs typeface="Courier New" charset="0"/>
            </a:endParaRPr>
          </a:p>
          <a:p>
            <a:pPr algn="l">
              <a:buNone/>
            </a:pPr>
            <a:r>
              <a:rPr lang="fr-FR" sz="900" b="0" i="0" dirty="0" smtClean="0">
                <a:solidFill>
                  <a:schemeClr val="tx1"/>
                </a:solidFill>
                <a:latin typeface="Courier New"/>
                <a:ea typeface="ＭＳ Ｐゴシック"/>
                <a:cs typeface="Courier New"/>
              </a:rPr>
              <a:t>-----------------------------------------------------------------</a:t>
            </a:r>
          </a:p>
          <a:p>
            <a:pPr algn="l">
              <a:buNone/>
            </a:pPr>
            <a:r>
              <a:rPr lang="fr-FR" sz="900" b="0" i="0" dirty="0" smtClean="0">
                <a:solidFill>
                  <a:schemeClr val="tx1"/>
                </a:solidFill>
                <a:latin typeface="Courier New"/>
                <a:ea typeface="ＭＳ Ｐゴシック"/>
                <a:cs typeface="Courier New"/>
              </a:rPr>
              <a:t>Technology    Technology-package           Technology-package</a:t>
            </a:r>
          </a:p>
          <a:p>
            <a:pPr algn="l">
              <a:buNone/>
            </a:pPr>
            <a:r>
              <a:rPr lang="fr-FR" sz="900" b="0" i="0" dirty="0" smtClean="0">
                <a:solidFill>
                  <a:schemeClr val="tx1"/>
                </a:solidFill>
                <a:latin typeface="Courier New"/>
                <a:ea typeface="ＭＳ Ｐゴシック"/>
                <a:cs typeface="Courier New"/>
              </a:rPr>
              <a:t>              Current       Type           Next reboot  </a:t>
            </a:r>
          </a:p>
          <a:p>
            <a:pPr algn="l">
              <a:buNone/>
            </a:pPr>
            <a:r>
              <a:rPr lang="fr-FR" sz="900" b="0" i="0" dirty="0" smtClean="0">
                <a:solidFill>
                  <a:schemeClr val="tx1"/>
                </a:solidFill>
                <a:latin typeface="Courier New"/>
                <a:ea typeface="ＭＳ Ｐゴシック"/>
                <a:cs typeface="Courier New"/>
              </a:rPr>
              <a:t>------------------------------------------------------------------</a:t>
            </a:r>
          </a:p>
          <a:p>
            <a:pPr algn="l">
              <a:buNone/>
            </a:pPr>
            <a:r>
              <a:rPr lang="fr-FR" sz="900" b="0" i="0" dirty="0" smtClean="0">
                <a:solidFill>
                  <a:schemeClr val="tx1"/>
                </a:solidFill>
                <a:latin typeface="Courier New"/>
                <a:ea typeface="ＭＳ Ｐゴシック"/>
                <a:cs typeface="Courier New"/>
              </a:rPr>
              <a:t>ipbase        ipbasek9      Permanent      ipbasek9</a:t>
            </a:r>
          </a:p>
          <a:p>
            <a:pPr algn="l">
              <a:buNone/>
            </a:pPr>
            <a:r>
              <a:rPr lang="fr-FR" sz="900" b="0" i="0" dirty="0" smtClean="0">
                <a:solidFill>
                  <a:schemeClr val="tx1"/>
                </a:solidFill>
                <a:latin typeface="Courier New"/>
                <a:ea typeface="ＭＳ Ｐゴシック"/>
                <a:cs typeface="Courier New"/>
              </a:rPr>
              <a:t>security      None          None           None</a:t>
            </a:r>
          </a:p>
          <a:p>
            <a:pPr algn="l">
              <a:buNone/>
            </a:pPr>
            <a:r>
              <a:rPr lang="fr-FR" sz="900" b="0" i="0" dirty="0" smtClean="0">
                <a:solidFill>
                  <a:schemeClr val="tx1"/>
                </a:solidFill>
                <a:latin typeface="Courier New"/>
                <a:ea typeface="ＭＳ Ｐゴシック"/>
                <a:cs typeface="Courier New"/>
              </a:rPr>
              <a:t>data          None          None           None</a:t>
            </a:r>
          </a:p>
          <a:p>
            <a:pPr algn="l">
              <a:buNone/>
            </a:pPr>
            <a:endParaRPr lang="fr-FR" sz="900" dirty="0" smtClean="0">
              <a:latin typeface="Courier New" charset="0"/>
              <a:cs typeface="Courier New" charset="0"/>
            </a:endParaRPr>
          </a:p>
          <a:p>
            <a:pPr algn="l">
              <a:buNone/>
            </a:pPr>
            <a:r>
              <a:rPr lang="fr-FR" sz="900" b="0" i="0" dirty="0" smtClean="0">
                <a:solidFill>
                  <a:schemeClr val="tx1"/>
                </a:solidFill>
                <a:latin typeface="Courier New"/>
                <a:ea typeface="ＭＳ Ｐゴシック"/>
                <a:cs typeface="Courier New"/>
              </a:rPr>
              <a:t>Configuration register is 0x2142 (will be 0x2102 at next reload)</a:t>
            </a:r>
          </a:p>
          <a:p>
            <a:pPr algn="l">
              <a:buNone/>
            </a:pPr>
            <a:endParaRPr lang="fr-FR" sz="900" dirty="0" smtClean="0">
              <a:latin typeface="Courier New" charset="0"/>
              <a:cs typeface="Courier New" charset="0"/>
            </a:endParaRPr>
          </a:p>
          <a:p>
            <a:pPr algn="l">
              <a:buNone/>
            </a:pPr>
            <a:r>
              <a:rPr lang="fr-FR" sz="900" b="0" i="0" dirty="0" smtClean="0">
                <a:solidFill>
                  <a:schemeClr val="tx1"/>
                </a:solidFill>
                <a:latin typeface="Courier New"/>
                <a:ea typeface="ＭＳ Ｐゴシック"/>
                <a:cs typeface="Courier New"/>
              </a:rPr>
              <a:t>Router#</a:t>
            </a:r>
            <a:endParaRPr lang="fr-FR" sz="900" b="0" i="0" dirty="0">
              <a:solidFill>
                <a:schemeClr val="tx1"/>
              </a:solidFill>
              <a:latin typeface="Courier New"/>
              <a:ea typeface="ＭＳ Ｐゴシック"/>
              <a:cs typeface="Courier New"/>
            </a:endParaRPr>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1800" b="1" i="0" dirty="0" smtClean="0">
                <a:solidFill>
                  <a:srgbClr val="708CA1"/>
                </a:solidFill>
                <a:latin typeface="Arial"/>
                <a:ea typeface="ＭＳ Ｐゴシック"/>
                <a:cs typeface="ＭＳ Ｐゴシック"/>
              </a:rPr>
              <a:t>La couche réseau</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Configuration d'un routeur Cisco</a:t>
            </a:r>
            <a:endParaRPr lang="fr-FR" sz="3200" b="1" i="0" dirty="0">
              <a:solidFill>
                <a:srgbClr val="708CA1"/>
              </a:solidFill>
              <a:latin typeface="Arial"/>
              <a:ea typeface="ＭＳ Ｐゴシック"/>
              <a:cs typeface="ＭＳ Ｐゴシック"/>
            </a:endParaRPr>
          </a:p>
        </p:txBody>
      </p:sp>
      <p:pic>
        <p:nvPicPr>
          <p:cNvPr id="93186" name="Content Placeholder 1" descr="How-to-Configure-Cisco-1941w1.jpg"/>
          <p:cNvPicPr>
            <a:picLocks noGrp="1" noChangeAspect="1"/>
          </p:cNvPicPr>
          <p:nvPr>
            <p:ph idx="1"/>
          </p:nvPr>
        </p:nvPicPr>
        <p:blipFill>
          <a:blip r:embed="rId3" cstate="print">
            <a:extLst>
              <a:ext uri="{28A0092B-C50C-407E-A947-70E740481C1C}">
                <a14:useLocalDpi xmlns:a14="http://schemas.microsoft.com/office/drawing/2010/main" xmlns="" val="0"/>
              </a:ext>
            </a:extLst>
          </a:blip>
          <a:srcRect l="-1752" r="-1752"/>
          <a:stretch>
            <a:fillRect/>
          </a:stretch>
        </p:blipFill>
        <p:spPr/>
      </p:pic>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1800" b="1" i="0" dirty="0" smtClean="0">
                <a:solidFill>
                  <a:srgbClr val="708CA1"/>
                </a:solidFill>
                <a:latin typeface="Arial"/>
                <a:ea typeface="ＭＳ Ｐゴシック"/>
                <a:cs typeface="ＭＳ Ｐゴシック"/>
              </a:rPr>
              <a:t>Configuration des paramètres initiaux</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Étapes de la configuration d'un routeur</a:t>
            </a:r>
            <a:endParaRPr lang="fr-FR" sz="3200" b="1" i="0" dirty="0">
              <a:solidFill>
                <a:srgbClr val="708CA1"/>
              </a:solidFill>
              <a:latin typeface="Arial"/>
              <a:ea typeface="ＭＳ Ｐゴシック"/>
              <a:cs typeface="ＭＳ Ｐゴシック"/>
            </a:endParaRPr>
          </a:p>
        </p:txBody>
      </p:sp>
      <p:cxnSp>
        <p:nvCxnSpPr>
          <p:cNvPr id="4" name="Straight Connector 3"/>
          <p:cNvCxnSpPr/>
          <p:nvPr/>
        </p:nvCxnSpPr>
        <p:spPr bwMode="auto">
          <a:xfrm flipH="1">
            <a:off x="5384800" y="1568450"/>
            <a:ext cx="1160463" cy="3667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5235" name="TextBox 4"/>
          <p:cNvSpPr txBox="1">
            <a:spLocks noChangeArrowheads="1"/>
          </p:cNvSpPr>
          <p:nvPr/>
        </p:nvSpPr>
        <p:spPr bwMode="auto">
          <a:xfrm>
            <a:off x="442913" y="2949575"/>
            <a:ext cx="3803650" cy="11668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buNone/>
            </a:pPr>
            <a:r>
              <a:rPr lang="fr-FR" sz="1100" b="0" i="0" dirty="0" smtClean="0">
                <a:solidFill>
                  <a:schemeClr val="tx1"/>
                </a:solidFill>
                <a:latin typeface="Courier New"/>
                <a:ea typeface="ＭＳ Ｐゴシック"/>
                <a:cs typeface="Courier New"/>
              </a:rPr>
              <a:t>Router&gt; </a:t>
            </a:r>
            <a:r>
              <a:rPr lang="fr-FR" sz="1100" b="1" i="0" dirty="0" smtClean="0">
                <a:solidFill>
                  <a:schemeClr val="tx1"/>
                </a:solidFill>
                <a:latin typeface="Courier New"/>
                <a:ea typeface="ＭＳ Ｐゴシック"/>
                <a:cs typeface="Courier New"/>
              </a:rPr>
              <a:t>enable</a:t>
            </a:r>
          </a:p>
          <a:p>
            <a:pPr algn="l">
              <a:buNone/>
            </a:pPr>
            <a:r>
              <a:rPr lang="fr-FR" sz="1100" b="0" i="0" dirty="0" smtClean="0">
                <a:solidFill>
                  <a:schemeClr val="tx1"/>
                </a:solidFill>
                <a:latin typeface="Courier New"/>
                <a:ea typeface="ＭＳ Ｐゴシック"/>
                <a:cs typeface="Courier New"/>
              </a:rPr>
              <a:t>Router# </a:t>
            </a:r>
            <a:r>
              <a:rPr lang="fr-FR" sz="1100" b="1" i="0" dirty="0" smtClean="0">
                <a:solidFill>
                  <a:schemeClr val="tx1"/>
                </a:solidFill>
                <a:latin typeface="Courier New"/>
                <a:ea typeface="ＭＳ Ｐゴシック"/>
                <a:cs typeface="Courier New"/>
              </a:rPr>
              <a:t>configure terminal </a:t>
            </a:r>
          </a:p>
          <a:p>
            <a:pPr algn="l">
              <a:buNone/>
            </a:pPr>
            <a:r>
              <a:rPr lang="fr-FR" sz="1100" b="0" i="0" dirty="0" smtClean="0">
                <a:solidFill>
                  <a:schemeClr val="tx1"/>
                </a:solidFill>
                <a:latin typeface="Courier New"/>
                <a:ea typeface="ＭＳ Ｐゴシック"/>
                <a:cs typeface="Courier New"/>
              </a:rPr>
              <a:t>Enter configuration commands, one per line.  Terminez par CNTL/Z.</a:t>
            </a:r>
          </a:p>
          <a:p>
            <a:pPr algn="l">
              <a:buNone/>
            </a:pPr>
            <a:r>
              <a:rPr lang="fr-FR" sz="1100" b="0" i="0" dirty="0" smtClean="0">
                <a:solidFill>
                  <a:schemeClr val="tx1"/>
                </a:solidFill>
                <a:latin typeface="Courier New"/>
                <a:ea typeface="ＭＳ Ｐゴシック"/>
                <a:cs typeface="Courier New"/>
              </a:rPr>
              <a:t>Router(config)# </a:t>
            </a:r>
            <a:r>
              <a:rPr lang="fr-FR" sz="1100" b="1" i="0" dirty="0" smtClean="0">
                <a:solidFill>
                  <a:schemeClr val="tx1"/>
                </a:solidFill>
                <a:latin typeface="Courier New"/>
                <a:ea typeface="ＭＳ Ｐゴシック"/>
                <a:cs typeface="Courier New"/>
              </a:rPr>
              <a:t>hostname R1</a:t>
            </a:r>
          </a:p>
          <a:p>
            <a:pPr algn="l">
              <a:buNone/>
            </a:pPr>
            <a:r>
              <a:rPr lang="fr-FR" sz="1100" b="0" i="0" dirty="0" smtClean="0">
                <a:solidFill>
                  <a:schemeClr val="tx1"/>
                </a:solidFill>
                <a:latin typeface="Courier New"/>
                <a:ea typeface="ＭＳ Ｐゴシック"/>
                <a:cs typeface="Courier New"/>
              </a:rPr>
              <a:t>R1(config)#</a:t>
            </a:r>
            <a:endParaRPr lang="fr-FR" sz="1100" b="0" i="0" dirty="0">
              <a:solidFill>
                <a:schemeClr val="tx1"/>
              </a:solidFill>
              <a:latin typeface="Courier New"/>
              <a:ea typeface="ＭＳ Ｐゴシック"/>
              <a:cs typeface="Courier New"/>
            </a:endParaRPr>
          </a:p>
        </p:txBody>
      </p:sp>
      <p:cxnSp>
        <p:nvCxnSpPr>
          <p:cNvPr id="6" name="Straight Connector 5"/>
          <p:cNvCxnSpPr>
            <a:stCxn id="95249" idx="3"/>
            <a:endCxn id="95264" idx="1"/>
          </p:cNvCxnSpPr>
          <p:nvPr/>
        </p:nvCxnSpPr>
        <p:spPr bwMode="auto">
          <a:xfrm>
            <a:off x="7283450" y="2282825"/>
            <a:ext cx="409575" cy="111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 name="Straight Connector 6"/>
          <p:cNvCxnSpPr>
            <a:stCxn id="95246" idx="3"/>
            <a:endCxn id="95262" idx="3"/>
          </p:cNvCxnSpPr>
          <p:nvPr/>
        </p:nvCxnSpPr>
        <p:spPr bwMode="auto">
          <a:xfrm flipV="1">
            <a:off x="7280275" y="1549400"/>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5238" name="Freeform 9"/>
          <p:cNvSpPr>
            <a:spLocks/>
          </p:cNvSpPr>
          <p:nvPr/>
        </p:nvSpPr>
        <p:spPr bwMode="auto">
          <a:xfrm>
            <a:off x="3619500" y="1747838"/>
            <a:ext cx="1595438" cy="173037"/>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fr-FR" dirty="0"/>
          </a:p>
        </p:txBody>
      </p:sp>
      <p:cxnSp>
        <p:nvCxnSpPr>
          <p:cNvPr id="9" name="Straight Connector 8"/>
          <p:cNvCxnSpPr>
            <a:stCxn id="95243" idx="1"/>
            <a:endCxn id="95271" idx="0"/>
          </p:cNvCxnSpPr>
          <p:nvPr/>
        </p:nvCxnSpPr>
        <p:spPr bwMode="auto">
          <a:xfrm flipV="1">
            <a:off x="1630363" y="1808163"/>
            <a:ext cx="1747837" cy="4810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0" name="Straight Connector 9"/>
          <p:cNvCxnSpPr>
            <a:stCxn id="95241" idx="0"/>
            <a:endCxn id="95271" idx="0"/>
          </p:cNvCxnSpPr>
          <p:nvPr/>
        </p:nvCxnSpPr>
        <p:spPr bwMode="auto">
          <a:xfrm>
            <a:off x="1997869" y="1389063"/>
            <a:ext cx="1380331"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5241"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630363" y="1389063"/>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5242" name="TextBox 11"/>
          <p:cNvSpPr txBox="1">
            <a:spLocks noChangeArrowheads="1"/>
          </p:cNvSpPr>
          <p:nvPr/>
        </p:nvSpPr>
        <p:spPr bwMode="auto">
          <a:xfrm>
            <a:off x="1427106" y="1092200"/>
            <a:ext cx="1292340"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192.168.10.0/24</a:t>
            </a:r>
            <a:endParaRPr lang="fr-FR" b="1" dirty="0"/>
          </a:p>
        </p:txBody>
      </p:sp>
      <p:pic>
        <p:nvPicPr>
          <p:cNvPr id="95243"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630363" y="2132013"/>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4" name="Straight Connector 13"/>
          <p:cNvCxnSpPr>
            <a:stCxn id="95249" idx="1"/>
            <a:endCxn id="95248" idx="0"/>
          </p:cNvCxnSpPr>
          <p:nvPr/>
        </p:nvCxnSpPr>
        <p:spPr bwMode="auto">
          <a:xfrm flipH="1" flipV="1">
            <a:off x="5519738" y="1808163"/>
            <a:ext cx="1028700" cy="4746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95246" idx="1"/>
          </p:cNvCxnSpPr>
          <p:nvPr/>
        </p:nvCxnSpPr>
        <p:spPr bwMode="auto">
          <a:xfrm flipH="1">
            <a:off x="5384800" y="1568450"/>
            <a:ext cx="1160463" cy="3667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5246"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545263" y="1411288"/>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5247" name="Picture 37"/>
          <p:cNvPicPr>
            <a:picLocks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5164138" y="1633538"/>
            <a:ext cx="693737" cy="411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5248" name="TextBox 17"/>
          <p:cNvSpPr txBox="1">
            <a:spLocks noChangeArrowheads="1"/>
          </p:cNvSpPr>
          <p:nvPr/>
        </p:nvSpPr>
        <p:spPr bwMode="auto">
          <a:xfrm>
            <a:off x="5329622" y="1808163"/>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R2</a:t>
            </a:r>
            <a:endParaRPr lang="fr-FR" b="1" dirty="0">
              <a:solidFill>
                <a:schemeClr val="bg1"/>
              </a:solidFill>
            </a:endParaRPr>
          </a:p>
        </p:txBody>
      </p:sp>
      <p:pic>
        <p:nvPicPr>
          <p:cNvPr id="95249" name="Picture 18"/>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548438" y="2125663"/>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5250" name="TextBox 19"/>
          <p:cNvSpPr txBox="1">
            <a:spLocks noChangeArrowheads="1"/>
          </p:cNvSpPr>
          <p:nvPr/>
        </p:nvSpPr>
        <p:spPr bwMode="auto">
          <a:xfrm>
            <a:off x="1339262" y="2430463"/>
            <a:ext cx="1283877"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192.168.11.0/24</a:t>
            </a:r>
            <a:endParaRPr lang="fr-FR" b="1" dirty="0"/>
          </a:p>
        </p:txBody>
      </p:sp>
      <p:sp>
        <p:nvSpPr>
          <p:cNvPr id="95251" name="TextBox 20"/>
          <p:cNvSpPr txBox="1">
            <a:spLocks noChangeArrowheads="1"/>
          </p:cNvSpPr>
          <p:nvPr/>
        </p:nvSpPr>
        <p:spPr bwMode="auto">
          <a:xfrm>
            <a:off x="6424611" y="1116013"/>
            <a:ext cx="952505"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10.1.1.0/24</a:t>
            </a:r>
            <a:endParaRPr lang="fr-FR" b="1" dirty="0"/>
          </a:p>
        </p:txBody>
      </p:sp>
      <p:sp>
        <p:nvSpPr>
          <p:cNvPr id="95252" name="TextBox 21"/>
          <p:cNvSpPr txBox="1">
            <a:spLocks noChangeArrowheads="1"/>
          </p:cNvSpPr>
          <p:nvPr/>
        </p:nvSpPr>
        <p:spPr bwMode="auto">
          <a:xfrm>
            <a:off x="6434136" y="2414588"/>
            <a:ext cx="952505"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10.1.2.0/24</a:t>
            </a:r>
            <a:endParaRPr lang="fr-FR" b="1" dirty="0"/>
          </a:p>
        </p:txBody>
      </p:sp>
      <p:sp>
        <p:nvSpPr>
          <p:cNvPr id="95253" name="TextBox 22"/>
          <p:cNvSpPr txBox="1">
            <a:spLocks noChangeArrowheads="1"/>
          </p:cNvSpPr>
          <p:nvPr/>
        </p:nvSpPr>
        <p:spPr bwMode="auto">
          <a:xfrm>
            <a:off x="3691025" y="1347788"/>
            <a:ext cx="1590500"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209.165.200.224 /30</a:t>
            </a:r>
            <a:endParaRPr lang="fr-FR" b="1" dirty="0"/>
          </a:p>
        </p:txBody>
      </p:sp>
      <p:sp>
        <p:nvSpPr>
          <p:cNvPr id="95254" name="TextBox 23"/>
          <p:cNvSpPr txBox="1">
            <a:spLocks noChangeArrowheads="1"/>
          </p:cNvSpPr>
          <p:nvPr/>
        </p:nvSpPr>
        <p:spPr bwMode="auto">
          <a:xfrm>
            <a:off x="4754567" y="1677988"/>
            <a:ext cx="458779"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.226</a:t>
            </a:r>
            <a:endParaRPr lang="fr-FR" sz="2000" dirty="0"/>
          </a:p>
        </p:txBody>
      </p:sp>
      <p:sp>
        <p:nvSpPr>
          <p:cNvPr id="95255" name="Rectangle 24"/>
          <p:cNvSpPr>
            <a:spLocks noChangeArrowheads="1"/>
          </p:cNvSpPr>
          <p:nvPr/>
        </p:nvSpPr>
        <p:spPr bwMode="auto">
          <a:xfrm>
            <a:off x="1095759" y="1266825"/>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95256"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698500" y="1323975"/>
            <a:ext cx="498475" cy="446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7" name="Straight Connector 26"/>
          <p:cNvCxnSpPr>
            <a:stCxn id="95241" idx="1"/>
            <a:endCxn id="95256" idx="3"/>
          </p:cNvCxnSpPr>
          <p:nvPr/>
        </p:nvCxnSpPr>
        <p:spPr bwMode="auto">
          <a:xfrm flipH="1">
            <a:off x="1196975" y="1546225"/>
            <a:ext cx="4333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5258" name="Rectangle 27"/>
          <p:cNvSpPr>
            <a:spLocks noChangeArrowheads="1"/>
          </p:cNvSpPr>
          <p:nvPr/>
        </p:nvSpPr>
        <p:spPr bwMode="auto">
          <a:xfrm>
            <a:off x="1095759" y="2011363"/>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95259"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698500" y="2068513"/>
            <a:ext cx="498475"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0" name="Straight Connector 29"/>
          <p:cNvCxnSpPr>
            <a:stCxn id="95243" idx="1"/>
            <a:endCxn id="95259" idx="3"/>
          </p:cNvCxnSpPr>
          <p:nvPr/>
        </p:nvCxnSpPr>
        <p:spPr bwMode="auto">
          <a:xfrm flipH="1">
            <a:off x="1196975" y="2289175"/>
            <a:ext cx="433388"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5261" name="Rectangle 30"/>
          <p:cNvSpPr>
            <a:spLocks noChangeArrowheads="1"/>
          </p:cNvSpPr>
          <p:nvPr/>
        </p:nvSpPr>
        <p:spPr bwMode="auto">
          <a:xfrm>
            <a:off x="7394959" y="1274763"/>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95262"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7678738" y="1327150"/>
            <a:ext cx="498475" cy="446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5263" name="Rectangle 32"/>
          <p:cNvSpPr>
            <a:spLocks noChangeArrowheads="1"/>
          </p:cNvSpPr>
          <p:nvPr/>
        </p:nvSpPr>
        <p:spPr bwMode="auto">
          <a:xfrm>
            <a:off x="7409247" y="2014538"/>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95264" name="Picture 33"/>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7693025" y="2071688"/>
            <a:ext cx="498475"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5265" name="TextBox 34"/>
          <p:cNvSpPr txBox="1">
            <a:spLocks noChangeArrowheads="1"/>
          </p:cNvSpPr>
          <p:nvPr/>
        </p:nvSpPr>
        <p:spPr bwMode="auto">
          <a:xfrm>
            <a:off x="5754658" y="1482725"/>
            <a:ext cx="301686"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.1</a:t>
            </a:r>
            <a:endParaRPr lang="fr-FR" sz="2000" dirty="0"/>
          </a:p>
        </p:txBody>
      </p:sp>
      <p:sp>
        <p:nvSpPr>
          <p:cNvPr id="95266" name="TextBox 35"/>
          <p:cNvSpPr txBox="1">
            <a:spLocks noChangeArrowheads="1"/>
          </p:cNvSpPr>
          <p:nvPr/>
        </p:nvSpPr>
        <p:spPr bwMode="auto">
          <a:xfrm>
            <a:off x="5761801" y="1998663"/>
            <a:ext cx="301685"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.1</a:t>
            </a:r>
            <a:endParaRPr lang="fr-FR" sz="2000" dirty="0"/>
          </a:p>
        </p:txBody>
      </p:sp>
      <p:sp>
        <p:nvSpPr>
          <p:cNvPr id="95267" name="TextBox 36"/>
          <p:cNvSpPr txBox="1">
            <a:spLocks noChangeArrowheads="1"/>
          </p:cNvSpPr>
          <p:nvPr/>
        </p:nvSpPr>
        <p:spPr bwMode="auto">
          <a:xfrm>
            <a:off x="2627027" y="1941513"/>
            <a:ext cx="489236"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.1</a:t>
            </a:r>
          </a:p>
          <a:p>
            <a:pPr algn="r">
              <a:buNone/>
            </a:pPr>
            <a:r>
              <a:rPr lang="fr-FR" sz="1100" b="0" i="0" dirty="0" smtClean="0">
                <a:solidFill>
                  <a:schemeClr val="tx1"/>
                </a:solidFill>
                <a:latin typeface="Arial"/>
                <a:ea typeface="ＭＳ Ｐゴシック"/>
                <a:cs typeface="ＭＳ Ｐゴシック"/>
              </a:rPr>
              <a:t>G0/1</a:t>
            </a:r>
            <a:endParaRPr lang="fr-FR" sz="2000" dirty="0"/>
          </a:p>
        </p:txBody>
      </p:sp>
      <p:sp>
        <p:nvSpPr>
          <p:cNvPr id="95268" name="TextBox 37"/>
          <p:cNvSpPr txBox="1">
            <a:spLocks noChangeArrowheads="1"/>
          </p:cNvSpPr>
          <p:nvPr/>
        </p:nvSpPr>
        <p:spPr bwMode="auto">
          <a:xfrm>
            <a:off x="3665692" y="1711325"/>
            <a:ext cx="591829"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.225</a:t>
            </a:r>
          </a:p>
          <a:p>
            <a:pPr algn="ctr">
              <a:lnSpc>
                <a:spcPct val="90000"/>
              </a:lnSpc>
              <a:buNone/>
            </a:pPr>
            <a:r>
              <a:rPr lang="fr-FR" sz="1100" b="0" i="0" dirty="0" smtClean="0">
                <a:solidFill>
                  <a:schemeClr val="tx1"/>
                </a:solidFill>
                <a:latin typeface="Arial"/>
                <a:ea typeface="ＭＳ Ｐゴシック"/>
                <a:cs typeface="ＭＳ Ｐゴシック"/>
              </a:rPr>
              <a:t>S0/0/0</a:t>
            </a:r>
            <a:endParaRPr lang="fr-FR" sz="2000" dirty="0"/>
          </a:p>
        </p:txBody>
      </p:sp>
      <p:sp>
        <p:nvSpPr>
          <p:cNvPr id="95269" name="TextBox 38"/>
          <p:cNvSpPr txBox="1">
            <a:spLocks noChangeArrowheads="1"/>
          </p:cNvSpPr>
          <p:nvPr/>
        </p:nvSpPr>
        <p:spPr bwMode="auto">
          <a:xfrm>
            <a:off x="2639727" y="1277938"/>
            <a:ext cx="489236"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G0/0</a:t>
            </a:r>
          </a:p>
          <a:p>
            <a:pPr algn="r">
              <a:buNone/>
            </a:pPr>
            <a:r>
              <a:rPr lang="fr-FR" sz="1100" b="0" i="0" dirty="0" smtClean="0">
                <a:solidFill>
                  <a:schemeClr val="tx1"/>
                </a:solidFill>
                <a:latin typeface="Arial"/>
                <a:ea typeface="ＭＳ Ｐゴシック"/>
                <a:cs typeface="ＭＳ Ｐゴシック"/>
              </a:rPr>
              <a:t>.1</a:t>
            </a:r>
            <a:endParaRPr lang="fr-FR" sz="2000" dirty="0"/>
          </a:p>
        </p:txBody>
      </p:sp>
      <p:pic>
        <p:nvPicPr>
          <p:cNvPr id="95270" name="Picture 37"/>
          <p:cNvPicPr>
            <a:picLocks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3022600" y="1633538"/>
            <a:ext cx="693738" cy="411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5271" name="TextBox 40"/>
          <p:cNvSpPr txBox="1">
            <a:spLocks noChangeArrowheads="1"/>
          </p:cNvSpPr>
          <p:nvPr/>
        </p:nvSpPr>
        <p:spPr bwMode="auto">
          <a:xfrm>
            <a:off x="3188084" y="1808163"/>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R1</a:t>
            </a:r>
            <a:endParaRPr lang="fr-FR" b="1" dirty="0">
              <a:solidFill>
                <a:schemeClr val="bg1"/>
              </a:solidFill>
            </a:endParaRPr>
          </a:p>
        </p:txBody>
      </p:sp>
      <p:sp>
        <p:nvSpPr>
          <p:cNvPr id="95272" name="Rectangle 41"/>
          <p:cNvSpPr>
            <a:spLocks noChangeArrowheads="1"/>
          </p:cNvSpPr>
          <p:nvPr/>
        </p:nvSpPr>
        <p:spPr bwMode="auto">
          <a:xfrm>
            <a:off x="323847" y="1365250"/>
            <a:ext cx="46038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PC1</a:t>
            </a:r>
            <a:endParaRPr lang="fr-FR" sz="1100" b="0" i="0" dirty="0">
              <a:solidFill>
                <a:schemeClr val="tx1"/>
              </a:solidFill>
              <a:latin typeface="Arial"/>
              <a:ea typeface="ＭＳ Ｐゴシック"/>
              <a:cs typeface="ＭＳ Ｐゴシック"/>
            </a:endParaRPr>
          </a:p>
        </p:txBody>
      </p:sp>
      <p:sp>
        <p:nvSpPr>
          <p:cNvPr id="95273" name="Rectangle 42"/>
          <p:cNvSpPr>
            <a:spLocks noChangeArrowheads="1"/>
          </p:cNvSpPr>
          <p:nvPr/>
        </p:nvSpPr>
        <p:spPr bwMode="auto">
          <a:xfrm>
            <a:off x="323847" y="2111375"/>
            <a:ext cx="46038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PC2</a:t>
            </a:r>
            <a:endParaRPr lang="fr-FR" sz="1100" b="0" i="0" dirty="0">
              <a:solidFill>
                <a:schemeClr val="tx1"/>
              </a:solidFill>
              <a:latin typeface="Arial"/>
              <a:ea typeface="ＭＳ Ｐゴシック"/>
              <a:cs typeface="ＭＳ Ｐゴシック"/>
            </a:endParaRPr>
          </a:p>
        </p:txBody>
      </p:sp>
      <p:sp>
        <p:nvSpPr>
          <p:cNvPr id="95274" name="TextBox 43"/>
          <p:cNvSpPr txBox="1">
            <a:spLocks noChangeArrowheads="1"/>
          </p:cNvSpPr>
          <p:nvPr/>
        </p:nvSpPr>
        <p:spPr bwMode="auto">
          <a:xfrm>
            <a:off x="4646613" y="2935288"/>
            <a:ext cx="3803650" cy="116681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buNone/>
            </a:pPr>
            <a:r>
              <a:rPr lang="fr-FR" sz="1100" b="0" i="0" dirty="0" smtClean="0">
                <a:solidFill>
                  <a:schemeClr val="tx1"/>
                </a:solidFill>
                <a:latin typeface="Courier New"/>
                <a:ea typeface="ＭＳ Ｐゴシック"/>
                <a:cs typeface="Courier New"/>
              </a:rPr>
              <a:t>Router&gt; </a:t>
            </a:r>
            <a:r>
              <a:rPr lang="fr-FR" sz="1100" b="1" i="0" dirty="0" smtClean="0">
                <a:solidFill>
                  <a:schemeClr val="tx1"/>
                </a:solidFill>
                <a:latin typeface="Courier New"/>
                <a:ea typeface="ＭＳ Ｐゴシック"/>
                <a:cs typeface="Courier New"/>
              </a:rPr>
              <a:t>en</a:t>
            </a:r>
          </a:p>
          <a:p>
            <a:pPr algn="l">
              <a:buNone/>
            </a:pPr>
            <a:r>
              <a:rPr lang="fr-FR" sz="1100" b="0" i="0" dirty="0" smtClean="0">
                <a:solidFill>
                  <a:schemeClr val="tx1"/>
                </a:solidFill>
                <a:latin typeface="Courier New"/>
                <a:ea typeface="ＭＳ Ｐゴシック"/>
                <a:cs typeface="Courier New"/>
              </a:rPr>
              <a:t>Router# </a:t>
            </a:r>
            <a:r>
              <a:rPr lang="fr-FR" sz="1100" b="1" i="0" dirty="0" smtClean="0">
                <a:solidFill>
                  <a:schemeClr val="tx1"/>
                </a:solidFill>
                <a:latin typeface="Courier New"/>
                <a:ea typeface="ＭＳ Ｐゴシック"/>
                <a:cs typeface="Courier New"/>
              </a:rPr>
              <a:t>conf t</a:t>
            </a:r>
          </a:p>
          <a:p>
            <a:pPr algn="l">
              <a:buNone/>
            </a:pPr>
            <a:r>
              <a:rPr lang="fr-FR" sz="1100" b="0" i="0" dirty="0" smtClean="0">
                <a:solidFill>
                  <a:schemeClr val="tx1"/>
                </a:solidFill>
                <a:latin typeface="Courier New"/>
                <a:ea typeface="ＭＳ Ｐゴシック"/>
                <a:cs typeface="Courier New"/>
              </a:rPr>
              <a:t>Enter configuration commands, one per line.  Terminez par CNTL/Z.</a:t>
            </a:r>
          </a:p>
          <a:p>
            <a:pPr algn="l">
              <a:buNone/>
            </a:pPr>
            <a:r>
              <a:rPr lang="fr-FR" sz="1100" b="0" i="0" dirty="0" smtClean="0">
                <a:solidFill>
                  <a:schemeClr val="tx1"/>
                </a:solidFill>
                <a:latin typeface="Courier New"/>
                <a:ea typeface="ＭＳ Ｐゴシック"/>
                <a:cs typeface="Courier New"/>
              </a:rPr>
              <a:t>Router(config)# </a:t>
            </a:r>
            <a:r>
              <a:rPr lang="fr-FR" sz="1100" b="1" i="0" dirty="0" smtClean="0">
                <a:solidFill>
                  <a:schemeClr val="tx1"/>
                </a:solidFill>
                <a:latin typeface="Courier New"/>
                <a:ea typeface="ＭＳ Ｐゴシック"/>
                <a:cs typeface="Courier New"/>
              </a:rPr>
              <a:t>ho R1</a:t>
            </a:r>
          </a:p>
          <a:p>
            <a:pPr algn="l">
              <a:buNone/>
            </a:pPr>
            <a:r>
              <a:rPr lang="fr-FR" sz="1100" b="0" i="0" dirty="0" smtClean="0">
                <a:solidFill>
                  <a:schemeClr val="tx1"/>
                </a:solidFill>
                <a:latin typeface="Courier New"/>
                <a:ea typeface="ＭＳ Ｐゴシック"/>
                <a:cs typeface="Courier New"/>
              </a:rPr>
              <a:t>R2(config)#</a:t>
            </a:r>
            <a:endParaRPr lang="fr-FR" sz="1100" b="0" i="0" dirty="0">
              <a:solidFill>
                <a:schemeClr val="tx1"/>
              </a:solidFill>
              <a:latin typeface="Courier New"/>
              <a:ea typeface="ＭＳ Ｐゴシック"/>
              <a:cs typeface="Courier New"/>
            </a:endParaRPr>
          </a:p>
        </p:txBody>
      </p:sp>
      <p:cxnSp>
        <p:nvCxnSpPr>
          <p:cNvPr id="45" name="Straight Arrow Connector 44"/>
          <p:cNvCxnSpPr/>
          <p:nvPr/>
        </p:nvCxnSpPr>
        <p:spPr>
          <a:xfrm flipV="1">
            <a:off x="3346450" y="2125663"/>
            <a:ext cx="0" cy="82391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276" name="TextBox 45"/>
          <p:cNvSpPr txBox="1">
            <a:spLocks noChangeArrowheads="1"/>
          </p:cNvSpPr>
          <p:nvPr/>
        </p:nvSpPr>
        <p:spPr bwMode="auto">
          <a:xfrm>
            <a:off x="4200525" y="3454400"/>
            <a:ext cx="503238" cy="286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chemeClr val="tx1"/>
                </a:solidFill>
                <a:latin typeface="Arial"/>
                <a:ea typeface="ＭＳ Ｐゴシック"/>
                <a:cs typeface="ＭＳ Ｐゴシック"/>
              </a:rPr>
              <a:t>OU</a:t>
            </a:r>
            <a:endParaRPr lang="fr-FR" sz="1400" b="0" i="0" dirty="0">
              <a:solidFill>
                <a:schemeClr val="tx1"/>
              </a:solidFill>
              <a:latin typeface="Arial"/>
              <a:ea typeface="ＭＳ Ｐゴシック"/>
              <a:cs typeface="ＭＳ Ｐゴシック"/>
            </a:endParaRPr>
          </a:p>
        </p:txBody>
      </p:sp>
      <p:sp>
        <p:nvSpPr>
          <p:cNvPr id="95277" name="TextBox 132"/>
          <p:cNvSpPr txBox="1">
            <a:spLocks noChangeArrowheads="1"/>
          </p:cNvSpPr>
          <p:nvPr/>
        </p:nvSpPr>
        <p:spPr bwMode="auto">
          <a:xfrm>
            <a:off x="446088" y="4181475"/>
            <a:ext cx="3586162" cy="24193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buNone/>
            </a:pPr>
            <a:r>
              <a:rPr lang="fr-FR" sz="1100" b="0" i="0" dirty="0" smtClean="0">
                <a:solidFill>
                  <a:schemeClr val="tx1"/>
                </a:solidFill>
                <a:latin typeface="Courier New"/>
                <a:ea typeface="ＭＳ Ｐゴシック"/>
                <a:cs typeface="Courier New"/>
              </a:rPr>
              <a:t>R1(config)# </a:t>
            </a:r>
            <a:r>
              <a:rPr lang="fr-FR" sz="1100" b="1" i="0" dirty="0" smtClean="0">
                <a:solidFill>
                  <a:schemeClr val="tx1"/>
                </a:solidFill>
                <a:latin typeface="Courier New"/>
                <a:ea typeface="ＭＳ Ｐゴシック"/>
                <a:cs typeface="Courier New"/>
              </a:rPr>
              <a:t>enable secret class</a:t>
            </a:r>
          </a:p>
          <a:p>
            <a:pPr algn="l">
              <a:buNone/>
            </a:pPr>
            <a:r>
              <a:rPr lang="fr-FR" sz="1100" b="0" i="0" dirty="0" smtClean="0">
                <a:solidFill>
                  <a:schemeClr val="tx1"/>
                </a:solidFill>
                <a:latin typeface="Courier New"/>
                <a:ea typeface="ＭＳ Ｐゴシック"/>
                <a:cs typeface="Courier New"/>
              </a:rPr>
              <a:t>R1(config)# </a:t>
            </a:r>
          </a:p>
          <a:p>
            <a:pPr algn="l">
              <a:buNone/>
            </a:pPr>
            <a:r>
              <a:rPr lang="fr-FR" sz="1100" b="0" i="0" dirty="0" smtClean="0">
                <a:solidFill>
                  <a:schemeClr val="tx1"/>
                </a:solidFill>
                <a:latin typeface="Courier New"/>
                <a:ea typeface="ＭＳ Ｐゴシック"/>
                <a:cs typeface="Courier New"/>
              </a:rPr>
              <a:t>R1(config)# </a:t>
            </a:r>
            <a:r>
              <a:rPr lang="fr-FR" sz="1100" b="1" i="0" dirty="0" smtClean="0">
                <a:solidFill>
                  <a:schemeClr val="tx1"/>
                </a:solidFill>
                <a:latin typeface="Courier New"/>
                <a:ea typeface="ＭＳ Ｐゴシック"/>
                <a:cs typeface="Courier New"/>
              </a:rPr>
              <a:t>line console 0</a:t>
            </a:r>
          </a:p>
          <a:p>
            <a:pPr algn="l">
              <a:buNone/>
            </a:pPr>
            <a:r>
              <a:rPr lang="fr-FR" sz="1100" b="0" i="0" dirty="0" smtClean="0">
                <a:solidFill>
                  <a:schemeClr val="tx1"/>
                </a:solidFill>
                <a:latin typeface="Courier New"/>
                <a:ea typeface="ＭＳ Ｐゴシック"/>
                <a:cs typeface="Courier New"/>
              </a:rPr>
              <a:t>R1(config-line)# </a:t>
            </a:r>
            <a:r>
              <a:rPr lang="fr-FR" sz="1100" b="1" i="0" dirty="0" smtClean="0">
                <a:solidFill>
                  <a:schemeClr val="tx1"/>
                </a:solidFill>
                <a:latin typeface="Courier New"/>
                <a:ea typeface="ＭＳ Ｐゴシック"/>
                <a:cs typeface="Courier New"/>
              </a:rPr>
              <a:t>password cisco</a:t>
            </a:r>
          </a:p>
          <a:p>
            <a:pPr algn="l">
              <a:buNone/>
            </a:pPr>
            <a:r>
              <a:rPr lang="fr-FR" sz="1100" b="0" i="0" dirty="0" smtClean="0">
                <a:solidFill>
                  <a:schemeClr val="tx1"/>
                </a:solidFill>
                <a:latin typeface="Courier New"/>
                <a:ea typeface="ＭＳ Ｐゴシック"/>
                <a:cs typeface="Courier New"/>
              </a:rPr>
              <a:t>R1(config-line)# </a:t>
            </a:r>
            <a:r>
              <a:rPr lang="fr-FR" sz="1100" b="1" i="0" dirty="0" smtClean="0">
                <a:solidFill>
                  <a:schemeClr val="tx1"/>
                </a:solidFill>
                <a:latin typeface="Courier New"/>
                <a:ea typeface="ＭＳ Ｐゴシック"/>
                <a:cs typeface="Courier New"/>
              </a:rPr>
              <a:t>login</a:t>
            </a:r>
          </a:p>
          <a:p>
            <a:pPr algn="l">
              <a:buNone/>
            </a:pPr>
            <a:r>
              <a:rPr lang="fr-FR" sz="1100" b="0" i="0" dirty="0" smtClean="0">
                <a:solidFill>
                  <a:schemeClr val="tx1"/>
                </a:solidFill>
                <a:latin typeface="Courier New"/>
                <a:ea typeface="ＭＳ Ｐゴシック"/>
                <a:cs typeface="Courier New"/>
              </a:rPr>
              <a:t>R1(config-line)# </a:t>
            </a:r>
            <a:r>
              <a:rPr lang="fr-FR" sz="1100" b="1" i="0" dirty="0" smtClean="0">
                <a:solidFill>
                  <a:schemeClr val="tx1"/>
                </a:solidFill>
                <a:latin typeface="Courier New"/>
                <a:ea typeface="ＭＳ Ｐゴシック"/>
                <a:cs typeface="Courier New"/>
              </a:rPr>
              <a:t>exit</a:t>
            </a:r>
          </a:p>
          <a:p>
            <a:pPr algn="l">
              <a:buNone/>
            </a:pPr>
            <a:r>
              <a:rPr lang="fr-FR" sz="1100" b="0" i="0" dirty="0" smtClean="0">
                <a:solidFill>
                  <a:schemeClr val="tx1"/>
                </a:solidFill>
                <a:latin typeface="Courier New"/>
                <a:ea typeface="ＭＳ Ｐゴシック"/>
                <a:cs typeface="Courier New"/>
              </a:rPr>
              <a:t>R1(config)#</a:t>
            </a:r>
          </a:p>
          <a:p>
            <a:pPr algn="l">
              <a:buNone/>
            </a:pPr>
            <a:r>
              <a:rPr lang="fr-FR" sz="1100" b="0" i="0" dirty="0" smtClean="0">
                <a:solidFill>
                  <a:schemeClr val="tx1"/>
                </a:solidFill>
                <a:latin typeface="Courier New"/>
                <a:ea typeface="ＭＳ Ｐゴシック"/>
                <a:cs typeface="Courier New"/>
              </a:rPr>
              <a:t>R1(config)# </a:t>
            </a:r>
            <a:r>
              <a:rPr lang="fr-FR" sz="1100" b="1" i="0" dirty="0" smtClean="0">
                <a:solidFill>
                  <a:schemeClr val="tx1"/>
                </a:solidFill>
                <a:latin typeface="Courier New"/>
                <a:ea typeface="ＭＳ Ｐゴシック"/>
                <a:cs typeface="Courier New"/>
              </a:rPr>
              <a:t>line vty 0 4</a:t>
            </a:r>
          </a:p>
          <a:p>
            <a:pPr algn="l">
              <a:buNone/>
            </a:pPr>
            <a:r>
              <a:rPr lang="fr-FR" sz="1100" b="0" i="0" dirty="0" smtClean="0">
                <a:solidFill>
                  <a:schemeClr val="tx1"/>
                </a:solidFill>
                <a:latin typeface="Courier New"/>
                <a:ea typeface="ＭＳ Ｐゴシック"/>
                <a:cs typeface="Courier New"/>
              </a:rPr>
              <a:t>R1(config-line)# </a:t>
            </a:r>
            <a:r>
              <a:rPr lang="fr-FR" sz="1100" b="1" i="0" dirty="0" smtClean="0">
                <a:solidFill>
                  <a:schemeClr val="tx1"/>
                </a:solidFill>
                <a:latin typeface="Courier New"/>
                <a:ea typeface="ＭＳ Ｐゴシック"/>
                <a:cs typeface="Courier New"/>
              </a:rPr>
              <a:t>password cisco</a:t>
            </a:r>
          </a:p>
          <a:p>
            <a:pPr algn="l">
              <a:buNone/>
            </a:pPr>
            <a:r>
              <a:rPr lang="fr-FR" sz="1100" b="0" i="0" dirty="0" smtClean="0">
                <a:solidFill>
                  <a:schemeClr val="tx1"/>
                </a:solidFill>
                <a:latin typeface="Courier New"/>
                <a:ea typeface="ＭＳ Ｐゴシック"/>
                <a:cs typeface="Courier New"/>
              </a:rPr>
              <a:t>R1(config-line)# </a:t>
            </a:r>
            <a:r>
              <a:rPr lang="fr-FR" sz="1100" b="1" i="0" dirty="0" smtClean="0">
                <a:solidFill>
                  <a:schemeClr val="tx1"/>
                </a:solidFill>
                <a:latin typeface="Courier New"/>
                <a:ea typeface="ＭＳ Ｐゴシック"/>
                <a:cs typeface="Courier New"/>
              </a:rPr>
              <a:t>login</a:t>
            </a:r>
          </a:p>
          <a:p>
            <a:pPr algn="l">
              <a:buNone/>
            </a:pPr>
            <a:r>
              <a:rPr lang="fr-FR" sz="1100" b="0" i="0" dirty="0" smtClean="0">
                <a:solidFill>
                  <a:schemeClr val="tx1"/>
                </a:solidFill>
                <a:latin typeface="Courier New"/>
                <a:ea typeface="ＭＳ Ｐゴシック"/>
                <a:cs typeface="Courier New"/>
              </a:rPr>
              <a:t>R1(config-line)# </a:t>
            </a:r>
            <a:r>
              <a:rPr lang="fr-FR" sz="1100" b="1" i="0" dirty="0" smtClean="0">
                <a:solidFill>
                  <a:schemeClr val="tx1"/>
                </a:solidFill>
                <a:latin typeface="Courier New"/>
                <a:ea typeface="ＭＳ Ｐゴシック"/>
                <a:cs typeface="Courier New"/>
              </a:rPr>
              <a:t>exit</a:t>
            </a:r>
          </a:p>
          <a:p>
            <a:pPr algn="l">
              <a:buNone/>
            </a:pPr>
            <a:r>
              <a:rPr lang="fr-FR" sz="1100" b="0" i="0" dirty="0" smtClean="0">
                <a:solidFill>
                  <a:schemeClr val="tx1"/>
                </a:solidFill>
                <a:latin typeface="Courier New"/>
                <a:ea typeface="ＭＳ Ｐゴシック"/>
                <a:cs typeface="Courier New"/>
              </a:rPr>
              <a:t>R1(config)# </a:t>
            </a:r>
          </a:p>
          <a:p>
            <a:pPr algn="l">
              <a:buNone/>
            </a:pPr>
            <a:r>
              <a:rPr lang="fr-FR" sz="1100" b="0" i="0" dirty="0" smtClean="0">
                <a:solidFill>
                  <a:schemeClr val="tx1"/>
                </a:solidFill>
                <a:latin typeface="Courier New"/>
                <a:ea typeface="ＭＳ Ｐゴシック"/>
                <a:cs typeface="Courier New"/>
              </a:rPr>
              <a:t>R1(config)# </a:t>
            </a:r>
            <a:r>
              <a:rPr lang="fr-FR" sz="1100" b="1" i="0" dirty="0" smtClean="0">
                <a:solidFill>
                  <a:schemeClr val="tx1"/>
                </a:solidFill>
                <a:latin typeface="Courier New"/>
                <a:ea typeface="ＭＳ Ｐゴシック"/>
                <a:cs typeface="Courier New"/>
              </a:rPr>
              <a:t>service password-encryption</a:t>
            </a:r>
          </a:p>
          <a:p>
            <a:pPr algn="l">
              <a:buNone/>
            </a:pPr>
            <a:r>
              <a:rPr lang="fr-FR" sz="1100" b="0" i="0" dirty="0" smtClean="0">
                <a:solidFill>
                  <a:schemeClr val="tx1"/>
                </a:solidFill>
                <a:latin typeface="Courier New"/>
                <a:ea typeface="ＭＳ Ｐゴシック"/>
                <a:cs typeface="Courier New"/>
              </a:rPr>
              <a:t>R1(config)#</a:t>
            </a:r>
            <a:r>
              <a:rPr lang="fr-FR" sz="1100" b="1" i="0" dirty="0" smtClean="0">
                <a:solidFill>
                  <a:schemeClr val="tx1"/>
                </a:solidFill>
                <a:latin typeface="Courier New"/>
                <a:ea typeface="ＭＳ Ｐゴシック"/>
                <a:cs typeface="Courier New"/>
              </a:rPr>
              <a:t> </a:t>
            </a:r>
            <a:endParaRPr lang="fr-FR" sz="1100" b="1" i="0" dirty="0">
              <a:solidFill>
                <a:schemeClr val="tx1"/>
              </a:solidFill>
              <a:latin typeface="Courier New"/>
              <a:ea typeface="ＭＳ Ｐゴシック"/>
              <a:cs typeface="Courier New"/>
            </a:endParaRPr>
          </a:p>
        </p:txBody>
      </p:sp>
      <p:sp>
        <p:nvSpPr>
          <p:cNvPr id="95278" name="TextBox 133"/>
          <p:cNvSpPr txBox="1">
            <a:spLocks noChangeArrowheads="1"/>
          </p:cNvSpPr>
          <p:nvPr/>
        </p:nvSpPr>
        <p:spPr bwMode="auto">
          <a:xfrm>
            <a:off x="4230688" y="4181475"/>
            <a:ext cx="4754562" cy="158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buNone/>
            </a:pPr>
            <a:r>
              <a:rPr lang="fr-FR" sz="1100" b="0" i="0" dirty="0" smtClean="0">
                <a:solidFill>
                  <a:schemeClr val="tx1"/>
                </a:solidFill>
                <a:latin typeface="Courier New"/>
                <a:ea typeface="ＭＳ Ｐゴシック"/>
                <a:cs typeface="Courier New"/>
              </a:rPr>
              <a:t>R1(config)# </a:t>
            </a:r>
            <a:r>
              <a:rPr lang="fr-FR" sz="1100" b="1" i="0" dirty="0" smtClean="0">
                <a:solidFill>
                  <a:schemeClr val="tx1"/>
                </a:solidFill>
                <a:latin typeface="Courier New"/>
                <a:ea typeface="ＭＳ Ｐゴシック"/>
                <a:cs typeface="Courier New"/>
              </a:rPr>
              <a:t>banner motd #</a:t>
            </a:r>
          </a:p>
          <a:p>
            <a:pPr algn="l">
              <a:buNone/>
            </a:pPr>
            <a:r>
              <a:rPr lang="fr-FR" sz="1100" b="0" i="0" dirty="0" smtClean="0">
                <a:solidFill>
                  <a:schemeClr val="tx1"/>
                </a:solidFill>
                <a:latin typeface="Courier New"/>
                <a:ea typeface="ＭＳ Ｐゴシック"/>
                <a:cs typeface="Courier New"/>
              </a:rPr>
              <a:t>Entrez le TEXTE du message.  End with the character '#'.</a:t>
            </a:r>
          </a:p>
          <a:p>
            <a:pPr algn="l">
              <a:buNone/>
            </a:pPr>
            <a:r>
              <a:rPr lang="fr-FR" sz="1100" b="0" i="0" dirty="0" smtClean="0">
                <a:solidFill>
                  <a:schemeClr val="tx1"/>
                </a:solidFill>
                <a:latin typeface="Courier New"/>
                <a:ea typeface="ＭＳ Ｐゴシック"/>
                <a:cs typeface="Courier New"/>
              </a:rPr>
              <a:t>    ***********************************************</a:t>
            </a:r>
          </a:p>
          <a:p>
            <a:pPr algn="l">
              <a:buNone/>
            </a:pPr>
            <a:r>
              <a:rPr lang="fr-FR" sz="1100" b="0" i="0" dirty="0" smtClean="0">
                <a:solidFill>
                  <a:schemeClr val="tx1"/>
                </a:solidFill>
                <a:latin typeface="Courier New"/>
                <a:ea typeface="ＭＳ Ｐゴシック"/>
                <a:cs typeface="Courier New"/>
              </a:rPr>
              <a:t>      WARNING: Unauthorized access is prohibited!</a:t>
            </a:r>
          </a:p>
          <a:p>
            <a:pPr algn="l">
              <a:buNone/>
            </a:pPr>
            <a:r>
              <a:rPr lang="fr-FR" sz="1100" b="0" i="0" dirty="0" smtClean="0">
                <a:solidFill>
                  <a:schemeClr val="tx1"/>
                </a:solidFill>
                <a:latin typeface="Courier New"/>
                <a:ea typeface="ＭＳ Ｐゴシック"/>
                <a:cs typeface="Courier New"/>
              </a:rPr>
              <a:t>    ***********************************************</a:t>
            </a:r>
          </a:p>
          <a:p>
            <a:pPr algn="l">
              <a:buNone/>
            </a:pPr>
            <a:r>
              <a:rPr lang="fr-FR" sz="1100" b="0" i="0" dirty="0" smtClean="0">
                <a:solidFill>
                  <a:schemeClr val="tx1"/>
                </a:solidFill>
                <a:latin typeface="Courier New"/>
                <a:ea typeface="ＭＳ Ｐゴシック"/>
                <a:cs typeface="Courier New"/>
              </a:rPr>
              <a:t>Nº</a:t>
            </a:r>
          </a:p>
          <a:p>
            <a:pPr algn="l">
              <a:buNone/>
            </a:pPr>
            <a:endParaRPr lang="fr-FR" sz="1100" dirty="0" smtClean="0">
              <a:latin typeface="Courier New" charset="0"/>
              <a:cs typeface="Courier New" charset="0"/>
            </a:endParaRPr>
          </a:p>
          <a:p>
            <a:pPr algn="l">
              <a:buNone/>
            </a:pPr>
            <a:r>
              <a:rPr lang="fr-FR" sz="1100" b="0" i="0" dirty="0" smtClean="0">
                <a:solidFill>
                  <a:schemeClr val="tx1"/>
                </a:solidFill>
                <a:latin typeface="Courier New"/>
                <a:ea typeface="ＭＳ Ｐゴシック"/>
                <a:cs typeface="Courier New"/>
              </a:rPr>
              <a:t>R1(config)#</a:t>
            </a:r>
            <a:endParaRPr lang="fr-FR" sz="1100" b="1" dirty="0">
              <a:latin typeface="Courier New" charset="0"/>
              <a:cs typeface="Courier New" charset="0"/>
            </a:endParaRPr>
          </a:p>
        </p:txBody>
      </p:sp>
      <p:sp>
        <p:nvSpPr>
          <p:cNvPr id="95279" name="TextBox 134"/>
          <p:cNvSpPr txBox="1">
            <a:spLocks noChangeArrowheads="1"/>
          </p:cNvSpPr>
          <p:nvPr/>
        </p:nvSpPr>
        <p:spPr bwMode="auto">
          <a:xfrm>
            <a:off x="4213225" y="5816600"/>
            <a:ext cx="4770438" cy="822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buNone/>
            </a:pPr>
            <a:r>
              <a:rPr lang="fr-FR" sz="1100" b="0" i="0" dirty="0" smtClean="0">
                <a:solidFill>
                  <a:schemeClr val="tx1"/>
                </a:solidFill>
                <a:latin typeface="Courier New"/>
                <a:ea typeface="ＭＳ Ｐゴシック"/>
                <a:cs typeface="Courier New"/>
              </a:rPr>
              <a:t>R1# </a:t>
            </a:r>
            <a:r>
              <a:rPr lang="fr-FR" sz="1100" b="1" i="0" dirty="0" smtClean="0">
                <a:solidFill>
                  <a:schemeClr val="tx1"/>
                </a:solidFill>
                <a:latin typeface="Courier New"/>
                <a:ea typeface="ＭＳ Ｐゴシック"/>
                <a:cs typeface="Courier New"/>
              </a:rPr>
              <a:t>copy running-config startup-config </a:t>
            </a:r>
          </a:p>
          <a:p>
            <a:pPr algn="l">
              <a:buNone/>
            </a:pPr>
            <a:r>
              <a:rPr lang="fr-FR" sz="1100" b="0" i="0" dirty="0" smtClean="0">
                <a:solidFill>
                  <a:schemeClr val="tx1"/>
                </a:solidFill>
                <a:latin typeface="Courier New"/>
                <a:ea typeface="ＭＳ Ｐゴシック"/>
                <a:cs typeface="Courier New"/>
              </a:rPr>
              <a:t>Destination filename [startup-config]? </a:t>
            </a:r>
          </a:p>
          <a:p>
            <a:pPr algn="l">
              <a:buNone/>
            </a:pPr>
            <a:r>
              <a:rPr lang="fr-FR" sz="1100" b="0" i="0" dirty="0" smtClean="0">
                <a:solidFill>
                  <a:schemeClr val="tx1"/>
                </a:solidFill>
                <a:latin typeface="Courier New"/>
                <a:ea typeface="ＭＳ Ｐゴシック"/>
                <a:cs typeface="Courier New"/>
              </a:rPr>
              <a:t>Building configuration...</a:t>
            </a:r>
          </a:p>
          <a:p>
            <a:pPr algn="l">
              <a:buNone/>
            </a:pPr>
            <a:r>
              <a:rPr lang="fr-FR" sz="1100" b="0" i="0" dirty="0" smtClean="0">
                <a:solidFill>
                  <a:schemeClr val="tx1"/>
                </a:solidFill>
                <a:latin typeface="Courier New"/>
                <a:ea typeface="ＭＳ Ｐゴシック"/>
                <a:cs typeface="Courier New"/>
              </a:rPr>
              <a:t>[OK]</a:t>
            </a:r>
          </a:p>
          <a:p>
            <a:pPr algn="l">
              <a:buNone/>
            </a:pPr>
            <a:r>
              <a:rPr lang="fr-FR" sz="1100" b="0" i="0" dirty="0" smtClean="0">
                <a:solidFill>
                  <a:schemeClr val="tx1"/>
                </a:solidFill>
                <a:latin typeface="Courier New"/>
                <a:ea typeface="ＭＳ Ｐゴシック"/>
                <a:cs typeface="Courier New"/>
              </a:rPr>
              <a:t>R1#</a:t>
            </a:r>
            <a:endParaRPr lang="fr-FR" sz="1100" b="1" dirty="0">
              <a:latin typeface="Courier New" charset="0"/>
              <a:cs typeface="Courier New" charset="0"/>
            </a:endParaRPr>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1800" b="1" i="0" dirty="0" smtClean="0">
                <a:solidFill>
                  <a:srgbClr val="708CA1"/>
                </a:solidFill>
                <a:latin typeface="Arial"/>
                <a:ea typeface="ＭＳ Ｐゴシック"/>
                <a:cs typeface="ＭＳ Ｐゴシック"/>
              </a:rPr>
              <a:t>Configuration des interfaces</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Configuration des interfaces LAN</a:t>
            </a:r>
            <a:endParaRPr lang="fr-FR" sz="3200" b="1" i="0" dirty="0">
              <a:solidFill>
                <a:srgbClr val="708CA1"/>
              </a:solidFill>
              <a:latin typeface="Arial"/>
              <a:ea typeface="ＭＳ Ｐゴシック"/>
              <a:cs typeface="ＭＳ Ｐゴシック"/>
            </a:endParaRPr>
          </a:p>
        </p:txBody>
      </p:sp>
      <p:cxnSp>
        <p:nvCxnSpPr>
          <p:cNvPr id="4" name="Straight Connector 3"/>
          <p:cNvCxnSpPr/>
          <p:nvPr/>
        </p:nvCxnSpPr>
        <p:spPr bwMode="auto">
          <a:xfrm flipH="1">
            <a:off x="5384800" y="1779588"/>
            <a:ext cx="1160463" cy="3667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 name="Straight Connector 4"/>
          <p:cNvCxnSpPr>
            <a:stCxn id="97296" idx="3"/>
            <a:endCxn id="97311" idx="1"/>
          </p:cNvCxnSpPr>
          <p:nvPr/>
        </p:nvCxnSpPr>
        <p:spPr bwMode="auto">
          <a:xfrm>
            <a:off x="7283450" y="2495550"/>
            <a:ext cx="409575" cy="111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 name="Straight Connector 5"/>
          <p:cNvCxnSpPr>
            <a:stCxn id="97293" idx="3"/>
            <a:endCxn id="97309" idx="3"/>
          </p:cNvCxnSpPr>
          <p:nvPr/>
        </p:nvCxnSpPr>
        <p:spPr bwMode="auto">
          <a:xfrm flipV="1">
            <a:off x="7280275" y="1762125"/>
            <a:ext cx="896938" cy="174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7285" name="Freeform 9"/>
          <p:cNvSpPr>
            <a:spLocks/>
          </p:cNvSpPr>
          <p:nvPr/>
        </p:nvSpPr>
        <p:spPr bwMode="auto">
          <a:xfrm>
            <a:off x="3619500" y="1958975"/>
            <a:ext cx="1595438" cy="1730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fr-FR" dirty="0"/>
          </a:p>
        </p:txBody>
      </p:sp>
      <p:cxnSp>
        <p:nvCxnSpPr>
          <p:cNvPr id="8" name="Straight Connector 7"/>
          <p:cNvCxnSpPr>
            <a:stCxn id="97290" idx="1"/>
            <a:endCxn id="97318" idx="0"/>
          </p:cNvCxnSpPr>
          <p:nvPr/>
        </p:nvCxnSpPr>
        <p:spPr bwMode="auto">
          <a:xfrm flipV="1">
            <a:off x="1630363" y="2019300"/>
            <a:ext cx="1747837" cy="4810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Straight Connector 8"/>
          <p:cNvCxnSpPr>
            <a:stCxn id="97288" idx="0"/>
            <a:endCxn id="97318" idx="0"/>
          </p:cNvCxnSpPr>
          <p:nvPr/>
        </p:nvCxnSpPr>
        <p:spPr bwMode="auto">
          <a:xfrm>
            <a:off x="1997869" y="1600200"/>
            <a:ext cx="1380331"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7288"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630363" y="1600200"/>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289" name="TextBox 10"/>
          <p:cNvSpPr txBox="1">
            <a:spLocks noChangeArrowheads="1"/>
          </p:cNvSpPr>
          <p:nvPr/>
        </p:nvSpPr>
        <p:spPr bwMode="auto">
          <a:xfrm>
            <a:off x="1427106" y="1303338"/>
            <a:ext cx="1292340"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192.168.10.0/24</a:t>
            </a:r>
            <a:endParaRPr lang="fr-FR" b="1" dirty="0"/>
          </a:p>
        </p:txBody>
      </p:sp>
      <p:pic>
        <p:nvPicPr>
          <p:cNvPr id="97290"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630363" y="2343150"/>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3" name="Straight Connector 12"/>
          <p:cNvCxnSpPr>
            <a:stCxn id="97296" idx="1"/>
            <a:endCxn id="97295" idx="0"/>
          </p:cNvCxnSpPr>
          <p:nvPr/>
        </p:nvCxnSpPr>
        <p:spPr bwMode="auto">
          <a:xfrm flipH="1" flipV="1">
            <a:off x="5519738" y="2019300"/>
            <a:ext cx="1028700" cy="476251"/>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stCxn id="97293" idx="1"/>
          </p:cNvCxnSpPr>
          <p:nvPr/>
        </p:nvCxnSpPr>
        <p:spPr bwMode="auto">
          <a:xfrm flipH="1">
            <a:off x="5384800" y="1779588"/>
            <a:ext cx="1160463" cy="3667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7293"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545263" y="1622425"/>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7294" name="Picture 37"/>
          <p:cNvPicPr>
            <a:picLocks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5164138" y="1846263"/>
            <a:ext cx="693737"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295" name="TextBox 16"/>
          <p:cNvSpPr txBox="1">
            <a:spLocks noChangeArrowheads="1"/>
          </p:cNvSpPr>
          <p:nvPr/>
        </p:nvSpPr>
        <p:spPr bwMode="auto">
          <a:xfrm>
            <a:off x="5329622" y="2019300"/>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R2</a:t>
            </a:r>
            <a:endParaRPr lang="fr-FR" b="1" dirty="0">
              <a:solidFill>
                <a:schemeClr val="bg1"/>
              </a:solidFill>
            </a:endParaRPr>
          </a:p>
        </p:txBody>
      </p:sp>
      <p:pic>
        <p:nvPicPr>
          <p:cNvPr id="97296" name="Picture 17"/>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548438" y="2338388"/>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297" name="TextBox 18"/>
          <p:cNvSpPr txBox="1">
            <a:spLocks noChangeArrowheads="1"/>
          </p:cNvSpPr>
          <p:nvPr/>
        </p:nvSpPr>
        <p:spPr bwMode="auto">
          <a:xfrm>
            <a:off x="1339262" y="2641600"/>
            <a:ext cx="1283877"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192.168.11.0/24</a:t>
            </a:r>
            <a:endParaRPr lang="fr-FR" b="1" dirty="0"/>
          </a:p>
        </p:txBody>
      </p:sp>
      <p:sp>
        <p:nvSpPr>
          <p:cNvPr id="97298" name="TextBox 19"/>
          <p:cNvSpPr txBox="1">
            <a:spLocks noChangeArrowheads="1"/>
          </p:cNvSpPr>
          <p:nvPr/>
        </p:nvSpPr>
        <p:spPr bwMode="auto">
          <a:xfrm>
            <a:off x="6424611" y="1328738"/>
            <a:ext cx="952505"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10.1.1.0/24</a:t>
            </a:r>
            <a:endParaRPr lang="fr-FR" b="1" dirty="0"/>
          </a:p>
        </p:txBody>
      </p:sp>
      <p:sp>
        <p:nvSpPr>
          <p:cNvPr id="97299" name="TextBox 20"/>
          <p:cNvSpPr txBox="1">
            <a:spLocks noChangeArrowheads="1"/>
          </p:cNvSpPr>
          <p:nvPr/>
        </p:nvSpPr>
        <p:spPr bwMode="auto">
          <a:xfrm>
            <a:off x="6434136" y="2625725"/>
            <a:ext cx="952505"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10.1.2.0/24</a:t>
            </a:r>
            <a:endParaRPr lang="fr-FR" b="1" dirty="0"/>
          </a:p>
        </p:txBody>
      </p:sp>
      <p:sp>
        <p:nvSpPr>
          <p:cNvPr id="97300" name="TextBox 21"/>
          <p:cNvSpPr txBox="1">
            <a:spLocks noChangeArrowheads="1"/>
          </p:cNvSpPr>
          <p:nvPr/>
        </p:nvSpPr>
        <p:spPr bwMode="auto">
          <a:xfrm>
            <a:off x="3691025" y="1560513"/>
            <a:ext cx="1590500"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209.165.200.224 /30</a:t>
            </a:r>
            <a:endParaRPr lang="fr-FR" b="1" dirty="0"/>
          </a:p>
        </p:txBody>
      </p:sp>
      <p:sp>
        <p:nvSpPr>
          <p:cNvPr id="97301" name="TextBox 22"/>
          <p:cNvSpPr txBox="1">
            <a:spLocks noChangeArrowheads="1"/>
          </p:cNvSpPr>
          <p:nvPr/>
        </p:nvSpPr>
        <p:spPr bwMode="auto">
          <a:xfrm>
            <a:off x="4754567" y="1889125"/>
            <a:ext cx="458779"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.226</a:t>
            </a:r>
            <a:endParaRPr lang="fr-FR" sz="2000" dirty="0"/>
          </a:p>
        </p:txBody>
      </p:sp>
      <p:sp>
        <p:nvSpPr>
          <p:cNvPr id="97302" name="Rectangle 23"/>
          <p:cNvSpPr>
            <a:spLocks noChangeArrowheads="1"/>
          </p:cNvSpPr>
          <p:nvPr/>
        </p:nvSpPr>
        <p:spPr bwMode="auto">
          <a:xfrm>
            <a:off x="1095759" y="1477963"/>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97303"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698500" y="1535113"/>
            <a:ext cx="498475" cy="44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6" name="Straight Connector 25"/>
          <p:cNvCxnSpPr>
            <a:stCxn id="97288" idx="1"/>
            <a:endCxn id="97303" idx="3"/>
          </p:cNvCxnSpPr>
          <p:nvPr/>
        </p:nvCxnSpPr>
        <p:spPr bwMode="auto">
          <a:xfrm flipH="1">
            <a:off x="1196975" y="1757363"/>
            <a:ext cx="433388" cy="15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7305" name="Rectangle 26"/>
          <p:cNvSpPr>
            <a:spLocks noChangeArrowheads="1"/>
          </p:cNvSpPr>
          <p:nvPr/>
        </p:nvSpPr>
        <p:spPr bwMode="auto">
          <a:xfrm>
            <a:off x="1095759" y="2222500"/>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97306"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698500" y="2279650"/>
            <a:ext cx="498475" cy="446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9" name="Straight Connector 28"/>
          <p:cNvCxnSpPr>
            <a:stCxn id="97290" idx="1"/>
            <a:endCxn id="97306" idx="3"/>
          </p:cNvCxnSpPr>
          <p:nvPr/>
        </p:nvCxnSpPr>
        <p:spPr bwMode="auto">
          <a:xfrm flipH="1">
            <a:off x="1196975" y="2500313"/>
            <a:ext cx="433388" cy="317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7308" name="Rectangle 29"/>
          <p:cNvSpPr>
            <a:spLocks noChangeArrowheads="1"/>
          </p:cNvSpPr>
          <p:nvPr/>
        </p:nvSpPr>
        <p:spPr bwMode="auto">
          <a:xfrm>
            <a:off x="7394959" y="1487488"/>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97309"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7678738" y="1538288"/>
            <a:ext cx="498475"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310" name="Rectangle 31"/>
          <p:cNvSpPr>
            <a:spLocks noChangeArrowheads="1"/>
          </p:cNvSpPr>
          <p:nvPr/>
        </p:nvSpPr>
        <p:spPr bwMode="auto">
          <a:xfrm>
            <a:off x="7409247" y="2225675"/>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97311"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7693025" y="2282825"/>
            <a:ext cx="498475" cy="446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312" name="TextBox 33"/>
          <p:cNvSpPr txBox="1">
            <a:spLocks noChangeArrowheads="1"/>
          </p:cNvSpPr>
          <p:nvPr/>
        </p:nvSpPr>
        <p:spPr bwMode="auto">
          <a:xfrm>
            <a:off x="5754658" y="1693863"/>
            <a:ext cx="301686"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.1</a:t>
            </a:r>
            <a:endParaRPr lang="fr-FR" sz="2000" dirty="0"/>
          </a:p>
        </p:txBody>
      </p:sp>
      <p:sp>
        <p:nvSpPr>
          <p:cNvPr id="97313" name="TextBox 34"/>
          <p:cNvSpPr txBox="1">
            <a:spLocks noChangeArrowheads="1"/>
          </p:cNvSpPr>
          <p:nvPr/>
        </p:nvSpPr>
        <p:spPr bwMode="auto">
          <a:xfrm>
            <a:off x="5761801" y="2209800"/>
            <a:ext cx="301685"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.1</a:t>
            </a:r>
            <a:endParaRPr lang="fr-FR" sz="2000" dirty="0"/>
          </a:p>
        </p:txBody>
      </p:sp>
      <p:sp>
        <p:nvSpPr>
          <p:cNvPr id="97314" name="TextBox 35"/>
          <p:cNvSpPr txBox="1">
            <a:spLocks noChangeArrowheads="1"/>
          </p:cNvSpPr>
          <p:nvPr/>
        </p:nvSpPr>
        <p:spPr bwMode="auto">
          <a:xfrm>
            <a:off x="2627027" y="2152650"/>
            <a:ext cx="489236"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.1</a:t>
            </a:r>
          </a:p>
          <a:p>
            <a:pPr algn="r">
              <a:buNone/>
            </a:pPr>
            <a:r>
              <a:rPr lang="fr-FR" sz="1100" b="0" i="0" dirty="0" smtClean="0">
                <a:solidFill>
                  <a:schemeClr val="tx1"/>
                </a:solidFill>
                <a:latin typeface="Arial"/>
                <a:ea typeface="ＭＳ Ｐゴシック"/>
                <a:cs typeface="ＭＳ Ｐゴシック"/>
              </a:rPr>
              <a:t>G0/1</a:t>
            </a:r>
            <a:endParaRPr lang="fr-FR" sz="2000" dirty="0"/>
          </a:p>
        </p:txBody>
      </p:sp>
      <p:sp>
        <p:nvSpPr>
          <p:cNvPr id="97315" name="TextBox 36"/>
          <p:cNvSpPr txBox="1">
            <a:spLocks noChangeArrowheads="1"/>
          </p:cNvSpPr>
          <p:nvPr/>
        </p:nvSpPr>
        <p:spPr bwMode="auto">
          <a:xfrm>
            <a:off x="3665692" y="1922463"/>
            <a:ext cx="591829"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.225</a:t>
            </a:r>
          </a:p>
          <a:p>
            <a:pPr algn="ctr">
              <a:lnSpc>
                <a:spcPct val="90000"/>
              </a:lnSpc>
              <a:buNone/>
            </a:pPr>
            <a:r>
              <a:rPr lang="fr-FR" sz="1100" b="0" i="0" dirty="0" smtClean="0">
                <a:solidFill>
                  <a:schemeClr val="tx1"/>
                </a:solidFill>
                <a:latin typeface="Arial"/>
                <a:ea typeface="ＭＳ Ｐゴシック"/>
                <a:cs typeface="ＭＳ Ｐゴシック"/>
              </a:rPr>
              <a:t>S0/0/0</a:t>
            </a:r>
            <a:endParaRPr lang="fr-FR" sz="2000" dirty="0"/>
          </a:p>
        </p:txBody>
      </p:sp>
      <p:sp>
        <p:nvSpPr>
          <p:cNvPr id="97316" name="TextBox 37"/>
          <p:cNvSpPr txBox="1">
            <a:spLocks noChangeArrowheads="1"/>
          </p:cNvSpPr>
          <p:nvPr/>
        </p:nvSpPr>
        <p:spPr bwMode="auto">
          <a:xfrm>
            <a:off x="2639727" y="1490663"/>
            <a:ext cx="489236"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G0/0</a:t>
            </a:r>
          </a:p>
          <a:p>
            <a:pPr algn="r">
              <a:buNone/>
            </a:pPr>
            <a:r>
              <a:rPr lang="fr-FR" sz="1100" b="0" i="0" dirty="0" smtClean="0">
                <a:solidFill>
                  <a:schemeClr val="tx1"/>
                </a:solidFill>
                <a:latin typeface="Arial"/>
                <a:ea typeface="ＭＳ Ｐゴシック"/>
                <a:cs typeface="ＭＳ Ｐゴシック"/>
              </a:rPr>
              <a:t>.1</a:t>
            </a:r>
            <a:endParaRPr lang="fr-FR" sz="2000" dirty="0"/>
          </a:p>
        </p:txBody>
      </p:sp>
      <p:pic>
        <p:nvPicPr>
          <p:cNvPr id="97317" name="Picture 37"/>
          <p:cNvPicPr>
            <a:picLocks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3022600" y="1846263"/>
            <a:ext cx="693738"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318" name="TextBox 39"/>
          <p:cNvSpPr txBox="1">
            <a:spLocks noChangeArrowheads="1"/>
          </p:cNvSpPr>
          <p:nvPr/>
        </p:nvSpPr>
        <p:spPr bwMode="auto">
          <a:xfrm>
            <a:off x="3188084" y="2019300"/>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R1</a:t>
            </a:r>
            <a:endParaRPr lang="fr-FR" b="1" dirty="0">
              <a:solidFill>
                <a:schemeClr val="bg1"/>
              </a:solidFill>
            </a:endParaRPr>
          </a:p>
        </p:txBody>
      </p:sp>
      <p:sp>
        <p:nvSpPr>
          <p:cNvPr id="97319" name="Rectangle 40"/>
          <p:cNvSpPr>
            <a:spLocks noChangeArrowheads="1"/>
          </p:cNvSpPr>
          <p:nvPr/>
        </p:nvSpPr>
        <p:spPr bwMode="auto">
          <a:xfrm>
            <a:off x="323847" y="1577975"/>
            <a:ext cx="46038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PC1</a:t>
            </a:r>
            <a:endParaRPr lang="fr-FR" sz="1100" b="0" i="0" dirty="0">
              <a:solidFill>
                <a:schemeClr val="tx1"/>
              </a:solidFill>
              <a:latin typeface="Arial"/>
              <a:ea typeface="ＭＳ Ｐゴシック"/>
              <a:cs typeface="ＭＳ Ｐゴシック"/>
            </a:endParaRPr>
          </a:p>
        </p:txBody>
      </p:sp>
      <p:sp>
        <p:nvSpPr>
          <p:cNvPr id="97320" name="Rectangle 41"/>
          <p:cNvSpPr>
            <a:spLocks noChangeArrowheads="1"/>
          </p:cNvSpPr>
          <p:nvPr/>
        </p:nvSpPr>
        <p:spPr bwMode="auto">
          <a:xfrm>
            <a:off x="323847" y="2324100"/>
            <a:ext cx="46038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PC2</a:t>
            </a:r>
            <a:endParaRPr lang="fr-FR" sz="1100" b="0" i="0" dirty="0">
              <a:solidFill>
                <a:schemeClr val="tx1"/>
              </a:solidFill>
              <a:latin typeface="Arial"/>
              <a:ea typeface="ＭＳ Ｐゴシック"/>
              <a:cs typeface="ＭＳ Ｐゴシック"/>
            </a:endParaRPr>
          </a:p>
        </p:txBody>
      </p:sp>
      <p:sp>
        <p:nvSpPr>
          <p:cNvPr id="97321" name="TextBox 42"/>
          <p:cNvSpPr txBox="1">
            <a:spLocks noChangeArrowheads="1"/>
          </p:cNvSpPr>
          <p:nvPr/>
        </p:nvSpPr>
        <p:spPr bwMode="auto">
          <a:xfrm>
            <a:off x="863600" y="3160713"/>
            <a:ext cx="6229350" cy="338296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buNone/>
            </a:pPr>
            <a:r>
              <a:rPr lang="fr-FR" sz="1100" b="0" i="0" dirty="0" smtClean="0">
                <a:solidFill>
                  <a:schemeClr val="tx1"/>
                </a:solidFill>
                <a:latin typeface="Courier New"/>
                <a:ea typeface="ＭＳ Ｐゴシック"/>
                <a:cs typeface="Courier New"/>
              </a:rPr>
              <a:t>R1# </a:t>
            </a:r>
            <a:r>
              <a:rPr lang="fr-FR" sz="1100" b="1" i="0" dirty="0" smtClean="0">
                <a:solidFill>
                  <a:schemeClr val="tx1"/>
                </a:solidFill>
                <a:latin typeface="Courier New"/>
                <a:ea typeface="ＭＳ Ｐゴシック"/>
                <a:cs typeface="Courier New"/>
              </a:rPr>
              <a:t>conf t</a:t>
            </a:r>
          </a:p>
          <a:p>
            <a:pPr algn="l">
              <a:buNone/>
            </a:pPr>
            <a:r>
              <a:rPr lang="fr-FR" sz="1100" b="0" i="0" dirty="0" smtClean="0">
                <a:solidFill>
                  <a:schemeClr val="tx1"/>
                </a:solidFill>
                <a:latin typeface="Courier New"/>
                <a:ea typeface="ＭＳ Ｐゴシック"/>
                <a:cs typeface="Courier New"/>
              </a:rPr>
              <a:t>Enter configuration commands, one per line.  Terminez par CNTL/Z.</a:t>
            </a:r>
          </a:p>
          <a:p>
            <a:pPr algn="l">
              <a:buNone/>
            </a:pPr>
            <a:r>
              <a:rPr lang="fr-FR" sz="1100" b="0" i="0" dirty="0" smtClean="0">
                <a:solidFill>
                  <a:schemeClr val="tx1"/>
                </a:solidFill>
                <a:latin typeface="Courier New"/>
                <a:ea typeface="ＭＳ Ｐゴシック"/>
                <a:cs typeface="Courier New"/>
              </a:rPr>
              <a:t>R1(config)# </a:t>
            </a:r>
          </a:p>
          <a:p>
            <a:pPr algn="l">
              <a:buNone/>
            </a:pPr>
            <a:r>
              <a:rPr lang="fr-FR" sz="1100" b="0" i="0" dirty="0" smtClean="0">
                <a:solidFill>
                  <a:schemeClr val="tx1"/>
                </a:solidFill>
                <a:latin typeface="Courier New"/>
                <a:ea typeface="ＭＳ Ｐゴシック"/>
                <a:cs typeface="Courier New"/>
              </a:rPr>
              <a:t>R1(config)# </a:t>
            </a:r>
            <a:r>
              <a:rPr lang="fr-FR" sz="1100" b="1" i="0" dirty="0" smtClean="0">
                <a:solidFill>
                  <a:schemeClr val="tx1"/>
                </a:solidFill>
                <a:latin typeface="Courier New"/>
                <a:ea typeface="ＭＳ Ｐゴシック"/>
                <a:cs typeface="Courier New"/>
              </a:rPr>
              <a:t>interface gigabitethernet 0/0</a:t>
            </a:r>
          </a:p>
          <a:p>
            <a:pPr algn="l">
              <a:buNone/>
            </a:pPr>
            <a:r>
              <a:rPr lang="fr-FR" sz="1100" b="0" i="0" dirty="0" smtClean="0">
                <a:solidFill>
                  <a:schemeClr val="tx1"/>
                </a:solidFill>
                <a:latin typeface="Courier New"/>
                <a:ea typeface="ＭＳ Ｐゴシック"/>
                <a:cs typeface="Courier New"/>
              </a:rPr>
              <a:t>R1(config-if)# </a:t>
            </a:r>
            <a:r>
              <a:rPr lang="fr-FR" sz="1100" b="1" i="0" dirty="0" smtClean="0">
                <a:solidFill>
                  <a:schemeClr val="tx1"/>
                </a:solidFill>
                <a:latin typeface="Courier New"/>
                <a:ea typeface="ＭＳ Ｐゴシック"/>
                <a:cs typeface="Courier New"/>
              </a:rPr>
              <a:t>ip address 192.168.10.1 255.255.255.0</a:t>
            </a:r>
          </a:p>
          <a:p>
            <a:pPr algn="l">
              <a:buNone/>
            </a:pPr>
            <a:r>
              <a:rPr lang="fr-FR" sz="1100" b="0" i="0" dirty="0" smtClean="0">
                <a:solidFill>
                  <a:schemeClr val="tx1"/>
                </a:solidFill>
                <a:latin typeface="Courier New"/>
                <a:ea typeface="ＭＳ Ｐゴシック"/>
                <a:cs typeface="Courier New"/>
              </a:rPr>
              <a:t>R1(config-if)# description Link to LAN-10</a:t>
            </a:r>
          </a:p>
          <a:p>
            <a:pPr algn="l">
              <a:buNone/>
            </a:pPr>
            <a:r>
              <a:rPr lang="fr-FR" sz="1100" b="0" i="0" dirty="0" smtClean="0">
                <a:solidFill>
                  <a:schemeClr val="tx1"/>
                </a:solidFill>
                <a:latin typeface="Courier New"/>
                <a:ea typeface="ＭＳ Ｐゴシック"/>
                <a:cs typeface="Courier New"/>
              </a:rPr>
              <a:t>R1(config-if)# </a:t>
            </a:r>
            <a:r>
              <a:rPr lang="fr-FR" sz="1100" b="1" i="0" dirty="0" smtClean="0">
                <a:solidFill>
                  <a:schemeClr val="tx1"/>
                </a:solidFill>
                <a:latin typeface="Courier New"/>
                <a:ea typeface="ＭＳ Ｐゴシック"/>
                <a:cs typeface="Courier New"/>
              </a:rPr>
              <a:t>no shutdown</a:t>
            </a:r>
          </a:p>
          <a:p>
            <a:pPr algn="l">
              <a:buNone/>
            </a:pPr>
            <a:r>
              <a:rPr lang="fr-FR" sz="1100" b="0" i="0" dirty="0" smtClean="0">
                <a:solidFill>
                  <a:schemeClr val="tx1"/>
                </a:solidFill>
                <a:latin typeface="Courier New"/>
                <a:ea typeface="ＭＳ Ｐゴシック"/>
                <a:cs typeface="Courier New"/>
              </a:rPr>
              <a:t>%LINK-5-CHANGED: Interface GigabitEthernet0/0, changed state to up</a:t>
            </a:r>
          </a:p>
          <a:p>
            <a:pPr algn="l">
              <a:buNone/>
            </a:pPr>
            <a:r>
              <a:rPr lang="fr-FR" sz="1100" b="0" i="0" dirty="0" smtClean="0">
                <a:solidFill>
                  <a:schemeClr val="tx1"/>
                </a:solidFill>
                <a:latin typeface="Courier New"/>
                <a:ea typeface="ＭＳ Ｐゴシック"/>
                <a:cs typeface="Courier New"/>
              </a:rPr>
              <a:t>%LINEPROTO-5-UPDOWN: Line protocol on Interface GigabitEthernet0/0, changed state to up</a:t>
            </a:r>
          </a:p>
          <a:p>
            <a:pPr algn="l">
              <a:buNone/>
            </a:pPr>
            <a:r>
              <a:rPr lang="fr-FR" sz="1100" b="0" i="0" dirty="0" smtClean="0">
                <a:solidFill>
                  <a:schemeClr val="tx1"/>
                </a:solidFill>
                <a:latin typeface="Courier New"/>
                <a:ea typeface="ＭＳ Ｐゴシック"/>
                <a:cs typeface="Courier New"/>
              </a:rPr>
              <a:t>R1(config-if)# </a:t>
            </a:r>
            <a:r>
              <a:rPr lang="fr-FR" sz="1100" b="1" i="0" dirty="0" smtClean="0">
                <a:solidFill>
                  <a:schemeClr val="tx1"/>
                </a:solidFill>
                <a:latin typeface="Courier New"/>
                <a:ea typeface="ＭＳ Ｐゴシック"/>
                <a:cs typeface="Courier New"/>
              </a:rPr>
              <a:t>exit</a:t>
            </a:r>
          </a:p>
          <a:p>
            <a:pPr algn="l">
              <a:buNone/>
            </a:pPr>
            <a:r>
              <a:rPr lang="fr-FR" sz="1100" b="0" i="0" dirty="0" smtClean="0">
                <a:solidFill>
                  <a:schemeClr val="tx1"/>
                </a:solidFill>
                <a:latin typeface="Courier New"/>
                <a:ea typeface="ＭＳ Ｐゴシック"/>
                <a:cs typeface="Courier New"/>
              </a:rPr>
              <a:t>R1(config)# </a:t>
            </a:r>
          </a:p>
          <a:p>
            <a:pPr algn="l">
              <a:buNone/>
            </a:pPr>
            <a:r>
              <a:rPr lang="fr-FR" sz="1100" b="0" i="0" dirty="0" smtClean="0">
                <a:solidFill>
                  <a:schemeClr val="tx1"/>
                </a:solidFill>
                <a:latin typeface="Courier New"/>
                <a:ea typeface="ＭＳ Ｐゴシック"/>
                <a:cs typeface="Courier New"/>
              </a:rPr>
              <a:t>R1(config)# </a:t>
            </a:r>
            <a:r>
              <a:rPr lang="fr-FR" sz="1100" b="1" i="0" dirty="0" smtClean="0">
                <a:solidFill>
                  <a:schemeClr val="tx1"/>
                </a:solidFill>
                <a:latin typeface="Courier New"/>
                <a:ea typeface="ＭＳ Ｐゴシック"/>
                <a:cs typeface="Courier New"/>
              </a:rPr>
              <a:t>int g0/1</a:t>
            </a:r>
          </a:p>
          <a:p>
            <a:pPr algn="l">
              <a:buNone/>
            </a:pPr>
            <a:r>
              <a:rPr lang="fr-FR" sz="1100" b="0" i="0" dirty="0" smtClean="0">
                <a:solidFill>
                  <a:schemeClr val="tx1"/>
                </a:solidFill>
                <a:latin typeface="Courier New"/>
                <a:ea typeface="ＭＳ Ｐゴシック"/>
                <a:cs typeface="Courier New"/>
              </a:rPr>
              <a:t>R1(config-if)# </a:t>
            </a:r>
            <a:r>
              <a:rPr lang="fr-FR" sz="1100" b="1" i="0" dirty="0" smtClean="0">
                <a:solidFill>
                  <a:schemeClr val="tx1"/>
                </a:solidFill>
                <a:latin typeface="Courier New"/>
                <a:ea typeface="ＭＳ Ｐゴシック"/>
                <a:cs typeface="Courier New"/>
              </a:rPr>
              <a:t>ip add 192.168.11.1 255.255.255.0</a:t>
            </a:r>
          </a:p>
          <a:p>
            <a:pPr algn="l">
              <a:buNone/>
            </a:pPr>
            <a:r>
              <a:rPr lang="fr-FR" sz="1100" b="0" i="0" dirty="0" smtClean="0">
                <a:solidFill>
                  <a:schemeClr val="tx1"/>
                </a:solidFill>
                <a:latin typeface="Courier New"/>
                <a:ea typeface="ＭＳ Ｐゴシック"/>
                <a:cs typeface="Courier New"/>
              </a:rPr>
              <a:t>R1(config-if)# des Link to LAN-11</a:t>
            </a:r>
          </a:p>
          <a:p>
            <a:pPr algn="l">
              <a:buNone/>
            </a:pPr>
            <a:r>
              <a:rPr lang="fr-FR" sz="1100" b="0" i="0" dirty="0" smtClean="0">
                <a:solidFill>
                  <a:schemeClr val="tx1"/>
                </a:solidFill>
                <a:latin typeface="Courier New"/>
                <a:ea typeface="ＭＳ Ｐゴシック"/>
                <a:cs typeface="Courier New"/>
              </a:rPr>
              <a:t>R1(config-if)# </a:t>
            </a:r>
            <a:r>
              <a:rPr lang="fr-FR" sz="1100" b="1" i="0" dirty="0" smtClean="0">
                <a:solidFill>
                  <a:schemeClr val="tx1"/>
                </a:solidFill>
                <a:latin typeface="Courier New"/>
                <a:ea typeface="ＭＳ Ｐゴシック"/>
                <a:cs typeface="Courier New"/>
              </a:rPr>
              <a:t>no shut</a:t>
            </a:r>
          </a:p>
          <a:p>
            <a:pPr algn="l">
              <a:buNone/>
            </a:pPr>
            <a:r>
              <a:rPr lang="fr-FR" sz="1100" b="0" i="0" dirty="0" smtClean="0">
                <a:solidFill>
                  <a:schemeClr val="tx1"/>
                </a:solidFill>
                <a:latin typeface="Courier New"/>
                <a:ea typeface="ＭＳ Ｐゴシック"/>
                <a:cs typeface="Courier New"/>
              </a:rPr>
              <a:t>%LINK-5-CHANGED: Interface GigabitEthernet0/1, changed state to up</a:t>
            </a:r>
          </a:p>
          <a:p>
            <a:pPr algn="l">
              <a:buNone/>
            </a:pPr>
            <a:r>
              <a:rPr lang="fr-FR" sz="1100" b="0" i="0" dirty="0" smtClean="0">
                <a:solidFill>
                  <a:schemeClr val="tx1"/>
                </a:solidFill>
                <a:latin typeface="Courier New"/>
                <a:ea typeface="ＭＳ Ｐゴシック"/>
                <a:cs typeface="Courier New"/>
              </a:rPr>
              <a:t>%LINEPROTO-5-UPDOWN: Line protocol on Interface GigabitEthernet0/1, changed state to up</a:t>
            </a:r>
          </a:p>
          <a:p>
            <a:pPr algn="l">
              <a:buNone/>
            </a:pPr>
            <a:r>
              <a:rPr lang="fr-FR" sz="1100" b="0" i="0" dirty="0" smtClean="0">
                <a:solidFill>
                  <a:schemeClr val="tx1"/>
                </a:solidFill>
                <a:latin typeface="Courier New"/>
                <a:ea typeface="ＭＳ Ｐゴシック"/>
                <a:cs typeface="Courier New"/>
              </a:rPr>
              <a:t>R1(config-if)# </a:t>
            </a:r>
            <a:r>
              <a:rPr lang="fr-FR" sz="1100" b="1" i="0" dirty="0" smtClean="0">
                <a:solidFill>
                  <a:schemeClr val="tx1"/>
                </a:solidFill>
                <a:latin typeface="Courier New"/>
                <a:ea typeface="ＭＳ Ｐゴシック"/>
                <a:cs typeface="Courier New"/>
              </a:rPr>
              <a:t>exit</a:t>
            </a:r>
          </a:p>
          <a:p>
            <a:pPr algn="l">
              <a:buNone/>
            </a:pPr>
            <a:r>
              <a:rPr lang="fr-FR" sz="1100" b="0" i="0" dirty="0" smtClean="0">
                <a:solidFill>
                  <a:schemeClr val="tx1"/>
                </a:solidFill>
                <a:latin typeface="Courier New"/>
                <a:ea typeface="ＭＳ Ｐゴシック"/>
                <a:cs typeface="Courier New"/>
              </a:rPr>
              <a:t>R1(config)#</a:t>
            </a:r>
            <a:endParaRPr lang="fr-FR" sz="1100" b="1" dirty="0">
              <a:latin typeface="Courier New" charset="0"/>
              <a:cs typeface="Courier New" charset="0"/>
            </a:endParaRPr>
          </a:p>
        </p:txBody>
      </p:sp>
      <p:cxnSp>
        <p:nvCxnSpPr>
          <p:cNvPr id="44" name="Straight Arrow Connector 43"/>
          <p:cNvCxnSpPr/>
          <p:nvPr/>
        </p:nvCxnSpPr>
        <p:spPr>
          <a:xfrm flipV="1">
            <a:off x="3346450" y="2338388"/>
            <a:ext cx="0" cy="82232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1800" b="1" i="0" dirty="0" smtClean="0">
                <a:solidFill>
                  <a:srgbClr val="708CA1"/>
                </a:solidFill>
                <a:latin typeface="Arial"/>
                <a:ea typeface="ＭＳ Ｐゴシック"/>
                <a:cs typeface="ＭＳ Ｐゴシック"/>
              </a:rPr>
              <a:t>Configuration des interfaces</a:t>
            </a:r>
            <a:br>
              <a:rPr lang="fr-FR" sz="1800" b="1" i="0" dirty="0" smtClean="0">
                <a:solidFill>
                  <a:srgbClr val="708CA1"/>
                </a:solidFill>
                <a:latin typeface="Arial"/>
                <a:ea typeface="ＭＳ Ｐゴシック"/>
                <a:cs typeface="ＭＳ Ｐゴシック"/>
              </a:rPr>
            </a:br>
            <a:r>
              <a:rPr lang="fr-FR" sz="2700" b="1" i="0" dirty="0" smtClean="0">
                <a:solidFill>
                  <a:srgbClr val="708CA1"/>
                </a:solidFill>
                <a:latin typeface="Arial"/>
                <a:ea typeface="ＭＳ Ｐゴシック"/>
                <a:cs typeface="ＭＳ Ｐゴシック"/>
              </a:rPr>
              <a:t>Vérification de la configuration des interfaces</a:t>
            </a:r>
            <a:endParaRPr lang="fr-FR" sz="2700" b="1" i="0" dirty="0">
              <a:solidFill>
                <a:srgbClr val="708CA1"/>
              </a:solidFill>
              <a:latin typeface="Arial"/>
              <a:ea typeface="ＭＳ Ｐゴシック"/>
              <a:cs typeface="ＭＳ Ｐゴシック"/>
            </a:endParaRPr>
          </a:p>
        </p:txBody>
      </p:sp>
      <p:cxnSp>
        <p:nvCxnSpPr>
          <p:cNvPr id="4" name="Straight Connector 3"/>
          <p:cNvCxnSpPr/>
          <p:nvPr/>
        </p:nvCxnSpPr>
        <p:spPr bwMode="auto">
          <a:xfrm flipH="1">
            <a:off x="5384800" y="1838325"/>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 name="Straight Connector 4"/>
          <p:cNvCxnSpPr>
            <a:stCxn id="99344" idx="3"/>
            <a:endCxn id="99359" idx="1"/>
          </p:cNvCxnSpPr>
          <p:nvPr/>
        </p:nvCxnSpPr>
        <p:spPr bwMode="auto">
          <a:xfrm>
            <a:off x="7283450" y="2552700"/>
            <a:ext cx="409575" cy="111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 name="Straight Connector 5"/>
          <p:cNvCxnSpPr>
            <a:stCxn id="99341" idx="3"/>
            <a:endCxn id="99357" idx="3"/>
          </p:cNvCxnSpPr>
          <p:nvPr/>
        </p:nvCxnSpPr>
        <p:spPr bwMode="auto">
          <a:xfrm flipV="1">
            <a:off x="7280275" y="1819275"/>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9333" name="Freeform 9"/>
          <p:cNvSpPr>
            <a:spLocks/>
          </p:cNvSpPr>
          <p:nvPr/>
        </p:nvSpPr>
        <p:spPr bwMode="auto">
          <a:xfrm>
            <a:off x="3619500" y="2017713"/>
            <a:ext cx="1595438" cy="173037"/>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fr-FR" dirty="0"/>
          </a:p>
        </p:txBody>
      </p:sp>
      <p:cxnSp>
        <p:nvCxnSpPr>
          <p:cNvPr id="8" name="Straight Connector 7"/>
          <p:cNvCxnSpPr>
            <a:stCxn id="99338" idx="1"/>
            <a:endCxn id="99366" idx="0"/>
          </p:cNvCxnSpPr>
          <p:nvPr/>
        </p:nvCxnSpPr>
        <p:spPr bwMode="auto">
          <a:xfrm flipV="1">
            <a:off x="1630363" y="2078038"/>
            <a:ext cx="1747837" cy="4794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Straight Connector 8"/>
          <p:cNvCxnSpPr>
            <a:stCxn id="99336" idx="0"/>
            <a:endCxn id="99366" idx="0"/>
          </p:cNvCxnSpPr>
          <p:nvPr/>
        </p:nvCxnSpPr>
        <p:spPr bwMode="auto">
          <a:xfrm>
            <a:off x="1997869" y="1658938"/>
            <a:ext cx="1380331"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9336"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630363" y="1658938"/>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337" name="TextBox 10"/>
          <p:cNvSpPr txBox="1">
            <a:spLocks noChangeArrowheads="1"/>
          </p:cNvSpPr>
          <p:nvPr/>
        </p:nvSpPr>
        <p:spPr bwMode="auto">
          <a:xfrm>
            <a:off x="1427106" y="1362075"/>
            <a:ext cx="1292340"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192.168.10.0/24</a:t>
            </a:r>
            <a:endParaRPr lang="fr-FR" b="1" dirty="0"/>
          </a:p>
        </p:txBody>
      </p:sp>
      <p:pic>
        <p:nvPicPr>
          <p:cNvPr id="99338"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630363" y="2400300"/>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3" name="Straight Connector 12"/>
          <p:cNvCxnSpPr>
            <a:stCxn id="99344" idx="1"/>
            <a:endCxn id="99343" idx="0"/>
          </p:cNvCxnSpPr>
          <p:nvPr/>
        </p:nvCxnSpPr>
        <p:spPr bwMode="auto">
          <a:xfrm flipH="1" flipV="1">
            <a:off x="5519738" y="2078038"/>
            <a:ext cx="1028700" cy="4746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stCxn id="99341" idx="1"/>
          </p:cNvCxnSpPr>
          <p:nvPr/>
        </p:nvCxnSpPr>
        <p:spPr bwMode="auto">
          <a:xfrm flipH="1">
            <a:off x="5384800" y="1838325"/>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9341"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545263" y="1681163"/>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9342" name="Picture 37"/>
          <p:cNvPicPr>
            <a:picLocks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5164138" y="1903413"/>
            <a:ext cx="693737"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343" name="TextBox 16"/>
          <p:cNvSpPr txBox="1">
            <a:spLocks noChangeArrowheads="1"/>
          </p:cNvSpPr>
          <p:nvPr/>
        </p:nvSpPr>
        <p:spPr bwMode="auto">
          <a:xfrm>
            <a:off x="5329622" y="2078038"/>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R2</a:t>
            </a:r>
            <a:endParaRPr lang="fr-FR" b="1" dirty="0">
              <a:solidFill>
                <a:schemeClr val="bg1"/>
              </a:solidFill>
            </a:endParaRPr>
          </a:p>
        </p:txBody>
      </p:sp>
      <p:pic>
        <p:nvPicPr>
          <p:cNvPr id="99344" name="Picture 17"/>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548438" y="2395538"/>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345" name="TextBox 18"/>
          <p:cNvSpPr txBox="1">
            <a:spLocks noChangeArrowheads="1"/>
          </p:cNvSpPr>
          <p:nvPr/>
        </p:nvSpPr>
        <p:spPr bwMode="auto">
          <a:xfrm>
            <a:off x="1339262" y="2698750"/>
            <a:ext cx="1283877"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192.168.11.0/24</a:t>
            </a:r>
            <a:endParaRPr lang="fr-FR" b="1" dirty="0"/>
          </a:p>
        </p:txBody>
      </p:sp>
      <p:sp>
        <p:nvSpPr>
          <p:cNvPr id="99346" name="TextBox 19"/>
          <p:cNvSpPr txBox="1">
            <a:spLocks noChangeArrowheads="1"/>
          </p:cNvSpPr>
          <p:nvPr/>
        </p:nvSpPr>
        <p:spPr bwMode="auto">
          <a:xfrm>
            <a:off x="6424611" y="1385888"/>
            <a:ext cx="952505"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10.1.1.0/24</a:t>
            </a:r>
            <a:endParaRPr lang="fr-FR" b="1" dirty="0"/>
          </a:p>
        </p:txBody>
      </p:sp>
      <p:sp>
        <p:nvSpPr>
          <p:cNvPr id="99347" name="TextBox 20"/>
          <p:cNvSpPr txBox="1">
            <a:spLocks noChangeArrowheads="1"/>
          </p:cNvSpPr>
          <p:nvPr/>
        </p:nvSpPr>
        <p:spPr bwMode="auto">
          <a:xfrm>
            <a:off x="6434136" y="2684463"/>
            <a:ext cx="952505"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10.1.2.0/24</a:t>
            </a:r>
            <a:endParaRPr lang="fr-FR" b="1" dirty="0"/>
          </a:p>
        </p:txBody>
      </p:sp>
      <p:sp>
        <p:nvSpPr>
          <p:cNvPr id="99348" name="TextBox 21"/>
          <p:cNvSpPr txBox="1">
            <a:spLocks noChangeArrowheads="1"/>
          </p:cNvSpPr>
          <p:nvPr/>
        </p:nvSpPr>
        <p:spPr bwMode="auto">
          <a:xfrm>
            <a:off x="3691025" y="1617663"/>
            <a:ext cx="1590500"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209.165.200.224 /30</a:t>
            </a:r>
            <a:endParaRPr lang="fr-FR" b="1" dirty="0"/>
          </a:p>
        </p:txBody>
      </p:sp>
      <p:sp>
        <p:nvSpPr>
          <p:cNvPr id="99349" name="TextBox 22"/>
          <p:cNvSpPr txBox="1">
            <a:spLocks noChangeArrowheads="1"/>
          </p:cNvSpPr>
          <p:nvPr/>
        </p:nvSpPr>
        <p:spPr bwMode="auto">
          <a:xfrm>
            <a:off x="4754567" y="1946275"/>
            <a:ext cx="458779"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.226</a:t>
            </a:r>
            <a:endParaRPr lang="fr-FR" sz="2000" dirty="0"/>
          </a:p>
        </p:txBody>
      </p:sp>
      <p:sp>
        <p:nvSpPr>
          <p:cNvPr id="99350" name="Rectangle 23"/>
          <p:cNvSpPr>
            <a:spLocks noChangeArrowheads="1"/>
          </p:cNvSpPr>
          <p:nvPr/>
        </p:nvSpPr>
        <p:spPr bwMode="auto">
          <a:xfrm>
            <a:off x="1095759" y="1536700"/>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99351"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698500" y="1592263"/>
            <a:ext cx="498475" cy="44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6" name="Straight Connector 25"/>
          <p:cNvCxnSpPr>
            <a:stCxn id="99336" idx="1"/>
            <a:endCxn id="99351" idx="3"/>
          </p:cNvCxnSpPr>
          <p:nvPr/>
        </p:nvCxnSpPr>
        <p:spPr bwMode="auto">
          <a:xfrm flipH="1">
            <a:off x="1196975" y="1816100"/>
            <a:ext cx="4333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9353" name="Rectangle 26"/>
          <p:cNvSpPr>
            <a:spLocks noChangeArrowheads="1"/>
          </p:cNvSpPr>
          <p:nvPr/>
        </p:nvSpPr>
        <p:spPr bwMode="auto">
          <a:xfrm>
            <a:off x="1095759" y="2279650"/>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99354"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698500" y="2336800"/>
            <a:ext cx="498475" cy="44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9" name="Straight Connector 28"/>
          <p:cNvCxnSpPr>
            <a:stCxn id="99338" idx="1"/>
            <a:endCxn id="99354" idx="3"/>
          </p:cNvCxnSpPr>
          <p:nvPr/>
        </p:nvCxnSpPr>
        <p:spPr bwMode="auto">
          <a:xfrm flipH="1">
            <a:off x="1196975" y="2557463"/>
            <a:ext cx="433388" cy="317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9356" name="Rectangle 29"/>
          <p:cNvSpPr>
            <a:spLocks noChangeArrowheads="1"/>
          </p:cNvSpPr>
          <p:nvPr/>
        </p:nvSpPr>
        <p:spPr bwMode="auto">
          <a:xfrm>
            <a:off x="7394959" y="1544638"/>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99357"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7678738" y="1595438"/>
            <a:ext cx="498475" cy="44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358" name="Rectangle 31"/>
          <p:cNvSpPr>
            <a:spLocks noChangeArrowheads="1"/>
          </p:cNvSpPr>
          <p:nvPr/>
        </p:nvSpPr>
        <p:spPr bwMode="auto">
          <a:xfrm>
            <a:off x="7409247" y="2282825"/>
            <a:ext cx="38023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99359"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7693025" y="2339975"/>
            <a:ext cx="498475" cy="44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360" name="TextBox 33"/>
          <p:cNvSpPr txBox="1">
            <a:spLocks noChangeArrowheads="1"/>
          </p:cNvSpPr>
          <p:nvPr/>
        </p:nvSpPr>
        <p:spPr bwMode="auto">
          <a:xfrm>
            <a:off x="5754658" y="1752600"/>
            <a:ext cx="301686"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.1</a:t>
            </a:r>
            <a:endParaRPr lang="fr-FR" sz="2000" dirty="0"/>
          </a:p>
        </p:txBody>
      </p:sp>
      <p:sp>
        <p:nvSpPr>
          <p:cNvPr id="99361" name="TextBox 34"/>
          <p:cNvSpPr txBox="1">
            <a:spLocks noChangeArrowheads="1"/>
          </p:cNvSpPr>
          <p:nvPr/>
        </p:nvSpPr>
        <p:spPr bwMode="auto">
          <a:xfrm>
            <a:off x="5761801" y="2266950"/>
            <a:ext cx="301685"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.1</a:t>
            </a:r>
            <a:endParaRPr lang="fr-FR" sz="2000" dirty="0"/>
          </a:p>
        </p:txBody>
      </p:sp>
      <p:sp>
        <p:nvSpPr>
          <p:cNvPr id="99362" name="TextBox 35"/>
          <p:cNvSpPr txBox="1">
            <a:spLocks noChangeArrowheads="1"/>
          </p:cNvSpPr>
          <p:nvPr/>
        </p:nvSpPr>
        <p:spPr bwMode="auto">
          <a:xfrm>
            <a:off x="2627027" y="2211388"/>
            <a:ext cx="489236"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.1</a:t>
            </a:r>
          </a:p>
          <a:p>
            <a:pPr algn="r">
              <a:buNone/>
            </a:pPr>
            <a:r>
              <a:rPr lang="fr-FR" sz="1100" b="0" i="0" dirty="0" smtClean="0">
                <a:solidFill>
                  <a:schemeClr val="tx1"/>
                </a:solidFill>
                <a:latin typeface="Arial"/>
                <a:ea typeface="ＭＳ Ｐゴシック"/>
                <a:cs typeface="ＭＳ Ｐゴシック"/>
              </a:rPr>
              <a:t>G0/1</a:t>
            </a:r>
            <a:endParaRPr lang="fr-FR" sz="2000" dirty="0"/>
          </a:p>
        </p:txBody>
      </p:sp>
      <p:sp>
        <p:nvSpPr>
          <p:cNvPr id="99363" name="TextBox 36"/>
          <p:cNvSpPr txBox="1">
            <a:spLocks noChangeArrowheads="1"/>
          </p:cNvSpPr>
          <p:nvPr/>
        </p:nvSpPr>
        <p:spPr bwMode="auto">
          <a:xfrm>
            <a:off x="3665692" y="1979613"/>
            <a:ext cx="591829"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.225</a:t>
            </a:r>
          </a:p>
          <a:p>
            <a:pPr algn="ctr">
              <a:lnSpc>
                <a:spcPct val="90000"/>
              </a:lnSpc>
              <a:buNone/>
            </a:pPr>
            <a:r>
              <a:rPr lang="fr-FR" sz="1100" b="0" i="0" dirty="0" smtClean="0">
                <a:solidFill>
                  <a:schemeClr val="tx1"/>
                </a:solidFill>
                <a:latin typeface="Arial"/>
                <a:ea typeface="ＭＳ Ｐゴシック"/>
                <a:cs typeface="ＭＳ Ｐゴシック"/>
              </a:rPr>
              <a:t>S0/0/0</a:t>
            </a:r>
            <a:endParaRPr lang="fr-FR" sz="2000" dirty="0"/>
          </a:p>
        </p:txBody>
      </p:sp>
      <p:sp>
        <p:nvSpPr>
          <p:cNvPr id="99364" name="TextBox 37"/>
          <p:cNvSpPr txBox="1">
            <a:spLocks noChangeArrowheads="1"/>
          </p:cNvSpPr>
          <p:nvPr/>
        </p:nvSpPr>
        <p:spPr bwMode="auto">
          <a:xfrm>
            <a:off x="2639727" y="1547813"/>
            <a:ext cx="489236"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G0/0</a:t>
            </a:r>
          </a:p>
          <a:p>
            <a:pPr algn="r">
              <a:buNone/>
            </a:pPr>
            <a:r>
              <a:rPr lang="fr-FR" sz="1100" b="0" i="0" dirty="0" smtClean="0">
                <a:solidFill>
                  <a:schemeClr val="tx1"/>
                </a:solidFill>
                <a:latin typeface="Arial"/>
                <a:ea typeface="ＭＳ Ｐゴシック"/>
                <a:cs typeface="ＭＳ Ｐゴシック"/>
              </a:rPr>
              <a:t>.1</a:t>
            </a:r>
            <a:endParaRPr lang="fr-FR" sz="2000" dirty="0"/>
          </a:p>
        </p:txBody>
      </p:sp>
      <p:pic>
        <p:nvPicPr>
          <p:cNvPr id="99365" name="Picture 37"/>
          <p:cNvPicPr>
            <a:picLocks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3022600" y="1903413"/>
            <a:ext cx="693738"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366" name="TextBox 39"/>
          <p:cNvSpPr txBox="1">
            <a:spLocks noChangeArrowheads="1"/>
          </p:cNvSpPr>
          <p:nvPr/>
        </p:nvSpPr>
        <p:spPr bwMode="auto">
          <a:xfrm>
            <a:off x="3188084" y="2078038"/>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R1</a:t>
            </a:r>
            <a:endParaRPr lang="fr-FR" b="1" dirty="0">
              <a:solidFill>
                <a:schemeClr val="bg1"/>
              </a:solidFill>
            </a:endParaRPr>
          </a:p>
        </p:txBody>
      </p:sp>
      <p:sp>
        <p:nvSpPr>
          <p:cNvPr id="99367" name="Rectangle 40"/>
          <p:cNvSpPr>
            <a:spLocks noChangeArrowheads="1"/>
          </p:cNvSpPr>
          <p:nvPr/>
        </p:nvSpPr>
        <p:spPr bwMode="auto">
          <a:xfrm>
            <a:off x="323847" y="1635125"/>
            <a:ext cx="46038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PC1</a:t>
            </a:r>
            <a:endParaRPr lang="fr-FR" sz="1100" b="0" i="0" dirty="0">
              <a:solidFill>
                <a:schemeClr val="tx1"/>
              </a:solidFill>
              <a:latin typeface="Arial"/>
              <a:ea typeface="ＭＳ Ｐゴシック"/>
              <a:cs typeface="ＭＳ Ｐゴシック"/>
            </a:endParaRPr>
          </a:p>
        </p:txBody>
      </p:sp>
      <p:sp>
        <p:nvSpPr>
          <p:cNvPr id="99368" name="Rectangle 41"/>
          <p:cNvSpPr>
            <a:spLocks noChangeArrowheads="1"/>
          </p:cNvSpPr>
          <p:nvPr/>
        </p:nvSpPr>
        <p:spPr bwMode="auto">
          <a:xfrm>
            <a:off x="323847" y="2381250"/>
            <a:ext cx="460382" cy="244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PC2</a:t>
            </a:r>
            <a:endParaRPr lang="fr-FR" sz="1100" b="0" i="0" dirty="0">
              <a:solidFill>
                <a:schemeClr val="tx1"/>
              </a:solidFill>
              <a:latin typeface="Arial"/>
              <a:ea typeface="ＭＳ Ｐゴシック"/>
              <a:cs typeface="ＭＳ Ｐゴシック"/>
            </a:endParaRPr>
          </a:p>
        </p:txBody>
      </p:sp>
      <p:sp>
        <p:nvSpPr>
          <p:cNvPr id="99369" name="TextBox 42"/>
          <p:cNvSpPr txBox="1">
            <a:spLocks noChangeArrowheads="1"/>
          </p:cNvSpPr>
          <p:nvPr/>
        </p:nvSpPr>
        <p:spPr bwMode="auto">
          <a:xfrm>
            <a:off x="863600" y="3219450"/>
            <a:ext cx="7078663" cy="30956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buNone/>
            </a:pPr>
            <a:r>
              <a:rPr lang="fr-FR" sz="1100" b="0" i="0" dirty="0" smtClean="0">
                <a:solidFill>
                  <a:schemeClr val="tx1"/>
                </a:solidFill>
                <a:latin typeface="Courier New"/>
                <a:ea typeface="ＭＳ Ｐゴシック"/>
                <a:cs typeface="Courier New"/>
              </a:rPr>
              <a:t>R1# </a:t>
            </a:r>
            <a:r>
              <a:rPr lang="fr-FR" sz="1100" b="1" i="0" dirty="0" smtClean="0">
                <a:solidFill>
                  <a:schemeClr val="tx1"/>
                </a:solidFill>
                <a:latin typeface="Courier New"/>
                <a:ea typeface="ＭＳ Ｐゴシック"/>
                <a:cs typeface="Courier New"/>
              </a:rPr>
              <a:t>show ip interface brief</a:t>
            </a:r>
          </a:p>
          <a:p>
            <a:pPr algn="l">
              <a:buNone/>
            </a:pPr>
            <a:r>
              <a:rPr lang="fr-FR" sz="1100" b="0" i="0" dirty="0" smtClean="0">
                <a:solidFill>
                  <a:schemeClr val="tx1"/>
                </a:solidFill>
                <a:latin typeface="Courier New"/>
                <a:ea typeface="ＭＳ Ｐゴシック"/>
                <a:cs typeface="Courier New"/>
              </a:rPr>
              <a:t>Interface              IP-Address      OK? Method Status                Protocol</a:t>
            </a:r>
          </a:p>
          <a:p>
            <a:pPr algn="l">
              <a:buNone/>
            </a:pPr>
            <a:r>
              <a:rPr lang="fr-FR" sz="1100" b="0" i="0" dirty="0" smtClean="0">
                <a:solidFill>
                  <a:schemeClr val="tx1"/>
                </a:solidFill>
                <a:latin typeface="Courier New"/>
                <a:ea typeface="ＭＳ Ｐゴシック"/>
                <a:cs typeface="Courier New"/>
              </a:rPr>
              <a:t> </a:t>
            </a:r>
          </a:p>
          <a:p>
            <a:pPr algn="l">
              <a:buNone/>
            </a:pPr>
            <a:r>
              <a:rPr lang="fr-FR" sz="1100" b="0" i="0" dirty="0" smtClean="0">
                <a:solidFill>
                  <a:schemeClr val="tx1"/>
                </a:solidFill>
                <a:latin typeface="Courier New"/>
                <a:ea typeface="ＭＳ Ｐゴシック"/>
                <a:cs typeface="Courier New"/>
              </a:rPr>
              <a:t>GigabitEthernet0/0     192.168.10.1    YES manual up                    up</a:t>
            </a:r>
          </a:p>
          <a:p>
            <a:pPr algn="l">
              <a:buNone/>
            </a:pPr>
            <a:r>
              <a:rPr lang="fr-FR" sz="1100" b="0" i="0" dirty="0" smtClean="0">
                <a:solidFill>
                  <a:schemeClr val="tx1"/>
                </a:solidFill>
                <a:latin typeface="Courier New"/>
                <a:ea typeface="ＭＳ Ｐゴシック"/>
                <a:cs typeface="Courier New"/>
              </a:rPr>
              <a:t>GigabitEthernet0/1     192.168.11.1    YES manual up                    up</a:t>
            </a:r>
          </a:p>
          <a:p>
            <a:pPr algn="l">
              <a:buNone/>
            </a:pPr>
            <a:r>
              <a:rPr lang="fr-FR" sz="1100" b="0" i="0" dirty="0" smtClean="0">
                <a:solidFill>
                  <a:schemeClr val="tx1"/>
                </a:solidFill>
                <a:latin typeface="Courier New"/>
                <a:ea typeface="ＭＳ Ｐゴシック"/>
                <a:cs typeface="Courier New"/>
              </a:rPr>
              <a:t>Serial0/0/0            209.165.200.225 YES manual up                    up</a:t>
            </a:r>
          </a:p>
          <a:p>
            <a:pPr algn="l">
              <a:buNone/>
            </a:pPr>
            <a:r>
              <a:rPr lang="fr-FR" sz="1100" b="0" i="0" dirty="0" smtClean="0">
                <a:solidFill>
                  <a:schemeClr val="tx1"/>
                </a:solidFill>
                <a:latin typeface="Courier New"/>
                <a:ea typeface="ＭＳ Ｐゴシック"/>
                <a:cs typeface="Courier New"/>
              </a:rPr>
              <a:t>Serial0/0/1            unassigned      YES NVRAM  administratively down down</a:t>
            </a:r>
          </a:p>
          <a:p>
            <a:pPr algn="l">
              <a:buNone/>
            </a:pPr>
            <a:r>
              <a:rPr lang="fr-FR" sz="1100" b="0" i="0" dirty="0" smtClean="0">
                <a:solidFill>
                  <a:schemeClr val="tx1"/>
                </a:solidFill>
                <a:latin typeface="Courier New"/>
                <a:ea typeface="ＭＳ Ｐゴシック"/>
                <a:cs typeface="Courier New"/>
              </a:rPr>
              <a:t>Vlan1                  unassigned      YES NVRAM  administratively down down</a:t>
            </a:r>
          </a:p>
          <a:p>
            <a:pPr algn="l">
              <a:buNone/>
            </a:pPr>
            <a:r>
              <a:rPr lang="fr-FR" sz="1100" b="0" i="0" dirty="0" smtClean="0">
                <a:solidFill>
                  <a:schemeClr val="tx1"/>
                </a:solidFill>
                <a:latin typeface="Courier New"/>
                <a:ea typeface="ＭＳ Ｐゴシック"/>
                <a:cs typeface="Courier New"/>
              </a:rPr>
              <a:t>R1#</a:t>
            </a:r>
          </a:p>
          <a:p>
            <a:pPr algn="l">
              <a:buNone/>
            </a:pPr>
            <a:r>
              <a:rPr lang="fr-FR" sz="1100" b="0" i="0" dirty="0" smtClean="0">
                <a:solidFill>
                  <a:schemeClr val="tx1"/>
                </a:solidFill>
                <a:latin typeface="Courier New"/>
                <a:ea typeface="ＭＳ Ｐゴシック"/>
                <a:cs typeface="Courier New"/>
              </a:rPr>
              <a:t>R1# </a:t>
            </a:r>
            <a:r>
              <a:rPr lang="fr-FR" sz="1100" b="1" i="0" dirty="0" smtClean="0">
                <a:solidFill>
                  <a:schemeClr val="tx1"/>
                </a:solidFill>
                <a:latin typeface="Courier New"/>
                <a:ea typeface="ＭＳ Ｐゴシック"/>
                <a:cs typeface="Courier New"/>
              </a:rPr>
              <a:t>ping 209.165.200.226</a:t>
            </a:r>
          </a:p>
          <a:p>
            <a:pPr algn="l">
              <a:buNone/>
            </a:pPr>
            <a:endParaRPr lang="fr-FR" sz="1100" dirty="0" smtClean="0">
              <a:latin typeface="Courier New" charset="0"/>
              <a:cs typeface="Courier New" charset="0"/>
            </a:endParaRPr>
          </a:p>
          <a:p>
            <a:pPr algn="l">
              <a:buNone/>
            </a:pPr>
            <a:r>
              <a:rPr lang="fr-FR" sz="1100" b="0" i="0" dirty="0" smtClean="0">
                <a:solidFill>
                  <a:schemeClr val="tx1"/>
                </a:solidFill>
                <a:latin typeface="Courier New"/>
                <a:ea typeface="ＭＳ Ｐゴシック"/>
                <a:cs typeface="Courier New"/>
              </a:rPr>
              <a:t>Type escape sequence to abort.</a:t>
            </a:r>
          </a:p>
          <a:p>
            <a:pPr algn="l">
              <a:buNone/>
            </a:pPr>
            <a:r>
              <a:rPr lang="fr-FR" sz="1100" b="0" i="0" dirty="0" smtClean="0">
                <a:solidFill>
                  <a:schemeClr val="tx1"/>
                </a:solidFill>
                <a:latin typeface="Courier New"/>
                <a:ea typeface="ＭＳ Ｐゴシック"/>
                <a:cs typeface="Courier New"/>
              </a:rPr>
              <a:t>Sending 5, 100-byte ICMP Echos to 209 165 200 226, timeout is 2 seconds:</a:t>
            </a:r>
          </a:p>
          <a:p>
            <a:pPr algn="l">
              <a:buNone/>
            </a:pPr>
            <a:r>
              <a:rPr lang="fr-FR" sz="1100" b="0" i="0" dirty="0" smtClean="0">
                <a:solidFill>
                  <a:schemeClr val="tx1"/>
                </a:solidFill>
                <a:latin typeface="Courier New"/>
                <a:ea typeface="ＭＳ Ｐゴシック"/>
                <a:cs typeface="Courier New"/>
              </a:rPr>
              <a:t>!!!!!</a:t>
            </a:r>
          </a:p>
          <a:p>
            <a:pPr algn="l">
              <a:buNone/>
            </a:pPr>
            <a:r>
              <a:rPr lang="fr-FR" sz="1100" b="0" i="0" dirty="0" smtClean="0">
                <a:solidFill>
                  <a:schemeClr val="tx1"/>
                </a:solidFill>
                <a:latin typeface="Courier New"/>
                <a:ea typeface="ＭＳ Ｐゴシック"/>
                <a:cs typeface="Courier New"/>
              </a:rPr>
              <a:t>Success rate is 100 percent (5/5), round-trip min/avg/max = 1/2/9 ms</a:t>
            </a:r>
          </a:p>
          <a:p>
            <a:pPr algn="l">
              <a:buNone/>
            </a:pPr>
            <a:endParaRPr lang="fr-FR" sz="1100" dirty="0" smtClean="0">
              <a:latin typeface="Courier New" charset="0"/>
              <a:cs typeface="Courier New" charset="0"/>
            </a:endParaRPr>
          </a:p>
          <a:p>
            <a:pPr algn="l">
              <a:buNone/>
            </a:pPr>
            <a:r>
              <a:rPr lang="fr-FR" sz="1100" b="0" i="0" dirty="0" smtClean="0">
                <a:solidFill>
                  <a:schemeClr val="tx1"/>
                </a:solidFill>
                <a:latin typeface="Courier New"/>
                <a:ea typeface="ＭＳ Ｐゴシック"/>
                <a:cs typeface="Courier New"/>
              </a:rPr>
              <a:t>R1#</a:t>
            </a:r>
          </a:p>
          <a:p>
            <a:pPr algn="ctr">
              <a:lnSpc>
                <a:spcPct val="90000"/>
              </a:lnSpc>
              <a:buNone/>
            </a:pPr>
            <a:endParaRPr lang="fr-FR" sz="1100" dirty="0" smtClean="0">
              <a:latin typeface="Courier New" charset="0"/>
              <a:cs typeface="Courier New" charset="0"/>
            </a:endParaRPr>
          </a:p>
          <a:p>
            <a:pPr algn="ctr">
              <a:lnSpc>
                <a:spcPct val="90000"/>
              </a:lnSpc>
              <a:buNone/>
            </a:pPr>
            <a:endParaRPr lang="fr-FR" sz="1100" b="1" dirty="0">
              <a:latin typeface="Courier New" charset="0"/>
              <a:cs typeface="Courier New" charset="0"/>
            </a:endParaRPr>
          </a:p>
        </p:txBody>
      </p:sp>
      <p:cxnSp>
        <p:nvCxnSpPr>
          <p:cNvPr id="44" name="Straight Arrow Connector 43"/>
          <p:cNvCxnSpPr/>
          <p:nvPr/>
        </p:nvCxnSpPr>
        <p:spPr>
          <a:xfrm flipV="1">
            <a:off x="3346450" y="2395538"/>
            <a:ext cx="0" cy="82391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1800" b="1" i="0" dirty="0" smtClean="0">
                <a:solidFill>
                  <a:srgbClr val="708CA1"/>
                </a:solidFill>
                <a:latin typeface="Arial"/>
                <a:ea typeface="ＭＳ Ｐゴシック"/>
                <a:cs typeface="ＭＳ Ｐゴシック"/>
              </a:rPr>
              <a:t>Configuration d'un routeur Cisco</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Configuration de la passerelle par défaut</a:t>
            </a:r>
            <a:endParaRPr lang="fr-FR" sz="3200" b="1" i="0" dirty="0">
              <a:solidFill>
                <a:srgbClr val="708CA1"/>
              </a:solidFill>
              <a:latin typeface="Arial"/>
              <a:ea typeface="ＭＳ Ｐゴシック"/>
              <a:cs typeface="ＭＳ Ｐゴシック"/>
            </a:endParaRPr>
          </a:p>
        </p:txBody>
      </p:sp>
      <p:pic>
        <p:nvPicPr>
          <p:cNvPr id="101378" name="Content Placeholder 1" descr="7x25.gif"/>
          <p:cNvPicPr>
            <a:picLocks noGrp="1" noChangeAspect="1"/>
          </p:cNvPicPr>
          <p:nvPr>
            <p:ph idx="1"/>
          </p:nvPr>
        </p:nvPicPr>
        <p:blipFill>
          <a:blip r:embed="rId3" cstate="print">
            <a:extLst>
              <a:ext uri="{28A0092B-C50C-407E-A947-70E740481C1C}">
                <a14:useLocalDpi xmlns:a14="http://schemas.microsoft.com/office/drawing/2010/main" xmlns="" val="0"/>
              </a:ext>
            </a:extLst>
          </a:blip>
          <a:srcRect l="-56747" r="-56747"/>
          <a:stretch>
            <a:fillRect/>
          </a:stretch>
        </p:blipFill>
        <p:spPr/>
      </p:pic>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1800" b="1" i="0" dirty="0" smtClean="0">
                <a:solidFill>
                  <a:srgbClr val="708CA1"/>
                </a:solidFill>
                <a:latin typeface="Arial"/>
                <a:ea typeface="ＭＳ Ｐゴシック"/>
                <a:cs typeface="ＭＳ Ｐゴシック"/>
              </a:rPr>
              <a:t>Configuration de la passerelle par défaut</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Passerelle par défaut sur un hôte</a:t>
            </a:r>
            <a:endParaRPr lang="fr-FR" sz="3200" b="1" i="0" dirty="0">
              <a:solidFill>
                <a:srgbClr val="708CA1"/>
              </a:solidFill>
              <a:latin typeface="Arial"/>
              <a:ea typeface="ＭＳ Ｐゴシック"/>
              <a:cs typeface="ＭＳ Ｐゴシック"/>
            </a:endParaRPr>
          </a:p>
        </p:txBody>
      </p:sp>
      <p:cxnSp>
        <p:nvCxnSpPr>
          <p:cNvPr id="4" name="Straight Connector 3"/>
          <p:cNvCxnSpPr>
            <a:stCxn id="103430" idx="0"/>
            <a:endCxn id="103436" idx="0"/>
          </p:cNvCxnSpPr>
          <p:nvPr/>
        </p:nvCxnSpPr>
        <p:spPr bwMode="auto">
          <a:xfrm flipV="1">
            <a:off x="2691607" y="2632075"/>
            <a:ext cx="1292225" cy="107473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 name="Straight Connector 4"/>
          <p:cNvCxnSpPr>
            <a:stCxn id="103428" idx="3"/>
            <a:endCxn id="103436" idx="0"/>
          </p:cNvCxnSpPr>
          <p:nvPr/>
        </p:nvCxnSpPr>
        <p:spPr bwMode="auto">
          <a:xfrm>
            <a:off x="2851150" y="2200276"/>
            <a:ext cx="1132682" cy="431799"/>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03428"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2116138" y="2043113"/>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429" name="TextBox 6"/>
          <p:cNvSpPr txBox="1">
            <a:spLocks noChangeArrowheads="1"/>
          </p:cNvSpPr>
          <p:nvPr/>
        </p:nvSpPr>
        <p:spPr bwMode="auto">
          <a:xfrm>
            <a:off x="1925581" y="1736725"/>
            <a:ext cx="1292340"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192.168.10.0/24</a:t>
            </a:r>
            <a:endParaRPr lang="fr-FR" b="1" dirty="0"/>
          </a:p>
        </p:txBody>
      </p:sp>
      <p:pic>
        <p:nvPicPr>
          <p:cNvPr id="103430"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2324100" y="3706813"/>
            <a:ext cx="735013"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431" name="TextBox 8"/>
          <p:cNvSpPr txBox="1">
            <a:spLocks noChangeArrowheads="1"/>
          </p:cNvSpPr>
          <p:nvPr/>
        </p:nvSpPr>
        <p:spPr bwMode="auto">
          <a:xfrm>
            <a:off x="2048874" y="4032250"/>
            <a:ext cx="1283877"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192.168.11.0/24</a:t>
            </a:r>
            <a:endParaRPr lang="fr-FR" b="1" dirty="0"/>
          </a:p>
        </p:txBody>
      </p:sp>
      <p:cxnSp>
        <p:nvCxnSpPr>
          <p:cNvPr id="10" name="Straight Connector 9"/>
          <p:cNvCxnSpPr>
            <a:stCxn id="103428" idx="1"/>
            <a:endCxn id="103484" idx="3"/>
          </p:cNvCxnSpPr>
          <p:nvPr/>
        </p:nvCxnSpPr>
        <p:spPr bwMode="auto">
          <a:xfrm flipH="1" flipV="1">
            <a:off x="1293813" y="1873250"/>
            <a:ext cx="822325" cy="3270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3433" name="TextBox 10"/>
          <p:cNvSpPr txBox="1">
            <a:spLocks noChangeArrowheads="1"/>
          </p:cNvSpPr>
          <p:nvPr/>
        </p:nvSpPr>
        <p:spPr bwMode="auto">
          <a:xfrm>
            <a:off x="3305175" y="2841625"/>
            <a:ext cx="755650"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G0/1</a:t>
            </a:r>
            <a:endParaRPr lang="fr-FR" sz="2000" dirty="0" smtClean="0"/>
          </a:p>
          <a:p>
            <a:pPr algn="r">
              <a:buNone/>
            </a:pPr>
            <a:r>
              <a:rPr lang="fr-FR" sz="1100" b="0" i="0" dirty="0" smtClean="0">
                <a:solidFill>
                  <a:schemeClr val="tx1"/>
                </a:solidFill>
                <a:latin typeface="Arial"/>
                <a:ea typeface="ＭＳ Ｐゴシック"/>
                <a:cs typeface="ＭＳ Ｐゴシック"/>
              </a:rPr>
              <a:t>.1</a:t>
            </a:r>
            <a:endParaRPr lang="fr-FR" sz="1100" b="0" i="0" dirty="0">
              <a:solidFill>
                <a:schemeClr val="tx1"/>
              </a:solidFill>
              <a:latin typeface="Arial"/>
              <a:ea typeface="ＭＳ Ｐゴシック"/>
              <a:cs typeface="ＭＳ Ｐゴシック"/>
            </a:endParaRPr>
          </a:p>
        </p:txBody>
      </p:sp>
      <p:sp>
        <p:nvSpPr>
          <p:cNvPr id="103434" name="TextBox 11"/>
          <p:cNvSpPr txBox="1">
            <a:spLocks noChangeArrowheads="1"/>
          </p:cNvSpPr>
          <p:nvPr/>
        </p:nvSpPr>
        <p:spPr bwMode="auto">
          <a:xfrm>
            <a:off x="3438239" y="2051050"/>
            <a:ext cx="489236"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.1</a:t>
            </a:r>
          </a:p>
          <a:p>
            <a:pPr algn="r">
              <a:buNone/>
            </a:pPr>
            <a:r>
              <a:rPr lang="fr-FR" sz="1100" b="0" i="0" dirty="0" smtClean="0">
                <a:solidFill>
                  <a:schemeClr val="tx1"/>
                </a:solidFill>
                <a:latin typeface="Arial"/>
                <a:ea typeface="ＭＳ Ｐゴシック"/>
                <a:cs typeface="ＭＳ Ｐゴシック"/>
              </a:rPr>
              <a:t>G0/0</a:t>
            </a:r>
            <a:endParaRPr lang="fr-FR" sz="2000" dirty="0"/>
          </a:p>
        </p:txBody>
      </p:sp>
      <p:pic>
        <p:nvPicPr>
          <p:cNvPr id="103435" name="Picture 37"/>
          <p:cNvPicPr>
            <a:picLocks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3627438" y="2457450"/>
            <a:ext cx="695325" cy="411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436" name="TextBox 13"/>
          <p:cNvSpPr txBox="1">
            <a:spLocks noChangeArrowheads="1"/>
          </p:cNvSpPr>
          <p:nvPr/>
        </p:nvSpPr>
        <p:spPr bwMode="auto">
          <a:xfrm>
            <a:off x="3793716" y="2632075"/>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R1</a:t>
            </a:r>
            <a:endParaRPr lang="fr-FR" b="1" dirty="0">
              <a:solidFill>
                <a:schemeClr val="bg1"/>
              </a:solidFill>
            </a:endParaRPr>
          </a:p>
        </p:txBody>
      </p:sp>
      <p:grpSp>
        <p:nvGrpSpPr>
          <p:cNvPr id="103437" name="Group 14"/>
          <p:cNvGrpSpPr>
            <a:grpSpLocks/>
          </p:cNvGrpSpPr>
          <p:nvPr/>
        </p:nvGrpSpPr>
        <p:grpSpPr bwMode="auto">
          <a:xfrm>
            <a:off x="420451" y="1592263"/>
            <a:ext cx="1151372" cy="504825"/>
            <a:chOff x="2449071" y="1455539"/>
            <a:chExt cx="1152563" cy="503842"/>
          </a:xfrm>
        </p:grpSpPr>
        <p:sp>
          <p:nvSpPr>
            <p:cNvPr id="103483" name="Rectangle 15"/>
            <p:cNvSpPr>
              <a:spLocks noChangeArrowheads="1"/>
            </p:cNvSpPr>
            <p:nvPr/>
          </p:nvSpPr>
          <p:spPr bwMode="auto">
            <a:xfrm>
              <a:off x="3221009" y="1455539"/>
              <a:ext cx="380625" cy="244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103484"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2824338" y="1512557"/>
              <a:ext cx="498075" cy="4468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485" name="Rectangle 17"/>
            <p:cNvSpPr>
              <a:spLocks noChangeArrowheads="1"/>
            </p:cNvSpPr>
            <p:nvPr/>
          </p:nvSpPr>
          <p:spPr bwMode="auto">
            <a:xfrm>
              <a:off x="2449071" y="1554585"/>
              <a:ext cx="460858" cy="244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PC1</a:t>
              </a:r>
              <a:endParaRPr lang="fr-FR" sz="1100" b="0" i="0" dirty="0">
                <a:solidFill>
                  <a:schemeClr val="tx1"/>
                </a:solidFill>
                <a:latin typeface="Arial"/>
                <a:ea typeface="ＭＳ Ｐゴシック"/>
                <a:cs typeface="ＭＳ Ｐゴシック"/>
              </a:endParaRPr>
            </a:p>
          </p:txBody>
        </p:sp>
      </p:grpSp>
      <p:cxnSp>
        <p:nvCxnSpPr>
          <p:cNvPr id="19" name="Straight Connector 18"/>
          <p:cNvCxnSpPr>
            <a:stCxn id="103430" idx="1"/>
            <a:endCxn id="103475" idx="3"/>
          </p:cNvCxnSpPr>
          <p:nvPr/>
        </p:nvCxnSpPr>
        <p:spPr bwMode="auto">
          <a:xfrm flipH="1">
            <a:off x="1408113" y="3863975"/>
            <a:ext cx="915987" cy="4889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03439" name="Group 19"/>
          <p:cNvGrpSpPr>
            <a:grpSpLocks/>
          </p:cNvGrpSpPr>
          <p:nvPr/>
        </p:nvGrpSpPr>
        <p:grpSpPr bwMode="auto">
          <a:xfrm>
            <a:off x="409339" y="2220913"/>
            <a:ext cx="1151372" cy="546100"/>
            <a:chOff x="2449072" y="1455539"/>
            <a:chExt cx="1152562" cy="545870"/>
          </a:xfrm>
        </p:grpSpPr>
        <p:sp>
          <p:nvSpPr>
            <p:cNvPr id="103480" name="Rectangle 20"/>
            <p:cNvSpPr>
              <a:spLocks noChangeArrowheads="1"/>
            </p:cNvSpPr>
            <p:nvPr/>
          </p:nvSpPr>
          <p:spPr bwMode="auto">
            <a:xfrm>
              <a:off x="3221009" y="1455539"/>
              <a:ext cx="380625" cy="2445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103481"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2876530" y="1554585"/>
              <a:ext cx="498075" cy="4468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482" name="Rectangle 22"/>
            <p:cNvSpPr>
              <a:spLocks noChangeArrowheads="1"/>
            </p:cNvSpPr>
            <p:nvPr/>
          </p:nvSpPr>
          <p:spPr bwMode="auto">
            <a:xfrm>
              <a:off x="2449072" y="1554585"/>
              <a:ext cx="460858" cy="2445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PC2</a:t>
              </a:r>
              <a:endParaRPr lang="fr-FR" sz="1100" b="0" i="0" dirty="0">
                <a:solidFill>
                  <a:schemeClr val="tx1"/>
                </a:solidFill>
                <a:latin typeface="Arial"/>
                <a:ea typeface="ＭＳ Ｐゴシック"/>
                <a:cs typeface="ＭＳ Ｐゴシック"/>
              </a:endParaRPr>
            </a:p>
          </p:txBody>
        </p:sp>
      </p:grpSp>
      <p:cxnSp>
        <p:nvCxnSpPr>
          <p:cNvPr id="24" name="Straight Connector 23"/>
          <p:cNvCxnSpPr>
            <a:stCxn id="103428" idx="1"/>
            <a:endCxn id="103481" idx="3"/>
          </p:cNvCxnSpPr>
          <p:nvPr/>
        </p:nvCxnSpPr>
        <p:spPr bwMode="auto">
          <a:xfrm flipH="1">
            <a:off x="1335088" y="2200275"/>
            <a:ext cx="781050" cy="3429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03441" name="Group 24"/>
          <p:cNvGrpSpPr>
            <a:grpSpLocks/>
          </p:cNvGrpSpPr>
          <p:nvPr/>
        </p:nvGrpSpPr>
        <p:grpSpPr bwMode="auto">
          <a:xfrm>
            <a:off x="493787" y="3478213"/>
            <a:ext cx="1193665" cy="1098550"/>
            <a:chOff x="2262191" y="2565118"/>
            <a:chExt cx="1193281" cy="1098403"/>
          </a:xfrm>
        </p:grpSpPr>
        <p:sp>
          <p:nvSpPr>
            <p:cNvPr id="103474" name="Rectangle 25"/>
            <p:cNvSpPr>
              <a:spLocks noChangeArrowheads="1"/>
            </p:cNvSpPr>
            <p:nvPr/>
          </p:nvSpPr>
          <p:spPr bwMode="auto">
            <a:xfrm>
              <a:off x="3075362" y="3159679"/>
              <a:ext cx="380110" cy="244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103475"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2678434" y="3216697"/>
              <a:ext cx="498075" cy="4468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476" name="Rectangle 27"/>
            <p:cNvSpPr>
              <a:spLocks noChangeArrowheads="1"/>
            </p:cNvSpPr>
            <p:nvPr/>
          </p:nvSpPr>
          <p:spPr bwMode="auto">
            <a:xfrm>
              <a:off x="2303478" y="3261051"/>
              <a:ext cx="460234" cy="244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PC4</a:t>
              </a:r>
              <a:endParaRPr lang="fr-FR" sz="1100" b="0" i="0" dirty="0">
                <a:solidFill>
                  <a:schemeClr val="tx1"/>
                </a:solidFill>
                <a:latin typeface="Arial"/>
                <a:ea typeface="ＭＳ Ｐゴシック"/>
                <a:cs typeface="ＭＳ Ｐゴシック"/>
              </a:endParaRPr>
            </a:p>
          </p:txBody>
        </p:sp>
        <p:sp>
          <p:nvSpPr>
            <p:cNvPr id="103477" name="Rectangle 28"/>
            <p:cNvSpPr>
              <a:spLocks noChangeArrowheads="1"/>
            </p:cNvSpPr>
            <p:nvPr/>
          </p:nvSpPr>
          <p:spPr bwMode="auto">
            <a:xfrm>
              <a:off x="3034075" y="2565118"/>
              <a:ext cx="380110" cy="244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103478"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2637147" y="2622136"/>
              <a:ext cx="498075" cy="4468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479" name="Rectangle 30"/>
            <p:cNvSpPr>
              <a:spLocks noChangeArrowheads="1"/>
            </p:cNvSpPr>
            <p:nvPr/>
          </p:nvSpPr>
          <p:spPr bwMode="auto">
            <a:xfrm>
              <a:off x="2262191" y="2666490"/>
              <a:ext cx="460234" cy="244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PC3</a:t>
              </a:r>
              <a:endParaRPr lang="fr-FR" sz="1100" b="0" i="0" dirty="0">
                <a:solidFill>
                  <a:schemeClr val="tx1"/>
                </a:solidFill>
                <a:latin typeface="Arial"/>
                <a:ea typeface="ＭＳ Ｐゴシック"/>
                <a:cs typeface="ＭＳ Ｐゴシック"/>
              </a:endParaRPr>
            </a:p>
          </p:txBody>
        </p:sp>
      </p:grpSp>
      <p:cxnSp>
        <p:nvCxnSpPr>
          <p:cNvPr id="32" name="Straight Connector 31"/>
          <p:cNvCxnSpPr>
            <a:stCxn id="103430" idx="1"/>
            <a:endCxn id="103478" idx="3"/>
          </p:cNvCxnSpPr>
          <p:nvPr/>
        </p:nvCxnSpPr>
        <p:spPr bwMode="auto">
          <a:xfrm flipH="1" flipV="1">
            <a:off x="1366838" y="3757613"/>
            <a:ext cx="957262" cy="10636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3" name="Curved Connector 32"/>
          <p:cNvCxnSpPr>
            <a:endCxn id="103481" idx="3"/>
          </p:cNvCxnSpPr>
          <p:nvPr/>
        </p:nvCxnSpPr>
        <p:spPr>
          <a:xfrm rot="16200000" flipH="1">
            <a:off x="911226" y="2119312"/>
            <a:ext cx="806450" cy="41275"/>
          </a:xfrm>
          <a:prstGeom prst="curvedConnector4">
            <a:avLst>
              <a:gd name="adj1" fmla="val 7170"/>
              <a:gd name="adj2" fmla="val 2453244"/>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3448" idx="0"/>
            <a:endCxn id="103454" idx="0"/>
          </p:cNvCxnSpPr>
          <p:nvPr/>
        </p:nvCxnSpPr>
        <p:spPr bwMode="auto">
          <a:xfrm flipV="1">
            <a:off x="7250907" y="4364038"/>
            <a:ext cx="1293018" cy="107473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5" name="Straight Connector 34"/>
          <p:cNvCxnSpPr>
            <a:stCxn id="103446" idx="3"/>
            <a:endCxn id="103454" idx="0"/>
          </p:cNvCxnSpPr>
          <p:nvPr/>
        </p:nvCxnSpPr>
        <p:spPr bwMode="auto">
          <a:xfrm>
            <a:off x="7410450" y="3932238"/>
            <a:ext cx="1133475" cy="431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03446"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675438" y="3775075"/>
            <a:ext cx="735012"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447" name="TextBox 36"/>
          <p:cNvSpPr txBox="1">
            <a:spLocks noChangeArrowheads="1"/>
          </p:cNvSpPr>
          <p:nvPr/>
        </p:nvSpPr>
        <p:spPr bwMode="auto">
          <a:xfrm>
            <a:off x="6486468" y="3468688"/>
            <a:ext cx="1292340"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192.168.10.0/24</a:t>
            </a:r>
            <a:endParaRPr lang="fr-FR" b="1" dirty="0"/>
          </a:p>
        </p:txBody>
      </p:sp>
      <p:pic>
        <p:nvPicPr>
          <p:cNvPr id="103448" name="Picture 4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883400" y="5438775"/>
            <a:ext cx="735013"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449" name="TextBox 38"/>
          <p:cNvSpPr txBox="1">
            <a:spLocks noChangeArrowheads="1"/>
          </p:cNvSpPr>
          <p:nvPr/>
        </p:nvSpPr>
        <p:spPr bwMode="auto">
          <a:xfrm>
            <a:off x="6609762" y="5764213"/>
            <a:ext cx="1283877"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192.168.11.0/24</a:t>
            </a:r>
            <a:endParaRPr lang="fr-FR" b="1" dirty="0"/>
          </a:p>
        </p:txBody>
      </p:sp>
      <p:cxnSp>
        <p:nvCxnSpPr>
          <p:cNvPr id="40" name="Straight Connector 39"/>
          <p:cNvCxnSpPr>
            <a:stCxn id="103446" idx="1"/>
            <a:endCxn id="103472" idx="3"/>
          </p:cNvCxnSpPr>
          <p:nvPr/>
        </p:nvCxnSpPr>
        <p:spPr bwMode="auto">
          <a:xfrm flipH="1" flipV="1">
            <a:off x="5853113" y="3605213"/>
            <a:ext cx="822325" cy="3270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3451" name="TextBox 40"/>
          <p:cNvSpPr txBox="1">
            <a:spLocks noChangeArrowheads="1"/>
          </p:cNvSpPr>
          <p:nvPr/>
        </p:nvSpPr>
        <p:spPr bwMode="auto">
          <a:xfrm>
            <a:off x="7864475" y="4573588"/>
            <a:ext cx="755650"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G0/1</a:t>
            </a:r>
            <a:endParaRPr lang="fr-FR" sz="2000" dirty="0" smtClean="0"/>
          </a:p>
          <a:p>
            <a:pPr algn="r">
              <a:buNone/>
            </a:pPr>
            <a:r>
              <a:rPr lang="fr-FR" sz="1100" b="0" i="0" dirty="0" smtClean="0">
                <a:solidFill>
                  <a:schemeClr val="tx1"/>
                </a:solidFill>
                <a:latin typeface="Arial"/>
                <a:ea typeface="ＭＳ Ｐゴシック"/>
                <a:cs typeface="ＭＳ Ｐゴシック"/>
              </a:rPr>
              <a:t>.1</a:t>
            </a:r>
            <a:endParaRPr lang="fr-FR" sz="1100" b="0" i="0" dirty="0">
              <a:solidFill>
                <a:schemeClr val="tx1"/>
              </a:solidFill>
              <a:latin typeface="Arial"/>
              <a:ea typeface="ＭＳ Ｐゴシック"/>
              <a:cs typeface="ＭＳ Ｐゴシック"/>
            </a:endParaRPr>
          </a:p>
        </p:txBody>
      </p:sp>
      <p:sp>
        <p:nvSpPr>
          <p:cNvPr id="103452" name="TextBox 41"/>
          <p:cNvSpPr txBox="1">
            <a:spLocks noChangeArrowheads="1"/>
          </p:cNvSpPr>
          <p:nvPr/>
        </p:nvSpPr>
        <p:spPr bwMode="auto">
          <a:xfrm>
            <a:off x="7997539" y="3783013"/>
            <a:ext cx="489236" cy="39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.1</a:t>
            </a:r>
          </a:p>
          <a:p>
            <a:pPr algn="r">
              <a:buNone/>
            </a:pPr>
            <a:r>
              <a:rPr lang="fr-FR" sz="1100" b="0" i="0" dirty="0" smtClean="0">
                <a:solidFill>
                  <a:schemeClr val="tx1"/>
                </a:solidFill>
                <a:latin typeface="Arial"/>
                <a:ea typeface="ＭＳ Ｐゴシック"/>
                <a:cs typeface="ＭＳ Ｐゴシック"/>
              </a:rPr>
              <a:t>G0/0</a:t>
            </a:r>
            <a:endParaRPr lang="fr-FR" sz="2000" dirty="0"/>
          </a:p>
        </p:txBody>
      </p:sp>
      <p:pic>
        <p:nvPicPr>
          <p:cNvPr id="103453" name="Picture 37"/>
          <p:cNvPicPr>
            <a:picLocks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8188325" y="4189413"/>
            <a:ext cx="693738" cy="411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454" name="TextBox 43"/>
          <p:cNvSpPr txBox="1">
            <a:spLocks noChangeArrowheads="1"/>
          </p:cNvSpPr>
          <p:nvPr/>
        </p:nvSpPr>
        <p:spPr bwMode="auto">
          <a:xfrm>
            <a:off x="8353809" y="4364038"/>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R1</a:t>
            </a:r>
            <a:endParaRPr lang="fr-FR" b="1" dirty="0">
              <a:solidFill>
                <a:schemeClr val="bg1"/>
              </a:solidFill>
            </a:endParaRPr>
          </a:p>
        </p:txBody>
      </p:sp>
      <p:grpSp>
        <p:nvGrpSpPr>
          <p:cNvPr id="103455" name="Group 44"/>
          <p:cNvGrpSpPr>
            <a:grpSpLocks/>
          </p:cNvGrpSpPr>
          <p:nvPr/>
        </p:nvGrpSpPr>
        <p:grpSpPr bwMode="auto">
          <a:xfrm>
            <a:off x="4980067" y="3324225"/>
            <a:ext cx="1152380" cy="504825"/>
            <a:chOff x="2449388" y="1455539"/>
            <a:chExt cx="1151983" cy="503842"/>
          </a:xfrm>
        </p:grpSpPr>
        <p:sp>
          <p:nvSpPr>
            <p:cNvPr id="103471" name="Rectangle 45"/>
            <p:cNvSpPr>
              <a:spLocks noChangeArrowheads="1"/>
            </p:cNvSpPr>
            <p:nvPr/>
          </p:nvSpPr>
          <p:spPr bwMode="auto">
            <a:xfrm>
              <a:off x="3221270" y="1455539"/>
              <a:ext cx="380101" cy="244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103472"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2824338" y="1512557"/>
              <a:ext cx="498075" cy="4468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473" name="Rectangle 47"/>
            <p:cNvSpPr>
              <a:spLocks noChangeArrowheads="1"/>
            </p:cNvSpPr>
            <p:nvPr/>
          </p:nvSpPr>
          <p:spPr bwMode="auto">
            <a:xfrm>
              <a:off x="2449388" y="1554585"/>
              <a:ext cx="460223" cy="244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PC1</a:t>
              </a:r>
              <a:endParaRPr lang="fr-FR" sz="1100" b="0" i="0" dirty="0">
                <a:solidFill>
                  <a:schemeClr val="tx1"/>
                </a:solidFill>
                <a:latin typeface="Arial"/>
                <a:ea typeface="ＭＳ Ｐゴシック"/>
                <a:cs typeface="ＭＳ Ｐゴシック"/>
              </a:endParaRPr>
            </a:p>
          </p:txBody>
        </p:sp>
      </p:grpSp>
      <p:cxnSp>
        <p:nvCxnSpPr>
          <p:cNvPr id="49" name="Straight Connector 48"/>
          <p:cNvCxnSpPr>
            <a:stCxn id="103448" idx="1"/>
            <a:endCxn id="103463" idx="3"/>
          </p:cNvCxnSpPr>
          <p:nvPr/>
        </p:nvCxnSpPr>
        <p:spPr bwMode="auto">
          <a:xfrm flipH="1">
            <a:off x="5969000" y="5595938"/>
            <a:ext cx="914400" cy="4889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03457" name="Group 49"/>
          <p:cNvGrpSpPr>
            <a:grpSpLocks/>
          </p:cNvGrpSpPr>
          <p:nvPr/>
        </p:nvGrpSpPr>
        <p:grpSpPr bwMode="auto">
          <a:xfrm>
            <a:off x="4968954" y="3952875"/>
            <a:ext cx="1152380" cy="546100"/>
            <a:chOff x="2449388" y="1455539"/>
            <a:chExt cx="1151983" cy="545870"/>
          </a:xfrm>
        </p:grpSpPr>
        <p:sp>
          <p:nvSpPr>
            <p:cNvPr id="103468" name="Rectangle 50"/>
            <p:cNvSpPr>
              <a:spLocks noChangeArrowheads="1"/>
            </p:cNvSpPr>
            <p:nvPr/>
          </p:nvSpPr>
          <p:spPr bwMode="auto">
            <a:xfrm>
              <a:off x="3221270" y="1455539"/>
              <a:ext cx="380101" cy="2445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.11</a:t>
              </a:r>
              <a:endParaRPr lang="fr-FR" sz="1100" b="0" i="0" dirty="0">
                <a:solidFill>
                  <a:schemeClr val="tx1"/>
                </a:solidFill>
                <a:latin typeface="Arial"/>
                <a:ea typeface="ＭＳ Ｐゴシック"/>
                <a:cs typeface="ＭＳ Ｐゴシック"/>
              </a:endParaRPr>
            </a:p>
          </p:txBody>
        </p:sp>
        <p:pic>
          <p:nvPicPr>
            <p:cNvPr id="103469"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2876530" y="1554585"/>
              <a:ext cx="498075" cy="4468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470" name="Rectangle 52"/>
            <p:cNvSpPr>
              <a:spLocks noChangeArrowheads="1"/>
            </p:cNvSpPr>
            <p:nvPr/>
          </p:nvSpPr>
          <p:spPr bwMode="auto">
            <a:xfrm>
              <a:off x="2449388" y="1554585"/>
              <a:ext cx="460223" cy="2445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PC2</a:t>
              </a:r>
              <a:endParaRPr lang="fr-FR" sz="1100" b="0" i="0" dirty="0">
                <a:solidFill>
                  <a:schemeClr val="tx1"/>
                </a:solidFill>
                <a:latin typeface="Arial"/>
                <a:ea typeface="ＭＳ Ｐゴシック"/>
                <a:cs typeface="ＭＳ Ｐゴシック"/>
              </a:endParaRPr>
            </a:p>
          </p:txBody>
        </p:sp>
      </p:grpSp>
      <p:cxnSp>
        <p:nvCxnSpPr>
          <p:cNvPr id="54" name="Straight Connector 53"/>
          <p:cNvCxnSpPr>
            <a:stCxn id="103446" idx="1"/>
            <a:endCxn id="103469" idx="3"/>
          </p:cNvCxnSpPr>
          <p:nvPr/>
        </p:nvCxnSpPr>
        <p:spPr bwMode="auto">
          <a:xfrm flipH="1">
            <a:off x="5894388" y="3932238"/>
            <a:ext cx="781050" cy="3429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03459" name="Group 54"/>
          <p:cNvGrpSpPr>
            <a:grpSpLocks/>
          </p:cNvGrpSpPr>
          <p:nvPr/>
        </p:nvGrpSpPr>
        <p:grpSpPr bwMode="auto">
          <a:xfrm>
            <a:off x="5054674" y="5210175"/>
            <a:ext cx="1193665" cy="1098550"/>
            <a:chOff x="2262191" y="2565118"/>
            <a:chExt cx="1193281" cy="1098403"/>
          </a:xfrm>
        </p:grpSpPr>
        <p:sp>
          <p:nvSpPr>
            <p:cNvPr id="103462" name="Rectangle 55"/>
            <p:cNvSpPr>
              <a:spLocks noChangeArrowheads="1"/>
            </p:cNvSpPr>
            <p:nvPr/>
          </p:nvSpPr>
          <p:spPr bwMode="auto">
            <a:xfrm>
              <a:off x="3075362" y="3159679"/>
              <a:ext cx="380110" cy="244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.11</a:t>
              </a:r>
              <a:endParaRPr lang="fr-FR" sz="1100" b="0" i="0" dirty="0">
                <a:solidFill>
                  <a:schemeClr val="tx1"/>
                </a:solidFill>
                <a:latin typeface="Arial"/>
                <a:ea typeface="ＭＳ Ｐゴシック"/>
                <a:cs typeface="ＭＳ Ｐゴシック"/>
              </a:endParaRPr>
            </a:p>
          </p:txBody>
        </p:sp>
        <p:pic>
          <p:nvPicPr>
            <p:cNvPr id="103463"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2678434" y="3216697"/>
              <a:ext cx="498075" cy="4468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464" name="Rectangle 57"/>
            <p:cNvSpPr>
              <a:spLocks noChangeArrowheads="1"/>
            </p:cNvSpPr>
            <p:nvPr/>
          </p:nvSpPr>
          <p:spPr bwMode="auto">
            <a:xfrm>
              <a:off x="2303478" y="3261051"/>
              <a:ext cx="460234" cy="244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PC4</a:t>
              </a:r>
              <a:endParaRPr lang="fr-FR" sz="1100" b="0" i="0" dirty="0">
                <a:solidFill>
                  <a:schemeClr val="tx1"/>
                </a:solidFill>
                <a:latin typeface="Arial"/>
                <a:ea typeface="ＭＳ Ｐゴシック"/>
                <a:cs typeface="ＭＳ Ｐゴシック"/>
              </a:endParaRPr>
            </a:p>
          </p:txBody>
        </p:sp>
        <p:sp>
          <p:nvSpPr>
            <p:cNvPr id="103465" name="Rectangle 58"/>
            <p:cNvSpPr>
              <a:spLocks noChangeArrowheads="1"/>
            </p:cNvSpPr>
            <p:nvPr/>
          </p:nvSpPr>
          <p:spPr bwMode="auto">
            <a:xfrm>
              <a:off x="3034075" y="2565118"/>
              <a:ext cx="380110" cy="244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103466" name="Picture 34"/>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2637147" y="2622136"/>
              <a:ext cx="498075" cy="4468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467" name="Rectangle 60"/>
            <p:cNvSpPr>
              <a:spLocks noChangeArrowheads="1"/>
            </p:cNvSpPr>
            <p:nvPr/>
          </p:nvSpPr>
          <p:spPr bwMode="auto">
            <a:xfrm>
              <a:off x="2262191" y="2666490"/>
              <a:ext cx="460234" cy="244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PC3</a:t>
              </a:r>
              <a:endParaRPr lang="fr-FR" sz="1100" b="0" i="0" dirty="0">
                <a:solidFill>
                  <a:schemeClr val="tx1"/>
                </a:solidFill>
                <a:latin typeface="Arial"/>
                <a:ea typeface="ＭＳ Ｐゴシック"/>
                <a:cs typeface="ＭＳ Ｐゴシック"/>
              </a:endParaRPr>
            </a:p>
          </p:txBody>
        </p:sp>
      </p:grpSp>
      <p:cxnSp>
        <p:nvCxnSpPr>
          <p:cNvPr id="62" name="Straight Connector 61"/>
          <p:cNvCxnSpPr>
            <a:stCxn id="103448" idx="1"/>
            <a:endCxn id="103466" idx="3"/>
          </p:cNvCxnSpPr>
          <p:nvPr/>
        </p:nvCxnSpPr>
        <p:spPr bwMode="auto">
          <a:xfrm flipH="1" flipV="1">
            <a:off x="5927725" y="5489575"/>
            <a:ext cx="955675" cy="1063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3" name="Curved Connector 62"/>
          <p:cNvCxnSpPr>
            <a:stCxn id="103472" idx="3"/>
            <a:endCxn id="103466" idx="3"/>
          </p:cNvCxnSpPr>
          <p:nvPr/>
        </p:nvCxnSpPr>
        <p:spPr>
          <a:xfrm>
            <a:off x="5853113" y="3605213"/>
            <a:ext cx="74612" cy="1884362"/>
          </a:xfrm>
          <a:prstGeom prst="curvedConnector3">
            <a:avLst>
              <a:gd name="adj1" fmla="val 3294227"/>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protocoles de couche réseau</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Couche réseau de la communication</a:t>
            </a:r>
            <a:endParaRPr lang="fr-FR" sz="3200" b="1" i="0" dirty="0">
              <a:solidFill>
                <a:srgbClr val="708CA1"/>
              </a:solidFill>
              <a:latin typeface="Arial"/>
              <a:ea typeface="ＭＳ Ｐゴシック"/>
              <a:cs typeface="ＭＳ Ｐゴシック"/>
            </a:endParaRPr>
          </a:p>
        </p:txBody>
      </p:sp>
      <p:pic>
        <p:nvPicPr>
          <p:cNvPr id="13314" name="Content Placeholder 3"/>
          <p:cNvPicPr>
            <a:picLocks noChangeAspect="1" noChangeArrowheads="1"/>
          </p:cNvPicPr>
          <p:nvPr/>
        </p:nvPicPr>
        <p:blipFill>
          <a:blip r:embed="rId3" cstate="print"/>
          <a:stretch>
            <a:fillRect/>
          </a:stretch>
        </p:blipFill>
        <p:spPr bwMode="auto">
          <a:xfrm>
            <a:off x="1270000" y="1490060"/>
            <a:ext cx="6502400" cy="47212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 uri="{FAA26D3D-D897-4be2-8F04-BA451C77F1D7}">
              <ma14:placeholderFlag xmlns="" xmlns:ma14="http://schemas.microsoft.com/office/mac/drawingml/2011/main" val="1"/>
            </a:ext>
          </a:extLst>
        </p:spPr>
      </p:pic>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1800" b="1" i="0" dirty="0" smtClean="0">
                <a:solidFill>
                  <a:srgbClr val="708CA1"/>
                </a:solidFill>
                <a:latin typeface="Arial"/>
                <a:ea typeface="ＭＳ Ｐゴシック"/>
                <a:cs typeface="ＭＳ Ｐゴシック"/>
              </a:rPr>
              <a:t>Configuration de la passerelle par défaut</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Passerelle par défaut sur un commutateur</a:t>
            </a:r>
            <a:endParaRPr lang="fr-FR" sz="3200" b="1" i="0" dirty="0">
              <a:solidFill>
                <a:srgbClr val="708CA1"/>
              </a:solidFill>
              <a:latin typeface="Arial"/>
              <a:ea typeface="ＭＳ Ｐゴシック"/>
              <a:cs typeface="ＭＳ Ｐゴシック"/>
            </a:endParaRPr>
          </a:p>
        </p:txBody>
      </p:sp>
      <p:grpSp>
        <p:nvGrpSpPr>
          <p:cNvPr id="105474" name="Group 3"/>
          <p:cNvGrpSpPr>
            <a:grpSpLocks/>
          </p:cNvGrpSpPr>
          <p:nvPr/>
        </p:nvGrpSpPr>
        <p:grpSpPr bwMode="auto">
          <a:xfrm>
            <a:off x="778634" y="1758950"/>
            <a:ext cx="7543041" cy="4020663"/>
            <a:chOff x="410547" y="1412776"/>
            <a:chExt cx="8012611" cy="4019379"/>
          </a:xfrm>
        </p:grpSpPr>
        <p:pic>
          <p:nvPicPr>
            <p:cNvPr id="105475"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560626" y="3598587"/>
              <a:ext cx="1251734" cy="14843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6" name="Straight Connector 5"/>
            <p:cNvCxnSpPr>
              <a:stCxn id="105478" idx="1"/>
              <a:endCxn id="105505" idx="0"/>
            </p:cNvCxnSpPr>
            <p:nvPr/>
          </p:nvCxnSpPr>
          <p:spPr bwMode="auto">
            <a:xfrm flipH="1">
              <a:off x="4216020" y="3755749"/>
              <a:ext cx="1150609" cy="186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 name="Straight Connector 6"/>
            <p:cNvCxnSpPr>
              <a:stCxn id="105490" idx="3"/>
              <a:endCxn id="105505" idx="0"/>
            </p:cNvCxnSpPr>
            <p:nvPr/>
          </p:nvCxnSpPr>
          <p:spPr bwMode="auto">
            <a:xfrm flipV="1">
              <a:off x="2493656" y="3774413"/>
              <a:ext cx="1722364" cy="4034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05478" name="Picture 41"/>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5366629" y="3598587"/>
              <a:ext cx="611031"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5479" name="TextBox 8"/>
            <p:cNvSpPr txBox="1">
              <a:spLocks noChangeArrowheads="1"/>
            </p:cNvSpPr>
            <p:nvPr/>
          </p:nvSpPr>
          <p:spPr bwMode="auto">
            <a:xfrm>
              <a:off x="4374067" y="3313586"/>
              <a:ext cx="1431310" cy="2584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192.168.11.0/24</a:t>
              </a:r>
              <a:endParaRPr lang="fr-FR" b="1" dirty="0"/>
            </a:p>
          </p:txBody>
        </p:sp>
        <p:grpSp>
          <p:nvGrpSpPr>
            <p:cNvPr id="105480" name="Group 9"/>
            <p:cNvGrpSpPr>
              <a:grpSpLocks/>
            </p:cNvGrpSpPr>
            <p:nvPr/>
          </p:nvGrpSpPr>
          <p:grpSpPr bwMode="auto">
            <a:xfrm>
              <a:off x="3459135" y="3567589"/>
              <a:ext cx="1630585" cy="551094"/>
              <a:chOff x="4593575" y="1790208"/>
              <a:chExt cx="1961442" cy="551094"/>
            </a:xfrm>
          </p:grpSpPr>
          <p:sp>
            <p:nvSpPr>
              <p:cNvPr id="105502" name="TextBox 31"/>
              <p:cNvSpPr txBox="1">
                <a:spLocks noChangeArrowheads="1"/>
              </p:cNvSpPr>
              <p:nvPr/>
            </p:nvSpPr>
            <p:spPr bwMode="auto">
              <a:xfrm>
                <a:off x="5842613" y="1792096"/>
                <a:ext cx="712404" cy="549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100" b="0" i="0" dirty="0" smtClean="0">
                    <a:solidFill>
                      <a:schemeClr val="tx1"/>
                    </a:solidFill>
                    <a:latin typeface="Arial"/>
                    <a:ea typeface="ＭＳ Ｐゴシック"/>
                    <a:cs typeface="ＭＳ Ｐゴシック"/>
                  </a:rPr>
                  <a:t>.1</a:t>
                </a:r>
              </a:p>
              <a:p>
                <a:pPr algn="ctr">
                  <a:lnSpc>
                    <a:spcPct val="90000"/>
                  </a:lnSpc>
                  <a:buNone/>
                </a:pPr>
                <a:r>
                  <a:rPr lang="fr-FR" sz="1100" b="0" i="0" dirty="0" smtClean="0">
                    <a:solidFill>
                      <a:schemeClr val="tx1"/>
                    </a:solidFill>
                    <a:latin typeface="Arial"/>
                    <a:ea typeface="ＭＳ Ｐゴシック"/>
                    <a:cs typeface="ＭＳ Ｐゴシック"/>
                  </a:rPr>
                  <a:t>G0/1</a:t>
                </a:r>
                <a:endParaRPr lang="fr-FR" sz="2000" dirty="0" smtClean="0"/>
              </a:p>
              <a:p>
                <a:pPr algn="ctr">
                  <a:lnSpc>
                    <a:spcPct val="90000"/>
                  </a:lnSpc>
                  <a:buNone/>
                </a:pPr>
                <a:endParaRPr lang="fr-FR" sz="1100" dirty="0"/>
              </a:p>
            </p:txBody>
          </p:sp>
          <p:sp>
            <p:nvSpPr>
              <p:cNvPr id="105503" name="TextBox 32"/>
              <p:cNvSpPr txBox="1">
                <a:spLocks noChangeArrowheads="1"/>
              </p:cNvSpPr>
              <p:nvPr/>
            </p:nvSpPr>
            <p:spPr bwMode="auto">
              <a:xfrm>
                <a:off x="4593575" y="1790208"/>
                <a:ext cx="625143" cy="3969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buNone/>
                </a:pPr>
                <a:r>
                  <a:rPr lang="fr-FR" sz="1100" b="0" i="0" dirty="0" smtClean="0">
                    <a:solidFill>
                      <a:schemeClr val="tx1"/>
                    </a:solidFill>
                    <a:latin typeface="Arial"/>
                    <a:ea typeface="ＭＳ Ｐゴシック"/>
                    <a:cs typeface="ＭＳ Ｐゴシック"/>
                  </a:rPr>
                  <a:t>.1</a:t>
                </a:r>
              </a:p>
              <a:p>
                <a:pPr algn="r">
                  <a:buNone/>
                </a:pPr>
                <a:r>
                  <a:rPr lang="fr-FR" sz="1100" b="0" i="0" dirty="0" smtClean="0">
                    <a:solidFill>
                      <a:schemeClr val="tx1"/>
                    </a:solidFill>
                    <a:latin typeface="Arial"/>
                    <a:ea typeface="ＭＳ Ｐゴシック"/>
                    <a:cs typeface="ＭＳ Ｐゴシック"/>
                  </a:rPr>
                  <a:t>G0/0</a:t>
                </a:r>
                <a:endParaRPr lang="fr-FR" sz="2000" dirty="0"/>
              </a:p>
            </p:txBody>
          </p:sp>
          <p:pic>
            <p:nvPicPr>
              <p:cNvPr id="105504" name="Picture 37"/>
              <p:cNvPicPr>
                <a:picLocks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5148082" y="1823139"/>
                <a:ext cx="694532" cy="4100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5505" name="TextBox 34"/>
              <p:cNvSpPr txBox="1">
                <a:spLocks noChangeArrowheads="1"/>
              </p:cNvSpPr>
              <p:nvPr/>
            </p:nvSpPr>
            <p:spPr bwMode="auto">
              <a:xfrm>
                <a:off x="5261108" y="1997032"/>
                <a:ext cx="485858" cy="2584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rgbClr val="FFFFFF"/>
                    </a:solidFill>
                    <a:latin typeface="Arial"/>
                    <a:ea typeface="ＭＳ Ｐゴシック"/>
                    <a:cs typeface="ＭＳ Ｐゴシック"/>
                  </a:rPr>
                  <a:t>R1</a:t>
                </a:r>
                <a:endParaRPr lang="fr-FR" b="1" dirty="0">
                  <a:solidFill>
                    <a:schemeClr val="bg1"/>
                  </a:solidFill>
                </a:endParaRPr>
              </a:p>
            </p:txBody>
          </p:sp>
        </p:grpSp>
        <p:grpSp>
          <p:nvGrpSpPr>
            <p:cNvPr id="105481" name="Group 10"/>
            <p:cNvGrpSpPr>
              <a:grpSpLocks/>
            </p:cNvGrpSpPr>
            <p:nvPr/>
          </p:nvGrpSpPr>
          <p:grpSpPr bwMode="auto">
            <a:xfrm>
              <a:off x="410547" y="3207376"/>
              <a:ext cx="3299495" cy="1173705"/>
              <a:chOff x="1865122" y="957918"/>
              <a:chExt cx="3968985" cy="1173705"/>
            </a:xfrm>
          </p:grpSpPr>
          <p:pic>
            <p:nvPicPr>
              <p:cNvPr id="105490" name="Picture 41"/>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3635896" y="1408135"/>
                <a:ext cx="735013"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5491" name="TextBox 20"/>
              <p:cNvSpPr txBox="1">
                <a:spLocks noChangeArrowheads="1"/>
              </p:cNvSpPr>
              <p:nvPr/>
            </p:nvSpPr>
            <p:spPr bwMode="auto">
              <a:xfrm>
                <a:off x="4182766" y="1108082"/>
                <a:ext cx="1651341" cy="2584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192.168.10.0/24</a:t>
                </a:r>
                <a:endParaRPr lang="fr-FR" b="1" dirty="0"/>
              </a:p>
            </p:txBody>
          </p:sp>
          <p:cxnSp>
            <p:nvCxnSpPr>
              <p:cNvPr id="22" name="Straight Connector 21"/>
              <p:cNvCxnSpPr>
                <a:stCxn id="105490" idx="1"/>
                <a:endCxn id="105500" idx="3"/>
              </p:cNvCxnSpPr>
              <p:nvPr/>
            </p:nvCxnSpPr>
            <p:spPr bwMode="auto">
              <a:xfrm flipH="1" flipV="1">
                <a:off x="2813489" y="1239105"/>
                <a:ext cx="823568" cy="325334"/>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05493" name="Group 22"/>
              <p:cNvGrpSpPr>
                <a:grpSpLocks/>
              </p:cNvGrpSpPr>
              <p:nvPr/>
            </p:nvGrpSpPr>
            <p:grpSpPr bwMode="auto">
              <a:xfrm>
                <a:off x="1875973" y="957918"/>
                <a:ext cx="1268886" cy="503842"/>
                <a:chOff x="2385365" y="1455539"/>
                <a:chExt cx="1268886" cy="503842"/>
              </a:xfrm>
            </p:grpSpPr>
            <p:sp>
              <p:nvSpPr>
                <p:cNvPr id="105499" name="Rectangle 28"/>
                <p:cNvSpPr>
                  <a:spLocks noChangeArrowheads="1"/>
                </p:cNvSpPr>
                <p:nvPr/>
              </p:nvSpPr>
              <p:spPr bwMode="auto">
                <a:xfrm>
                  <a:off x="3168393" y="1455539"/>
                  <a:ext cx="485858" cy="2446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.10</a:t>
                  </a:r>
                  <a:endParaRPr lang="fr-FR" sz="1100" b="0" i="0" dirty="0">
                    <a:solidFill>
                      <a:schemeClr val="tx1"/>
                    </a:solidFill>
                    <a:latin typeface="Arial"/>
                    <a:ea typeface="ＭＳ Ｐゴシック"/>
                    <a:cs typeface="ＭＳ Ｐゴシック"/>
                  </a:endParaRPr>
                </a:p>
              </p:txBody>
            </p:sp>
            <p:pic>
              <p:nvPicPr>
                <p:cNvPr id="105500" name="Picture 34"/>
                <p:cNvPicPr>
                  <a:picLocks noChangeArrowheads="1"/>
                </p:cNvPicPr>
                <p:nvPr/>
              </p:nvPicPr>
              <p:blipFill>
                <a:blip r:embed="rId6" cstate="email">
                  <a:extLst>
                    <a:ext uri="{28A0092B-C50C-407E-A947-70E740481C1C}">
                      <a14:useLocalDpi xmlns:a14="http://schemas.microsoft.com/office/drawing/2010/main" xmlns="" val="0"/>
                    </a:ext>
                  </a:extLst>
                </a:blip>
                <a:srcRect/>
                <a:stretch>
                  <a:fillRect/>
                </a:stretch>
              </p:blipFill>
              <p:spPr bwMode="auto">
                <a:xfrm>
                  <a:off x="2824338" y="1512557"/>
                  <a:ext cx="498075" cy="4468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5501" name="Rectangle 30"/>
                <p:cNvSpPr>
                  <a:spLocks noChangeArrowheads="1"/>
                </p:cNvSpPr>
                <p:nvPr/>
              </p:nvSpPr>
              <p:spPr bwMode="auto">
                <a:xfrm>
                  <a:off x="2385365" y="1554585"/>
                  <a:ext cx="588272" cy="2446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PC1</a:t>
                  </a:r>
                  <a:endParaRPr lang="fr-FR" sz="1100" b="0" i="0" dirty="0">
                    <a:solidFill>
                      <a:schemeClr val="tx1"/>
                    </a:solidFill>
                    <a:latin typeface="Arial"/>
                    <a:ea typeface="ＭＳ Ｐゴシック"/>
                    <a:cs typeface="ＭＳ Ｐゴシック"/>
                  </a:endParaRPr>
                </a:p>
              </p:txBody>
            </p:sp>
          </p:grpSp>
          <p:grpSp>
            <p:nvGrpSpPr>
              <p:cNvPr id="105494" name="Group 23"/>
              <p:cNvGrpSpPr>
                <a:grpSpLocks/>
              </p:cNvGrpSpPr>
              <p:nvPr/>
            </p:nvGrpSpPr>
            <p:grpSpPr bwMode="auto">
              <a:xfrm>
                <a:off x="1865122" y="1585753"/>
                <a:ext cx="1268886" cy="545870"/>
                <a:chOff x="2385365" y="1455539"/>
                <a:chExt cx="1268886" cy="545870"/>
              </a:xfrm>
            </p:grpSpPr>
            <p:sp>
              <p:nvSpPr>
                <p:cNvPr id="105496" name="Rectangle 25"/>
                <p:cNvSpPr>
                  <a:spLocks noChangeArrowheads="1"/>
                </p:cNvSpPr>
                <p:nvPr/>
              </p:nvSpPr>
              <p:spPr bwMode="auto">
                <a:xfrm>
                  <a:off x="3168393" y="1455539"/>
                  <a:ext cx="485858" cy="2446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.11</a:t>
                  </a:r>
                  <a:endParaRPr lang="fr-FR" sz="1100" b="0" i="0" dirty="0">
                    <a:solidFill>
                      <a:schemeClr val="tx1"/>
                    </a:solidFill>
                    <a:latin typeface="Arial"/>
                    <a:ea typeface="ＭＳ Ｐゴシック"/>
                    <a:cs typeface="ＭＳ Ｐゴシック"/>
                  </a:endParaRPr>
                </a:p>
              </p:txBody>
            </p:sp>
            <p:pic>
              <p:nvPicPr>
                <p:cNvPr id="105497" name="Picture 34"/>
                <p:cNvPicPr>
                  <a:picLocks noChangeArrowheads="1"/>
                </p:cNvPicPr>
                <p:nvPr/>
              </p:nvPicPr>
              <p:blipFill>
                <a:blip r:embed="rId6" cstate="email">
                  <a:extLst>
                    <a:ext uri="{28A0092B-C50C-407E-A947-70E740481C1C}">
                      <a14:useLocalDpi xmlns:a14="http://schemas.microsoft.com/office/drawing/2010/main" xmlns="" val="0"/>
                    </a:ext>
                  </a:extLst>
                </a:blip>
                <a:srcRect/>
                <a:stretch>
                  <a:fillRect/>
                </a:stretch>
              </p:blipFill>
              <p:spPr bwMode="auto">
                <a:xfrm>
                  <a:off x="2876530" y="1554585"/>
                  <a:ext cx="498075" cy="4468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5498" name="Rectangle 27"/>
                <p:cNvSpPr>
                  <a:spLocks noChangeArrowheads="1"/>
                </p:cNvSpPr>
                <p:nvPr/>
              </p:nvSpPr>
              <p:spPr bwMode="auto">
                <a:xfrm>
                  <a:off x="2385365" y="1554585"/>
                  <a:ext cx="588272" cy="2446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PC2</a:t>
                  </a:r>
                  <a:endParaRPr lang="fr-FR" sz="1100" b="0" i="0" dirty="0">
                    <a:solidFill>
                      <a:schemeClr val="tx1"/>
                    </a:solidFill>
                    <a:latin typeface="Arial"/>
                    <a:ea typeface="ＭＳ Ｐゴシック"/>
                    <a:cs typeface="ＭＳ Ｐゴシック"/>
                  </a:endParaRPr>
                </a:p>
              </p:txBody>
            </p:sp>
          </p:grpSp>
          <p:cxnSp>
            <p:nvCxnSpPr>
              <p:cNvPr id="25" name="Straight Connector 24"/>
              <p:cNvCxnSpPr>
                <a:stCxn id="105490" idx="1"/>
                <a:endCxn id="105497" idx="3"/>
              </p:cNvCxnSpPr>
              <p:nvPr/>
            </p:nvCxnSpPr>
            <p:spPr bwMode="auto">
              <a:xfrm flipH="1">
                <a:off x="2854058" y="1564439"/>
                <a:ext cx="782998" cy="34279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cxnSp>
          <p:nvCxnSpPr>
            <p:cNvPr id="12" name="Straight Connector 11"/>
            <p:cNvCxnSpPr>
              <a:stCxn id="105478" idx="3"/>
              <a:endCxn id="105475" idx="1"/>
            </p:cNvCxnSpPr>
            <p:nvPr/>
          </p:nvCxnSpPr>
          <p:spPr bwMode="auto">
            <a:xfrm>
              <a:off x="5977987" y="3755178"/>
              <a:ext cx="583468" cy="585601"/>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Curved Connector 12"/>
            <p:cNvCxnSpPr>
              <a:stCxn id="105475" idx="0"/>
              <a:endCxn id="105490" idx="0"/>
            </p:cNvCxnSpPr>
            <p:nvPr/>
          </p:nvCxnSpPr>
          <p:spPr>
            <a:xfrm rot="16200000" flipH="1" flipV="1">
              <a:off x="4658589" y="1128292"/>
              <a:ext cx="58718" cy="4998267"/>
            </a:xfrm>
            <a:prstGeom prst="curvedConnector3">
              <a:avLst>
                <a:gd name="adj1" fmla="val -1054137"/>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617113" y="1412776"/>
              <a:ext cx="2806045" cy="167903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buNone/>
              </a:pPr>
              <a:r>
                <a:rPr lang="fr-FR" sz="800" b="0" i="0" dirty="0" smtClean="0">
                  <a:solidFill>
                    <a:srgbClr val="000000"/>
                  </a:solidFill>
                  <a:latin typeface="Courier New"/>
                  <a:ea typeface="ＭＳ Ｐゴシック"/>
                  <a:cs typeface="Courier New"/>
                </a:rPr>
                <a:t>S1#</a:t>
              </a:r>
              <a:r>
                <a:rPr lang="fr-FR" sz="800" b="1" i="0" dirty="0" smtClean="0">
                  <a:solidFill>
                    <a:srgbClr val="000000"/>
                  </a:solidFill>
                  <a:latin typeface="Courier New"/>
                  <a:ea typeface="ＭＳ Ｐゴシック"/>
                  <a:cs typeface="Courier New"/>
                </a:rPr>
                <a:t>show running-config</a:t>
              </a:r>
              <a:r>
                <a:rPr lang="fr-FR" sz="800" b="0" i="0" dirty="0" smtClean="0">
                  <a:solidFill>
                    <a:srgbClr val="000000"/>
                  </a:solidFill>
                  <a:latin typeface="Courier New"/>
                  <a:ea typeface="ＭＳ Ｐゴシック"/>
                  <a:cs typeface="Courier New"/>
                </a:rPr>
                <a:t> </a:t>
              </a:r>
            </a:p>
            <a:p>
              <a:pPr algn="l">
                <a:buNone/>
              </a:pPr>
              <a:r>
                <a:rPr lang="fr-FR" sz="800" b="0" i="0" dirty="0" smtClean="0">
                  <a:solidFill>
                    <a:srgbClr val="000000"/>
                  </a:solidFill>
                  <a:latin typeface="Courier New"/>
                  <a:ea typeface="ＭＳ Ｐゴシック"/>
                  <a:cs typeface="Courier New"/>
                </a:rPr>
                <a:t>Building configuration...</a:t>
              </a:r>
            </a:p>
            <a:p>
              <a:pPr algn="l">
                <a:buNone/>
              </a:pPr>
              <a:r>
                <a:rPr lang="fr-FR" sz="800" b="0" i="0" dirty="0" smtClean="0">
                  <a:solidFill>
                    <a:srgbClr val="000000"/>
                  </a:solidFill>
                  <a:latin typeface="Courier New"/>
                  <a:ea typeface="ＭＳ Ｐゴシック"/>
                  <a:cs typeface="Courier New"/>
                </a:rPr>
                <a:t> !</a:t>
              </a:r>
            </a:p>
            <a:p>
              <a:pPr algn="l">
                <a:buNone/>
              </a:pPr>
              <a:r>
                <a:rPr lang="fr-FR" sz="800" b="0" i="0" dirty="0" smtClean="0">
                  <a:solidFill>
                    <a:srgbClr val="000000"/>
                  </a:solidFill>
                  <a:latin typeface="Courier New"/>
                  <a:ea typeface="ＭＳ Ｐゴシック"/>
                  <a:cs typeface="Courier New"/>
                </a:rPr>
                <a:t>&lt;résultat omis&gt;</a:t>
              </a:r>
              <a:endParaRPr lang="fr-FR" sz="800" dirty="0" smtClean="0">
                <a:solidFill>
                  <a:schemeClr val="tx1"/>
                </a:solidFill>
              </a:endParaRPr>
            </a:p>
            <a:p>
              <a:pPr algn="l">
                <a:buNone/>
              </a:pPr>
              <a:r>
                <a:rPr lang="fr-FR" sz="800" b="0" i="0" dirty="0" smtClean="0">
                  <a:solidFill>
                    <a:srgbClr val="000000"/>
                  </a:solidFill>
                  <a:latin typeface="Courier New"/>
                  <a:ea typeface="ＭＳ Ｐゴシック"/>
                  <a:cs typeface="Courier New"/>
                </a:rPr>
                <a:t>service password-encryption</a:t>
              </a:r>
            </a:p>
            <a:p>
              <a:pPr algn="l">
                <a:buNone/>
              </a:pPr>
              <a:r>
                <a:rPr lang="fr-FR" sz="800" b="0" i="0" dirty="0" smtClean="0">
                  <a:solidFill>
                    <a:srgbClr val="000000"/>
                  </a:solidFill>
                  <a:latin typeface="Courier New"/>
                  <a:ea typeface="ＭＳ Ｐゴシック"/>
                  <a:cs typeface="Courier New"/>
                </a:rPr>
                <a:t> !</a:t>
              </a:r>
            </a:p>
            <a:p>
              <a:pPr algn="l">
                <a:buNone/>
              </a:pPr>
              <a:r>
                <a:rPr lang="fr-FR" sz="800" b="0" i="0" dirty="0" smtClean="0">
                  <a:solidFill>
                    <a:srgbClr val="000000"/>
                  </a:solidFill>
                  <a:latin typeface="Courier New"/>
                  <a:ea typeface="ＭＳ Ｐゴシック"/>
                  <a:cs typeface="Courier New"/>
                </a:rPr>
                <a:t>hostname S1</a:t>
              </a:r>
              <a:endParaRPr lang="fr-FR" sz="800" dirty="0" smtClean="0">
                <a:solidFill>
                  <a:schemeClr val="tx1"/>
                </a:solidFill>
                <a:latin typeface="Courier New" pitchFamily="49" charset="0"/>
                <a:cs typeface="Courier New" pitchFamily="49" charset="0"/>
              </a:endParaRPr>
            </a:p>
            <a:p>
              <a:pPr algn="l">
                <a:buNone/>
              </a:pPr>
              <a:r>
                <a:rPr lang="fr-FR" sz="800" b="0" i="0" dirty="0" smtClean="0">
                  <a:solidFill>
                    <a:srgbClr val="000000"/>
                  </a:solidFill>
                  <a:latin typeface="Courier New"/>
                  <a:ea typeface="ＭＳ Ｐゴシック"/>
                  <a:cs typeface="Courier New"/>
                </a:rPr>
                <a:t> !</a:t>
              </a:r>
            </a:p>
            <a:p>
              <a:pPr algn="l">
                <a:buNone/>
              </a:pPr>
              <a:r>
                <a:rPr lang="fr-FR" sz="800" b="0" i="0" dirty="0" smtClean="0">
                  <a:solidFill>
                    <a:srgbClr val="000000"/>
                  </a:solidFill>
                  <a:latin typeface="Courier New"/>
                  <a:ea typeface="ＭＳ Ｐゴシック"/>
                  <a:cs typeface="Courier New"/>
                </a:rPr>
                <a:t>Interface Vlan1</a:t>
              </a:r>
              <a:endParaRPr lang="fr-FR" sz="800" dirty="0" smtClean="0">
                <a:solidFill>
                  <a:schemeClr val="tx1"/>
                </a:solidFill>
                <a:latin typeface="Courier New" pitchFamily="49" charset="0"/>
                <a:cs typeface="Courier New" pitchFamily="49" charset="0"/>
              </a:endParaRPr>
            </a:p>
            <a:p>
              <a:pPr algn="l">
                <a:buNone/>
              </a:pPr>
              <a:r>
                <a:rPr lang="fr-FR" sz="800" b="0" i="0" dirty="0" smtClean="0">
                  <a:solidFill>
                    <a:srgbClr val="339933"/>
                  </a:solidFill>
                  <a:latin typeface="Courier New"/>
                  <a:ea typeface="ＭＳ Ｐゴシック"/>
                  <a:cs typeface="Courier New"/>
                </a:rPr>
                <a:t>ip address 192.168.10.50</a:t>
              </a:r>
            </a:p>
            <a:p>
              <a:pPr algn="l">
                <a:buNone/>
              </a:pPr>
              <a:r>
                <a:rPr lang="fr-FR" sz="800" b="0" i="0" dirty="0" smtClean="0">
                  <a:solidFill>
                    <a:srgbClr val="000000"/>
                  </a:solidFill>
                  <a:latin typeface="Courier New"/>
                  <a:ea typeface="ＭＳ Ｐゴシック"/>
                  <a:cs typeface="Courier New"/>
                </a:rPr>
                <a:t> !</a:t>
              </a:r>
            </a:p>
            <a:p>
              <a:pPr algn="l">
                <a:buNone/>
              </a:pPr>
              <a:r>
                <a:rPr lang="fr-FR" sz="800" b="0" i="0" dirty="0" smtClean="0">
                  <a:solidFill>
                    <a:srgbClr val="339933"/>
                  </a:solidFill>
                  <a:latin typeface="Courier New"/>
                  <a:ea typeface="ＭＳ Ｐゴシック"/>
                  <a:cs typeface="Courier New"/>
                </a:rPr>
                <a:t>ip default-gateway 192.168.10.1</a:t>
              </a:r>
            </a:p>
            <a:p>
              <a:pPr algn="l">
                <a:buNone/>
              </a:pPr>
              <a:r>
                <a:rPr lang="fr-FR" sz="800" b="0" i="0" dirty="0" smtClean="0">
                  <a:solidFill>
                    <a:srgbClr val="000000"/>
                  </a:solidFill>
                  <a:latin typeface="Courier New"/>
                  <a:ea typeface="ＭＳ Ｐゴシック"/>
                  <a:cs typeface="Courier New"/>
                </a:rPr>
                <a:t>&lt;résultat omis&gt;</a:t>
              </a:r>
              <a:endParaRPr lang="fr-FR" sz="800" dirty="0" smtClean="0">
                <a:solidFill>
                  <a:srgbClr val="339933"/>
                </a:solidFill>
                <a:latin typeface="Courier New" pitchFamily="49" charset="0"/>
                <a:cs typeface="Courier New" pitchFamily="49" charset="0"/>
              </a:endParaRPr>
            </a:p>
            <a:p>
              <a:pPr algn="l">
                <a:buNone/>
              </a:pPr>
              <a:endParaRPr lang="fr-FR" sz="800" dirty="0">
                <a:solidFill>
                  <a:srgbClr val="339933"/>
                </a:solidFill>
                <a:latin typeface="Courier New" pitchFamily="49" charset="0"/>
                <a:cs typeface="Courier New" pitchFamily="49" charset="0"/>
              </a:endParaRPr>
            </a:p>
          </p:txBody>
        </p:sp>
        <p:sp>
          <p:nvSpPr>
            <p:cNvPr id="105485" name="TextBox 14"/>
            <p:cNvSpPr txBox="1">
              <a:spLocks noChangeArrowheads="1"/>
            </p:cNvSpPr>
            <p:nvPr/>
          </p:nvSpPr>
          <p:spPr bwMode="auto">
            <a:xfrm>
              <a:off x="1943723" y="3774413"/>
              <a:ext cx="361334" cy="230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000" b="1" i="0" dirty="0" smtClean="0">
                  <a:solidFill>
                    <a:srgbClr val="FFFFFF"/>
                  </a:solidFill>
                  <a:latin typeface="Arial"/>
                  <a:ea typeface="ＭＳ Ｐゴシック"/>
                  <a:cs typeface="ＭＳ Ｐゴシック"/>
                </a:rPr>
                <a:t>S1</a:t>
              </a:r>
              <a:endParaRPr lang="fr-FR" sz="1000" b="1" i="0" dirty="0">
                <a:solidFill>
                  <a:srgbClr val="FFFFFF"/>
                </a:solidFill>
                <a:latin typeface="Arial"/>
                <a:ea typeface="ＭＳ Ｐゴシック"/>
                <a:cs typeface="ＭＳ Ｐゴシック"/>
              </a:endParaRPr>
            </a:p>
          </p:txBody>
        </p:sp>
        <p:sp>
          <p:nvSpPr>
            <p:cNvPr id="105486" name="TextBox 15"/>
            <p:cNvSpPr txBox="1">
              <a:spLocks noChangeArrowheads="1"/>
            </p:cNvSpPr>
            <p:nvPr/>
          </p:nvSpPr>
          <p:spPr bwMode="auto">
            <a:xfrm>
              <a:off x="5428266" y="3711218"/>
              <a:ext cx="361334" cy="230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000" b="1" i="0" dirty="0" smtClean="0">
                  <a:solidFill>
                    <a:srgbClr val="FFFFFF"/>
                  </a:solidFill>
                  <a:latin typeface="Arial"/>
                  <a:ea typeface="ＭＳ Ｐゴシック"/>
                  <a:cs typeface="ＭＳ Ｐゴシック"/>
                </a:rPr>
                <a:t>S2</a:t>
              </a:r>
              <a:endParaRPr lang="fr-FR" sz="1000" b="1" i="0" dirty="0">
                <a:solidFill>
                  <a:srgbClr val="FFFFFF"/>
                </a:solidFill>
                <a:latin typeface="Arial"/>
                <a:ea typeface="ＭＳ Ｐゴシック"/>
                <a:cs typeface="ＭＳ Ｐゴシック"/>
              </a:endParaRPr>
            </a:p>
          </p:txBody>
        </p:sp>
        <p:sp>
          <p:nvSpPr>
            <p:cNvPr id="105487" name="Rectangle 16"/>
            <p:cNvSpPr>
              <a:spLocks noChangeArrowheads="1"/>
            </p:cNvSpPr>
            <p:nvPr/>
          </p:nvSpPr>
          <p:spPr bwMode="auto">
            <a:xfrm>
              <a:off x="2202691" y="3902681"/>
              <a:ext cx="403902" cy="2446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buNone/>
              </a:pPr>
              <a:r>
                <a:rPr lang="fr-FR" sz="1100" b="0" i="0" dirty="0" smtClean="0">
                  <a:solidFill>
                    <a:schemeClr val="tx1"/>
                  </a:solidFill>
                  <a:latin typeface="Arial"/>
                  <a:ea typeface="ＭＳ Ｐゴシック"/>
                  <a:cs typeface="ＭＳ Ｐゴシック"/>
                </a:rPr>
                <a:t>0,5</a:t>
              </a:r>
              <a:endParaRPr lang="fr-FR" sz="1100" b="0" i="0" dirty="0">
                <a:solidFill>
                  <a:schemeClr val="tx1"/>
                </a:solidFill>
                <a:latin typeface="Arial"/>
                <a:ea typeface="ＭＳ Ｐゴシック"/>
                <a:cs typeface="ＭＳ Ｐゴシック"/>
              </a:endParaRPr>
            </a:p>
          </p:txBody>
        </p:sp>
        <p:sp>
          <p:nvSpPr>
            <p:cNvPr id="105488" name="TextBox 17"/>
            <p:cNvSpPr txBox="1">
              <a:spLocks noChangeArrowheads="1"/>
            </p:cNvSpPr>
            <p:nvPr/>
          </p:nvSpPr>
          <p:spPr bwMode="auto">
            <a:xfrm>
              <a:off x="1430513" y="4509120"/>
              <a:ext cx="4547148" cy="92303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0" i="0" dirty="0" smtClean="0">
                  <a:solidFill>
                    <a:schemeClr val="tx1"/>
                  </a:solidFill>
                  <a:latin typeface="Arial"/>
                  <a:ea typeface="ＭＳ Ｐゴシック"/>
                  <a:cs typeface="ＭＳ Ｐゴシック"/>
                </a:rPr>
                <a:t>Si la passerelle par défaut n'était pas configurée sur le périphérique S1, les paquets de réponse de celui-ci ne pourraient pas arriver jusqu'à l'administrateur à l'adresse 192.168.11.10. L'administrateur ne pourrait pas gérer le périphérique à distance.</a:t>
              </a:r>
              <a:endParaRPr lang="fr-FR" sz="1200" b="0" i="0" dirty="0">
                <a:solidFill>
                  <a:schemeClr val="tx1"/>
                </a:solidFill>
                <a:latin typeface="Arial"/>
                <a:ea typeface="ＭＳ Ｐゴシック"/>
                <a:cs typeface="ＭＳ Ｐゴシック"/>
              </a:endParaRPr>
            </a:p>
          </p:txBody>
        </p:sp>
        <p:sp>
          <p:nvSpPr>
            <p:cNvPr id="19" name="Isosceles Triangle 18"/>
            <p:cNvSpPr/>
            <p:nvPr/>
          </p:nvSpPr>
          <p:spPr>
            <a:xfrm rot="10800000">
              <a:off x="5608682" y="3098163"/>
              <a:ext cx="2814476" cy="836346"/>
            </a:xfrm>
            <a:prstGeom prst="triangle">
              <a:avLst>
                <a:gd name="adj" fmla="val 45088"/>
              </a:avLst>
            </a:prstGeom>
            <a:solidFill>
              <a:schemeClr val="bg1">
                <a:lumMod val="8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gr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couche réseau</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Résumé</a:t>
            </a:r>
            <a:endParaRPr lang="fr-FR" dirty="0">
              <a:latin typeface="Arial" charset="0"/>
            </a:endParaRPr>
          </a:p>
        </p:txBody>
      </p:sp>
      <p:sp>
        <p:nvSpPr>
          <p:cNvPr id="2" name="Content Placeholder 1"/>
          <p:cNvSpPr>
            <a:spLocks noGrp="1"/>
          </p:cNvSpPr>
          <p:nvPr>
            <p:ph idx="1"/>
          </p:nvPr>
        </p:nvSpPr>
        <p:spPr/>
        <p:txBody>
          <a:bodyPr>
            <a:normAutofit fontScale="92500" lnSpcReduction="20000"/>
          </a:bodyPr>
          <a:lstStyle/>
          <a:p>
            <a:pPr marL="0" indent="0" algn="l" defTabSz="814365">
              <a:lnSpc>
                <a:spcPct val="110000"/>
              </a:lnSpc>
              <a:spcBef>
                <a:spcPct val="50000"/>
              </a:spcBef>
              <a:spcAft>
                <a:spcPct val="0"/>
              </a:spcAft>
              <a:buNone/>
            </a:pPr>
            <a:r>
              <a:rPr lang="fr-FR" sz="2400" b="0" i="0" dirty="0" smtClean="0">
                <a:solidFill>
                  <a:srgbClr val="000000"/>
                </a:solidFill>
                <a:latin typeface="Arial"/>
                <a:ea typeface="ＭＳ Ｐゴシック"/>
                <a:cs typeface="ＭＳ Ｐゴシック"/>
              </a:rPr>
              <a:t>Dans ce chapitre, vous avez appris les notions suivantes :</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La couche réseau, ou couche 3 du modèle OSI, fournit des services permettant aux périphériques finaux d'échanger des données sur le réseau. </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La couche réseau utilise quatre fonctions de base : l'adressage IP pour les périphériques finaux, l'encapsulation, le routage et la désencapsulation.</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Internet repose essentiellement sur l'IPv4, qui est toujours le protocole de couche réseau le plus répandu. </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Un paquet IPv4 contient l'en-tête IP et les données utiles. </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L'en-tête simplifié IPv6 offre plusieurs avantages par rapport à l'IPv4, y compris une meilleure efficacité du routage, des en-têtes d'extension simplifiés et le traitement par flux.</a:t>
            </a:r>
            <a:endParaRPr lang="fr-FR" sz="2400" b="0" i="0" dirty="0">
              <a:solidFill>
                <a:srgbClr val="000000"/>
              </a:solidFill>
              <a:latin typeface="Arial"/>
              <a:ea typeface="ＭＳ Ｐゴシック"/>
              <a:cs typeface="ＭＳ Ｐゴシック"/>
            </a:endParaRPr>
          </a:p>
        </p:txBody>
      </p:sp>
    </p:spTree>
    <p:extLst>
      <p:ext uri="{BB962C8B-B14F-4D97-AF65-F5344CB8AC3E}">
        <p14:creationId xmlns:p14="http://schemas.microsoft.com/office/powerpoint/2010/main" xmlns="" val="3629079229"/>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couche réseau</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Résumé</a:t>
            </a:r>
            <a:endParaRPr lang="fr-FR" dirty="0">
              <a:latin typeface="Arial" charset="0"/>
            </a:endParaRPr>
          </a:p>
        </p:txBody>
      </p:sp>
      <p:sp>
        <p:nvSpPr>
          <p:cNvPr id="2" name="Content Placeholder 1"/>
          <p:cNvSpPr>
            <a:spLocks noGrp="1"/>
          </p:cNvSpPr>
          <p:nvPr>
            <p:ph idx="1"/>
          </p:nvPr>
        </p:nvSpPr>
        <p:spPr/>
        <p:txBody>
          <a:bodyPr>
            <a:normAutofit fontScale="92500"/>
          </a:bodyPr>
          <a:lstStyle/>
          <a:p>
            <a:pPr marL="0" indent="0" algn="l" defTabSz="814365">
              <a:lnSpc>
                <a:spcPct val="110000"/>
              </a:lnSpc>
              <a:spcBef>
                <a:spcPct val="50000"/>
              </a:spcBef>
              <a:spcAft>
                <a:spcPct val="0"/>
              </a:spcAft>
              <a:buNone/>
            </a:pPr>
            <a:r>
              <a:rPr lang="fr-FR" sz="2400" b="0" i="0" dirty="0" smtClean="0">
                <a:solidFill>
                  <a:srgbClr val="000000"/>
                </a:solidFill>
                <a:latin typeface="Arial"/>
                <a:ea typeface="ＭＳ Ｐゴシック"/>
                <a:cs typeface="ＭＳ Ｐゴシック"/>
              </a:rPr>
              <a:t>Dans ce chapitre, vous avez appris les notions suivantes :</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En plus de gérer l'adressage hiérarchique, la couche réseau est également responsable du routage.</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hôtes ont besoin d'une table de routage locale pour s'assurer que les paquets sont dirigés vers le réseau de destination correct. </a:t>
            </a:r>
            <a:endParaRPr lang="fr-FR" dirty="0" smtClean="0"/>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La route locale par défaut est la route à la passerelle par défaut.</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La passerelle par défaut est l'adresse IP d'une interface de routeur connectée au réseau local. </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Lorsqu'un routeur, tel que la passerelle par défaut, reçoit un paquet, il examine l'adresse IP de destination pour déterminer le réseau de destination. </a:t>
            </a:r>
            <a:endParaRPr lang="fr-FR" sz="2400" b="0" i="0" dirty="0">
              <a:solidFill>
                <a:srgbClr val="000000"/>
              </a:solidFill>
              <a:latin typeface="Arial"/>
              <a:ea typeface="ＭＳ Ｐゴシック"/>
              <a:cs typeface="ＭＳ Ｐゴシック"/>
            </a:endParaRPr>
          </a:p>
        </p:txBody>
      </p:sp>
    </p:spTree>
    <p:extLst>
      <p:ext uri="{BB962C8B-B14F-4D97-AF65-F5344CB8AC3E}">
        <p14:creationId xmlns:p14="http://schemas.microsoft.com/office/powerpoint/2010/main" xmlns="" val="879975690"/>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couche réseau</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Résumé</a:t>
            </a:r>
            <a:endParaRPr lang="fr-FR" dirty="0">
              <a:latin typeface="Arial" charset="0"/>
            </a:endParaRPr>
          </a:p>
        </p:txBody>
      </p:sp>
      <p:sp>
        <p:nvSpPr>
          <p:cNvPr id="2" name="Content Placeholder 1"/>
          <p:cNvSpPr>
            <a:spLocks noGrp="1"/>
          </p:cNvSpPr>
          <p:nvPr>
            <p:ph idx="1"/>
          </p:nvPr>
        </p:nvSpPr>
        <p:spPr/>
        <p:txBody>
          <a:bodyPr>
            <a:normAutofit fontScale="85000" lnSpcReduction="10000"/>
          </a:bodyPr>
          <a:lstStyle/>
          <a:p>
            <a:pPr marL="0" indent="0" algn="l" defTabSz="814365">
              <a:lnSpc>
                <a:spcPct val="110000"/>
              </a:lnSpc>
              <a:spcBef>
                <a:spcPct val="50000"/>
              </a:spcBef>
              <a:spcAft>
                <a:spcPct val="0"/>
              </a:spcAft>
              <a:buNone/>
            </a:pPr>
            <a:r>
              <a:rPr lang="fr-FR" sz="2400" b="0" i="0" dirty="0" smtClean="0">
                <a:solidFill>
                  <a:srgbClr val="000000"/>
                </a:solidFill>
                <a:latin typeface="Arial"/>
                <a:ea typeface="ＭＳ Ｐゴシック"/>
                <a:cs typeface="ＭＳ Ｐゴシック"/>
              </a:rPr>
              <a:t>Dans ce chapitre, vous avez appris les notions suivantes :</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La table de routage d'un routeur stocke des informations sur les routes connectées directement et les routes distantes vers les réseaux IP. Si le routeur possède une entrée dans sa table de routage correspondant au réseau de destination, le routeur transfère le paquet. S'il n'existe aucune entrée de routage, le routeur peut transférer le paquet vers sa propre route par défaut, si elle est configurée, ou il abandonne le paquet.</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entrées de la table de routage peuvent être configurées manuellement sur chaque routeur pour fournir le routage statique, ou les routeurs peuvent se transmettre les informations concernant les routes de manière dynamique à l'aide d'un protocole de routage.</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Pour que les routeurs soient accessibles, l'interface de routeur doit être configurée.</a:t>
            </a:r>
            <a:endParaRPr lang="fr-FR" dirty="0"/>
          </a:p>
        </p:txBody>
      </p:sp>
    </p:spTree>
    <p:extLst>
      <p:ext uri="{BB962C8B-B14F-4D97-AF65-F5344CB8AC3E}">
        <p14:creationId xmlns:p14="http://schemas.microsoft.com/office/powerpoint/2010/main" xmlns="" val="648138210"/>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ctr"/>
          <a:lstStyle/>
          <a:p>
            <a:endParaRPr lang="fr-FR" dirty="0"/>
          </a:p>
        </p:txBody>
      </p:sp>
      <p:pic>
        <p:nvPicPr>
          <p:cNvPr id="109570" name="Picture 3" descr="CNA_largo-onwhite"/>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1508125" y="2741613"/>
            <a:ext cx="6097588" cy="89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Couche réseau de la communication</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La couche réseau</a:t>
            </a:r>
            <a:endParaRPr lang="fr-FR" sz="3200" b="1" i="0" dirty="0">
              <a:solidFill>
                <a:srgbClr val="708CA1"/>
              </a:solidFill>
              <a:latin typeface="Arial"/>
              <a:ea typeface="ＭＳ Ｐゴシック"/>
              <a:cs typeface="ＭＳ Ｐゴシック"/>
            </a:endParaRPr>
          </a:p>
        </p:txBody>
      </p:sp>
      <p:sp>
        <p:nvSpPr>
          <p:cNvPr id="17410"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Transport de bout en bout</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Adressage des périphériques finaux</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Encapsulation</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Routage</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Désencapsulation</a:t>
            </a:r>
            <a:endParaRPr lang="fr-FR" dirty="0">
              <a:latin typeface="Arial" charset="0"/>
            </a:endParaRP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Couche réseau de la communication</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Les protocoles de couche réseau</a:t>
            </a:r>
            <a:endParaRPr lang="fr-FR" sz="3200" b="1" i="0" dirty="0">
              <a:solidFill>
                <a:srgbClr val="708CA1"/>
              </a:solidFill>
              <a:latin typeface="Arial"/>
              <a:ea typeface="ＭＳ Ｐゴシック"/>
              <a:cs typeface="ＭＳ Ｐゴシック"/>
            </a:endParaRPr>
          </a:p>
        </p:txBody>
      </p:sp>
      <p:sp>
        <p:nvSpPr>
          <p:cNvPr id="17410"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Les protocoles de couche réseau courants</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 protocole IP version 4 (IPv4)</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 protocole IP version 6 (IPv6)</a:t>
            </a:r>
          </a:p>
          <a:p>
            <a:pPr marL="236555" indent="-236555" algn="l" defTabSz="814365">
              <a:spcBef>
                <a:spcPct val="50000"/>
              </a:spcBef>
              <a:spcAft>
                <a:spcPct val="0"/>
              </a:spcAft>
              <a:buClr>
                <a:srgbClr val="708CA1"/>
              </a:buClr>
              <a:buFont typeface="Wingdings"/>
              <a:buChar char="§"/>
            </a:pPr>
            <a:endParaRPr lang="fr-FR" dirty="0" smtClean="0">
              <a:latin typeface="Arial" charset="0"/>
            </a:endParaRPr>
          </a:p>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Les anciens protocoles de couche réseau</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Novell Internetwork Packet Exchange (IPX)</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AppleTalk</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Connectionless Network Service (CLNS/DECNet)</a:t>
            </a:r>
            <a:endParaRPr lang="fr-FR" dirty="0">
              <a:latin typeface="Arial" charset="0"/>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Caractéristiques du protocole IP</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Caractéristiques du protocole IP</a:t>
            </a:r>
            <a:endParaRPr lang="fr-FR" sz="3200" b="1" i="0" dirty="0">
              <a:solidFill>
                <a:srgbClr val="708CA1"/>
              </a:solidFill>
              <a:latin typeface="Arial"/>
              <a:ea typeface="ＭＳ Ｐゴシック"/>
              <a:cs typeface="ＭＳ Ｐゴシック"/>
            </a:endParaRPr>
          </a:p>
        </p:txBody>
      </p:sp>
      <p:pic>
        <p:nvPicPr>
          <p:cNvPr id="19458" name="Picture 3"/>
          <p:cNvPicPr>
            <a:picLocks noChangeAspect="1" noChangeArrowheads="1"/>
          </p:cNvPicPr>
          <p:nvPr/>
        </p:nvPicPr>
        <p:blipFill>
          <a:blip r:embed="rId3" cstate="print"/>
          <a:srcRect b="93127"/>
          <a:stretch>
            <a:fillRect/>
          </a:stretch>
        </p:blipFill>
        <p:spPr bwMode="auto">
          <a:xfrm>
            <a:off x="1100771" y="1382713"/>
            <a:ext cx="6891658" cy="3063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cstate="print"/>
          <a:srcRect t="21117" b="-2169"/>
          <a:stretch>
            <a:fillRect/>
          </a:stretch>
        </p:blipFill>
        <p:spPr bwMode="auto">
          <a:xfrm>
            <a:off x="525807" y="1726046"/>
            <a:ext cx="8199741" cy="429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Caractéristiques du protocole IP</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IP – Sans connexion</a:t>
            </a:r>
            <a:endParaRPr lang="fr-FR" sz="3200" b="1" i="0" dirty="0">
              <a:solidFill>
                <a:srgbClr val="708CA1"/>
              </a:solidFill>
              <a:latin typeface="Arial"/>
              <a:ea typeface="ＭＳ Ｐゴシック"/>
              <a:cs typeface="ＭＳ Ｐゴシック"/>
            </a:endParaRPr>
          </a:p>
        </p:txBody>
      </p:sp>
      <p:pic>
        <p:nvPicPr>
          <p:cNvPr id="21506" name="Picture 2"/>
          <p:cNvPicPr>
            <a:picLocks noChangeAspect="1" noChangeArrowheads="1"/>
          </p:cNvPicPr>
          <p:nvPr/>
        </p:nvPicPr>
        <p:blipFill>
          <a:blip r:embed="rId3" cstate="print"/>
          <a:stretch>
            <a:fillRect/>
          </a:stretch>
        </p:blipFill>
        <p:spPr bwMode="auto">
          <a:xfrm>
            <a:off x="1282700" y="1482920"/>
            <a:ext cx="6350000" cy="47555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16527</TotalTime>
  <Pages>28</Pages>
  <Words>2259</Words>
  <Application>Microsoft Office PowerPoint</Application>
  <PresentationFormat>On-screen Show (4:3)</PresentationFormat>
  <Paragraphs>720</Paragraphs>
  <Slides>54</Slides>
  <Notes>53</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PPT-TMPLT-WHT_C</vt:lpstr>
      <vt:lpstr>NetAcad-4F_PPT-WHT_060408</vt:lpstr>
      <vt:lpstr>Chapitre 6 : La couche réseau</vt:lpstr>
      <vt:lpstr>Chapitre 6 : Les objectifs</vt:lpstr>
      <vt:lpstr>Chapitre 6</vt:lpstr>
      <vt:lpstr>La couche réseau Couche réseau</vt:lpstr>
      <vt:lpstr>Les protocoles de couche réseau Couche réseau de la communication</vt:lpstr>
      <vt:lpstr>Couche réseau de la communication La couche réseau</vt:lpstr>
      <vt:lpstr>Couche réseau de la communication Les protocoles de couche réseau</vt:lpstr>
      <vt:lpstr>Caractéristiques du protocole IP Caractéristiques du protocole IP</vt:lpstr>
      <vt:lpstr>Caractéristiques du protocole IP IP – Sans connexion</vt:lpstr>
      <vt:lpstr>Caractéristiques du protocole IP IP – Acheminement au mieux</vt:lpstr>
      <vt:lpstr>Caractéristiques du protocole IP Indépendance vis-à-vis des supports</vt:lpstr>
      <vt:lpstr>Paquet IPv4 Encapsulation IP</vt:lpstr>
      <vt:lpstr>Paquet IPv4 En-tête de paquet IPv4</vt:lpstr>
      <vt:lpstr>Paquet IPv4 Champs d'en-tête IPv4</vt:lpstr>
      <vt:lpstr>Paquet IPv4 Exemples d'en-tête IPv4</vt:lpstr>
      <vt:lpstr>Couche réseau de la communication Limitations de l'IPv4</vt:lpstr>
      <vt:lpstr>Couche réseau de la communication Présentation de l'IPv6</vt:lpstr>
      <vt:lpstr>Paquet IPv6 Encapsulation IPv6</vt:lpstr>
      <vt:lpstr>Paquet IPv6 En-tête de paquet IPv6</vt:lpstr>
      <vt:lpstr>Paquet IPv6  Exemple d'en-tête IPv6</vt:lpstr>
      <vt:lpstr>Routage Tables de routage des hôtes</vt:lpstr>
      <vt:lpstr>Tables de routage des hôtes Décisions relatives à la transmission des paquets</vt:lpstr>
      <vt:lpstr>Tables de routage des hôtes La passerelle par défaut</vt:lpstr>
      <vt:lpstr>Tables de routage des hôtes Table de routage d'hôte IPv4</vt:lpstr>
      <vt:lpstr>Tables de routage des hôtes Exemple de table de routage d'hôte IPv4</vt:lpstr>
      <vt:lpstr>Tables de routage des hôtes Exemple de table de routage d'hôte IPv6</vt:lpstr>
      <vt:lpstr>Tables de routage du routeur Décisions relatives à la transmission des paquets du routeur</vt:lpstr>
      <vt:lpstr>Tables de routage du routeur Table de routage d'un routeur IPv4</vt:lpstr>
      <vt:lpstr>Tables de routage du routeur Entrées d'une table de routage pour une connexion directe</vt:lpstr>
      <vt:lpstr>Tables de routage du routeur Entrées d'une table de routage d'un réseau distant</vt:lpstr>
      <vt:lpstr>Tables de routage du routeur Adresse de saut suivant</vt:lpstr>
      <vt:lpstr>Les routeurs Composants d'un routeur</vt:lpstr>
      <vt:lpstr>Composants d'un routeur Un routeur est un ordinateur</vt:lpstr>
      <vt:lpstr>Composants d'un routeur Processeur et système d'exploitation d'un routeur</vt:lpstr>
      <vt:lpstr>Composants d'un routeur Mémoire du routeur</vt:lpstr>
      <vt:lpstr>Composants d'un routeur À l'intérieur d'un routeur</vt:lpstr>
      <vt:lpstr>Composants d'un routeur Fond de panier du routeur</vt:lpstr>
      <vt:lpstr>Composants d'un routeur Connexion à un routeur</vt:lpstr>
      <vt:lpstr>Composants d'un routeur Interfaces LAN et WAN</vt:lpstr>
      <vt:lpstr>Démarrage du routeur Cisco IOS</vt:lpstr>
      <vt:lpstr>Démarrage du routeur Fichiers de démarrage prédéfinis</vt:lpstr>
      <vt:lpstr>Démarrage du routeur Processus de démarrage d'un routeur</vt:lpstr>
      <vt:lpstr>Démarrage du routeur Résultat de la commande show version</vt:lpstr>
      <vt:lpstr> La couche réseau Configuration d'un routeur Cisco</vt:lpstr>
      <vt:lpstr> Configuration des paramètres initiaux Étapes de la configuration d'un routeur</vt:lpstr>
      <vt:lpstr> Configuration des interfaces Configuration des interfaces LAN</vt:lpstr>
      <vt:lpstr> Configuration des interfaces Vérification de la configuration des interfaces</vt:lpstr>
      <vt:lpstr> Configuration d'un routeur Cisco Configuration de la passerelle par défaut</vt:lpstr>
      <vt:lpstr> Configuration de la passerelle par défaut Passerelle par défaut sur un hôte</vt:lpstr>
      <vt:lpstr> Configuration de la passerelle par défaut Passerelle par défaut sur un commutateur</vt:lpstr>
      <vt:lpstr>La couche réseau Résumé</vt:lpstr>
      <vt:lpstr>La couche réseau Résumé</vt:lpstr>
      <vt:lpstr>La couche réseau Résumé</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caixia</cp:lastModifiedBy>
  <cp:revision>709</cp:revision>
  <cp:lastPrinted>1999-01-27T00:54:54Z</cp:lastPrinted>
  <dcterms:created xsi:type="dcterms:W3CDTF">2006-10-23T15:07:30Z</dcterms:created>
  <dcterms:modified xsi:type="dcterms:W3CDTF">2013-12-13T07:20:52Z</dcterms:modified>
</cp:coreProperties>
</file>