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500" r:id="rId3"/>
    <p:sldId id="541" r:id="rId4"/>
    <p:sldId id="796" r:id="rId5"/>
    <p:sldId id="762" r:id="rId6"/>
    <p:sldId id="761" r:id="rId7"/>
    <p:sldId id="766" r:id="rId8"/>
    <p:sldId id="764" r:id="rId9"/>
    <p:sldId id="769" r:id="rId10"/>
    <p:sldId id="768" r:id="rId11"/>
    <p:sldId id="773" r:id="rId12"/>
    <p:sldId id="792" r:id="rId13"/>
    <p:sldId id="767" r:id="rId14"/>
    <p:sldId id="774" r:id="rId15"/>
    <p:sldId id="776" r:id="rId16"/>
    <p:sldId id="775" r:id="rId17"/>
    <p:sldId id="777" r:id="rId18"/>
    <p:sldId id="778" r:id="rId19"/>
    <p:sldId id="779" r:id="rId20"/>
    <p:sldId id="793" r:id="rId21"/>
    <p:sldId id="780" r:id="rId22"/>
    <p:sldId id="781" r:id="rId23"/>
    <p:sldId id="794" r:id="rId24"/>
    <p:sldId id="786" r:id="rId25"/>
    <p:sldId id="795" r:id="rId26"/>
    <p:sldId id="785" r:id="rId27"/>
    <p:sldId id="787" r:id="rId28"/>
    <p:sldId id="788" r:id="rId29"/>
    <p:sldId id="789" r:id="rId30"/>
    <p:sldId id="791" r:id="rId31"/>
    <p:sldId id="797" r:id="rId32"/>
    <p:sldId id="681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4254" autoAdjust="0"/>
  </p:normalViewPr>
  <p:slideViewPr>
    <p:cSldViewPr snapToGrid="0">
      <p:cViewPr>
        <p:scale>
          <a:sx n="70" d="100"/>
          <a:sy n="70" d="100"/>
        </p:scale>
        <p:origin x="-1428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6.xml"/><Relationship Id="rId3" Type="http://schemas.openxmlformats.org/officeDocument/2006/relationships/slide" Target="slides/slide7.xml"/><Relationship Id="rId21" Type="http://schemas.openxmlformats.org/officeDocument/2006/relationships/slide" Target="slides/slide29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5.xml"/><Relationship Id="rId2" Type="http://schemas.openxmlformats.org/officeDocument/2006/relationships/slide" Target="slides/slide6.xml"/><Relationship Id="rId16" Type="http://schemas.openxmlformats.org/officeDocument/2006/relationships/slide" Target="slides/slide23.xml"/><Relationship Id="rId20" Type="http://schemas.openxmlformats.org/officeDocument/2006/relationships/slide" Target="slides/slide28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1.xml"/><Relationship Id="rId10" Type="http://schemas.openxmlformats.org/officeDocument/2006/relationships/slide" Target="slides/slide15.xml"/><Relationship Id="rId19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5BACD66D-EF48-47A4-97B5-E403075ECA8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319814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Tous droits réservés.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400AB686-5862-40DE-9717-16F7596C5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687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145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1197AA1-5939-46D4-B791-F0541295D9D1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Programme Cisco Networking Academy</a:t>
            </a:r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Initiation aux réseaux</a:t>
            </a:r>
          </a:p>
          <a:p>
            <a:pPr marL="112746" indent="-112746" algn="l" defTabSz="1020745">
              <a:buNone/>
            </a:pPr>
            <a:r>
              <a:rPr lang="en-US" sz="13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7</a:t>
            </a:r>
            <a:endParaRPr lang="en-GB" b="1" smtClean="0"/>
          </a:p>
        </p:txBody>
      </p:sp>
    </p:spTree>
    <p:extLst>
      <p:ext uri="{BB962C8B-B14F-4D97-AF65-F5344CB8AC3E}">
        <p14:creationId xmlns:p14="http://schemas.microsoft.com/office/powerpoint/2010/main" xmlns="" val="244788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7.1.2.7 Adressage de ports TCP et UDP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CB9162D7-5106-43E7-9F22-4EC19337B68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4960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75980BC7-F548-4D81-910E-1501EB3200C7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7.1.2.8 Adressage de ports TCP et UDP (suite)</a:t>
            </a:r>
          </a:p>
        </p:txBody>
      </p:sp>
    </p:spTree>
    <p:extLst>
      <p:ext uri="{BB962C8B-B14F-4D97-AF65-F5344CB8AC3E}">
        <p14:creationId xmlns:p14="http://schemas.microsoft.com/office/powerpoint/2010/main" xmlns="" val="398527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7F70B280-72AE-4ED3-BEFC-41D6EE7A6DCA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7.1.2.9 Adressage de ports TCP et UDP (suite)</a:t>
            </a:r>
          </a:p>
        </p:txBody>
      </p:sp>
    </p:spTree>
    <p:extLst>
      <p:ext uri="{BB962C8B-B14F-4D97-AF65-F5344CB8AC3E}">
        <p14:creationId xmlns:p14="http://schemas.microsoft.com/office/powerpoint/2010/main" xmlns="" val="346143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435E208-5126-4273-A35F-B910C1E03A8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 Communication TCP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7.2.1.2  Processus serveur TCP</a:t>
            </a:r>
          </a:p>
        </p:txBody>
      </p:sp>
    </p:spTree>
    <p:extLst>
      <p:ext uri="{BB962C8B-B14F-4D97-AF65-F5344CB8AC3E}">
        <p14:creationId xmlns:p14="http://schemas.microsoft.com/office/powerpoint/2010/main" xmlns="" val="211712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66FFD42-879A-4212-A0B0-26C4F29686DC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7.2.1.3 Établissement et fermeture </a:t>
            </a:r>
            <a:r>
              <a:rPr lang="fr-BE" sz="1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d'une </a:t>
            </a:r>
            <a:r>
              <a:rPr lang="fr-BE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connexion TCP</a:t>
            </a:r>
          </a:p>
        </p:txBody>
      </p:sp>
    </p:spTree>
    <p:extLst>
      <p:ext uri="{BB962C8B-B14F-4D97-AF65-F5344CB8AC3E}">
        <p14:creationId xmlns:p14="http://schemas.microsoft.com/office/powerpoint/2010/main" xmlns="" val="106227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046C126-3526-4825-84A6-D2D06DA977F5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7.2.1.4 Connexion TCP en trois étapes - Étape 1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57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184172A7-8D10-4BDF-8737-2FD2DD26FD70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7.2.1.5 Connexion TCP en trois étapes - Étape 2</a:t>
            </a:r>
          </a:p>
        </p:txBody>
      </p:sp>
    </p:spTree>
    <p:extLst>
      <p:ext uri="{BB962C8B-B14F-4D97-AF65-F5344CB8AC3E}">
        <p14:creationId xmlns:p14="http://schemas.microsoft.com/office/powerpoint/2010/main" xmlns="" val="3308774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55E8F9E-D8C3-4AA1-8D8D-FBB8954282B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7.2.1.6 Connexion TCP en trois étapes - Étape 3</a:t>
            </a:r>
          </a:p>
        </p:txBody>
      </p:sp>
    </p:spTree>
    <p:extLst>
      <p:ext uri="{BB962C8B-B14F-4D97-AF65-F5344CB8AC3E}">
        <p14:creationId xmlns:p14="http://schemas.microsoft.com/office/powerpoint/2010/main" xmlns="" val="621176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7.2.1.7 Fermeture de la session TCP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589D6E56-BF0F-4D08-98F7-FEF1E161DBC9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02640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B3BC233B-33EB-45A7-BBFE-EEA8F896875D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7.2.2.1 Fiabilité du protocole TCP – Livraison ordonnée</a:t>
            </a:r>
          </a:p>
        </p:txBody>
      </p:sp>
    </p:spTree>
    <p:extLst>
      <p:ext uri="{BB962C8B-B14F-4D97-AF65-F5344CB8AC3E}">
        <p14:creationId xmlns:p14="http://schemas.microsoft.com/office/powerpoint/2010/main" xmlns="" val="384749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B2AE7A1-5ABA-421F-88B3-6ACFBB470CEA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5</a:t>
            </a:r>
          </a:p>
        </p:txBody>
      </p:sp>
    </p:spTree>
    <p:extLst>
      <p:ext uri="{BB962C8B-B14F-4D97-AF65-F5344CB8AC3E}">
        <p14:creationId xmlns:p14="http://schemas.microsoft.com/office/powerpoint/2010/main" xmlns="" val="3581969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8B4790-59A8-4320-9589-82EC9CA3B286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7.2.2.2 Fiabilité du protocole TCP – Accusé de réception et taille de fenêtre</a:t>
            </a:r>
          </a:p>
        </p:txBody>
      </p:sp>
    </p:spTree>
    <p:extLst>
      <p:ext uri="{BB962C8B-B14F-4D97-AF65-F5344CB8AC3E}">
        <p14:creationId xmlns:p14="http://schemas.microsoft.com/office/powerpoint/2010/main" xmlns="" val="241052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7.2.2.4 Contrôle de flux TCP – Taille de fenêtre et accusés de réception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BDCDF2D-7DAE-4AAC-A385-8D4D418B42F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59555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4165E1B-111D-4198-B95B-8FD316C55CD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7.2.2.5 Contrôle de flux TCPl – Éviter </a:t>
            </a:r>
            <a:r>
              <a:rPr lang="fr-BE" sz="12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l'encombrement</a:t>
            </a:r>
            <a:endParaRPr lang="fr-BE" sz="1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181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7.2.2.6 Fiabilité TCP - Accusés de réception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481A40-0E69-4A81-A3CA-B4B3D39F9D5B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7468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BB3557F-C9E3-409B-85FE-D86D985D5F71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 Communication 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7.2.3.1 Faible surcharge et fiabilité du protocole UDP</a:t>
            </a:r>
          </a:p>
        </p:txBody>
      </p:sp>
    </p:spTree>
    <p:extLst>
      <p:ext uri="{BB962C8B-B14F-4D97-AF65-F5344CB8AC3E}">
        <p14:creationId xmlns:p14="http://schemas.microsoft.com/office/powerpoint/2010/main" xmlns="" val="171256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C99F8E1D-973A-4B69-9CA4-0580FC73E2E7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7.2.3.2 Reconstitution des datagrammes</a:t>
            </a:r>
          </a:p>
        </p:txBody>
      </p:sp>
    </p:spTree>
    <p:extLst>
      <p:ext uri="{BB962C8B-B14F-4D97-AF65-F5344CB8AC3E}">
        <p14:creationId xmlns:p14="http://schemas.microsoft.com/office/powerpoint/2010/main" xmlns="" val="886411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CB6FB304-986C-4CFB-8F27-1D6D9994763E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7.2.3.3 Processus serveur et requêtes 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7.2.3.4 Processus client UDP</a:t>
            </a:r>
          </a:p>
        </p:txBody>
      </p:sp>
    </p:spTree>
    <p:extLst>
      <p:ext uri="{BB962C8B-B14F-4D97-AF65-F5344CB8AC3E}">
        <p14:creationId xmlns:p14="http://schemas.microsoft.com/office/powerpoint/2010/main" xmlns="" val="2663930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FD700AE-93D7-4573-8AE7-ED1AC53312D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 TCP ou UDP, telle est la question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7.2.4.1 Applications utilisant le protocole TCP</a:t>
            </a:r>
          </a:p>
        </p:txBody>
      </p:sp>
    </p:spTree>
    <p:extLst>
      <p:ext uri="{BB962C8B-B14F-4D97-AF65-F5344CB8AC3E}">
        <p14:creationId xmlns:p14="http://schemas.microsoft.com/office/powerpoint/2010/main" xmlns="" val="1709994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D4B5EA02-AA66-4E1E-AF76-C3D3E3226709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 TCP ou UDP, telle est la question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7.2.4.2 Applications utilisant le protocole UDP</a:t>
            </a:r>
          </a:p>
        </p:txBody>
      </p:sp>
    </p:spTree>
    <p:extLst>
      <p:ext uri="{BB962C8B-B14F-4D97-AF65-F5344CB8AC3E}">
        <p14:creationId xmlns:p14="http://schemas.microsoft.com/office/powerpoint/2010/main" xmlns="" val="28699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Chapitre 7 </a:t>
            </a:r>
          </a:p>
          <a:p>
            <a:pPr marL="112746" indent="-112746" algn="l" defTabSz="1020745"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7.1.1</a:t>
            </a:r>
          </a:p>
          <a:p>
            <a:pPr marL="112746" indent="-112746" algn="l" defTabSz="1020745">
              <a:buNone/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6B538D6A-B109-477E-80A3-FD15915855EB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7725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551519F2-18BD-40E1-8D91-1E34C9902BA9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7.1.1.1 et 7.1.1.2 Rôle de la couche transport</a:t>
            </a:r>
          </a:p>
        </p:txBody>
      </p:sp>
    </p:spTree>
    <p:extLst>
      <p:ext uri="{BB962C8B-B14F-4D97-AF65-F5344CB8AC3E}">
        <p14:creationId xmlns:p14="http://schemas.microsoft.com/office/powerpoint/2010/main" xmlns="" val="203728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658BD77-F467-4587-9C56-D0730FA49C34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7.1.1.3 Multiplexage de conversations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11722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5725896-607C-41C6-BBB9-E2D1DF350D93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7.1.1.4 Fiabilité de la couche transport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7.1.1.5 TCP 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7.1.1.6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7.1.1.7 Le bon protocole de couche transport pour la bonne application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300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BF1DF9D2-FCA4-4BC0-BC5E-CA9F7429C77A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  Présentation des protocoles TCP et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7.1.2.1  Présentation du protocole TCP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7.1.2.2 Rôle du protocole TCP</a:t>
            </a:r>
          </a:p>
        </p:txBody>
      </p:sp>
    </p:spTree>
    <p:extLst>
      <p:ext uri="{BB962C8B-B14F-4D97-AF65-F5344CB8AC3E}">
        <p14:creationId xmlns:p14="http://schemas.microsoft.com/office/powerpoint/2010/main" xmlns="" val="29933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C711C55-E266-4B0A-9D61-B35FCC2D7380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7.1.2.3 Présentation du protocole 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7.1.2.4 Rôle du protocole UDP</a:t>
            </a:r>
          </a:p>
        </p:txBody>
      </p:sp>
    </p:spTree>
    <p:extLst>
      <p:ext uri="{BB962C8B-B14F-4D97-AF65-F5344CB8AC3E}">
        <p14:creationId xmlns:p14="http://schemas.microsoft.com/office/powerpoint/2010/main" xmlns="" val="182943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6D41109-47DC-4AB2-8940-AD77E5BE53D8}" type="slidenum">
              <a:rPr lang="fr-BE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7.1.2.5 Séparation de plusieurs communications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fr-BE" sz="1200" b="0" i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7.1.2.6 Adressage de ports TCP et UDP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8257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D40C303-8081-4C54-ABA3-48DF9A512229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2008 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F02FE16B-00E2-4D57-9581-CCF2617006DF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FF7ACF9A-285C-4699-AF2A-B395DECEE6DD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2007 - 2010, Cisco Systems,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0A2F0F4F-5EC7-4D27-9AE7-8AA7CB5C2715}" type="slidenum">
              <a:rPr lang="fr-BE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2008 Cisco Systems, Inc. Tous droits réservés.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fr-BE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Confidentiel Cisco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fr-FR" sz="2800" b="0" i="0" dirty="0" smtClean="0">
                <a:solidFill>
                  <a:srgbClr val="FFFFFF"/>
                </a:solidFill>
                <a:latin typeface="Arial"/>
              </a:rPr>
              <a:t>Chapitre 7 :</a:t>
            </a:r>
            <a:br>
              <a:rPr lang="fr-FR" sz="2800" b="0" i="0" dirty="0" smtClean="0">
                <a:solidFill>
                  <a:srgbClr val="FFFFFF"/>
                </a:solidFill>
                <a:latin typeface="Arial"/>
              </a:rPr>
            </a:br>
            <a:r>
              <a:rPr lang="fr-FR" sz="2800" b="0" i="0" dirty="0" smtClean="0">
                <a:solidFill>
                  <a:srgbClr val="FFFFFF"/>
                </a:solidFill>
                <a:latin typeface="Arial"/>
              </a:rPr>
              <a:t>La couche transport</a:t>
            </a:r>
            <a:endParaRPr lang="fr-FR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dirty="0" smtClean="0">
                <a:solidFill>
                  <a:srgbClr val="000000"/>
                </a:solidFill>
              </a:rPr>
              <a:t>Initiation aux réseaux</a:t>
            </a:r>
            <a:endParaRPr lang="fr-FR" sz="2400" b="1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08470"/>
            <a:ext cx="8145463" cy="1060586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Initiation aux protocoles TCP et UDP</a:t>
            </a: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0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Séparation des communications multiples</a:t>
            </a:r>
            <a:endParaRPr lang="fr-FR" sz="30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582613" y="1487488"/>
            <a:ext cx="8216900" cy="5153025"/>
          </a:xfrm>
        </p:spPr>
        <p:txBody>
          <a:bodyPr/>
          <a:lstStyle/>
          <a:p>
            <a:pPr marL="0" indent="-381030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Les numéros de port sont utilisés par les protocoles TCP et UDP pour différencier les applications.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sz="2000" dirty="0" smtClean="0"/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.</a:t>
            </a:r>
            <a:endParaRPr lang="fr-FR" altLang="ja-JP" sz="2000" dirty="0" smtClean="0">
              <a:ea typeface="ＭＳ Ｐゴシック" pitchFamily="34" charset="-128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31993" y="2182968"/>
            <a:ext cx="5573626" cy="457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55638" y="654050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Initiation aux protocoles TCP et UDP</a:t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Adressage de ports TCP et UDP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83239" y="1625600"/>
            <a:ext cx="5872904" cy="489669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Initiation aux protocoles TCP et 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Adressage de ports TCP et UDP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62760"/>
          <a:stretch>
            <a:fillRect/>
          </a:stretch>
        </p:blipFill>
        <p:spPr>
          <a:xfrm>
            <a:off x="1554723" y="1339292"/>
            <a:ext cx="4675253" cy="1479138"/>
          </a:xfr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54320" b="5708"/>
          <a:stretch>
            <a:fillRect/>
          </a:stretch>
        </p:blipFill>
        <p:spPr bwMode="auto">
          <a:xfrm>
            <a:off x="1554723" y="2672861"/>
            <a:ext cx="4675253" cy="1587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t="55063" b="14557"/>
          <a:stretch>
            <a:fillRect/>
          </a:stretch>
        </p:blipFill>
        <p:spPr bwMode="auto">
          <a:xfrm>
            <a:off x="1620886" y="4300699"/>
            <a:ext cx="4676400" cy="12192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t="56250" b="14583"/>
          <a:stretch>
            <a:fillRect/>
          </a:stretch>
        </p:blipFill>
        <p:spPr bwMode="auto">
          <a:xfrm>
            <a:off x="1701938" y="5556740"/>
            <a:ext cx="4676400" cy="1120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Initiation aux protocoles TCP et 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Adressage de ports TCP et UDP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>
          <a:xfrm>
            <a:off x="582613" y="1608138"/>
            <a:ext cx="7940675" cy="35718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Netstat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Permet d'examiner les connexions TCP qui sont ouvertes et actives sur un hôte connecté au réseau</a:t>
            </a:r>
            <a:endParaRPr lang="fr-FR" sz="24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l="48749" t="38492" r="15666" b="27975"/>
          <a:stretch>
            <a:fillRect/>
          </a:stretch>
        </p:blipFill>
        <p:spPr bwMode="auto">
          <a:xfrm>
            <a:off x="1916113" y="3251200"/>
            <a:ext cx="5224462" cy="276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TCP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Processus serveur TCP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2824" y="1871663"/>
            <a:ext cx="3444514" cy="284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002093" y="1828800"/>
            <a:ext cx="3611802" cy="2989263"/>
          </a:xfr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254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TCP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Établissement et fermeture d'une connexion TCP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>
          <a:xfrm>
            <a:off x="582613" y="1608138"/>
            <a:ext cx="7940675" cy="48799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1" i="0" dirty="0" smtClean="0">
                <a:solidFill>
                  <a:srgbClr val="000000"/>
                </a:solidFill>
                <a:latin typeface="Arial"/>
              </a:rPr>
              <a:t>Connexion en trois étapes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</a:rPr>
              <a:t>Vérifie que le périphérique de destination est bien présent sur le réseau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</a:rPr>
              <a:t>S'assure que le périphérique de destination a un service actif et qu'il accepte les requêtes sur le numéro de port de destination que le client qui démarre la session a l'intention d'utiliser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</a:rPr>
              <a:t>Informe le périphérique de destination que le client source souhaite établir une session de communication sur ce numéro de port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TCP </a:t>
            </a:r>
            <a:r>
              <a:rPr lang="fr-FR" sz="1300" b="1" i="0" dirty="0" smtClean="0">
                <a:solidFill>
                  <a:srgbClr val="FF0000"/>
                </a:solidFill>
                <a:latin typeface="Arial"/>
              </a:rPr>
              <a:t>SVP - Nouvelle illustration pour cette diapositive et les deux suivantes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Connexion TCP en trois étapes – Étape 1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>
          <a:xfrm>
            <a:off x="582613" y="1608138"/>
            <a:ext cx="8179550" cy="48799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200" b="1" i="0" dirty="0" smtClean="0">
                <a:solidFill>
                  <a:srgbClr val="000000"/>
                </a:solidFill>
                <a:latin typeface="Arial"/>
              </a:rPr>
              <a:t>Étape 1 : Le client demande l'établissement d'une session de communication client-serveur avec le serveur.</a:t>
            </a:r>
            <a:endParaRPr lang="fr-FR" sz="2200" dirty="0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82614" y="2525713"/>
            <a:ext cx="4720035" cy="399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TCP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Connexion TCP en trois étapes – Étape 2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>
          <a:xfrm>
            <a:off x="568325" y="1565275"/>
            <a:ext cx="7940675" cy="487838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Étape 2 : Le serveur accuse réception de la session de communication client-serveur et demande l'établissement d'une session de communication serveur-client.</a:t>
            </a:r>
            <a:endParaRPr lang="fr-FR" sz="2000" b="1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08225" y="2750869"/>
            <a:ext cx="4541838" cy="3845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TCP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Connexion TCP en trois étapes – Étape 3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531" name="Content Placeholder 6"/>
          <p:cNvSpPr>
            <a:spLocks noGrp="1"/>
          </p:cNvSpPr>
          <p:nvPr>
            <p:ph idx="1"/>
          </p:nvPr>
        </p:nvSpPr>
        <p:spPr>
          <a:xfrm>
            <a:off x="568325" y="1565275"/>
            <a:ext cx="7940675" cy="487838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1" i="0" dirty="0" smtClean="0">
                <a:solidFill>
                  <a:srgbClr val="000000"/>
                </a:solidFill>
                <a:latin typeface="Arial"/>
              </a:rPr>
              <a:t>Étape 3 : Le client accuse réception de la session de communication serveur-client.</a:t>
            </a:r>
            <a:endParaRPr lang="fr-FR" dirty="0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54276" y="2568575"/>
            <a:ext cx="4592585" cy="38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6575" y="550863"/>
            <a:ext cx="8191500" cy="1012825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Communication TCP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Fermeture de la session TCP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84205" y="1617663"/>
            <a:ext cx="5980278" cy="4545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Chapitre 7</a:t>
            </a:r>
            <a:endParaRPr lang="fr-FR" sz="3200" b="1" i="0" dirty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7.1 Protocoles de la couche transport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7.2 TCP et UDP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7.3  Résumé</a:t>
            </a:r>
            <a:endParaRPr lang="fr-FR" sz="2400" b="0" i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32813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Fiabilité et contrôle de flux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Fiabilité du protocole TCP – Livraison ordonnée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582613" y="1492250"/>
            <a:ext cx="7940675" cy="48799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Numéros d'ordre utilisés pour remettre les segments dans l'ordre d'origine</a:t>
            </a:r>
            <a:endParaRPr lang="fr-FR" sz="24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 t="4301" b="4895"/>
          <a:stretch>
            <a:fillRect/>
          </a:stretch>
        </p:blipFill>
        <p:spPr bwMode="auto">
          <a:xfrm>
            <a:off x="2296283" y="2291337"/>
            <a:ext cx="5046213" cy="43178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68338"/>
            <a:ext cx="8145463" cy="769937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Fiabilité du protocole TCP – Accusé de réception et taille de fenêtre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>
          <a:xfrm>
            <a:off x="568325" y="1463675"/>
            <a:ext cx="7940675" cy="487838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numéro d'ordre et celui de l'accusé de réception sont utilisés ensemble pour confirmer la réception.</a:t>
            </a:r>
            <a:endParaRPr lang="fr-FR" sz="20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21423" y="2150942"/>
            <a:ext cx="4511138" cy="38254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44625" y="5918246"/>
            <a:ext cx="76787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None/>
            </a:pPr>
            <a:r>
              <a:rPr lang="fr-FR" sz="2000" b="1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Taille de fenêtre : </a:t>
            </a:r>
            <a:r>
              <a:rPr lang="fr-FR" sz="20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la quantité de données qu'une source peut transmettre avant qu'un accusé de réception doive être reçu.</a:t>
            </a:r>
            <a:endParaRPr lang="fr-FR" sz="20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7063" y="623888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Contrôle de flux et fiabilité du protocole TCP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Taille de fenêtre et accusés de réception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26020" y="1639888"/>
            <a:ext cx="5512648" cy="4833937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55" y="552450"/>
            <a:ext cx="8846546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1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Fiabilité et contrôle de flux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000" b="1" i="0" dirty="0" smtClean="0">
                <a:solidFill>
                  <a:srgbClr val="708CA1"/>
                </a:solidFill>
                <a:latin typeface="Arial"/>
              </a:rPr>
              <a:t>Contrôle de flux TCP – Éviter l'encombrement</a:t>
            </a:r>
            <a:endParaRPr lang="fr-FR" sz="30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90841" y="1611313"/>
            <a:ext cx="5532156" cy="483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82613" y="682625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Fiabilité et contrôle de flux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Fiabilité TCP - Accusés de réception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47415" y="1741487"/>
            <a:ext cx="4380931" cy="4835556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defTabSz="814365"/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2900" b="1" i="0" dirty="0" smtClean="0">
                <a:solidFill>
                  <a:srgbClr val="708CA1"/>
                </a:solidFill>
                <a:latin typeface="Arial"/>
              </a:rPr>
              <a:t>Faible surcharge et fiabilité </a:t>
            </a:r>
            <a:r>
              <a:rPr lang="fr-FR" sz="2900" dirty="0" smtClean="0">
                <a:latin typeface="Arial"/>
              </a:rPr>
              <a:t>du protocole UDP </a:t>
            </a:r>
            <a:endParaRPr lang="fr-FR" sz="2900" dirty="0">
              <a:latin typeface="Arial"/>
            </a:endParaRP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568325" y="1433513"/>
            <a:ext cx="7940675" cy="4879975"/>
          </a:xfrm>
        </p:spPr>
        <p:txBody>
          <a:bodyPr>
            <a:normAutofit fontScale="92500" lnSpcReduction="10000"/>
          </a:bodyPr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1" i="0" dirty="0" smtClean="0">
                <a:solidFill>
                  <a:srgbClr val="000000"/>
                </a:solidFill>
                <a:latin typeface="Arial"/>
              </a:rPr>
              <a:t>UDP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Protocole simple offrant les fonctions de base de la couche transport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Utilisé par les applications qui peuvent tolérer des pertes de données mineures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Utilisé par les applications pour lesquelles les retards ne sont pas tolérables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400" b="1" i="0" dirty="0" smtClean="0">
                <a:solidFill>
                  <a:srgbClr val="000000"/>
                </a:solidFill>
                <a:latin typeface="Arial"/>
              </a:rPr>
              <a:t>Utilisé par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Système de noms de domaine (DNS)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Protocole SNMP (Simple Network Management Protocol)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Protocole DHCP (Dynamic Host Configuration Protocol)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Protocole TFTP (Trivial File Transfer Protocol)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Téléphonie IP ou voix sur IP (VoIP)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Jeux en ligne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Reconstitution des datagrammes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77241" y="1566863"/>
            <a:ext cx="5491118" cy="4819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44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44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Communication 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Processus serveur et client UDP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>
          <a:xfrm>
            <a:off x="568325" y="1433513"/>
            <a:ext cx="7940675" cy="48799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Les applications serveur basées sur le protocole UDP se voient attribuer des numéros de port réservés ou enregistrés.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4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Le processus client UDP sélectionne aléatoirement le numéro de port dans la plage dynamique de numéros de ports qu'il utilise comme port source.</a:t>
            </a:r>
            <a:endParaRPr lang="fr-FR" sz="24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 t="8527" b="10044"/>
          <a:stretch>
            <a:fillRect/>
          </a:stretch>
        </p:blipFill>
        <p:spPr bwMode="auto">
          <a:xfrm>
            <a:off x="2156980" y="4052454"/>
            <a:ext cx="4687888" cy="2358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44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44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TCP ou  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Applications utilisant le protocole TCP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 l="49529" t="34325" r="14217" b="13095"/>
          <a:stretch>
            <a:fillRect/>
          </a:stretch>
        </p:blipFill>
        <p:spPr bwMode="auto">
          <a:xfrm>
            <a:off x="1916113" y="1524000"/>
            <a:ext cx="5607050" cy="4732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44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44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TCP ou UDP</a:t>
            </a: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708CA1"/>
                </a:solidFill>
                <a:latin typeface="Arial"/>
              </a:rPr>
              <a:t>Applications utilisant le protocole UDP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 l="48860" t="32938" r="13324" b="13194"/>
          <a:stretch>
            <a:fillRect/>
          </a:stretch>
        </p:blipFill>
        <p:spPr bwMode="auto">
          <a:xfrm>
            <a:off x="1698625" y="1538288"/>
            <a:ext cx="6053138" cy="484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Chapitre 7 : Les objectifs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41350" y="1782763"/>
            <a:ext cx="7940675" cy="4477360"/>
          </a:xfrm>
        </p:spPr>
        <p:txBody>
          <a:bodyPr>
            <a:normAutofit fontScale="92500" lnSpcReduction="10000"/>
          </a:bodyPr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Décrire le rôle de la couche transport dans la gestion du transport des données dans la communication de bout en bout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Décrire les caractéristiques des protocoles TCP et UDP, y compris les numéros de port et leur utilisation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Expliquer comment les processus d'établissement et d'interruption de session TCP garantissent la fiabilité des communications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Expliquer comment les unités de données de protocole TCP sont transmises et comment leur réception est confirmée pour garantir l'acheminement des données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Expliquer les processus client UDP permettant d'établir la communication avec un serveur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Déterminer si des transmissions TCP haute fiabilité ou des communications UDP non garanties sont les plus adaptées aux applications fréquemment utilisées</a:t>
            </a:r>
            <a:endParaRPr lang="fr-FR" sz="20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Chapitre 7 : Résumé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41350" y="1782763"/>
            <a:ext cx="7940675" cy="35718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200" b="0" i="0" dirty="0" smtClean="0">
                <a:solidFill>
                  <a:srgbClr val="000000"/>
                </a:solidFill>
                <a:latin typeface="Arial"/>
              </a:rPr>
              <a:t>La couche transport assure trois fonctions essentielles : le multiplexage, la segmentation et la reconstitution, et le contrôle des erreurs.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200" b="0" i="0" dirty="0" smtClean="0">
                <a:solidFill>
                  <a:srgbClr val="000000"/>
                </a:solidFill>
                <a:latin typeface="Arial"/>
              </a:rPr>
              <a:t>Celles-ci sont indispensables pour assurer la qualité de service et la sécurité sur les réseaux.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200" b="0" i="0" dirty="0" smtClean="0">
                <a:solidFill>
                  <a:srgbClr val="000000"/>
                </a:solidFill>
                <a:latin typeface="Arial"/>
              </a:rPr>
              <a:t>Il faut savoir comment les protocoles TCP et UDP fonctionnent et quelles applications courantes utilisent chacun d'eux pour garantir la qualité de service et créer des réseaux plus fiables.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200" b="0" i="0" dirty="0" smtClean="0">
                <a:solidFill>
                  <a:srgbClr val="000000"/>
                </a:solidFill>
                <a:latin typeface="Arial"/>
              </a:rPr>
              <a:t>Les ports fournissent un « tunnel » qu'empruntent les données pour passer de la couche transport à l'application appropriée au niveau de la destination.</a:t>
            </a:r>
            <a:endParaRPr lang="fr-FR" sz="2200" dirty="0" smtClean="0">
              <a:cs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sz="20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fr-FR" dirty="0"/>
          </a:p>
        </p:txBody>
      </p:sp>
      <p:pic>
        <p:nvPicPr>
          <p:cNvPr id="3584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3200" b="1" i="0" dirty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Rôle de la couche transport</a:t>
            </a:r>
            <a:endParaRPr lang="fr-FR" sz="3200" b="1" i="0" dirty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61" y="1768475"/>
            <a:ext cx="5119566" cy="463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Transport des données</a:t>
            </a: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Rôle de la couche transport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428750"/>
            <a:ext cx="8216900" cy="515302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Le rôle de la </a:t>
            </a: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couche transport 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est d'établir une session de communication temporaire entre deux applications pour acheminer les données entre elles. TCP/IP utilise deux protocoles pour cela 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TCP (Transmission Control Protocol)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UDP (User Datagram Protocol)</a:t>
            </a:r>
          </a:p>
          <a:p>
            <a:pPr marL="236555" indent="-236555" defTabSz="814365">
              <a:buNone/>
            </a:pPr>
            <a:r>
              <a:rPr lang="fr-FR" sz="2000" dirty="0" smtClean="0">
                <a:solidFill>
                  <a:srgbClr val="000000"/>
                </a:solidFill>
              </a:rPr>
              <a:t>Fonctions principales des protocoles de la couche transport </a:t>
            </a:r>
            <a:r>
              <a:rPr lang="fr-FR" sz="2000" dirty="0" smtClean="0">
                <a:solidFill>
                  <a:srgbClr val="000000"/>
                </a:solidFill>
              </a:rPr>
              <a:t>:</a:t>
            </a:r>
            <a:endParaRPr lang="fr-FR" sz="20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Suivre les communications individuelles entre les applications résidant sur les hôtes source et de destination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Segmenter 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les données pour faciliter la gestion et réassembler les données segmentées en flux de données d'application vers la destination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Identifier l'application appropriée pour chaque flux de communication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altLang="ja-JP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Transport des données</a:t>
            </a: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Multiplexage de conversations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428750"/>
            <a:ext cx="3814762" cy="51466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La segmentation des données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Permet d'intercaler (multiplexage) sur le même réseau et au même moment de nombreuses communications différentes émanant de nombreux utilisateurs différents.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Permet d'envoyer et de recevoir des données tout en exécutant plusieurs applications.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2000" b="0" i="0" dirty="0" smtClean="0">
                <a:solidFill>
                  <a:srgbClr val="000000"/>
                </a:solidFill>
                <a:latin typeface="Arial"/>
                <a:ea typeface="ＭＳ Ｐゴシック"/>
              </a:rPr>
              <a:t>Un en-tête est ajouté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 à chaque segment pour l'identifier.</a:t>
            </a:r>
            <a:endParaRPr lang="fr-FR" altLang="ja-JP" sz="2000" dirty="0" smtClean="0">
              <a:ea typeface="ＭＳ Ｐゴシック" pitchFamily="34" charset="-128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10063" y="1756475"/>
            <a:ext cx="4408487" cy="383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Transport des données</a:t>
            </a: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Fiabilité de la couche transport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>
          <a:xfrm>
            <a:off x="612775" y="1473200"/>
            <a:ext cx="8216900" cy="5153025"/>
          </a:xfrm>
        </p:spPr>
        <p:txBody>
          <a:bodyPr>
            <a:normAutofit fontScale="85000" lnSpcReduction="20000"/>
          </a:bodyPr>
          <a:lstStyle/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Toutes les applications n'ont pas besoin du même degré de fiabilité. 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TCP/IP fournit deux protocoles de la couche transport, </a:t>
            </a: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TCP et UDP 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.</a:t>
            </a:r>
            <a:endParaRPr lang="fr-FR" sz="2000" dirty="0" smtClean="0"/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Transmission Control Protocol (TCP) 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Assure un acheminement fiable – Toutes les données arrivent à destination 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Utilise les accusés de réception et d'autres mécanismes pour garantir la transmission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Sollicite davantage le réseau, et le surcharge plus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User Datagram Protocol (UDP)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Fournit juste les fonctions de base pour la transmission, sans aucune garantie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Moins de surcharge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TCP ou UDP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Compromis entre l'importance accordée à la fiabilité et la charge imposée au réseau</a:t>
            </a:r>
          </a:p>
          <a:p>
            <a:pPr marL="381030" indent="-381030" algn="l" defTabSz="814365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Les développeurs d'applications choisissent le protocole de transport en fonction des besoins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sz="2000" dirty="0" smtClean="0"/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altLang="ja-JP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Initiation aux protocoles TCP et UDP</a:t>
            </a: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Présentation du protocole TCP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idx="1"/>
          </p:nvPr>
        </p:nvSpPr>
        <p:spPr>
          <a:xfrm>
            <a:off x="627063" y="1487488"/>
            <a:ext cx="8216900" cy="5153025"/>
          </a:xfrm>
        </p:spPr>
        <p:txBody>
          <a:bodyPr/>
          <a:lstStyle/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  <a:cs typeface="+mn-cs"/>
              </a:rPr>
              <a:t>Transmission Control Protocol (TCP) 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RFC 793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Orienté connexion : création d'une session entre la source et la destination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Acheminement fiable : retransmission des données perdues ou endommagées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Reconstitution ordonnée des données : numérotation et séquencement des segments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Contrôle de flux : régulation de la quantité de données transmises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Protocole avec état : garde une trace de la session</a:t>
            </a:r>
            <a:endParaRPr lang="fr-FR" altLang="ja-JP" sz="1800" b="0" i="0" dirty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44167" y="4268822"/>
            <a:ext cx="3034601" cy="2536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i="0" dirty="0" smtClean="0">
                <a:solidFill>
                  <a:srgbClr val="708CA1"/>
                </a:solidFill>
                <a:latin typeface="Arial"/>
              </a:rPr>
              <a:t>Initiation aux protocoles TCP et UDP</a:t>
            </a:r>
            <a:r>
              <a:rPr lang="fr-FR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fr-FR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fr-FR" sz="3200" b="1" i="0" dirty="0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Présentation du protocole UDP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655638" y="1501775"/>
            <a:ext cx="4134726" cy="4884738"/>
          </a:xfrm>
        </p:spPr>
        <p:txBody>
          <a:bodyPr>
            <a:normAutofit fontScale="92500" lnSpcReduction="10000"/>
          </a:bodyPr>
          <a:lstStyle/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1" i="0" dirty="0" smtClean="0">
                <a:solidFill>
                  <a:srgbClr val="000000"/>
                </a:solidFill>
                <a:latin typeface="Arial"/>
              </a:rPr>
              <a:t>User Datagram Protocol (UDP)</a:t>
            </a: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RFC 768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Sans négociation préalable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Sans garantie de remise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Sans reconstitution ordonnée des données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Sans contrôle de flux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Protocole sans état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Applications utilisant UDP 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Système de noms de domaine (DNS)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Lecture vidéo en continu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fr-FR" sz="2000" b="0" i="0" dirty="0" smtClean="0">
                <a:solidFill>
                  <a:srgbClr val="000000"/>
                </a:solidFill>
                <a:latin typeface="Arial"/>
              </a:rPr>
              <a:t>Voix sur IP (VoIP)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fr-FR" sz="2000" b="1" dirty="0" smtClean="0"/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fr-FR" altLang="ja-JP" sz="2000" dirty="0" smtClean="0">
              <a:ea typeface="ＭＳ Ｐゴシック" pitchFamily="34" charset="-128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7874" y="2295343"/>
            <a:ext cx="4105275" cy="314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11101</TotalTime>
  <Pages>28</Pages>
  <Words>658</Words>
  <Application>Microsoft Office PowerPoint</Application>
  <PresentationFormat>On-screen Show (4:3)</PresentationFormat>
  <Paragraphs>184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PPT-TMPLT-WHT_C</vt:lpstr>
      <vt:lpstr>NetAcad-4F_PPT-WHT_060408</vt:lpstr>
      <vt:lpstr>Chapitre 7 : La couche transport</vt:lpstr>
      <vt:lpstr>Chapitre 7</vt:lpstr>
      <vt:lpstr>Chapitre 7 : Les objectifs</vt:lpstr>
      <vt:lpstr>Rôle de la couche transport</vt:lpstr>
      <vt:lpstr>Transport des données Rôle de la couche transport</vt:lpstr>
      <vt:lpstr>Transport des données Multiplexage de conversations</vt:lpstr>
      <vt:lpstr>Transport des données Fiabilité de la couche transport</vt:lpstr>
      <vt:lpstr>Initiation aux protocoles TCP et UDP Présentation du protocole TCP</vt:lpstr>
      <vt:lpstr>Initiation aux protocoles TCP et UDP Présentation du protocole UDP</vt:lpstr>
      <vt:lpstr>Initiation aux protocoles TCP et UDP Séparation des communications multiples</vt:lpstr>
      <vt:lpstr>Initiation aux protocoles TCP et UDP Adressage de ports TCP et UDP</vt:lpstr>
      <vt:lpstr> Initiation aux protocoles TCP et UDP Adressage de ports TCP et UDP</vt:lpstr>
      <vt:lpstr> Initiation aux protocoles TCP et UDP Adressage de ports TCP et UDP</vt:lpstr>
      <vt:lpstr> Communication TCP Processus serveur TCP</vt:lpstr>
      <vt:lpstr> Communication TCP Établissement et fermeture d'une connexion TCP</vt:lpstr>
      <vt:lpstr> Communication TCP SVP - Nouvelle illustration pour cette diapositive et les deux suivantes Connexion TCP en trois étapes – Étape 1</vt:lpstr>
      <vt:lpstr> Communication TCP Connexion TCP en trois étapes – Étape 2</vt:lpstr>
      <vt:lpstr> Communication TCP Connexion TCP en trois étapes – Étape 3</vt:lpstr>
      <vt:lpstr>Communication TCP Fermeture de la session TCP</vt:lpstr>
      <vt:lpstr>Fiabilité et contrôle de flux Fiabilité du protocole TCP – Livraison ordonnée</vt:lpstr>
      <vt:lpstr> Fiabilité du protocole TCP – Accusé de réception et taille de fenêtre</vt:lpstr>
      <vt:lpstr>Contrôle de flux et fiabilité du protocole TCP Taille de fenêtre et accusés de réception</vt:lpstr>
      <vt:lpstr> Fiabilité et contrôle de flux Contrôle de flux TCP – Éviter l'encombrement</vt:lpstr>
      <vt:lpstr>Fiabilité et contrôle de flux Fiabilité TCP - Accusés de réception</vt:lpstr>
      <vt:lpstr> Communication UDP Faible surcharge et fiabilité du protocole UDP </vt:lpstr>
      <vt:lpstr> Communication UDP Reconstitution des datagrammes</vt:lpstr>
      <vt:lpstr>  Communication UDP Processus serveur et client UDP</vt:lpstr>
      <vt:lpstr>  TCP ou  UDP Applications utilisant le protocole TCP</vt:lpstr>
      <vt:lpstr>  TCP ou UDP Applications utilisant le protocole UDP</vt:lpstr>
      <vt:lpstr>Chapitre 7 : Résumé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Windows User</cp:lastModifiedBy>
  <cp:revision>872</cp:revision>
  <cp:lastPrinted>1999-01-27T00:54:54Z</cp:lastPrinted>
  <dcterms:created xsi:type="dcterms:W3CDTF">2006-10-23T15:07:30Z</dcterms:created>
  <dcterms:modified xsi:type="dcterms:W3CDTF">2013-12-23T06:54:48Z</dcterms:modified>
</cp:coreProperties>
</file>