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1"/>
  </p:notesMasterIdLst>
  <p:handoutMasterIdLst>
    <p:handoutMasterId r:id="rId92"/>
  </p:handoutMasterIdLst>
  <p:sldIdLst>
    <p:sldId id="500" r:id="rId3"/>
    <p:sldId id="541" r:id="rId4"/>
    <p:sldId id="627" r:id="rId5"/>
    <p:sldId id="823" r:id="rId6"/>
    <p:sldId id="735" r:id="rId7"/>
    <p:sldId id="710" r:id="rId8"/>
    <p:sldId id="736" r:id="rId9"/>
    <p:sldId id="737" r:id="rId10"/>
    <p:sldId id="738" r:id="rId11"/>
    <p:sldId id="739" r:id="rId12"/>
    <p:sldId id="711" r:id="rId13"/>
    <p:sldId id="776" r:id="rId14"/>
    <p:sldId id="740" r:id="rId15"/>
    <p:sldId id="741" r:id="rId16"/>
    <p:sldId id="713" r:id="rId17"/>
    <p:sldId id="712" r:id="rId18"/>
    <p:sldId id="742" r:id="rId19"/>
    <p:sldId id="777" r:id="rId20"/>
    <p:sldId id="778" r:id="rId21"/>
    <p:sldId id="743" r:id="rId22"/>
    <p:sldId id="779" r:id="rId23"/>
    <p:sldId id="714" r:id="rId24"/>
    <p:sldId id="780" r:id="rId25"/>
    <p:sldId id="744" r:id="rId26"/>
    <p:sldId id="781" r:id="rId27"/>
    <p:sldId id="745" r:id="rId28"/>
    <p:sldId id="746" r:id="rId29"/>
    <p:sldId id="747" r:id="rId30"/>
    <p:sldId id="822" r:id="rId31"/>
    <p:sldId id="782" r:id="rId32"/>
    <p:sldId id="748" r:id="rId33"/>
    <p:sldId id="783" r:id="rId34"/>
    <p:sldId id="784" r:id="rId35"/>
    <p:sldId id="715" r:id="rId36"/>
    <p:sldId id="786" r:id="rId37"/>
    <p:sldId id="716" r:id="rId38"/>
    <p:sldId id="749" r:id="rId39"/>
    <p:sldId id="787" r:id="rId40"/>
    <p:sldId id="810" r:id="rId41"/>
    <p:sldId id="750" r:id="rId42"/>
    <p:sldId id="793" r:id="rId43"/>
    <p:sldId id="811" r:id="rId44"/>
    <p:sldId id="794" r:id="rId45"/>
    <p:sldId id="798" r:id="rId46"/>
    <p:sldId id="797" r:id="rId47"/>
    <p:sldId id="799" r:id="rId48"/>
    <p:sldId id="795" r:id="rId49"/>
    <p:sldId id="812" r:id="rId50"/>
    <p:sldId id="788" r:id="rId51"/>
    <p:sldId id="800" r:id="rId52"/>
    <p:sldId id="801" r:id="rId53"/>
    <p:sldId id="813" r:id="rId54"/>
    <p:sldId id="790" r:id="rId55"/>
    <p:sldId id="814" r:id="rId56"/>
    <p:sldId id="804" r:id="rId57"/>
    <p:sldId id="826" r:id="rId58"/>
    <p:sldId id="839" r:id="rId59"/>
    <p:sldId id="840" r:id="rId60"/>
    <p:sldId id="841" r:id="rId61"/>
    <p:sldId id="842" r:id="rId62"/>
    <p:sldId id="843" r:id="rId63"/>
    <p:sldId id="844" r:id="rId64"/>
    <p:sldId id="845" r:id="rId65"/>
    <p:sldId id="829" r:id="rId66"/>
    <p:sldId id="830" r:id="rId67"/>
    <p:sldId id="831" r:id="rId68"/>
    <p:sldId id="832" r:id="rId69"/>
    <p:sldId id="825" r:id="rId70"/>
    <p:sldId id="805" r:id="rId71"/>
    <p:sldId id="751" r:id="rId72"/>
    <p:sldId id="816" r:id="rId73"/>
    <p:sldId id="817" r:id="rId74"/>
    <p:sldId id="815" r:id="rId75"/>
    <p:sldId id="818" r:id="rId76"/>
    <p:sldId id="806" r:id="rId77"/>
    <p:sldId id="807" r:id="rId78"/>
    <p:sldId id="809" r:id="rId79"/>
    <p:sldId id="820" r:id="rId80"/>
    <p:sldId id="819" r:id="rId81"/>
    <p:sldId id="821" r:id="rId82"/>
    <p:sldId id="833" r:id="rId83"/>
    <p:sldId id="834" r:id="rId84"/>
    <p:sldId id="835" r:id="rId85"/>
    <p:sldId id="836" r:id="rId86"/>
    <p:sldId id="724" r:id="rId87"/>
    <p:sldId id="837" r:id="rId88"/>
    <p:sldId id="838" r:id="rId89"/>
    <p:sldId id="681" r:id="rId9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777" autoAdjust="0"/>
    <p:restoredTop sz="89320" autoAdjust="0"/>
  </p:normalViewPr>
  <p:slideViewPr>
    <p:cSldViewPr snapToGrid="0">
      <p:cViewPr>
        <p:scale>
          <a:sx n="75" d="100"/>
          <a:sy n="75" d="100"/>
        </p:scale>
        <p:origin x="-1332" y="-49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7.xml"/><Relationship Id="rId63" Type="http://schemas.openxmlformats.org/officeDocument/2006/relationships/slide" Target="slides/slide65.xml"/><Relationship Id="rId68" Type="http://schemas.openxmlformats.org/officeDocument/2006/relationships/slide" Target="slides/slide70.xml"/><Relationship Id="rId76" Type="http://schemas.openxmlformats.org/officeDocument/2006/relationships/slide" Target="slides/slide78.xml"/><Relationship Id="rId84" Type="http://schemas.openxmlformats.org/officeDocument/2006/relationships/slide" Target="slides/slide86.xml"/><Relationship Id="rId7" Type="http://schemas.openxmlformats.org/officeDocument/2006/relationships/slide" Target="slides/slide9.xml"/><Relationship Id="rId71" Type="http://schemas.openxmlformats.org/officeDocument/2006/relationships/slide" Target="slides/slide73.xml"/><Relationship Id="rId2" Type="http://schemas.openxmlformats.org/officeDocument/2006/relationships/slide" Target="slides/slide4.xml"/><Relationship Id="rId16" Type="http://schemas.openxmlformats.org/officeDocument/2006/relationships/slide" Target="slides/slide18.xml"/><Relationship Id="rId29" Type="http://schemas.openxmlformats.org/officeDocument/2006/relationships/slide" Target="slides/slide31.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5.xml"/><Relationship Id="rId58" Type="http://schemas.openxmlformats.org/officeDocument/2006/relationships/slide" Target="slides/slide60.xml"/><Relationship Id="rId66" Type="http://schemas.openxmlformats.org/officeDocument/2006/relationships/slide" Target="slides/slide68.xml"/><Relationship Id="rId74" Type="http://schemas.openxmlformats.org/officeDocument/2006/relationships/slide" Target="slides/slide76.xml"/><Relationship Id="rId79" Type="http://schemas.openxmlformats.org/officeDocument/2006/relationships/slide" Target="slides/slide81.xml"/><Relationship Id="rId5" Type="http://schemas.openxmlformats.org/officeDocument/2006/relationships/slide" Target="slides/slide7.xml"/><Relationship Id="rId61" Type="http://schemas.openxmlformats.org/officeDocument/2006/relationships/slide" Target="slides/slide63.xml"/><Relationship Id="rId82" Type="http://schemas.openxmlformats.org/officeDocument/2006/relationships/slide" Target="slides/slide84.xml"/><Relationship Id="rId19" Type="http://schemas.openxmlformats.org/officeDocument/2006/relationships/slide" Target="slides/slide2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58.xml"/><Relationship Id="rId64" Type="http://schemas.openxmlformats.org/officeDocument/2006/relationships/slide" Target="slides/slide66.xml"/><Relationship Id="rId69" Type="http://schemas.openxmlformats.org/officeDocument/2006/relationships/slide" Target="slides/slide71.xml"/><Relationship Id="rId77" Type="http://schemas.openxmlformats.org/officeDocument/2006/relationships/slide" Target="slides/slide79.xml"/><Relationship Id="rId8" Type="http://schemas.openxmlformats.org/officeDocument/2006/relationships/slide" Target="slides/slide10.xml"/><Relationship Id="rId51" Type="http://schemas.openxmlformats.org/officeDocument/2006/relationships/slide" Target="slides/slide53.xml"/><Relationship Id="rId72" Type="http://schemas.openxmlformats.org/officeDocument/2006/relationships/slide" Target="slides/slide74.xml"/><Relationship Id="rId80" Type="http://schemas.openxmlformats.org/officeDocument/2006/relationships/slide" Target="slides/slide82.xml"/><Relationship Id="rId85" Type="http://schemas.openxmlformats.org/officeDocument/2006/relationships/slide" Target="slides/slide87.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1.xml"/><Relationship Id="rId67" Type="http://schemas.openxmlformats.org/officeDocument/2006/relationships/slide" Target="slides/slide69.xml"/><Relationship Id="rId20" Type="http://schemas.openxmlformats.org/officeDocument/2006/relationships/slide" Target="slides/slide22.xml"/><Relationship Id="rId41" Type="http://schemas.openxmlformats.org/officeDocument/2006/relationships/slide" Target="slides/slide43.xml"/><Relationship Id="rId54" Type="http://schemas.openxmlformats.org/officeDocument/2006/relationships/slide" Target="slides/slide56.xml"/><Relationship Id="rId62" Type="http://schemas.openxmlformats.org/officeDocument/2006/relationships/slide" Target="slides/slide64.xml"/><Relationship Id="rId70" Type="http://schemas.openxmlformats.org/officeDocument/2006/relationships/slide" Target="slides/slide72.xml"/><Relationship Id="rId75" Type="http://schemas.openxmlformats.org/officeDocument/2006/relationships/slide" Target="slides/slide77.xml"/><Relationship Id="rId83" Type="http://schemas.openxmlformats.org/officeDocument/2006/relationships/slide" Target="slides/slide85.xml"/><Relationship Id="rId1" Type="http://schemas.openxmlformats.org/officeDocument/2006/relationships/slide" Target="slides/slide3.xml"/><Relationship Id="rId6" Type="http://schemas.openxmlformats.org/officeDocument/2006/relationships/slide" Target="slides/slide8.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59.xml"/><Relationship Id="rId10" Type="http://schemas.openxmlformats.org/officeDocument/2006/relationships/slide" Target="slides/slide12.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2.xml"/><Relationship Id="rId65" Type="http://schemas.openxmlformats.org/officeDocument/2006/relationships/slide" Target="slides/slide67.xml"/><Relationship Id="rId73" Type="http://schemas.openxmlformats.org/officeDocument/2006/relationships/slide" Target="slides/slide75.xml"/><Relationship Id="rId78" Type="http://schemas.openxmlformats.org/officeDocument/2006/relationships/slide" Target="slides/slide80.xml"/><Relationship Id="rId81" Type="http://schemas.openxmlformats.org/officeDocument/2006/relationships/slide" Target="slides/slide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p>
            <a:pPr algn="r" defTabSz="903244">
              <a:lnSpc>
                <a:spcPct val="100000"/>
              </a:lnSpc>
              <a:buNone/>
            </a:pPr>
            <a:fld id="{22244E67-557B-7741-B9F5-F61AA18495DF}" type="slidenum">
              <a:rPr lang="fr-BE" sz="800" b="0" i="0">
                <a:solidFill>
                  <a:schemeClr val="tx1"/>
                </a:solidFill>
                <a:latin typeface="Arial"/>
                <a:ea typeface="ＭＳ Ｐゴシック"/>
                <a:cs typeface="ＭＳ Ｐゴシック"/>
              </a:rPr>
              <a:pPr algn="r" defTabSz="903244">
                <a:lnSpc>
                  <a:spcPct val="100000"/>
                </a:lnSpc>
                <a:buNone/>
              </a:pPr>
              <a:t>‹#›</a:t>
            </a:fld>
            <a:endParaRPr lang="en-US" sz="800"/>
          </a:p>
        </p:txBody>
      </p:sp>
    </p:spTree>
    <p:extLst>
      <p:ext uri="{BB962C8B-B14F-4D97-AF65-F5344CB8AC3E}">
        <p14:creationId xmlns:p14="http://schemas.microsoft.com/office/powerpoint/2010/main" xmlns=""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D9030C1-C977-B14B-8EB7-BA2B30FCDB63}" type="slidenum">
              <a:rPr lang="fr-BE" sz="800" b="0" i="0">
                <a:solidFill>
                  <a:schemeClr val="tx1"/>
                </a:solidFill>
                <a:latin typeface="Arial"/>
                <a:ea typeface="ＭＳ Ｐゴシック"/>
                <a:cs typeface="+mn-cs"/>
              </a:rPr>
              <a:pPr algn="r" defTabSz="903244">
                <a:lnSpc>
                  <a:spcPct val="100000"/>
                </a:lnSpc>
                <a:buNone/>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Programme Cisco Networking Academy</a:t>
            </a:r>
          </a:p>
          <a:p>
            <a:pPr marL="112746" indent="-112746" algn="l" defTabSz="1020745">
              <a:buNone/>
            </a:pPr>
            <a:r>
              <a:rPr lang="en-US" sz="1200" b="1" i="0">
                <a:solidFill>
                  <a:srgbClr val="000000"/>
                </a:solidFill>
                <a:latin typeface="Arial"/>
                <a:ea typeface="ＭＳ Ｐゴシック"/>
                <a:cs typeface="ＭＳ Ｐゴシック"/>
              </a:rPr>
              <a:t>Notions de base sur les réseaux</a:t>
            </a:r>
            <a:endParaRPr lang="en-US" b="1" dirty="0"/>
          </a:p>
          <a:p>
            <a:pPr marL="112746" indent="-112746" algn="l" defTabSz="1020745">
              <a:buNone/>
            </a:pPr>
            <a:r>
              <a:rPr lang="en-US" sz="1300" b="1" i="0">
                <a:solidFill>
                  <a:srgbClr val="000000"/>
                </a:solidFill>
                <a:latin typeface="Arial"/>
                <a:ea typeface="ＭＳ Ｐゴシック"/>
                <a:cs typeface="ＭＳ Ｐゴシック"/>
              </a:rPr>
              <a:t>Chapitre 7 : Adressage IP</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5B83846-9024-7C4F-A163-5F8E27AA2519}" type="slidenum">
              <a:rPr lang="fr-BE" sz="800" b="0" i="0">
                <a:solidFill>
                  <a:schemeClr val="tx1"/>
                </a:solidFill>
                <a:latin typeface="Arial"/>
                <a:ea typeface="ＭＳ Ｐゴシック"/>
                <a:cs typeface="+mn-cs"/>
              </a:rPr>
              <a:pPr algn="r" defTabSz="903244">
                <a:lnSpc>
                  <a:spcPct val="100000"/>
                </a:lnSpc>
                <a:buNone/>
              </a:pPr>
              <a:t>10</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8.1.1.6</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fr-BE" sz="800" b="0" i="0">
                <a:solidFill>
                  <a:schemeClr val="tx1"/>
                </a:solidFill>
                <a:latin typeface="Arial"/>
                <a:ea typeface="ＭＳ Ｐゴシック"/>
                <a:cs typeface="+mn-cs"/>
              </a:rPr>
              <a:pPr algn="r" defTabSz="903244">
                <a:lnSpc>
                  <a:spcPct val="100000"/>
                </a:lnSpc>
                <a:buNone/>
              </a:pPr>
              <a:t>11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8.1.2.1</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fr-BE" sz="800" b="0" i="0">
                <a:solidFill>
                  <a:schemeClr val="tx1"/>
                </a:solidFill>
                <a:latin typeface="Arial"/>
                <a:ea typeface="ＭＳ Ｐゴシック"/>
                <a:cs typeface="+mn-cs"/>
              </a:rPr>
              <a:pPr algn="r" defTabSz="903244">
                <a:lnSpc>
                  <a:spcPct val="100000"/>
                </a:lnSpc>
                <a:buNone/>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8.1.2.1</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fr-BE" sz="800" b="0" i="0">
                <a:solidFill>
                  <a:schemeClr val="tx1"/>
                </a:solidFill>
                <a:latin typeface="Arial"/>
                <a:ea typeface="ＭＳ Ｐゴシック"/>
                <a:cs typeface="+mn-cs"/>
              </a:rPr>
              <a:pPr algn="r" defTabSz="903244">
                <a:lnSpc>
                  <a:spcPct val="100000"/>
                </a:lnSpc>
                <a:buNone/>
              </a:pPr>
              <a:t>13</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8.1.2.2</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2E39C6E-D319-AF40-9A28-E04C69946ADE}" type="slidenum">
              <a:rPr lang="fr-BE" sz="800" b="0" i="0">
                <a:solidFill>
                  <a:schemeClr val="tx1"/>
                </a:solidFill>
                <a:latin typeface="Arial"/>
                <a:ea typeface="ＭＳ Ｐゴシック"/>
                <a:cs typeface="+mn-cs"/>
              </a:rPr>
              <a:pPr algn="r" defTabSz="903244">
                <a:lnSpc>
                  <a:spcPct val="100000"/>
                </a:lnSpc>
                <a:buNone/>
              </a:pPr>
              <a:t>14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8.1.2.3</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F6F4329-8DEA-444B-9229-A52CA4B7B899}" type="slidenum">
              <a:rPr lang="fr-BE" sz="800" b="0" i="0">
                <a:solidFill>
                  <a:schemeClr val="tx1"/>
                </a:solidFill>
                <a:latin typeface="Arial"/>
                <a:ea typeface="ＭＳ Ｐゴシック"/>
                <a:cs typeface="+mn-cs"/>
              </a:rPr>
              <a:pPr algn="r" defTabSz="903244">
                <a:lnSpc>
                  <a:spcPct val="100000"/>
                </a:lnSpc>
                <a:buNone/>
              </a:pPr>
              <a:t>15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8.1.2.4</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DD0A88C-0B63-DF4B-BFCD-075DA185B799}" type="slidenum">
              <a:rPr lang="fr-BE" sz="800" b="0" i="0">
                <a:solidFill>
                  <a:schemeClr val="tx1"/>
                </a:solidFill>
                <a:latin typeface="Arial"/>
                <a:ea typeface="ＭＳ Ｐゴシック"/>
                <a:cs typeface="+mn-cs"/>
              </a:rPr>
              <a:pPr algn="r" defTabSz="903244">
                <a:lnSpc>
                  <a:spcPct val="100000"/>
                </a:lnSpc>
                <a:buNone/>
              </a:pPr>
              <a:t>16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8.1.2.5 et 8.1.2.6</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fr-BE" sz="800" b="0" i="0">
                <a:solidFill>
                  <a:schemeClr val="tx1"/>
                </a:solidFill>
                <a:latin typeface="Arial"/>
                <a:ea typeface="ＭＳ Ｐゴシック"/>
                <a:cs typeface="+mn-cs"/>
              </a:rPr>
              <a:pPr algn="r" defTabSz="903244">
                <a:lnSpc>
                  <a:spcPct val="100000"/>
                </a:lnSpc>
                <a:buNone/>
              </a:pPr>
              <a:t>17</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8.1.3.1</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fr-BE" sz="800" b="0" i="0">
                <a:solidFill>
                  <a:schemeClr val="tx1"/>
                </a:solidFill>
                <a:latin typeface="Arial"/>
                <a:ea typeface="ＭＳ Ｐゴシック"/>
                <a:cs typeface="+mn-cs"/>
              </a:rPr>
              <a:pPr algn="r" defTabSz="903244">
                <a:lnSpc>
                  <a:spcPct val="100000"/>
                </a:lnSpc>
                <a:buNone/>
              </a:pPr>
              <a:t>18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8.1.3.2</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fr-BE" sz="800" b="0" i="0">
                <a:solidFill>
                  <a:schemeClr val="tx1"/>
                </a:solidFill>
                <a:latin typeface="Arial"/>
                <a:ea typeface="ＭＳ Ｐゴシック"/>
                <a:cs typeface="+mn-cs"/>
              </a:rPr>
              <a:pPr algn="r" defTabSz="903244">
                <a:lnSpc>
                  <a:spcPct val="100000"/>
                </a:lnSpc>
                <a:buNone/>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8.1.3.3</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9B772C-9A16-E444-84E4-86EFFD35BFA2}" type="slidenum">
              <a:rPr lang="fr-BE" sz="800" b="0" i="0">
                <a:solidFill>
                  <a:schemeClr val="tx1"/>
                </a:solidFill>
                <a:latin typeface="Arial"/>
                <a:ea typeface="ＭＳ Ｐゴシック"/>
                <a:cs typeface="+mn-cs"/>
              </a:rPr>
              <a:pPr algn="r" defTabSz="903244">
                <a:lnSpc>
                  <a:spcPct val="100000"/>
                </a:lnSpc>
                <a:buNone/>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Sections du chapitre 7</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fr-BE" sz="800" b="0" i="0">
                <a:solidFill>
                  <a:schemeClr val="tx1"/>
                </a:solidFill>
                <a:latin typeface="Arial"/>
                <a:ea typeface="ＭＳ Ｐゴシック"/>
                <a:cs typeface="+mn-cs"/>
              </a:rPr>
              <a:pPr algn="r" defTabSz="903244">
                <a:lnSpc>
                  <a:spcPct val="100000"/>
                </a:lnSpc>
                <a:buNone/>
              </a:pPr>
              <a:t>20</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8.1.3.4</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fr-BE" sz="800" b="0" i="0">
                <a:solidFill>
                  <a:schemeClr val="tx1"/>
                </a:solidFill>
                <a:latin typeface="Arial"/>
                <a:ea typeface="ＭＳ Ｐゴシック"/>
                <a:cs typeface="+mn-cs"/>
              </a:rPr>
              <a:pPr algn="r" defTabSz="903244">
                <a:lnSpc>
                  <a:spcPct val="100000"/>
                </a:lnSpc>
                <a:buNone/>
              </a:pPr>
              <a:t>21</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8.1.3.5</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22</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8.1.4.1</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fr-BE" sz="800" b="0" i="0">
                <a:solidFill>
                  <a:schemeClr val="tx1"/>
                </a:solidFill>
                <a:latin typeface="Arial"/>
                <a:ea typeface="ＭＳ Ｐゴシック"/>
                <a:cs typeface="+mn-cs"/>
              </a:rPr>
              <a:pPr algn="r" defTabSz="903244">
                <a:lnSpc>
                  <a:spcPct val="100000"/>
                </a:lnSpc>
                <a:buNone/>
              </a:pPr>
              <a:t>23</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8.1.4.3</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B8A5DA9-7DB1-7248-9C05-61318208F4DE}" type="slidenum">
              <a:rPr lang="fr-BE" sz="800" b="0" i="0">
                <a:solidFill>
                  <a:schemeClr val="tx1"/>
                </a:solidFill>
                <a:latin typeface="Arial"/>
                <a:ea typeface="ＭＳ Ｐゴシック"/>
                <a:cs typeface="+mn-cs"/>
              </a:rPr>
              <a:pPr algn="r" defTabSz="903244">
                <a:lnSpc>
                  <a:spcPct val="100000"/>
                </a:lnSpc>
                <a:buNone/>
              </a:pPr>
              <a:t>24</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8.1.4.4</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B8A5DA9-7DB1-7248-9C05-61318208F4DE}" type="slidenum">
              <a:rPr lang="fr-BE" sz="800" b="0" i="0">
                <a:solidFill>
                  <a:schemeClr val="tx1"/>
                </a:solidFill>
                <a:latin typeface="Arial"/>
                <a:ea typeface="ＭＳ Ｐゴシック"/>
                <a:cs typeface="+mn-cs"/>
              </a:rPr>
              <a:pPr algn="r" defTabSz="903244">
                <a:lnSpc>
                  <a:spcPct val="100000"/>
                </a:lnSpc>
                <a:buNone/>
              </a:pPr>
              <a:t>25</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8.1.4.4</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927EE6-0587-B643-8AE4-3395E115027B}" type="slidenum">
              <a:rPr lang="fr-BE" sz="800" b="0" i="0">
                <a:solidFill>
                  <a:schemeClr val="tx1"/>
                </a:solidFill>
                <a:latin typeface="Arial"/>
                <a:ea typeface="ＭＳ Ｐゴシック"/>
                <a:cs typeface="+mn-cs"/>
              </a:rPr>
              <a:pPr algn="r" defTabSz="903244">
                <a:lnSpc>
                  <a:spcPct val="100000"/>
                </a:lnSpc>
                <a:buNone/>
              </a:pPr>
              <a:t>26</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8.1.4.5</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7722882-7E70-6043-B58D-8E593AE71A70}" type="slidenum">
              <a:rPr lang="fr-BE" sz="800" b="0" i="0">
                <a:solidFill>
                  <a:schemeClr val="tx1"/>
                </a:solidFill>
                <a:latin typeface="Arial"/>
                <a:ea typeface="ＭＳ Ｐゴシック"/>
                <a:cs typeface="+mn-cs"/>
              </a:rPr>
              <a:pPr algn="r" defTabSz="903244">
                <a:lnSpc>
                  <a:spcPct val="100000"/>
                </a:lnSpc>
                <a:buNone/>
              </a:pPr>
              <a:t>27</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8.1.4.6</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fr-BE" sz="800" b="0" i="0">
                <a:solidFill>
                  <a:schemeClr val="tx1"/>
                </a:solidFill>
                <a:latin typeface="Arial"/>
                <a:ea typeface="ＭＳ Ｐゴシック"/>
                <a:cs typeface="+mn-cs"/>
              </a:rPr>
              <a:pPr algn="r" defTabSz="903244">
                <a:lnSpc>
                  <a:spcPct val="100000"/>
                </a:lnSpc>
                <a:buNone/>
              </a:pPr>
              <a:t>28</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8.2.1.1</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fr-BE" sz="800" b="0" i="0">
                <a:solidFill>
                  <a:schemeClr val="tx1"/>
                </a:solidFill>
                <a:latin typeface="Arial"/>
                <a:ea typeface="ＭＳ Ｐゴシック"/>
                <a:cs typeface="+mn-cs"/>
              </a:rPr>
              <a:pPr algn="r" defTabSz="903244">
                <a:lnSpc>
                  <a:spcPct val="100000"/>
                </a:lnSpc>
                <a:buNone/>
              </a:pPr>
              <a:t>29</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0E95DDD-08EC-884D-B2FB-3B087C3B17BA}" type="slidenum">
              <a:rPr lang="fr-BE" sz="800" b="0" i="0">
                <a:solidFill>
                  <a:schemeClr val="tx1"/>
                </a:solidFill>
                <a:latin typeface="Arial"/>
                <a:ea typeface="ＭＳ Ｐゴシック"/>
                <a:cs typeface="+mn-cs"/>
              </a:rPr>
              <a:pPr algn="r" defTabSz="903244">
                <a:lnSpc>
                  <a:spcPct val="100000"/>
                </a:lnSpc>
                <a:buNone/>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fr-BE" sz="800" b="0" i="0">
                <a:solidFill>
                  <a:schemeClr val="tx1"/>
                </a:solidFill>
                <a:latin typeface="Arial"/>
                <a:ea typeface="ＭＳ Ｐゴシック"/>
                <a:cs typeface="+mn-cs"/>
              </a:rPr>
              <a:pPr algn="r" defTabSz="903244">
                <a:lnSpc>
                  <a:spcPct val="100000"/>
                </a:lnSpc>
                <a:buNone/>
              </a:pPr>
              <a:t>30</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8.2.1.1</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31</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8.2.1.2</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32</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8.2.1.2</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fr-BE" sz="800" b="0" i="0">
                <a:solidFill>
                  <a:schemeClr val="tx1"/>
                </a:solidFill>
                <a:latin typeface="Arial"/>
                <a:ea typeface="ＭＳ Ｐゴシック"/>
                <a:cs typeface="+mn-cs"/>
              </a:rPr>
              <a:pPr algn="r" defTabSz="903244">
                <a:lnSpc>
                  <a:spcPct val="100000"/>
                </a:lnSpc>
                <a:buNone/>
              </a:pPr>
              <a:t>33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8.2.1.2</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fr-BE" sz="800" b="0" i="0">
                <a:solidFill>
                  <a:schemeClr val="tx1"/>
                </a:solidFill>
                <a:latin typeface="Arial"/>
                <a:ea typeface="ＭＳ Ｐゴシック"/>
                <a:cs typeface="+mn-cs"/>
              </a:rPr>
              <a:pPr algn="r" defTabSz="903244">
                <a:lnSpc>
                  <a:spcPct val="100000"/>
                </a:lnSpc>
                <a:buNone/>
              </a:pPr>
              <a:t>34</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8.2.2.1</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fr-BE" sz="800" b="0" i="0">
                <a:solidFill>
                  <a:schemeClr val="tx1"/>
                </a:solidFill>
                <a:latin typeface="Arial"/>
                <a:ea typeface="ＭＳ Ｐゴシック"/>
                <a:cs typeface="+mn-cs"/>
              </a:rPr>
              <a:pPr algn="r" defTabSz="903244">
                <a:lnSpc>
                  <a:spcPct val="100000"/>
                </a:lnSpc>
                <a:buNone/>
              </a:pPr>
              <a:t>35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8.2.2.1</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fr-BE" sz="800" b="0" i="0">
                <a:solidFill>
                  <a:schemeClr val="tx1"/>
                </a:solidFill>
                <a:latin typeface="Arial"/>
                <a:ea typeface="ＭＳ Ｐゴシック"/>
                <a:cs typeface="+mn-cs"/>
              </a:rPr>
              <a:pPr algn="r" defTabSz="903244">
                <a:lnSpc>
                  <a:spcPct val="100000"/>
                </a:lnSpc>
                <a:buNone/>
              </a:pPr>
              <a:t>36</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8.2.2.2</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37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8.2.2.3</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8.2.2.4</a:t>
            </a:r>
          </a:p>
          <a:p>
            <a:pPr marL="112746" indent="-112746" algn="l" defTabSz="1020745">
              <a:lnSpc>
                <a:spcPct val="80000"/>
              </a:lnSpc>
              <a:buNone/>
            </a:pP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fr-BE" sz="800" b="0" i="0">
                <a:solidFill>
                  <a:schemeClr val="tx1"/>
                </a:solidFill>
                <a:latin typeface="Arial"/>
                <a:ea typeface="ＭＳ Ｐゴシック"/>
                <a:cs typeface="+mn-cs"/>
              </a:rPr>
              <a:pPr algn="r" defTabSz="903244">
                <a:lnSpc>
                  <a:spcPct val="100000"/>
                </a:lnSpc>
                <a:buNone/>
              </a:pPr>
              <a:t>39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8.2.2.4</a:t>
            </a:r>
          </a:p>
          <a:p>
            <a:pPr marL="112746" indent="-112746" algn="l" defTabSz="1020745">
              <a:lnSpc>
                <a:spcPct val="80000"/>
              </a:lnSpc>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0E95DDD-08EC-884D-B2FB-3B087C3B17BA}" type="slidenum">
              <a:rPr lang="fr-BE" sz="800" b="0" i="0">
                <a:solidFill>
                  <a:schemeClr val="tx1"/>
                </a:solidFill>
                <a:latin typeface="Arial"/>
                <a:ea typeface="ＭＳ Ｐゴシック"/>
                <a:cs typeface="+mn-cs"/>
              </a:rPr>
              <a:pPr algn="r" defTabSz="903244">
                <a:lnSpc>
                  <a:spcPct val="100000"/>
                </a:lnSpc>
                <a:buNone/>
              </a:pPr>
              <a:t>4</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8.2.3.1</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8.2.3.2</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8.2.3.1/8.2.3.3</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8.2.3.3</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8.2.3.3</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8.2.3.3</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8.2.3.3</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8.2.3.4</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8.2.3.4</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B1B342-4B32-8940-826C-EA0F09B86D16}" type="slidenum">
              <a:rPr lang="fr-BE" sz="800" b="0" i="0">
                <a:solidFill>
                  <a:schemeClr val="tx1"/>
                </a:solidFill>
                <a:latin typeface="Arial"/>
                <a:ea typeface="ＭＳ Ｐゴシック"/>
                <a:cs typeface="+mn-cs"/>
              </a:rPr>
              <a:pPr algn="r" defTabSz="903244">
                <a:lnSpc>
                  <a:spcPct val="100000"/>
                </a:lnSpc>
                <a:buNone/>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8.1.1</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8.2.4.1</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8.2.4.1</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8.2.4.1</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8.2.4.2</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8.2.4.2</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8.2.4.3</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8.2.4.3</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8.2.4.3</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8.2.4.4</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8.2.4.4</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fr-BE" sz="800" b="0" i="0">
                <a:solidFill>
                  <a:schemeClr val="tx1"/>
                </a:solidFill>
                <a:latin typeface="Arial"/>
                <a:ea typeface="ＭＳ Ｐゴシック"/>
                <a:cs typeface="+mn-cs"/>
              </a:rPr>
              <a:pPr algn="r" defTabSz="903244">
                <a:lnSpc>
                  <a:spcPct val="100000"/>
                </a:lnSpc>
                <a:buNone/>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8.1.1.1</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8.2.4.5</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8.2.4.5</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8.2.4.5</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8.2.4.5</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8.2.4.6</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8.2.4.6</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8.2.4.7</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8.2.4.7</a:t>
            </a:r>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8.2.4.8</a:t>
            </a:r>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fr-BE" sz="800" b="0" i="0">
                <a:solidFill>
                  <a:schemeClr val="tx1"/>
                </a:solidFill>
                <a:latin typeface="Arial"/>
                <a:ea typeface="ＭＳ Ｐゴシック"/>
                <a:cs typeface="+mn-cs"/>
              </a:rPr>
              <a:pPr algn="r" defTabSz="903244">
                <a:lnSpc>
                  <a:spcPct val="100000"/>
                </a:lnSpc>
                <a:buNone/>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8.2.4.8</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fr-BE" sz="800" b="0" i="0">
                <a:solidFill>
                  <a:schemeClr val="tx1"/>
                </a:solidFill>
                <a:latin typeface="Arial"/>
                <a:ea typeface="ＭＳ Ｐゴシック"/>
                <a:cs typeface="+mn-cs"/>
              </a:rPr>
              <a:pPr algn="r" defTabSz="903244">
                <a:lnSpc>
                  <a:spcPct val="100000"/>
                </a:lnSpc>
                <a:buNone/>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8.1.1.2</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8.2.5.1</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8.2.5.1</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8.2.5.1</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8.2.5.2</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8.2.5.2</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8.3.1.1</a:t>
            </a:r>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8.3.1.2</a:t>
            </a:r>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8.3.1.2</a:t>
            </a:r>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8.3.1.3</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574A9B6-3F6D-3B47-A0D1-43AF6B391162}" type="slidenum">
              <a:rPr lang="fr-BE" sz="800" b="0" i="0">
                <a:solidFill>
                  <a:schemeClr val="tx1"/>
                </a:solidFill>
                <a:latin typeface="Arial"/>
                <a:ea typeface="ＭＳ Ｐゴシック"/>
                <a:cs typeface="+mn-cs"/>
              </a:rPr>
              <a:pPr algn="r" defTabSz="903244">
                <a:lnSpc>
                  <a:spcPct val="100000"/>
                </a:lnSpc>
                <a:buNone/>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8.1.1.3 et 8.1.1.4</a:t>
            </a:r>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8.3.1.3</a:t>
            </a:r>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8.3.2.1</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8.3.2.2</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8.3.2.3</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fr-BE" sz="800" b="0" i="0">
                <a:solidFill>
                  <a:schemeClr val="tx1"/>
                </a:solidFill>
                <a:latin typeface="Arial"/>
                <a:ea typeface="ＭＳ Ｐゴシック"/>
                <a:cs typeface="+mn-cs"/>
              </a:rPr>
              <a:pPr algn="r" defTabSz="903244">
                <a:lnSpc>
                  <a:spcPct val="100000"/>
                </a:lnSpc>
                <a:buNone/>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8.3.2.4</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85</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8.4.1.3</a:t>
            </a:r>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86</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8.4.1.3</a:t>
            </a:r>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87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8.4.1.3</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997A419-355F-A04A-96E0-21643AF8E9FF}" type="slidenum">
              <a:rPr lang="fr-BE" sz="800" b="0" i="0">
                <a:solidFill>
                  <a:schemeClr val="tx1"/>
                </a:solidFill>
                <a:latin typeface="Arial"/>
                <a:ea typeface="ＭＳ Ｐゴシック"/>
                <a:cs typeface="+mn-cs"/>
              </a:rPr>
              <a:pPr algn="r" defTabSz="903244">
                <a:lnSpc>
                  <a:spcPct val="100000"/>
                </a:lnSpc>
                <a:buNone/>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8.1.1.5</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C7FBAF0-BCF5-8741-945F-3C6763791038}"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xmlns=""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xmlns=""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7F1BC4EF-034A-F647-AA58-B71D58802FDB}"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xmlns=""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28856D66-2D7E-BA44-8BF8-F720D8CAD36C}"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6084AB3D-AE30-934E-B0BC-A74C2CCEE444}"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xmlns=""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BE" sz="2800" b="0" i="0" dirty="0">
                <a:solidFill>
                  <a:srgbClr val="FFFFFF"/>
                </a:solidFill>
                <a:latin typeface="Arial"/>
                <a:ea typeface="ＭＳ Ｐゴシック"/>
                <a:cs typeface="ＭＳ Ｐゴシック"/>
              </a:rPr>
              <a:t>Chapitre 8 :</a:t>
            </a:r>
            <a:br>
              <a:rPr lang="fr-BE" sz="2800" b="0" i="0" dirty="0">
                <a:solidFill>
                  <a:srgbClr val="FFFFFF"/>
                </a:solidFill>
                <a:latin typeface="Arial"/>
                <a:ea typeface="ＭＳ Ｐゴシック"/>
                <a:cs typeface="ＭＳ Ｐゴシック"/>
              </a:rPr>
            </a:br>
            <a:r>
              <a:rPr lang="fr-BE" sz="2800" b="0" i="0" dirty="0" smtClean="0">
                <a:solidFill>
                  <a:srgbClr val="FFFFFF"/>
                </a:solidFill>
                <a:latin typeface="Arial"/>
                <a:ea typeface="ＭＳ Ｐゴシック"/>
                <a:cs typeface="ＭＳ Ｐゴシック"/>
              </a:rPr>
              <a:t>Adressage </a:t>
            </a:r>
            <a:r>
              <a:rPr lang="fr-BE" sz="2800" b="0" i="0" dirty="0">
                <a:solidFill>
                  <a:srgbClr val="FFFFFF"/>
                </a:solidFill>
                <a:latin typeface="Arial"/>
                <a:ea typeface="ＭＳ Ｐゴシック"/>
                <a:cs typeface="ＭＳ Ｐゴシック"/>
              </a:rPr>
              <a:t>IP</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marL="0" indent="0">
              <a:buNone/>
            </a:pPr>
            <a:r>
              <a:rPr lang="en-US" sz="2400" b="1" i="0">
                <a:solidFill>
                  <a:srgbClr val="000000"/>
                </a:solidFill>
                <a:latin typeface="Arial"/>
              </a:rPr>
              <a:t>Initiation aux réseaux</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93868" y="829820"/>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Structure d'une adresse IPv4</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800" b="1" i="0" smtClean="0">
                <a:solidFill>
                  <a:srgbClr val="708CA1"/>
                </a:solidFill>
                <a:latin typeface="Arial"/>
                <a:ea typeface="ＭＳ Ｐゴシック"/>
                <a:cs typeface="ＭＳ Ｐゴシック"/>
              </a:rPr>
              <a:t>Conversion d'une adresse décimale en adresse binaire</a:t>
            </a:r>
            <a:endParaRPr lang="fr-FR" sz="2800">
              <a:latin typeface="Arial" charset="0"/>
            </a:endParaRPr>
          </a:p>
        </p:txBody>
      </p:sp>
      <p:pic>
        <p:nvPicPr>
          <p:cNvPr id="5122" name="Picture 2"/>
          <p:cNvPicPr>
            <a:picLocks noChangeAspect="1" noChangeArrowheads="1"/>
          </p:cNvPicPr>
          <p:nvPr/>
        </p:nvPicPr>
        <p:blipFill>
          <a:blip r:embed="rId3" cstate="print"/>
          <a:stretch>
            <a:fillRect/>
          </a:stretch>
        </p:blipFill>
        <p:spPr bwMode="auto">
          <a:xfrm>
            <a:off x="885372" y="2655408"/>
            <a:ext cx="7409220" cy="1563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masque de sous-réseau IPv4</a:t>
            </a:r>
            <a:br>
              <a:rPr lang="en-US" sz="1800" b="1" i="0">
                <a:solidFill>
                  <a:srgbClr val="708CA1"/>
                </a:solidFill>
                <a:latin typeface="Arial"/>
                <a:ea typeface="ＭＳ Ｐゴシック"/>
                <a:cs typeface="ＭＳ Ｐゴシック"/>
              </a:rPr>
            </a:br>
            <a:r>
              <a:rPr lang="en-US" sz="2400" b="1" i="0">
                <a:solidFill>
                  <a:srgbClr val="708CA1"/>
                </a:solidFill>
                <a:latin typeface="Arial"/>
                <a:ea typeface="ＭＳ Ｐゴシック"/>
                <a:cs typeface="ＭＳ Ｐゴシック"/>
              </a:rPr>
              <a:t>La partie réseau et la partie hôte d'une adresse IPv4</a:t>
            </a:r>
            <a:endParaRPr lang="en-US" sz="2400" dirty="0">
              <a:latin typeface="Arial" charset="0"/>
            </a:endParaRPr>
          </a:p>
        </p:txBody>
      </p:sp>
      <p:sp>
        <p:nvSpPr>
          <p:cNvPr id="3" name="Rectangle 2"/>
          <p:cNvSpPr/>
          <p:nvPr/>
        </p:nvSpPr>
        <p:spPr>
          <a:xfrm>
            <a:off x="203200" y="4455886"/>
            <a:ext cx="8534400" cy="2123658"/>
          </a:xfrm>
          <a:prstGeom prst="rect">
            <a:avLst/>
          </a:prstGeom>
        </p:spPr>
        <p:txBody>
          <a:bodyPr wrap="square">
            <a:spAutoFit/>
          </a:bodyPr>
          <a:lstStyle/>
          <a:p>
            <a:pPr marL="342900" indent="-342900" algn="l">
              <a:lnSpc>
                <a:spcPct val="100000"/>
              </a:lnSpc>
              <a:buFont typeface="Wingdings"/>
              <a:buChar char="§"/>
            </a:pPr>
            <a:r>
              <a:rPr lang="fr-BE" sz="2200" b="0" i="0" dirty="0">
                <a:solidFill>
                  <a:schemeClr val="tx1"/>
                </a:solidFill>
                <a:latin typeface="Arial"/>
                <a:ea typeface="ＭＳ Ｐゴシック"/>
                <a:cs typeface="ＭＳ Ｐゴシック"/>
              </a:rPr>
              <a:t>Pour définir les parties réseau et hôte d'une adresse, les périphériques utilisent un modèle 32 bits distinct appelé masque de sous-réseau</a:t>
            </a:r>
          </a:p>
          <a:p>
            <a:pPr marL="342900" indent="-342900" algn="l">
              <a:lnSpc>
                <a:spcPct val="100000"/>
              </a:lnSpc>
              <a:buFont typeface="Wingdings"/>
              <a:buChar char="§"/>
            </a:pPr>
            <a:r>
              <a:rPr lang="fr-BE" sz="2200" b="0" i="0" dirty="0">
                <a:solidFill>
                  <a:schemeClr val="tx1"/>
                </a:solidFill>
                <a:latin typeface="Arial"/>
                <a:ea typeface="ＭＳ Ｐゴシック"/>
                <a:cs typeface="ＭＳ Ｐゴシック"/>
              </a:rPr>
              <a:t>Le masque de sous-réseau ne contient pas réellement le réseau ou la partie hôte d'une adresse IPv4 ; il indique simplement où rechercher ces parties dans une adresse IPv4 donnée</a:t>
            </a:r>
          </a:p>
        </p:txBody>
      </p:sp>
      <p:pic>
        <p:nvPicPr>
          <p:cNvPr id="3074" name="Picture 2"/>
          <p:cNvPicPr>
            <a:picLocks noChangeAspect="1" noChangeArrowheads="1"/>
          </p:cNvPicPr>
          <p:nvPr/>
        </p:nvPicPr>
        <p:blipFill>
          <a:blip r:embed="rId3" cstate="print"/>
          <a:stretch>
            <a:fillRect/>
          </a:stretch>
        </p:blipFill>
        <p:spPr bwMode="auto">
          <a:xfrm>
            <a:off x="1891151" y="1282029"/>
            <a:ext cx="5062196" cy="32251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masque de sous-réseau IPv4</a:t>
            </a:r>
            <a:br>
              <a:rPr lang="en-US" sz="1800" b="1" i="0">
                <a:solidFill>
                  <a:srgbClr val="708CA1"/>
                </a:solidFill>
                <a:latin typeface="Arial"/>
                <a:ea typeface="ＭＳ Ｐゴシック"/>
                <a:cs typeface="ＭＳ Ｐゴシック"/>
              </a:rPr>
            </a:br>
            <a:r>
              <a:rPr lang="en-US" sz="2400" b="1" i="0">
                <a:solidFill>
                  <a:srgbClr val="708CA1"/>
                </a:solidFill>
                <a:latin typeface="Arial"/>
                <a:ea typeface="ＭＳ Ｐゴシック"/>
                <a:cs typeface="ＭＳ Ｐゴシック"/>
              </a:rPr>
              <a:t>La partie réseau et la partie hôte d'une adresse IPv4</a:t>
            </a:r>
            <a:endParaRPr lang="en-US" sz="2400" dirty="0">
              <a:latin typeface="Arial" charset="0"/>
            </a:endParaRPr>
          </a:p>
        </p:txBody>
      </p:sp>
      <p:pic>
        <p:nvPicPr>
          <p:cNvPr id="4098" name="Picture 2"/>
          <p:cNvPicPr>
            <a:picLocks noChangeAspect="1" noChangeArrowheads="1"/>
          </p:cNvPicPr>
          <p:nvPr/>
        </p:nvPicPr>
        <p:blipFill>
          <a:blip r:embed="rId3" cstate="print"/>
          <a:stretch>
            <a:fillRect/>
          </a:stretch>
        </p:blipFill>
        <p:spPr bwMode="auto">
          <a:xfrm>
            <a:off x="1117468" y="2031771"/>
            <a:ext cx="6720241" cy="397236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extBox 1"/>
          <p:cNvSpPr txBox="1"/>
          <p:nvPr/>
        </p:nvSpPr>
        <p:spPr>
          <a:xfrm>
            <a:off x="1857829" y="1407886"/>
            <a:ext cx="5050971" cy="424732"/>
          </a:xfrm>
          <a:prstGeom prst="rect">
            <a:avLst/>
          </a:prstGeom>
          <a:noFill/>
        </p:spPr>
        <p:txBody>
          <a:bodyPr wrap="square" rtlCol="0">
            <a:spAutoFit/>
          </a:bodyPr>
          <a:lstStyle/>
          <a:p>
            <a:pPr algn="ctr">
              <a:lnSpc>
                <a:spcPct val="90000"/>
              </a:lnSpc>
              <a:buNone/>
            </a:pPr>
            <a:r>
              <a:rPr lang="fr-BE" sz="2400" b="0" i="0" dirty="0">
                <a:solidFill>
                  <a:schemeClr val="tx1"/>
                </a:solidFill>
                <a:latin typeface="Arial"/>
                <a:ea typeface="ＭＳ Ｐゴシック"/>
                <a:cs typeface="ＭＳ Ｐゴシック"/>
              </a:rPr>
              <a:t>Masques de sous-réseau valides</a:t>
            </a:r>
            <a:endParaRPr lang="en-US" dirty="0"/>
          </a:p>
        </p:txBody>
      </p:sp>
    </p:spTree>
    <p:extLst>
      <p:ext uri="{BB962C8B-B14F-4D97-AF65-F5344CB8AC3E}">
        <p14:creationId xmlns:p14="http://schemas.microsoft.com/office/powerpoint/2010/main" xmlns="" val="3171144160"/>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masque de sous-réseau IPv4</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Examen de la longueur du préfixe</a:t>
            </a:r>
            <a:endParaRPr lang="en-US" dirty="0">
              <a:latin typeface="Arial" charset="0"/>
            </a:endParaRPr>
          </a:p>
        </p:txBody>
      </p:sp>
      <p:pic>
        <p:nvPicPr>
          <p:cNvPr id="8194" name="Picture 2"/>
          <p:cNvPicPr>
            <a:picLocks noChangeAspect="1" noChangeArrowheads="1"/>
          </p:cNvPicPr>
          <p:nvPr/>
        </p:nvPicPr>
        <p:blipFill>
          <a:blip r:embed="rId3" cstate="print"/>
          <a:stretch>
            <a:fillRect/>
          </a:stretch>
        </p:blipFill>
        <p:spPr bwMode="auto">
          <a:xfrm>
            <a:off x="1132114" y="1325802"/>
            <a:ext cx="6604001" cy="4886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tretch>
            <a:fillRect/>
          </a:stretch>
        </p:blipFill>
        <p:spPr bwMode="auto">
          <a:xfrm>
            <a:off x="2158181" y="1291769"/>
            <a:ext cx="4184562" cy="5268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697"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masque de sous-réseau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Réseau, hôte et adresses de diffusion IPv4</a:t>
            </a:r>
            <a:endParaRPr lang="en-US"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masque de sous-réseau IPv4</a:t>
            </a:r>
            <a:r>
              <a:rPr lang="en-US" sz="1600" b="1" i="0">
                <a:solidFill>
                  <a:srgbClr val="708CA1"/>
                </a:solidFill>
                <a:latin typeface="Arial"/>
                <a:ea typeface="ＭＳ Ｐゴシック"/>
                <a:cs typeface="ＭＳ Ｐゴシック"/>
              </a:rPr>
              <a:t/>
            </a:r>
            <a:br>
              <a:rPr lang="en-US" sz="16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Première et dernière adresses d'hôte</a:t>
            </a:r>
            <a:endParaRPr lang="en-US" dirty="0">
              <a:latin typeface="Arial" charset="0"/>
            </a:endParaRPr>
          </a:p>
        </p:txBody>
      </p:sp>
      <p:pic>
        <p:nvPicPr>
          <p:cNvPr id="2050" name="Picture 2" descr="E:\Work\CIE105259_Netacad Team\CCNA1_OPS-noroz-30397_Final version\1\FR\fr_ITN_Instructor-PPTs\graphics\Chapter8\ITN_instructorPPT_Chapter8_Page15-1.jpg"/>
          <p:cNvPicPr>
            <a:picLocks noChangeAspect="1" noChangeArrowheads="1"/>
          </p:cNvPicPr>
          <p:nvPr/>
        </p:nvPicPr>
        <p:blipFill>
          <a:blip r:embed="rId3" cstate="print"/>
          <a:srcRect/>
          <a:stretch>
            <a:fillRect/>
          </a:stretch>
        </p:blipFill>
        <p:spPr bwMode="auto">
          <a:xfrm>
            <a:off x="2005672" y="1565276"/>
            <a:ext cx="4453184" cy="4574268"/>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masque de sous-réseau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Opération AND au niveau du bit</a:t>
            </a:r>
            <a:endParaRPr lang="en-US" dirty="0">
              <a:latin typeface="Arial" charset="0"/>
            </a:endParaRPr>
          </a:p>
        </p:txBody>
      </p:sp>
      <p:pic>
        <p:nvPicPr>
          <p:cNvPr id="11266" name="Picture 2"/>
          <p:cNvPicPr>
            <a:picLocks noChangeAspect="1" noChangeArrowheads="1"/>
          </p:cNvPicPr>
          <p:nvPr/>
        </p:nvPicPr>
        <p:blipFill>
          <a:blip r:embed="rId3" cstate="print"/>
          <a:srcRect t="9018" b="10538"/>
          <a:stretch>
            <a:fillRect/>
          </a:stretch>
        </p:blipFill>
        <p:spPr bwMode="auto">
          <a:xfrm>
            <a:off x="438159" y="1596572"/>
            <a:ext cx="7932704"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484237" y="5912663"/>
            <a:ext cx="7960192" cy="424732"/>
          </a:xfrm>
          <a:prstGeom prst="rect">
            <a:avLst/>
          </a:prstGeom>
          <a:noFill/>
        </p:spPr>
        <p:txBody>
          <a:bodyPr wrap="none" rtlCol="0">
            <a:spAutoFit/>
          </a:bodyPr>
          <a:lstStyle/>
          <a:p>
            <a:pPr algn="ctr">
              <a:lnSpc>
                <a:spcPct val="90000"/>
              </a:lnSpc>
              <a:buNone/>
            </a:pPr>
            <a:r>
              <a:rPr lang="fr-BE" sz="2400" b="0" i="0">
                <a:solidFill>
                  <a:schemeClr val="tx1"/>
                </a:solidFill>
                <a:latin typeface="Arial"/>
                <a:ea typeface="ＭＳ Ｐゴシック"/>
                <a:cs typeface="ＭＳ Ｐゴシック"/>
              </a:rPr>
              <a:t> 1 AND 1 = </a:t>
            </a:r>
            <a:r>
              <a:rPr lang="fr-BE" sz="2400" b="0" i="0">
                <a:solidFill>
                  <a:srgbClr val="FF0000"/>
                </a:solidFill>
                <a:latin typeface="Arial"/>
                <a:ea typeface="ＭＳ Ｐゴシック"/>
                <a:cs typeface="ＭＳ Ｐゴシック"/>
              </a:rPr>
              <a:t>1</a:t>
            </a:r>
            <a:r>
              <a:rPr lang="fr-BE" sz="2400" b="0" i="0">
                <a:solidFill>
                  <a:schemeClr val="tx1"/>
                </a:solidFill>
                <a:latin typeface="Arial"/>
                <a:ea typeface="ＭＳ Ｐゴシック"/>
                <a:cs typeface="ＭＳ Ｐゴシック"/>
              </a:rPr>
              <a:t>    1 AND 0 = </a:t>
            </a:r>
            <a:r>
              <a:rPr lang="fr-BE" sz="2400" b="0" i="0">
                <a:solidFill>
                  <a:srgbClr val="FF0000"/>
                </a:solidFill>
                <a:latin typeface="Arial"/>
                <a:ea typeface="ＭＳ Ｐゴシック"/>
                <a:cs typeface="ＭＳ Ｐゴシック"/>
              </a:rPr>
              <a:t>0</a:t>
            </a:r>
            <a:r>
              <a:rPr lang="fr-BE" sz="2400" b="0" i="0">
                <a:solidFill>
                  <a:schemeClr val="tx1"/>
                </a:solidFill>
                <a:latin typeface="Arial"/>
                <a:ea typeface="ＭＳ Ｐゴシック"/>
                <a:cs typeface="ＭＳ Ｐゴシック"/>
              </a:rPr>
              <a:t>    0 AND 1 = </a:t>
            </a:r>
            <a:r>
              <a:rPr lang="fr-BE" sz="2400" b="0" i="0">
                <a:solidFill>
                  <a:srgbClr val="FF0000"/>
                </a:solidFill>
                <a:latin typeface="Arial"/>
                <a:ea typeface="ＭＳ Ｐゴシック"/>
                <a:cs typeface="ＭＳ Ｐゴシック"/>
              </a:rPr>
              <a:t>0</a:t>
            </a:r>
            <a:r>
              <a:rPr lang="fr-BE" sz="2400" b="0" i="0">
                <a:solidFill>
                  <a:schemeClr val="tx1"/>
                </a:solidFill>
                <a:latin typeface="Arial"/>
                <a:ea typeface="ＭＳ Ｐゴシック"/>
                <a:cs typeface="ＭＳ Ｐゴシック"/>
              </a:rPr>
              <a:t>    0 AND 0 = </a:t>
            </a:r>
            <a:r>
              <a:rPr lang="fr-BE" sz="2400" b="0" i="0">
                <a:solidFill>
                  <a:srgbClr val="FF0000"/>
                </a:solidFill>
                <a:latin typeface="Arial"/>
                <a:ea typeface="ＭＳ Ｐゴシック"/>
                <a:cs typeface="ＭＳ Ｐゴシック"/>
              </a:rPr>
              <a:t>0</a:t>
            </a:r>
            <a:endParaRPr lang="en-US"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93869" y="829819"/>
            <a:ext cx="7832532" cy="838200"/>
          </a:xfrm>
        </p:spPr>
        <p:txBody>
          <a:bodyPr/>
          <a:lstStyle/>
          <a:p>
            <a:pPr algn="l" defTabSz="814365">
              <a:spcBef>
                <a:spcPct val="0"/>
              </a:spcBef>
              <a:spcAft>
                <a:spcPct val="0"/>
              </a:spcAft>
              <a:buNone/>
            </a:pPr>
            <a:r>
              <a:rPr lang="fr-FR" altLang="zh-CN" sz="1800" b="1" i="0" dirty="0" smtClean="0">
                <a:solidFill>
                  <a:srgbClr val="708CA1"/>
                </a:solidFill>
                <a:latin typeface="Arial"/>
                <a:ea typeface="ＭＳ Ｐゴシック"/>
                <a:cs typeface="ＭＳ Ｐゴシック"/>
              </a:rPr>
              <a:t>Adresses IPv4 de monodiffusion, de diffusion et de multidiffusion</a:t>
            </a:r>
            <a:br>
              <a:rPr lang="fr-FR" altLang="zh-CN" sz="1800" b="1" i="0" dirty="0" smtClean="0">
                <a:solidFill>
                  <a:srgbClr val="708CA1"/>
                </a:solidFill>
                <a:latin typeface="Arial"/>
                <a:ea typeface="ＭＳ Ｐゴシック"/>
                <a:cs typeface="ＭＳ Ｐゴシック"/>
              </a:rPr>
            </a:br>
            <a:r>
              <a:rPr lang="fr-FR" altLang="zh-CN" sz="3200" b="1" i="0" dirty="0" smtClean="0">
                <a:solidFill>
                  <a:srgbClr val="708CA1"/>
                </a:solidFill>
                <a:latin typeface="Arial"/>
                <a:ea typeface="ＭＳ Ｐゴシック"/>
                <a:cs typeface="ＭＳ Ｐゴシック"/>
              </a:rPr>
              <a:t>Attribution d'une adresse IPv4 statique à un hôte</a:t>
            </a:r>
            <a:endParaRPr lang="fr-FR" altLang="zh-CN" dirty="0">
              <a:latin typeface="Arial" charset="0"/>
            </a:endParaRPr>
          </a:p>
        </p:txBody>
      </p:sp>
      <p:sp>
        <p:nvSpPr>
          <p:cNvPr id="2" name="TextBox 1"/>
          <p:cNvSpPr txBox="1"/>
          <p:nvPr/>
        </p:nvSpPr>
        <p:spPr>
          <a:xfrm>
            <a:off x="541335" y="1675594"/>
            <a:ext cx="3590925" cy="313932"/>
          </a:xfrm>
          <a:prstGeom prst="rect">
            <a:avLst/>
          </a:prstGeom>
          <a:noFill/>
        </p:spPr>
        <p:txBody>
          <a:bodyPr wrap="square" rtlCol="0">
            <a:spAutoFit/>
          </a:bodyPr>
          <a:lstStyle/>
          <a:p>
            <a:pPr algn="ctr">
              <a:lnSpc>
                <a:spcPct val="90000"/>
              </a:lnSpc>
              <a:buNone/>
            </a:pPr>
            <a:r>
              <a:rPr lang="fr-FR" altLang="zh-CN" sz="1600" b="1" i="0" smtClean="0">
                <a:solidFill>
                  <a:schemeClr val="tx1"/>
                </a:solidFill>
                <a:latin typeface="Arial"/>
                <a:ea typeface="ＭＳ Ｐゴシック"/>
                <a:cs typeface="ＭＳ Ｐゴシック"/>
              </a:rPr>
              <a:t>Propriétés d'interface LAN</a:t>
            </a:r>
            <a:endParaRPr lang="fr-FR" altLang="zh-CN" sz="1600" b="1"/>
          </a:p>
        </p:txBody>
      </p:sp>
      <p:sp>
        <p:nvSpPr>
          <p:cNvPr id="3" name="TextBox 2"/>
          <p:cNvSpPr txBox="1"/>
          <p:nvPr/>
        </p:nvSpPr>
        <p:spPr>
          <a:xfrm>
            <a:off x="4586518" y="1704622"/>
            <a:ext cx="4267200" cy="313932"/>
          </a:xfrm>
          <a:prstGeom prst="rect">
            <a:avLst/>
          </a:prstGeom>
          <a:noFill/>
        </p:spPr>
        <p:txBody>
          <a:bodyPr wrap="square" rtlCol="0">
            <a:spAutoFit/>
          </a:bodyPr>
          <a:lstStyle/>
          <a:p>
            <a:pPr algn="ctr">
              <a:lnSpc>
                <a:spcPct val="90000"/>
              </a:lnSpc>
              <a:buNone/>
            </a:pPr>
            <a:r>
              <a:rPr lang="fr-FR" altLang="zh-CN" sz="1600" b="1" i="0" smtClean="0">
                <a:solidFill>
                  <a:schemeClr val="tx1"/>
                </a:solidFill>
                <a:latin typeface="Arial"/>
                <a:ea typeface="ＭＳ Ｐゴシック"/>
                <a:cs typeface="ＭＳ Ｐゴシック"/>
              </a:rPr>
              <a:t>Configuration d'une adresse IPv4 statique</a:t>
            </a:r>
            <a:endParaRPr lang="fr-FR" altLang="zh-CN" sz="1600" b="1"/>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8992" y="2052889"/>
            <a:ext cx="3943647" cy="4057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86518" y="2052889"/>
            <a:ext cx="4410859" cy="38453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93868" y="655648"/>
            <a:ext cx="8772157" cy="578066"/>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Adresses IPv4 de monodiffusion, de diffusion et de multidiffusion</a:t>
            </a:r>
            <a:br>
              <a:rPr lang="fr-FR" sz="1800" b="1" i="0" dirty="0" smtClean="0">
                <a:solidFill>
                  <a:srgbClr val="708CA1"/>
                </a:solidFill>
                <a:latin typeface="Arial"/>
                <a:ea typeface="ＭＳ Ｐゴシック"/>
                <a:cs typeface="ＭＳ Ｐゴシック"/>
              </a:rPr>
            </a:br>
            <a:r>
              <a:rPr lang="fr-FR" sz="2600" b="1" i="0" dirty="0" smtClean="0">
                <a:solidFill>
                  <a:srgbClr val="708CA1"/>
                </a:solidFill>
                <a:latin typeface="Arial"/>
                <a:ea typeface="ＭＳ Ｐゴシック"/>
                <a:cs typeface="ＭＳ Ｐゴシック"/>
              </a:rPr>
              <a:t>Attribution d'une adresse IPv4 dynamique à un hôte</a:t>
            </a:r>
            <a:endParaRPr lang="fr-FR" sz="2600" dirty="0">
              <a:latin typeface="Arial" charset="0"/>
            </a:endParaRPr>
          </a:p>
        </p:txBody>
      </p:sp>
      <p:sp>
        <p:nvSpPr>
          <p:cNvPr id="2" name="TextBox 1"/>
          <p:cNvSpPr txBox="1"/>
          <p:nvPr/>
        </p:nvSpPr>
        <p:spPr>
          <a:xfrm>
            <a:off x="5617029" y="4352756"/>
            <a:ext cx="2641600" cy="424732"/>
          </a:xfrm>
          <a:prstGeom prst="rect">
            <a:avLst/>
          </a:prstGeom>
          <a:noFill/>
        </p:spPr>
        <p:txBody>
          <a:bodyPr wrap="square" rtlCol="0">
            <a:spAutoFit/>
          </a:bodyPr>
          <a:lstStyle/>
          <a:p>
            <a:pPr algn="ctr">
              <a:lnSpc>
                <a:spcPct val="90000"/>
              </a:lnSpc>
              <a:buNone/>
            </a:pPr>
            <a:r>
              <a:rPr lang="fr-FR" sz="2400" b="0" i="0" smtClean="0">
                <a:solidFill>
                  <a:schemeClr val="tx1"/>
                </a:solidFill>
                <a:latin typeface="Arial"/>
                <a:ea typeface="ＭＳ Ｐゴシック"/>
                <a:cs typeface="ＭＳ Ｐゴシック"/>
              </a:rPr>
              <a:t>Vérification</a:t>
            </a:r>
            <a:endParaRPr lang="fr-FR"/>
          </a:p>
        </p:txBody>
      </p:sp>
      <p:sp>
        <p:nvSpPr>
          <p:cNvPr id="3" name="TextBox 2"/>
          <p:cNvSpPr txBox="1"/>
          <p:nvPr/>
        </p:nvSpPr>
        <p:spPr>
          <a:xfrm>
            <a:off x="522514" y="5152571"/>
            <a:ext cx="8244115" cy="923330"/>
          </a:xfrm>
          <a:prstGeom prst="rect">
            <a:avLst/>
          </a:prstGeom>
          <a:noFill/>
        </p:spPr>
        <p:txBody>
          <a:bodyPr wrap="square" rtlCol="0">
            <a:spAutoFit/>
          </a:bodyPr>
          <a:lstStyle/>
          <a:p>
            <a:pPr algn="l">
              <a:buNone/>
            </a:pPr>
            <a:r>
              <a:rPr lang="fr-FR" sz="2000" b="0" i="0" smtClean="0">
                <a:solidFill>
                  <a:schemeClr val="tx1"/>
                </a:solidFill>
                <a:latin typeface="Arial"/>
                <a:ea typeface="ＭＳ Ｐゴシック"/>
                <a:cs typeface="ＭＳ Ｐゴシック"/>
              </a:rPr>
              <a:t>DHCP : méthode privilégiée de « location » des adresses IPv4 aux hôtes sur les grands réseaux, car elle réduit la charge de travail de l'assistance technique et élimine presque toutes les erreurs d'entrée</a:t>
            </a:r>
            <a:endParaRPr lang="fr-FR" sz="200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66745" y="1447347"/>
            <a:ext cx="4772025" cy="2790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24235014"/>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Adresses IPv4 de monodiffusion, de diffusion et de multidiffusion</a:t>
            </a:r>
            <a:br>
              <a:rPr lang="en-US" sz="1800" b="1" i="0">
                <a:solidFill>
                  <a:srgbClr val="708CA1"/>
                </a:solidFill>
                <a:latin typeface="Arial"/>
                <a:ea typeface="ＭＳ Ｐゴシック"/>
                <a:cs typeface="ＭＳ Ｐゴシック"/>
              </a:rPr>
            </a:br>
            <a:r>
              <a:rPr lang="en-US" sz="2800" b="1" i="0">
                <a:solidFill>
                  <a:srgbClr val="708CA1"/>
                </a:solidFill>
                <a:latin typeface="Arial"/>
                <a:ea typeface="ＭＳ Ｐゴシック"/>
                <a:cs typeface="ＭＳ Ｐゴシック"/>
              </a:rPr>
              <a:t>Transmission en monodiffusion</a:t>
            </a:r>
            <a:endParaRPr lang="en-US" sz="2800" dirty="0">
              <a:latin typeface="Arial" charset="0"/>
            </a:endParaRPr>
          </a:p>
        </p:txBody>
      </p:sp>
      <p:sp>
        <p:nvSpPr>
          <p:cNvPr id="4" name="Rectangle 3"/>
          <p:cNvSpPr/>
          <p:nvPr/>
        </p:nvSpPr>
        <p:spPr>
          <a:xfrm>
            <a:off x="326570" y="1236757"/>
            <a:ext cx="8222343" cy="1754326"/>
          </a:xfrm>
          <a:prstGeom prst="rect">
            <a:avLst/>
          </a:prstGeom>
        </p:spPr>
        <p:txBody>
          <a:bodyPr wrap="square">
            <a:spAutoFit/>
          </a:bodyPr>
          <a:lstStyle/>
          <a:p>
            <a:pPr algn="l">
              <a:buNone/>
            </a:pPr>
            <a:r>
              <a:rPr lang="fr-BE" sz="2400" b="0" i="0" dirty="0">
                <a:solidFill>
                  <a:schemeClr val="tx1"/>
                </a:solidFill>
                <a:latin typeface="Arial"/>
                <a:ea typeface="ＭＳ Ｐゴシック"/>
                <a:cs typeface="ＭＳ Ｐゴシック"/>
              </a:rPr>
              <a:t>Dans un réseau IPv4, les hôtes peuvent communiquer de trois façons :</a:t>
            </a:r>
          </a:p>
          <a:p>
            <a:pPr algn="l">
              <a:buNone/>
            </a:pPr>
            <a:endParaRPr lang="en-US" dirty="0"/>
          </a:p>
          <a:p>
            <a:pPr marL="457200" indent="-457200" algn="l">
              <a:buFont typeface="Arial"/>
              <a:buAutoNum type="arabicPeriod"/>
            </a:pPr>
            <a:r>
              <a:rPr lang="fr-BE" sz="2400" b="1" i="0" dirty="0">
                <a:solidFill>
                  <a:schemeClr val="tx1"/>
                </a:solidFill>
                <a:latin typeface="Arial"/>
                <a:ea typeface="ＭＳ Ｐゴシック"/>
                <a:cs typeface="ＭＳ Ｐゴシック"/>
              </a:rPr>
              <a:t>Monodiffusion (unicast)</a:t>
            </a:r>
            <a:r>
              <a:rPr lang="fr-BE" sz="2400" b="0" i="0" dirty="0">
                <a:solidFill>
                  <a:schemeClr val="tx1"/>
                </a:solidFill>
                <a:latin typeface="Arial"/>
                <a:ea typeface="ＭＳ Ｐゴシック"/>
                <a:cs typeface="ＭＳ Ｐゴシック"/>
              </a:rPr>
              <a:t> : consiste à envoyer un paquet d'un hôte à un autre</a:t>
            </a:r>
            <a:endParaRPr lang="en-US" dirty="0"/>
          </a:p>
        </p:txBody>
      </p:sp>
      <p:pic>
        <p:nvPicPr>
          <p:cNvPr id="2050" name="Picture 2"/>
          <p:cNvPicPr>
            <a:picLocks noChangeAspect="1" noChangeArrowheads="1"/>
          </p:cNvPicPr>
          <p:nvPr/>
        </p:nvPicPr>
        <p:blipFill>
          <a:blip r:embed="rId3" cstate="print"/>
          <a:stretch>
            <a:fillRect/>
          </a:stretch>
        </p:blipFill>
        <p:spPr bwMode="auto">
          <a:xfrm>
            <a:off x="2177142" y="3051983"/>
            <a:ext cx="4513943" cy="3472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2068665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algn="l" defTabSz="814365">
              <a:spcBef>
                <a:spcPct val="0"/>
              </a:spcBef>
              <a:spcAft>
                <a:spcPct val="0"/>
              </a:spcAft>
              <a:buNone/>
            </a:pPr>
            <a:r>
              <a:rPr lang="en-US" sz="3200" b="1" i="0">
                <a:solidFill>
                  <a:srgbClr val="708CA1"/>
                </a:solidFill>
                <a:latin typeface="Arial"/>
                <a:ea typeface="ＭＳ Ｐゴシック"/>
                <a:cs typeface="ＭＳ Ｐゴシック"/>
              </a:rPr>
              <a:t>Chapitre 8</a:t>
            </a:r>
          </a:p>
        </p:txBody>
      </p:sp>
      <p:sp>
        <p:nvSpPr>
          <p:cNvPr id="9218" name="Rectangle 3"/>
          <p:cNvSpPr>
            <a:spLocks noGrp="1" noChangeArrowheads="1"/>
          </p:cNvSpPr>
          <p:nvPr>
            <p:ph idx="1"/>
          </p:nvPr>
        </p:nvSpPr>
        <p:spPr/>
        <p:txBody>
          <a:bodyPr/>
          <a:lstStyle/>
          <a:p>
            <a:pPr marL="574700" lvl="1" indent="-117500" algn="l" defTabSz="814365">
              <a:spcBef>
                <a:spcPct val="35000"/>
              </a:spcBef>
              <a:spcAft>
                <a:spcPct val="0"/>
              </a:spcAft>
              <a:buNone/>
            </a:pPr>
            <a:r>
              <a:rPr lang="fr-BE" sz="2400" b="0" i="0">
                <a:solidFill>
                  <a:srgbClr val="000000"/>
                </a:solidFill>
                <a:latin typeface="Arial"/>
                <a:ea typeface="ＭＳ Ｐゴシック"/>
                <a:cs typeface="ＭＳ Ｐゴシック"/>
              </a:rPr>
              <a:t>8.0  Introduction</a:t>
            </a:r>
          </a:p>
          <a:p>
            <a:pPr marL="574700" lvl="1" indent="-117500" algn="l" defTabSz="814365">
              <a:spcBef>
                <a:spcPct val="35000"/>
              </a:spcBef>
              <a:spcAft>
                <a:spcPct val="0"/>
              </a:spcAft>
              <a:buNone/>
            </a:pPr>
            <a:r>
              <a:rPr lang="fr-BE" sz="2400" b="0" i="0">
                <a:solidFill>
                  <a:srgbClr val="000000"/>
                </a:solidFill>
                <a:latin typeface="Arial"/>
                <a:ea typeface="ＭＳ Ｐゴシック"/>
                <a:cs typeface="ＭＳ Ｐゴシック"/>
              </a:rPr>
              <a:t>8.1  Les adresses réseau IPv4</a:t>
            </a:r>
            <a:endParaRPr lang="en-US" sz="2400" dirty="0">
              <a:latin typeface="Arial" charset="0"/>
            </a:endParaRPr>
          </a:p>
          <a:p>
            <a:pPr marL="574700" lvl="1" indent="-117500" algn="l" defTabSz="814365">
              <a:spcBef>
                <a:spcPct val="35000"/>
              </a:spcBef>
              <a:spcAft>
                <a:spcPct val="0"/>
              </a:spcAft>
              <a:buNone/>
            </a:pPr>
            <a:r>
              <a:rPr lang="fr-BE" sz="2400" b="0" i="0">
                <a:solidFill>
                  <a:srgbClr val="000000"/>
                </a:solidFill>
                <a:latin typeface="Arial"/>
                <a:ea typeface="ＭＳ Ｐゴシック"/>
                <a:cs typeface="ＭＳ Ｐゴシック"/>
              </a:rPr>
              <a:t>8.2  Les adresses réseau IPv6</a:t>
            </a:r>
            <a:endParaRPr lang="en-US" sz="2400" dirty="0">
              <a:latin typeface="Arial" charset="0"/>
            </a:endParaRPr>
          </a:p>
          <a:p>
            <a:pPr marL="574700" lvl="1" indent="-117500" algn="l" defTabSz="814365">
              <a:spcBef>
                <a:spcPct val="35000"/>
              </a:spcBef>
              <a:spcAft>
                <a:spcPct val="0"/>
              </a:spcAft>
              <a:buNone/>
            </a:pPr>
            <a:r>
              <a:rPr lang="fr-BE" sz="2400" b="0" i="0">
                <a:solidFill>
                  <a:srgbClr val="000000"/>
                </a:solidFill>
                <a:latin typeface="Arial"/>
                <a:ea typeface="ＭＳ Ｐゴシック"/>
                <a:cs typeface="ＭＳ Ｐゴシック"/>
              </a:rPr>
              <a:t>8.3  Vérification de la connectivité</a:t>
            </a:r>
            <a:endParaRPr lang="en-US" sz="2400" dirty="0">
              <a:latin typeface="Arial" charset="0"/>
            </a:endParaRPr>
          </a:p>
          <a:p>
            <a:pPr marL="574700" lvl="1" indent="-117500" algn="l" defTabSz="814365">
              <a:spcBef>
                <a:spcPct val="35000"/>
              </a:spcBef>
              <a:spcAft>
                <a:spcPct val="0"/>
              </a:spcAft>
              <a:buNone/>
            </a:pPr>
            <a:r>
              <a:rPr lang="fr-BE" sz="2400" b="0" i="0">
                <a:solidFill>
                  <a:srgbClr val="000000"/>
                </a:solidFill>
                <a:latin typeface="Arial"/>
                <a:ea typeface="ＭＳ Ｐゴシック"/>
                <a:cs typeface="ＭＳ Ｐゴシック"/>
              </a:rPr>
              <a:t>8.4  Résumé</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Adresses IPv4 de monodiffusion, de diffusion et de multidiffusion</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Transmission en diffusion</a:t>
            </a:r>
            <a:endParaRPr lang="en-US" dirty="0">
              <a:latin typeface="Arial" charset="0"/>
            </a:endParaRPr>
          </a:p>
        </p:txBody>
      </p:sp>
      <p:sp>
        <p:nvSpPr>
          <p:cNvPr id="2" name="Content Placeholder 1"/>
          <p:cNvSpPr>
            <a:spLocks noGrp="1"/>
          </p:cNvSpPr>
          <p:nvPr>
            <p:ph idx="1"/>
          </p:nvPr>
        </p:nvSpPr>
        <p:spPr>
          <a:xfrm>
            <a:off x="213109" y="1379492"/>
            <a:ext cx="8733677" cy="713991"/>
          </a:xfrm>
        </p:spPr>
        <p:txBody>
          <a:bodyPr/>
          <a:lstStyle/>
          <a:p>
            <a:pPr marL="457200" indent="-457200" algn="l" defTabSz="814365">
              <a:spcBef>
                <a:spcPct val="50000"/>
              </a:spcBef>
              <a:spcAft>
                <a:spcPct val="0"/>
              </a:spcAft>
              <a:buClr>
                <a:srgbClr val="708CA1"/>
              </a:buClr>
              <a:buFont typeface="Arial"/>
              <a:buAutoNum type="arabicPeriod" startAt="2"/>
            </a:pPr>
            <a:r>
              <a:rPr lang="fr-BE" sz="2400" b="1" i="0" dirty="0">
                <a:solidFill>
                  <a:srgbClr val="000000"/>
                </a:solidFill>
                <a:latin typeface="Arial"/>
                <a:ea typeface="ＭＳ Ｐゴシック"/>
                <a:cs typeface="ＭＳ Ｐゴシック"/>
              </a:rPr>
              <a:t>Diffusion (broadcast)</a:t>
            </a:r>
            <a:r>
              <a:rPr lang="fr-BE" sz="2400" b="0" i="0" dirty="0">
                <a:solidFill>
                  <a:srgbClr val="000000"/>
                </a:solidFill>
                <a:latin typeface="Arial"/>
                <a:ea typeface="ＭＳ Ｐゴシック"/>
                <a:cs typeface="ＭＳ Ｐゴシック"/>
              </a:rPr>
              <a:t> : consiste à envoyer un paquet d'un hôte à tous les hôtes du réseau</a:t>
            </a:r>
            <a:endParaRPr lang="en-US" dirty="0"/>
          </a:p>
        </p:txBody>
      </p:sp>
      <p:pic>
        <p:nvPicPr>
          <p:cNvPr id="3074" name="Picture 2"/>
          <p:cNvPicPr>
            <a:picLocks noChangeAspect="1" noChangeArrowheads="1"/>
          </p:cNvPicPr>
          <p:nvPr/>
        </p:nvPicPr>
        <p:blipFill>
          <a:blip r:embed="rId3" cstate="print"/>
          <a:stretch>
            <a:fillRect/>
          </a:stretch>
        </p:blipFill>
        <p:spPr bwMode="auto">
          <a:xfrm>
            <a:off x="1101266" y="2399839"/>
            <a:ext cx="4880438" cy="3749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Rectangle 13"/>
          <p:cNvSpPr/>
          <p:nvPr/>
        </p:nvSpPr>
        <p:spPr>
          <a:xfrm>
            <a:off x="477142" y="2778044"/>
            <a:ext cx="2286000" cy="1200329"/>
          </a:xfrm>
          <a:prstGeom prst="rect">
            <a:avLst/>
          </a:prstGeom>
        </p:spPr>
        <p:txBody>
          <a:bodyPr wrap="square">
            <a:spAutoFit/>
          </a:bodyPr>
          <a:lstStyle/>
          <a:p>
            <a:pPr algn="ctr">
              <a:lnSpc>
                <a:spcPct val="90000"/>
              </a:lnSpc>
              <a:buNone/>
            </a:pPr>
            <a:r>
              <a:rPr lang="fr-BE" sz="2000" b="0" i="0" dirty="0">
                <a:solidFill>
                  <a:schemeClr val="tx1"/>
                </a:solidFill>
                <a:latin typeface="Arial"/>
                <a:ea typeface="ＭＳ Ｐゴシック"/>
                <a:cs typeface="ＭＳ Ｐゴシック"/>
              </a:rPr>
              <a:t>Les routeurs ne transmettent pas une diffusion limitée !</a:t>
            </a:r>
            <a:endParaRPr lang="en-US" sz="2000" dirty="0"/>
          </a:p>
        </p:txBody>
      </p:sp>
      <p:sp>
        <p:nvSpPr>
          <p:cNvPr id="15" name="Rectangle 14"/>
          <p:cNvSpPr/>
          <p:nvPr/>
        </p:nvSpPr>
        <p:spPr>
          <a:xfrm>
            <a:off x="5660570" y="2778044"/>
            <a:ext cx="3483429" cy="1200329"/>
          </a:xfrm>
          <a:prstGeom prst="rect">
            <a:avLst/>
          </a:prstGeom>
        </p:spPr>
        <p:txBody>
          <a:bodyPr wrap="square">
            <a:spAutoFit/>
          </a:bodyPr>
          <a:lstStyle/>
          <a:p>
            <a:pPr algn="l">
              <a:buNone/>
            </a:pPr>
            <a:r>
              <a:rPr lang="fr-BE" sz="2000" b="0" i="0" dirty="0">
                <a:solidFill>
                  <a:schemeClr val="tx1"/>
                </a:solidFill>
                <a:latin typeface="Arial"/>
                <a:ea typeface="ＭＳ Ｐゴシック"/>
                <a:cs typeface="ＭＳ Ｐゴシック"/>
              </a:rPr>
              <a:t>Diffusion dirigée</a:t>
            </a:r>
          </a:p>
          <a:p>
            <a:pPr marL="342900" indent="-342900" algn="l">
              <a:buFont typeface="Arial"/>
              <a:buChar char="•"/>
            </a:pPr>
            <a:r>
              <a:rPr lang="fr-BE" sz="2000" b="0" i="0" dirty="0">
                <a:solidFill>
                  <a:schemeClr val="tx1"/>
                </a:solidFill>
                <a:latin typeface="Arial"/>
                <a:ea typeface="ＭＳ Ｐゴシック"/>
                <a:cs typeface="ＭＳ Ｐゴシック"/>
              </a:rPr>
              <a:t>Destination 172.16.4.255 </a:t>
            </a:r>
          </a:p>
          <a:p>
            <a:pPr marL="342900" indent="-342900" algn="l">
              <a:buFont typeface="Arial"/>
              <a:buChar char="•"/>
            </a:pPr>
            <a:r>
              <a:rPr lang="fr-BE" sz="2000" b="0" i="0" dirty="0">
                <a:solidFill>
                  <a:schemeClr val="tx1"/>
                </a:solidFill>
                <a:latin typeface="Arial"/>
                <a:ea typeface="ＭＳ Ｐゴシック"/>
                <a:cs typeface="ＭＳ Ｐゴシック"/>
              </a:rPr>
              <a:t>Hôtes situés dans le réseau 172.16.4.0/24</a:t>
            </a:r>
            <a:endParaRPr lang="en-US" sz="2000"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Adresses IPv4 de monodiffusion, de diffusion et de multidiffusion</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Transmission en multidiffusion</a:t>
            </a:r>
            <a:endParaRPr lang="en-US" dirty="0">
              <a:latin typeface="Arial" charset="0"/>
            </a:endParaRPr>
          </a:p>
        </p:txBody>
      </p:sp>
      <p:sp>
        <p:nvSpPr>
          <p:cNvPr id="2" name="Content Placeholder 1"/>
          <p:cNvSpPr>
            <a:spLocks noGrp="1"/>
          </p:cNvSpPr>
          <p:nvPr>
            <p:ph idx="1"/>
          </p:nvPr>
        </p:nvSpPr>
        <p:spPr>
          <a:xfrm>
            <a:off x="169566" y="1452063"/>
            <a:ext cx="8733677" cy="5086416"/>
          </a:xfrm>
        </p:spPr>
        <p:txBody>
          <a:bodyPr/>
          <a:lstStyle/>
          <a:p>
            <a:pPr marL="342900" indent="-342900" algn="l" defTabSz="814365">
              <a:spcBef>
                <a:spcPct val="50000"/>
              </a:spcBef>
              <a:spcAft>
                <a:spcPct val="0"/>
              </a:spcAft>
              <a:buClr>
                <a:srgbClr val="708CA1"/>
              </a:buClr>
              <a:buFont typeface="Arial"/>
              <a:buChar char="•"/>
            </a:pPr>
            <a:r>
              <a:rPr lang="fr-BE" sz="2400" b="1" i="0" dirty="0">
                <a:solidFill>
                  <a:srgbClr val="000000"/>
                </a:solidFill>
                <a:latin typeface="Arial"/>
                <a:ea typeface="ＭＳ Ｐゴシック"/>
                <a:cs typeface="ＭＳ Ｐゴシック"/>
              </a:rPr>
              <a:t>Multidiffusion (multicast) </a:t>
            </a:r>
            <a:r>
              <a:rPr lang="fr-BE" sz="2400" b="0" i="0" dirty="0">
                <a:solidFill>
                  <a:srgbClr val="000000"/>
                </a:solidFill>
                <a:latin typeface="Arial"/>
                <a:ea typeface="ＭＳ Ｐゴシック"/>
                <a:cs typeface="ＭＳ Ｐゴシック"/>
              </a:rPr>
              <a:t>: consiste à envoyer un paquet d'un hôte à un groupe d'hôtes en particulier, même situés dans des réseaux différents</a:t>
            </a:r>
          </a:p>
          <a:p>
            <a:pPr marL="342900" indent="-342900" algn="l" defTabSz="814365">
              <a:spcBef>
                <a:spcPct val="50000"/>
              </a:spcBef>
              <a:spcAft>
                <a:spcPct val="0"/>
              </a:spcAft>
              <a:buClr>
                <a:srgbClr val="708CA1"/>
              </a:buClr>
              <a:buFont typeface="Arial"/>
              <a:buChar char="•"/>
            </a:pPr>
            <a:r>
              <a:rPr lang="fr-BE" sz="2400" b="0" i="0" dirty="0">
                <a:solidFill>
                  <a:srgbClr val="000000"/>
                </a:solidFill>
                <a:latin typeface="Arial"/>
                <a:ea typeface="ＭＳ Ｐゴシック"/>
                <a:cs typeface="ＭＳ Ｐゴシック"/>
              </a:rPr>
              <a:t>Réduit le trafic </a:t>
            </a:r>
            <a:endParaRPr lang="en-US" dirty="0" smtClean="0"/>
          </a:p>
          <a:p>
            <a:pPr marL="342900" indent="-342900" algn="l" defTabSz="814365">
              <a:spcBef>
                <a:spcPct val="50000"/>
              </a:spcBef>
              <a:spcAft>
                <a:spcPct val="0"/>
              </a:spcAft>
              <a:buClr>
                <a:srgbClr val="708CA1"/>
              </a:buClr>
              <a:buFont typeface="Arial"/>
              <a:buChar char="•"/>
            </a:pPr>
            <a:r>
              <a:rPr lang="fr-BE" sz="2400" b="0" i="0" dirty="0">
                <a:solidFill>
                  <a:srgbClr val="000000"/>
                </a:solidFill>
                <a:latin typeface="Arial"/>
                <a:ea typeface="ＭＳ Ｐゴシック"/>
                <a:cs typeface="ＭＳ Ｐゴシック"/>
              </a:rPr>
              <a:t>Réservé à l'adressage à des groupes de multidiffusion - de 224.0.0.0 à 239.255.255.255 </a:t>
            </a:r>
          </a:p>
          <a:p>
            <a:pPr marL="342900" indent="-342900" algn="l" defTabSz="814365">
              <a:spcBef>
                <a:spcPct val="50000"/>
              </a:spcBef>
              <a:spcAft>
                <a:spcPct val="0"/>
              </a:spcAft>
              <a:buClr>
                <a:srgbClr val="708CA1"/>
              </a:buClr>
              <a:buFont typeface="Arial"/>
              <a:buChar char="•"/>
            </a:pPr>
            <a:r>
              <a:rPr lang="fr-BE" sz="2400" b="0" i="0" dirty="0">
                <a:solidFill>
                  <a:srgbClr val="000000"/>
                </a:solidFill>
                <a:latin typeface="Arial"/>
                <a:ea typeface="ＭＳ Ｐゴシック"/>
                <a:cs typeface="ＭＳ Ｐゴシック"/>
              </a:rPr>
              <a:t>link-local : de 224.0.0.0 à 224.0.0.255 (exemple : informations de routage échangées par les protocoles de routage)</a:t>
            </a:r>
          </a:p>
          <a:p>
            <a:pPr marL="342900" indent="-342900" algn="l" defTabSz="814365">
              <a:spcBef>
                <a:spcPct val="50000"/>
              </a:spcBef>
              <a:spcAft>
                <a:spcPct val="0"/>
              </a:spcAft>
              <a:buClr>
                <a:srgbClr val="708CA1"/>
              </a:buClr>
              <a:buFont typeface="Arial"/>
              <a:buChar char="•"/>
            </a:pPr>
            <a:r>
              <a:rPr lang="fr-BE" sz="2400" b="0" i="0" dirty="0">
                <a:solidFill>
                  <a:srgbClr val="000000"/>
                </a:solidFill>
                <a:latin typeface="Arial"/>
                <a:ea typeface="ＭＳ Ｐゴシック"/>
                <a:cs typeface="ＭＳ Ｐゴシック"/>
              </a:rPr>
              <a:t>Adresses d'une étendue globale : de 224.0.1.0 à 238.255.255.255 (exemple : 224.0.1.1 a été réservée au protocole NTP)</a:t>
            </a:r>
            <a:endParaRPr lang="en-US" dirty="0"/>
          </a:p>
          <a:p>
            <a:pPr marL="0" indent="0" algn="l" defTabSz="814365">
              <a:spcBef>
                <a:spcPct val="50000"/>
              </a:spcBef>
              <a:spcAft>
                <a:spcPct val="0"/>
              </a:spcAft>
              <a:buNone/>
            </a:pPr>
            <a:endParaRPr lang="en-US" dirty="0" smtClean="0"/>
          </a:p>
          <a:p>
            <a:pPr marL="0" indent="0" algn="l" defTabSz="814365">
              <a:spcBef>
                <a:spcPct val="50000"/>
              </a:spcBef>
              <a:spcAft>
                <a:spcPct val="0"/>
              </a:spcAft>
              <a:buNone/>
            </a:pPr>
            <a:endParaRPr lang="en-US" dirty="0"/>
          </a:p>
        </p:txBody>
      </p:sp>
    </p:spTree>
    <p:extLst>
      <p:ext uri="{BB962C8B-B14F-4D97-AF65-F5344CB8AC3E}">
        <p14:creationId xmlns:p14="http://schemas.microsoft.com/office/powerpoint/2010/main" xmlns="" val="303759973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types d'adresses IPv4</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adresses IPv4 publiques et privées</a:t>
            </a:r>
            <a:endParaRPr lang="fr-FR">
              <a:latin typeface="Arial" charset="0"/>
            </a:endParaRPr>
          </a:p>
        </p:txBody>
      </p:sp>
      <p:sp>
        <p:nvSpPr>
          <p:cNvPr id="2" name="Content Placeholder 1"/>
          <p:cNvSpPr>
            <a:spLocks noGrp="1"/>
          </p:cNvSpPr>
          <p:nvPr>
            <p:ph idx="1"/>
          </p:nvPr>
        </p:nvSpPr>
        <p:spPr/>
        <p:txBody>
          <a:bodyPr>
            <a:normAutofit fontScale="92500" lnSpcReduction="20000"/>
          </a:bodyPr>
          <a:lstStyle/>
          <a:p>
            <a:pPr marL="0" indent="0" algn="l" defTabSz="814365">
              <a:lnSpc>
                <a:spcPct val="110000"/>
              </a:lnSpc>
              <a:spcBef>
                <a:spcPct val="50000"/>
              </a:spcBef>
              <a:spcAft>
                <a:spcPct val="0"/>
              </a:spcAft>
              <a:buNone/>
            </a:pPr>
            <a:r>
              <a:rPr lang="fr-FR" sz="2400" b="1" i="0" dirty="0" smtClean="0">
                <a:solidFill>
                  <a:srgbClr val="000000"/>
                </a:solidFill>
                <a:latin typeface="Arial"/>
                <a:ea typeface="ＭＳ Ｐゴシック"/>
                <a:cs typeface="ＭＳ Ｐゴシック"/>
              </a:rPr>
              <a:t>Blocs d'adresses privées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hôtes qui n'ont pas besoin d'accéder à Internet peuvent utiliser des adresses privées</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10.0.0.0 à 10.255.255.255 (10.0.0.0/8)</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172.16.0.0 à 172.31.255.255 (172.16.0.0/12)</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192.168.0.0 à 192.168.255.255 (192.168.0.0/16)</a:t>
            </a:r>
          </a:p>
          <a:p>
            <a:pPr marL="0" indent="0" algn="l" defTabSz="814365">
              <a:lnSpc>
                <a:spcPct val="110000"/>
              </a:lnSpc>
              <a:spcBef>
                <a:spcPct val="50000"/>
              </a:spcBef>
              <a:spcAft>
                <a:spcPct val="0"/>
              </a:spcAft>
              <a:buNone/>
            </a:pPr>
            <a:r>
              <a:rPr lang="fr-FR" sz="2400" b="1" i="0" dirty="0" smtClean="0">
                <a:solidFill>
                  <a:srgbClr val="000000"/>
                </a:solidFill>
                <a:latin typeface="Arial"/>
                <a:ea typeface="ＭＳ Ｐゴシック"/>
                <a:cs typeface="ＭＳ Ｐゴシック"/>
              </a:rPr>
              <a:t>Adresses d'un espace d'adressage partagé : </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Ne sont pas globalement routables</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Destinées uniquement à un usage dans les réseaux des fournisseurs d'accès</a:t>
            </a:r>
          </a:p>
          <a:p>
            <a:pPr marL="236555" indent="-236555" algn="l" defTabSz="814365">
              <a:lnSpc>
                <a:spcPct val="110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Bloc d'adresses : 100.64.0.0/10</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adresses IPv4 réservées</a:t>
            </a:r>
            <a:endParaRPr lang="en-US" dirty="0">
              <a:latin typeface="Arial" charset="0"/>
            </a:endParaRPr>
          </a:p>
        </p:txBody>
      </p:sp>
      <p:sp>
        <p:nvSpPr>
          <p:cNvPr id="2" name="Content Placeholder 1"/>
          <p:cNvSpPr>
            <a:spLocks noGrp="1"/>
          </p:cNvSpPr>
          <p:nvPr>
            <p:ph idx="1"/>
          </p:nvPr>
        </p:nvSpPr>
        <p:spPr>
          <a:xfrm>
            <a:off x="213109" y="1379492"/>
            <a:ext cx="8733677" cy="5311594"/>
          </a:xfrm>
        </p:spPr>
        <p:txBody>
          <a:bodyPr>
            <a:normAutofit fontScale="92500" lnSpcReduction="10000"/>
          </a:bodyPr>
          <a:lstStyle/>
          <a:p>
            <a:pPr marL="236555" indent="-236555" algn="l" defTabSz="814365">
              <a:lnSpc>
                <a:spcPct val="100000"/>
              </a:lnSpc>
              <a:spcBef>
                <a:spcPct val="50000"/>
              </a:spcBef>
              <a:spcAft>
                <a:spcPct val="0"/>
              </a:spcAft>
              <a:buClr>
                <a:srgbClr val="708CA1"/>
              </a:buClr>
              <a:buFont typeface="Wingdings"/>
              <a:buChar char="§"/>
            </a:pPr>
            <a:r>
              <a:rPr lang="fr-BE" sz="2400" b="1" i="0" dirty="0">
                <a:solidFill>
                  <a:srgbClr val="000000"/>
                </a:solidFill>
                <a:latin typeface="Arial"/>
                <a:ea typeface="ＭＳ Ｐゴシック"/>
                <a:cs typeface="ＭＳ Ｐゴシック"/>
              </a:rPr>
              <a:t>Adresses réseau et de diffusion :</a:t>
            </a:r>
            <a:r>
              <a:rPr lang="fr-BE" sz="2400" b="0" i="0" dirty="0">
                <a:solidFill>
                  <a:srgbClr val="000000"/>
                </a:solidFill>
                <a:latin typeface="Arial"/>
                <a:ea typeface="ＭＳ Ｐゴシック"/>
                <a:cs typeface="ＭＳ Ｐゴシック"/>
              </a:rPr>
              <a:t> dans chaque réseau, les première et dernière adresses ne peuvent pas être attribuées à des hôtes</a:t>
            </a:r>
            <a:endParaRPr lang="en-US" dirty="0"/>
          </a:p>
          <a:p>
            <a:pPr marL="236555" indent="-236555" algn="l" defTabSz="814365">
              <a:lnSpc>
                <a:spcPct val="100000"/>
              </a:lnSpc>
              <a:spcBef>
                <a:spcPct val="50000"/>
              </a:spcBef>
              <a:spcAft>
                <a:spcPct val="0"/>
              </a:spcAft>
              <a:buClr>
                <a:srgbClr val="708CA1"/>
              </a:buClr>
              <a:buFont typeface="Wingdings"/>
              <a:buChar char="§"/>
            </a:pPr>
            <a:r>
              <a:rPr lang="fr-BE" sz="2400" b="1" i="0" dirty="0">
                <a:solidFill>
                  <a:srgbClr val="000000"/>
                </a:solidFill>
                <a:latin typeface="Arial"/>
                <a:ea typeface="ＭＳ Ｐゴシック"/>
                <a:cs typeface="ＭＳ Ｐゴシック"/>
              </a:rPr>
              <a:t>Adresse de bouclage : </a:t>
            </a:r>
            <a:r>
              <a:rPr lang="fr-BE" sz="2400" b="0" i="0" dirty="0">
                <a:solidFill>
                  <a:srgbClr val="000000"/>
                </a:solidFill>
                <a:latin typeface="Arial"/>
                <a:ea typeface="ＭＳ Ｐゴシック"/>
                <a:cs typeface="ＭＳ Ｐゴシック"/>
              </a:rPr>
              <a:t>127.0.0.1 est une adresse spéciale utilisée par les hôtes pour diriger le trafic vers eux-mêmes (les adresses de 127.0.0.0 à 127.255.255.255 sont réservées)</a:t>
            </a:r>
            <a:endParaRPr lang="en-US" dirty="0"/>
          </a:p>
          <a:p>
            <a:pPr marL="236555" indent="-236555" algn="l" defTabSz="814365">
              <a:lnSpc>
                <a:spcPct val="100000"/>
              </a:lnSpc>
              <a:spcBef>
                <a:spcPct val="50000"/>
              </a:spcBef>
              <a:spcAft>
                <a:spcPct val="0"/>
              </a:spcAft>
              <a:buClr>
                <a:srgbClr val="708CA1"/>
              </a:buClr>
              <a:buFont typeface="Wingdings"/>
              <a:buChar char="§"/>
            </a:pPr>
            <a:r>
              <a:rPr lang="fr-BE" sz="2400" b="1" i="0" dirty="0">
                <a:solidFill>
                  <a:srgbClr val="000000"/>
                </a:solidFill>
                <a:latin typeface="Arial"/>
                <a:ea typeface="ＭＳ Ｐゴシック"/>
                <a:cs typeface="ＭＳ Ｐゴシック"/>
              </a:rPr>
              <a:t>Adresse link-local : </a:t>
            </a:r>
            <a:r>
              <a:rPr lang="fr-BE" sz="2400" b="0" i="0" dirty="0">
                <a:solidFill>
                  <a:srgbClr val="000000"/>
                </a:solidFill>
                <a:latin typeface="Arial"/>
                <a:ea typeface="ＭＳ Ｐゴシック"/>
                <a:cs typeface="ＭＳ Ｐゴシック"/>
              </a:rPr>
              <a:t>les adresses de 169.254.0.0 à 169.254.255.255 (169.254.0.0/16) peuvent être automatiquement attribuées à l'hôte local</a:t>
            </a:r>
            <a:endParaRPr lang="en-US" dirty="0"/>
          </a:p>
          <a:p>
            <a:pPr marL="236555" indent="-236555" algn="l" defTabSz="814365">
              <a:lnSpc>
                <a:spcPct val="100000"/>
              </a:lnSpc>
              <a:spcBef>
                <a:spcPct val="50000"/>
              </a:spcBef>
              <a:spcAft>
                <a:spcPct val="0"/>
              </a:spcAft>
              <a:buClr>
                <a:srgbClr val="708CA1"/>
              </a:buClr>
              <a:buFont typeface="Wingdings"/>
              <a:buChar char="§"/>
            </a:pPr>
            <a:r>
              <a:rPr lang="fr-BE" sz="2400" b="1" i="0" dirty="0">
                <a:solidFill>
                  <a:srgbClr val="000000"/>
                </a:solidFill>
                <a:latin typeface="Arial"/>
                <a:ea typeface="ＭＳ Ｐゴシック"/>
                <a:cs typeface="ＭＳ Ｐゴシック"/>
              </a:rPr>
              <a:t>Adresses TEST-NET :</a:t>
            </a:r>
            <a:r>
              <a:rPr lang="fr-BE" sz="2400" b="0" i="0" dirty="0">
                <a:solidFill>
                  <a:srgbClr val="000000"/>
                </a:solidFill>
                <a:latin typeface="Arial"/>
                <a:ea typeface="ＭＳ Ｐゴシック"/>
                <a:cs typeface="ＭＳ Ｐゴシック"/>
              </a:rPr>
              <a:t> les adresses de 192.0.2.0 à 192.0.2.255 (192.0.2.0/24) sont réservées à des fins pédagogiques et utilisées dans la documentation et dans des exemples de réseau</a:t>
            </a:r>
            <a:endParaRPr lang="en-US" dirty="0" smtClean="0"/>
          </a:p>
          <a:p>
            <a:pPr marL="236555" indent="-236555" algn="l" defTabSz="814365">
              <a:lnSpc>
                <a:spcPct val="100000"/>
              </a:lnSpc>
              <a:spcBef>
                <a:spcPct val="50000"/>
              </a:spcBef>
              <a:spcAft>
                <a:spcPct val="0"/>
              </a:spcAft>
              <a:buClr>
                <a:srgbClr val="708CA1"/>
              </a:buClr>
              <a:buFont typeface="Wingdings"/>
              <a:buChar char="§"/>
            </a:pPr>
            <a:r>
              <a:rPr lang="fr-BE" sz="2400" b="1" i="0" dirty="0">
                <a:solidFill>
                  <a:srgbClr val="000000"/>
                </a:solidFill>
                <a:latin typeface="Arial"/>
                <a:ea typeface="ＭＳ Ｐゴシック"/>
                <a:cs typeface="ＭＳ Ｐゴシック"/>
              </a:rPr>
              <a:t>Adresses expérimentales :</a:t>
            </a:r>
            <a:r>
              <a:rPr lang="fr-BE" sz="2400" b="0" i="0" dirty="0">
                <a:solidFill>
                  <a:srgbClr val="000000"/>
                </a:solidFill>
                <a:latin typeface="Arial"/>
                <a:ea typeface="ＭＳ Ｐゴシック"/>
                <a:cs typeface="ＭＳ Ｐゴシック"/>
              </a:rPr>
              <a:t> les adresses de 240.0.0.0 à 255.255.255.254 sont indiquées comme étant réservées</a:t>
            </a:r>
            <a:endParaRPr lang="en-US" b="1" dirty="0" smtClean="0"/>
          </a:p>
        </p:txBody>
      </p:sp>
    </p:spTree>
    <p:extLst>
      <p:ext uri="{BB962C8B-B14F-4D97-AF65-F5344CB8AC3E}">
        <p14:creationId xmlns:p14="http://schemas.microsoft.com/office/powerpoint/2010/main" xmlns="" val="356092421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L'ancien adressage par classe</a:t>
            </a:r>
            <a:r>
              <a:rPr lang="en-US" b="1" i="0">
                <a:solidFill>
                  <a:srgbClr val="708CA1"/>
                </a:solidFill>
                <a:latin typeface="Arial"/>
                <a:ea typeface="ＭＳ Ｐゴシック"/>
                <a:cs typeface="ＭＳ Ｐゴシック"/>
              </a:rPr>
              <a:t> </a:t>
            </a:r>
            <a:endParaRPr lang="en-US" dirty="0">
              <a:latin typeface="Arial" charset="0"/>
            </a:endParaRPr>
          </a:p>
        </p:txBody>
      </p:sp>
      <p:pic>
        <p:nvPicPr>
          <p:cNvPr id="135169" name="Picture 1" descr="C:\Users\caixia\AppData\Roaming\Tencent\Users\529167732\QQ\WinTemp\RichOle\EP[(@G]NE%]ZQ`[BEMZA)1C.jpg"/>
          <p:cNvPicPr>
            <a:picLocks noChangeAspect="1" noChangeArrowheads="1"/>
          </p:cNvPicPr>
          <p:nvPr/>
        </p:nvPicPr>
        <p:blipFill>
          <a:blip r:embed="rId3" cstate="print"/>
          <a:srcRect/>
          <a:stretch>
            <a:fillRect/>
          </a:stretch>
        </p:blipFill>
        <p:spPr bwMode="auto">
          <a:xfrm>
            <a:off x="516618" y="1640114"/>
            <a:ext cx="8162925" cy="4286250"/>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types d'adresses IPv4</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L'ancien adressage par classe</a:t>
            </a:r>
            <a:r>
              <a:rPr lang="fr-FR" b="1" i="0" smtClean="0">
                <a:solidFill>
                  <a:srgbClr val="708CA1"/>
                </a:solidFill>
                <a:latin typeface="Arial"/>
                <a:ea typeface="ＭＳ Ｐゴシック"/>
                <a:cs typeface="ＭＳ Ｐゴシック"/>
              </a:rPr>
              <a:t> </a:t>
            </a:r>
            <a:endParaRPr lang="fr-FR">
              <a:latin typeface="Arial" charset="0"/>
            </a:endParaRPr>
          </a:p>
        </p:txBody>
      </p:sp>
      <p:sp>
        <p:nvSpPr>
          <p:cNvPr id="2" name="TextBox 1"/>
          <p:cNvSpPr txBox="1"/>
          <p:nvPr/>
        </p:nvSpPr>
        <p:spPr>
          <a:xfrm>
            <a:off x="290286" y="1654629"/>
            <a:ext cx="8548914" cy="2800767"/>
          </a:xfrm>
          <a:prstGeom prst="rect">
            <a:avLst/>
          </a:prstGeom>
          <a:noFill/>
        </p:spPr>
        <p:txBody>
          <a:bodyPr wrap="square" rtlCol="0">
            <a:spAutoFit/>
          </a:bodyPr>
          <a:lstStyle/>
          <a:p>
            <a:pPr algn="l">
              <a:lnSpc>
                <a:spcPct val="100000"/>
              </a:lnSpc>
              <a:buNone/>
            </a:pPr>
            <a:r>
              <a:rPr lang="fr-FR" sz="2200" b="1" i="0" smtClean="0">
                <a:solidFill>
                  <a:schemeClr val="tx1"/>
                </a:solidFill>
                <a:latin typeface="Arial"/>
                <a:ea typeface="ＭＳ Ｐゴシック"/>
                <a:cs typeface="ＭＳ Ｐゴシック"/>
              </a:rPr>
              <a:t>Adressage sans classe</a:t>
            </a:r>
            <a:endParaRPr lang="fr-FR" sz="2200" smtClean="0"/>
          </a:p>
          <a:p>
            <a:pPr marL="342900" indent="-342900" algn="l">
              <a:lnSpc>
                <a:spcPct val="100000"/>
              </a:lnSpc>
              <a:buFont typeface="Arial"/>
              <a:buChar char="•"/>
            </a:pPr>
            <a:r>
              <a:rPr lang="fr-FR" sz="2200" b="0" i="0" smtClean="0">
                <a:solidFill>
                  <a:schemeClr val="tx1"/>
                </a:solidFill>
                <a:latin typeface="Arial"/>
                <a:ea typeface="ＭＳ Ｐゴシック"/>
                <a:cs typeface="ＭＳ Ｐゴシック"/>
              </a:rPr>
              <a:t>Le nom officiel est Routage interdomaine sans classe (CIDR, Classless Inter-Domain Routing)</a:t>
            </a:r>
          </a:p>
          <a:p>
            <a:pPr marL="342900" indent="-342900" algn="l">
              <a:lnSpc>
                <a:spcPct val="100000"/>
              </a:lnSpc>
              <a:buFont typeface="Arial"/>
              <a:buChar char="•"/>
            </a:pPr>
            <a:r>
              <a:rPr lang="fr-FR" sz="2200" b="0" i="0" smtClean="0">
                <a:solidFill>
                  <a:schemeClr val="tx1"/>
                </a:solidFill>
                <a:latin typeface="Arial"/>
                <a:ea typeface="ＭＳ Ｐゴシック"/>
                <a:cs typeface="ＭＳ Ｐゴシック"/>
              </a:rPr>
              <a:t>Un nouvel ensemble de normes a été créé pour permettre aux fournisseurs de services d'allouer les adresses IPv4 sur n'importe quelle limite binaire (longueur de préfixe) plutôt que seulement avec une adresse de classe A, B ou C.</a:t>
            </a:r>
            <a:endParaRPr lang="fr-FR" sz="2200" smtClean="0"/>
          </a:p>
          <a:p>
            <a:pPr algn="ctr">
              <a:lnSpc>
                <a:spcPct val="100000"/>
              </a:lnSpc>
              <a:buNone/>
            </a:pPr>
            <a:endParaRPr lang="fr-FR" sz="2200"/>
          </a:p>
        </p:txBody>
      </p:sp>
    </p:spTree>
    <p:extLst>
      <p:ext uri="{BB962C8B-B14F-4D97-AF65-F5344CB8AC3E}">
        <p14:creationId xmlns:p14="http://schemas.microsoft.com/office/powerpoint/2010/main" xmlns="" val="3880867561"/>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L'attribution des adresses IP</a:t>
            </a:r>
            <a:endParaRPr lang="en-US" dirty="0">
              <a:latin typeface="Arial" charset="0"/>
            </a:endParaRPr>
          </a:p>
        </p:txBody>
      </p:sp>
      <p:sp>
        <p:nvSpPr>
          <p:cNvPr id="3" name="TextBox 2"/>
          <p:cNvSpPr txBox="1"/>
          <p:nvPr/>
        </p:nvSpPr>
        <p:spPr>
          <a:xfrm>
            <a:off x="595191" y="1493967"/>
            <a:ext cx="4961615" cy="757130"/>
          </a:xfrm>
          <a:prstGeom prst="rect">
            <a:avLst/>
          </a:prstGeom>
          <a:noFill/>
        </p:spPr>
        <p:txBody>
          <a:bodyPr wrap="none" rtlCol="0">
            <a:spAutoFit/>
          </a:bodyPr>
          <a:lstStyle/>
          <a:p>
            <a:pPr algn="l">
              <a:buNone/>
            </a:pPr>
            <a:r>
              <a:rPr lang="fr-BE" sz="2400" b="0" i="0">
                <a:solidFill>
                  <a:schemeClr val="tx1"/>
                </a:solidFill>
                <a:latin typeface="Arial"/>
                <a:ea typeface="ＭＳ Ｐゴシック"/>
                <a:cs typeface="ＭＳ Ｐゴシック"/>
              </a:rPr>
              <a:t>Les organismes d'enregistrement Internet locaux</a:t>
            </a:r>
          </a:p>
          <a:p>
            <a:pPr algn="l">
              <a:buNone/>
            </a:pPr>
            <a:r>
              <a:rPr lang="fr-BE" sz="2400" b="0" i="0">
                <a:solidFill>
                  <a:schemeClr val="tx1"/>
                </a:solidFill>
                <a:latin typeface="Arial"/>
                <a:ea typeface="ＭＳ Ｐゴシック"/>
                <a:cs typeface="ＭＳ Ｐゴシック"/>
              </a:rPr>
              <a:t>Voici les principaux :</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63919" y="2529632"/>
            <a:ext cx="6789910" cy="36969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L'attribution des adresses IP</a:t>
            </a:r>
            <a:endParaRPr lang="en-US" dirty="0">
              <a:latin typeface="Arial" charset="0"/>
            </a:endParaRPr>
          </a:p>
        </p:txBody>
      </p:sp>
      <p:pic>
        <p:nvPicPr>
          <p:cNvPr id="7170" name="Picture 2"/>
          <p:cNvPicPr>
            <a:picLocks noChangeAspect="1" noChangeArrowheads="1"/>
          </p:cNvPicPr>
          <p:nvPr/>
        </p:nvPicPr>
        <p:blipFill>
          <a:blip r:embed="rId3" cstate="print"/>
          <a:stretch>
            <a:fillRect/>
          </a:stretch>
        </p:blipFill>
        <p:spPr bwMode="auto">
          <a:xfrm>
            <a:off x="1468553" y="1528534"/>
            <a:ext cx="5832133" cy="4930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8.2</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adresses réseau IPv6</a:t>
            </a:r>
            <a:endParaRPr lang="en-US"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problèmes liés au protocole IPv4</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nécessité du protocole IPv6</a:t>
            </a:r>
            <a:endParaRPr lang="en-US" dirty="0">
              <a:latin typeface="Arial" charset="0"/>
            </a:endParaRPr>
          </a:p>
        </p:txBody>
      </p:sp>
      <p:sp>
        <p:nvSpPr>
          <p:cNvPr id="2" name="Content Placeholder 1"/>
          <p:cNvSpPr>
            <a:spLocks noGrp="1"/>
          </p:cNvSpPr>
          <p:nvPr>
            <p:ph idx="1"/>
          </p:nvPr>
        </p:nvSpPr>
        <p:spPr>
          <a:xfrm>
            <a:off x="213109" y="1771584"/>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IPv6 est conçu pour être le successeur d'IPv4</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L'épuisement de l'espace d'adressage IPv4 a motivé la migration vers IPv6</a:t>
            </a:r>
            <a:endParaRPr lang="en-US" dirty="0" smtClean="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Les prévisions indiquent que les cinq organismes d'enregistrement Internet locaux manqueront d'adresses IPv4 entre 2015 et 2020</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Avec l'utilisation croissante d'Internet, un espace limité d'adresses IPv4, les problèmes liés à la fonction NAT et les objets connectés, le moment est venu d'entamer la transition vers IPv6 !</a:t>
            </a:r>
            <a:endParaRPr lang="en-US" dirty="0"/>
          </a:p>
        </p:txBody>
      </p:sp>
    </p:spTree>
    <p:extLst>
      <p:ext uri="{BB962C8B-B14F-4D97-AF65-F5344CB8AC3E}">
        <p14:creationId xmlns:p14="http://schemas.microsoft.com/office/powerpoint/2010/main" xmlns="" val="211037100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Adressage IP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Chapitre 8 : Les objectifs</a:t>
            </a:r>
            <a:endParaRPr lang="en-US" dirty="0">
              <a:latin typeface="Arial" charset="0"/>
            </a:endParaRPr>
          </a:p>
        </p:txBody>
      </p:sp>
      <p:sp>
        <p:nvSpPr>
          <p:cNvPr id="3" name="Content Placeholder 2"/>
          <p:cNvSpPr>
            <a:spLocks noGrp="1"/>
          </p:cNvSpPr>
          <p:nvPr>
            <p:ph idx="1"/>
          </p:nvPr>
        </p:nvSpPr>
        <p:spPr/>
        <p:txBody>
          <a:bodyPr/>
          <a:lstStyle/>
          <a:p>
            <a:pPr marL="0" indent="0" algn="l" defTabSz="814365">
              <a:spcBef>
                <a:spcPct val="50000"/>
              </a:spcBef>
              <a:spcAft>
                <a:spcPct val="0"/>
              </a:spcAft>
              <a:buNone/>
            </a:pPr>
            <a:r>
              <a:rPr lang="fr-BE" sz="2400" b="0" i="0">
                <a:solidFill>
                  <a:srgbClr val="000000"/>
                </a:solidFill>
                <a:latin typeface="Arial"/>
                <a:ea typeface="ＭＳ Ｐゴシック"/>
                <a:cs typeface="ＭＳ Ｐゴシック"/>
              </a:rPr>
              <a:t>Dans ce chapitre, vous allez apprendre à :</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Décrire la structure d'une adresse IPv4</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Décrire le rôle du masque de sous-réseau</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Comparer les caractéristiques et les utilisations des adresses de monodiffusion (unicast), de diffusion (broadcast) et de multidiffusion (multicast) IPv4</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Expliquer la nécessité de l'adressage IPv6</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Décrire la représentation d'une adresse IPv6</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Décrire les types d'adresses réseau IPv6</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Configurer les adresses de monodiffusion globale</a:t>
            </a:r>
            <a:endParaRPr lang="en-US"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problèmes liés au protocole IPv4</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nécessité du protocole IPv6</a:t>
            </a:r>
            <a:endParaRPr lang="en-US" dirty="0">
              <a:latin typeface="Arial" charset="0"/>
            </a:endParaRPr>
          </a:p>
        </p:txBody>
      </p:sp>
      <p:sp>
        <p:nvSpPr>
          <p:cNvPr id="2" name="Content Placeholder 1"/>
          <p:cNvSpPr>
            <a:spLocks noGrp="1"/>
          </p:cNvSpPr>
          <p:nvPr>
            <p:ph idx="1"/>
          </p:nvPr>
        </p:nvSpPr>
        <p:spPr>
          <a:xfrm>
            <a:off x="198594" y="1741713"/>
            <a:ext cx="8733677" cy="4499429"/>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IPv4 dispose d'un maximum théorique d'adresses de 4,3 milliards, plus les adresses privées en combinaison avec NAT </a:t>
            </a:r>
            <a:endParaRPr lang="en-US" dirty="0" smtClean="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L'espace d'adressage IPv6 de 128 bits est bien plus étendu et fournit 340 undécillions d'adresses</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IPv6 élimine les problèmes de limitation d'IPv4 et apporte d'autres améliorations, notamment ICMPv6</a:t>
            </a:r>
            <a:endParaRPr lang="en-US" b="1" dirty="0"/>
          </a:p>
        </p:txBody>
      </p:sp>
    </p:spTree>
    <p:extLst>
      <p:ext uri="{BB962C8B-B14F-4D97-AF65-F5344CB8AC3E}">
        <p14:creationId xmlns:p14="http://schemas.microsoft.com/office/powerpoint/2010/main" xmlns="" val="248495406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problèmes liés au protocole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coexistence des protocoles IPv4 et IPv6</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buNone/>
            </a:pPr>
            <a:r>
              <a:rPr lang="fr-BE" sz="2400" b="0" i="0">
                <a:solidFill>
                  <a:schemeClr val="tx1"/>
                </a:solidFill>
                <a:latin typeface="Arial"/>
                <a:ea typeface="ＭＳ Ｐゴシック"/>
                <a:cs typeface="ＭＳ Ｐゴシック"/>
              </a:rPr>
              <a:t>Les techniques de migration peuvent être classées en trois catégories :</a:t>
            </a:r>
          </a:p>
        </p:txBody>
      </p:sp>
      <p:sp>
        <p:nvSpPr>
          <p:cNvPr id="4" name="TextBox 3"/>
          <p:cNvSpPr txBox="1"/>
          <p:nvPr/>
        </p:nvSpPr>
        <p:spPr>
          <a:xfrm>
            <a:off x="986970" y="2830286"/>
            <a:ext cx="813025"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ＭＳ Ｐゴシック"/>
                <a:cs typeface="ＭＳ Ｐゴシック"/>
              </a:rPr>
              <a:t>1</a:t>
            </a:r>
            <a:endParaRPr lang="en-US" dirty="0"/>
          </a:p>
        </p:txBody>
      </p:sp>
      <p:sp>
        <p:nvSpPr>
          <p:cNvPr id="5" name="TextBox 4"/>
          <p:cNvSpPr txBox="1"/>
          <p:nvPr/>
        </p:nvSpPr>
        <p:spPr>
          <a:xfrm>
            <a:off x="1393482" y="5138055"/>
            <a:ext cx="5965372" cy="1421928"/>
          </a:xfrm>
          <a:prstGeom prst="rect">
            <a:avLst/>
          </a:prstGeom>
          <a:noFill/>
        </p:spPr>
        <p:txBody>
          <a:bodyPr wrap="square" rtlCol="0">
            <a:spAutoFit/>
          </a:bodyPr>
          <a:lstStyle/>
          <a:p>
            <a:pPr algn="ctr">
              <a:lnSpc>
                <a:spcPct val="90000"/>
              </a:lnSpc>
              <a:buNone/>
            </a:pPr>
            <a:r>
              <a:rPr lang="fr-BE" sz="2400" b="1" i="0">
                <a:solidFill>
                  <a:schemeClr val="tx1"/>
                </a:solidFill>
                <a:latin typeface="Arial"/>
                <a:ea typeface="ＭＳ Ｐゴシック"/>
                <a:cs typeface="ＭＳ Ｐゴシック"/>
              </a:rPr>
              <a:t>Dual-stack </a:t>
            </a:r>
            <a:r>
              <a:rPr lang="fr-BE" sz="2400" b="0" i="0">
                <a:solidFill>
                  <a:schemeClr val="tx1"/>
                </a:solidFill>
                <a:latin typeface="Arial"/>
                <a:ea typeface="ＭＳ Ｐゴシック"/>
                <a:cs typeface="ＭＳ Ｐゴシック"/>
              </a:rPr>
              <a:t>: permet la coexistence IPv4/IPv6 sur le même réseau. Les périphériques utilisent les deux piles de protocoles, IPv4 et IPv6, en même temps.</a:t>
            </a:r>
            <a:endParaRPr lang="en-US" dirty="0"/>
          </a:p>
        </p:txBody>
      </p:sp>
      <p:pic>
        <p:nvPicPr>
          <p:cNvPr id="8194" name="Picture 2"/>
          <p:cNvPicPr>
            <a:picLocks noChangeAspect="1" noChangeArrowheads="1"/>
          </p:cNvPicPr>
          <p:nvPr/>
        </p:nvPicPr>
        <p:blipFill>
          <a:blip r:embed="rId3" cstate="print"/>
          <a:srcRect t="7974"/>
          <a:stretch>
            <a:fillRect/>
          </a:stretch>
        </p:blipFill>
        <p:spPr bwMode="auto">
          <a:xfrm>
            <a:off x="1785167" y="2119086"/>
            <a:ext cx="4594407" cy="2928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problèmes liés au protocole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coexistence des protocoles IPv4 et IPv6</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buNone/>
            </a:pPr>
            <a:r>
              <a:rPr lang="fr-BE" sz="2400" b="0" i="0">
                <a:solidFill>
                  <a:schemeClr val="tx1"/>
                </a:solidFill>
                <a:latin typeface="Arial"/>
                <a:ea typeface="ＭＳ Ｐゴシック"/>
                <a:cs typeface="ＭＳ Ｐゴシック"/>
              </a:rPr>
              <a:t>Les techniques de migration peuvent être classées en trois catégories :</a:t>
            </a:r>
          </a:p>
        </p:txBody>
      </p:sp>
      <p:sp>
        <p:nvSpPr>
          <p:cNvPr id="2" name="TextBox 1"/>
          <p:cNvSpPr txBox="1"/>
          <p:nvPr/>
        </p:nvSpPr>
        <p:spPr>
          <a:xfrm>
            <a:off x="914400" y="2385690"/>
            <a:ext cx="2162629"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ＭＳ Ｐゴシック"/>
                <a:cs typeface="ＭＳ Ｐゴシック"/>
              </a:rPr>
              <a:t>2</a:t>
            </a:r>
            <a:endParaRPr lang="en-US" dirty="0"/>
          </a:p>
        </p:txBody>
      </p:sp>
      <p:sp>
        <p:nvSpPr>
          <p:cNvPr id="4" name="TextBox 3"/>
          <p:cNvSpPr txBox="1"/>
          <p:nvPr/>
        </p:nvSpPr>
        <p:spPr>
          <a:xfrm>
            <a:off x="1291771" y="4876800"/>
            <a:ext cx="6502400" cy="1089529"/>
          </a:xfrm>
          <a:prstGeom prst="rect">
            <a:avLst/>
          </a:prstGeom>
          <a:noFill/>
        </p:spPr>
        <p:txBody>
          <a:bodyPr wrap="square" rtlCol="0">
            <a:spAutoFit/>
          </a:bodyPr>
          <a:lstStyle/>
          <a:p>
            <a:pPr algn="ctr">
              <a:lnSpc>
                <a:spcPct val="90000"/>
              </a:lnSpc>
              <a:buNone/>
            </a:pPr>
            <a:r>
              <a:rPr lang="fr-BE" sz="2400" b="1" i="0">
                <a:solidFill>
                  <a:schemeClr val="tx1"/>
                </a:solidFill>
                <a:latin typeface="Arial"/>
                <a:ea typeface="ＭＳ Ｐゴシック"/>
                <a:cs typeface="ＭＳ Ｐゴシック"/>
              </a:rPr>
              <a:t>Tunneling </a:t>
            </a:r>
            <a:r>
              <a:rPr lang="fr-BE" sz="2400" b="0" i="0">
                <a:solidFill>
                  <a:schemeClr val="tx1"/>
                </a:solidFill>
                <a:latin typeface="Arial"/>
                <a:ea typeface="ＭＳ Ｐゴシック"/>
                <a:cs typeface="ＭＳ Ｐゴシック"/>
              </a:rPr>
              <a:t>: méthode qui consiste à transporter un paquet IPv6 sur un réseau IPv4 en l'encapsulant dans un paquet IPv4.</a:t>
            </a:r>
            <a:endParaRPr lang="en-US" dirty="0"/>
          </a:p>
        </p:txBody>
      </p:sp>
      <p:pic>
        <p:nvPicPr>
          <p:cNvPr id="9218" name="Picture 2"/>
          <p:cNvPicPr>
            <a:picLocks noChangeAspect="1" noChangeArrowheads="1"/>
          </p:cNvPicPr>
          <p:nvPr/>
        </p:nvPicPr>
        <p:blipFill>
          <a:blip r:embed="rId3" cstate="print"/>
          <a:stretch>
            <a:fillRect/>
          </a:stretch>
        </p:blipFill>
        <p:spPr bwMode="auto">
          <a:xfrm>
            <a:off x="2772594" y="1860947"/>
            <a:ext cx="4658354" cy="30158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33850446"/>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tretch>
            <a:fillRect/>
          </a:stretch>
        </p:blipFill>
        <p:spPr bwMode="auto">
          <a:xfrm>
            <a:off x="1388093" y="2106959"/>
            <a:ext cx="6424348" cy="26246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0177"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problèmes liés au protocole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coexistence des protocoles IPv4 et IPv6</a:t>
            </a:r>
            <a:endParaRPr lang="en-US" dirty="0">
              <a:latin typeface="Arial" charset="0"/>
            </a:endParaRPr>
          </a:p>
        </p:txBody>
      </p:sp>
      <p:sp>
        <p:nvSpPr>
          <p:cNvPr id="3" name="TextBox 2"/>
          <p:cNvSpPr txBox="1"/>
          <p:nvPr/>
        </p:nvSpPr>
        <p:spPr>
          <a:xfrm>
            <a:off x="464456" y="1349829"/>
            <a:ext cx="8186057" cy="757130"/>
          </a:xfrm>
          <a:prstGeom prst="rect">
            <a:avLst/>
          </a:prstGeom>
          <a:noFill/>
        </p:spPr>
        <p:txBody>
          <a:bodyPr wrap="square" rtlCol="0">
            <a:spAutoFit/>
          </a:bodyPr>
          <a:lstStyle/>
          <a:p>
            <a:pPr algn="l">
              <a:buNone/>
            </a:pPr>
            <a:r>
              <a:rPr lang="fr-BE" sz="2400" b="0" i="0">
                <a:solidFill>
                  <a:schemeClr val="tx1"/>
                </a:solidFill>
                <a:latin typeface="Arial"/>
                <a:ea typeface="ＭＳ Ｐゴシック"/>
                <a:cs typeface="ＭＳ Ｐゴシック"/>
              </a:rPr>
              <a:t>Les techniques de migration peuvent être classées en trois catégories :</a:t>
            </a:r>
          </a:p>
        </p:txBody>
      </p:sp>
      <p:sp>
        <p:nvSpPr>
          <p:cNvPr id="2" name="TextBox 1"/>
          <p:cNvSpPr txBox="1"/>
          <p:nvPr/>
        </p:nvSpPr>
        <p:spPr>
          <a:xfrm>
            <a:off x="622549" y="2452914"/>
            <a:ext cx="538594" cy="424732"/>
          </a:xfrm>
          <a:prstGeom prst="rect">
            <a:avLst/>
          </a:prstGeom>
          <a:noFill/>
        </p:spPr>
        <p:txBody>
          <a:bodyPr wrap="square" rtlCol="0">
            <a:spAutoFit/>
          </a:bodyPr>
          <a:lstStyle/>
          <a:p>
            <a:pPr algn="ctr">
              <a:lnSpc>
                <a:spcPct val="90000"/>
              </a:lnSpc>
              <a:buNone/>
            </a:pPr>
            <a:r>
              <a:rPr lang="fr-BE" sz="2400" b="0" i="0">
                <a:solidFill>
                  <a:schemeClr val="tx1"/>
                </a:solidFill>
                <a:latin typeface="Arial"/>
                <a:ea typeface="ＭＳ Ｐゴシック"/>
                <a:cs typeface="ＭＳ Ｐゴシック"/>
              </a:rPr>
              <a:t>3</a:t>
            </a:r>
            <a:endParaRPr lang="en-US" dirty="0"/>
          </a:p>
        </p:txBody>
      </p:sp>
      <p:sp>
        <p:nvSpPr>
          <p:cNvPr id="4" name="TextBox 3"/>
          <p:cNvSpPr txBox="1"/>
          <p:nvPr/>
        </p:nvSpPr>
        <p:spPr>
          <a:xfrm>
            <a:off x="622549" y="5021943"/>
            <a:ext cx="8027964" cy="1754326"/>
          </a:xfrm>
          <a:prstGeom prst="rect">
            <a:avLst/>
          </a:prstGeom>
          <a:noFill/>
        </p:spPr>
        <p:txBody>
          <a:bodyPr wrap="square" rtlCol="0">
            <a:spAutoFit/>
          </a:bodyPr>
          <a:lstStyle/>
          <a:p>
            <a:pPr algn="ctr">
              <a:lnSpc>
                <a:spcPct val="90000"/>
              </a:lnSpc>
              <a:buNone/>
            </a:pPr>
            <a:r>
              <a:rPr lang="fr-BE" sz="2400" b="1" i="0">
                <a:solidFill>
                  <a:schemeClr val="tx1"/>
                </a:solidFill>
                <a:latin typeface="Arial"/>
                <a:ea typeface="ＭＳ Ｐゴシック"/>
                <a:cs typeface="ＭＳ Ｐゴシック"/>
              </a:rPr>
              <a:t>Traduction </a:t>
            </a:r>
            <a:r>
              <a:rPr lang="fr-BE" sz="2400" b="0" i="0">
                <a:solidFill>
                  <a:schemeClr val="tx1"/>
                </a:solidFill>
                <a:latin typeface="Arial"/>
                <a:ea typeface="ＭＳ Ｐゴシック"/>
                <a:cs typeface="ＭＳ Ｐゴシック"/>
              </a:rPr>
              <a:t>: le NAT64 (Network Address Translation 64) permet aux périphériques IPv6 de communiquer avec des périphériques IPv4 à l'aide d'une technique de traduction analogue au NAT pour IPv4. Un paquet IPv6 est converti en paquet IPv4, et inversement.</a:t>
            </a:r>
          </a:p>
        </p:txBody>
      </p:sp>
    </p:spTree>
    <p:extLst>
      <p:ext uri="{BB962C8B-B14F-4D97-AF65-F5344CB8AC3E}">
        <p14:creationId xmlns:p14="http://schemas.microsoft.com/office/powerpoint/2010/main" xmlns="" val="293586574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L'adressage IPv6</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 système de numération hexadécimale</a:t>
            </a:r>
            <a:endParaRPr lang="en-US" dirty="0">
              <a:latin typeface="Arial" charset="0"/>
            </a:endParaRPr>
          </a:p>
        </p:txBody>
      </p:sp>
      <p:sp>
        <p:nvSpPr>
          <p:cNvPr id="2" name="Content Placeholder 1"/>
          <p:cNvSpPr>
            <a:spLocks noGrp="1"/>
          </p:cNvSpPr>
          <p:nvPr>
            <p:ph idx="1"/>
          </p:nvPr>
        </p:nvSpPr>
        <p:spPr>
          <a:xfrm>
            <a:off x="213109" y="1539355"/>
            <a:ext cx="2921977" cy="5086416"/>
          </a:xfrm>
        </p:spPr>
        <p:txBody>
          <a:bodyPr/>
          <a:lstStyle/>
          <a:p>
            <a:pPr marL="236555" indent="-236555" algn="l" defTabSz="814365">
              <a:lnSpc>
                <a:spcPct val="100000"/>
              </a:lnSpc>
              <a:spcBef>
                <a:spcPct val="50000"/>
              </a:spcBef>
              <a:spcAft>
                <a:spcPct val="0"/>
              </a:spcAft>
              <a:buClr>
                <a:srgbClr val="708CA1"/>
              </a:buClr>
              <a:buFont typeface="Wingdings"/>
              <a:buChar char="§"/>
            </a:pPr>
            <a:r>
              <a:rPr lang="fr-BE" sz="2000" b="0" i="0" dirty="0">
                <a:solidFill>
                  <a:srgbClr val="000000"/>
                </a:solidFill>
                <a:latin typeface="Arial"/>
                <a:ea typeface="ＭＳ Ｐゴシック"/>
                <a:cs typeface="ＭＳ Ｐゴシック"/>
              </a:rPr>
              <a:t>Le système hexadécimal est en base seize</a:t>
            </a:r>
            <a:endParaRPr lang="en-US" sz="2000" dirty="0"/>
          </a:p>
          <a:p>
            <a:pPr marL="236555" indent="-236555" algn="l" defTabSz="814365">
              <a:lnSpc>
                <a:spcPct val="100000"/>
              </a:lnSpc>
              <a:spcBef>
                <a:spcPct val="50000"/>
              </a:spcBef>
              <a:spcAft>
                <a:spcPct val="0"/>
              </a:spcAft>
              <a:buClr>
                <a:srgbClr val="708CA1"/>
              </a:buClr>
              <a:buFont typeface="Wingdings"/>
              <a:buChar char="§"/>
            </a:pPr>
            <a:r>
              <a:rPr lang="fr-BE" sz="2000" b="0" i="0" dirty="0">
                <a:solidFill>
                  <a:srgbClr val="000000"/>
                </a:solidFill>
                <a:latin typeface="Arial"/>
                <a:ea typeface="ＭＳ Ｐゴシック"/>
                <a:cs typeface="ＭＳ Ｐゴシック"/>
              </a:rPr>
              <a:t>Le système de numération en base 16 utilise les chiffres de 0 à 9 et les lettres de A à F</a:t>
            </a:r>
          </a:p>
          <a:p>
            <a:pPr marL="236555" indent="-236555" algn="l" defTabSz="814365">
              <a:lnSpc>
                <a:spcPct val="100000"/>
              </a:lnSpc>
              <a:spcBef>
                <a:spcPct val="50000"/>
              </a:spcBef>
              <a:spcAft>
                <a:spcPct val="0"/>
              </a:spcAft>
              <a:buClr>
                <a:srgbClr val="708CA1"/>
              </a:buClr>
              <a:buFont typeface="Wingdings"/>
              <a:buChar char="§"/>
            </a:pPr>
            <a:r>
              <a:rPr lang="fr-BE" sz="2000" b="0" i="0" dirty="0">
                <a:solidFill>
                  <a:srgbClr val="000000"/>
                </a:solidFill>
                <a:latin typeface="Arial"/>
                <a:ea typeface="ＭＳ Ｐゴシック"/>
                <a:cs typeface="ＭＳ Ｐゴシック"/>
              </a:rPr>
              <a:t>Quatre bits (la moitié d'un octet) peuvent être représentés par une seule valeur hexadécimale</a:t>
            </a:r>
          </a:p>
          <a:p>
            <a:pPr marL="236555" indent="-236555" algn="l" defTabSz="814365">
              <a:lnSpc>
                <a:spcPct val="100000"/>
              </a:lnSpc>
              <a:spcBef>
                <a:spcPct val="50000"/>
              </a:spcBef>
              <a:spcAft>
                <a:spcPct val="0"/>
              </a:spcAft>
              <a:buClr>
                <a:srgbClr val="708CA1"/>
              </a:buClr>
              <a:buFont typeface="Wingdings"/>
              <a:buChar char="§"/>
            </a:pPr>
            <a:endParaRPr lang="en-US" sz="2000" dirty="0"/>
          </a:p>
        </p:txBody>
      </p:sp>
      <p:pic>
        <p:nvPicPr>
          <p:cNvPr id="114689" name="Picture 1" descr="E:\Work\CIE105259_Netacad Team\CCNA1_OPS-noroz-30397_Final version\1\FR\fr_ITN_Instructor-PPTs\graphics\Chapter8\ITN_instructorPPT_Chapter8_Page34.jpg"/>
          <p:cNvPicPr>
            <a:picLocks noChangeAspect="1" noChangeArrowheads="1"/>
          </p:cNvPicPr>
          <p:nvPr/>
        </p:nvPicPr>
        <p:blipFill>
          <a:blip r:embed="rId3" cstate="print"/>
          <a:srcRect/>
          <a:stretch>
            <a:fillRect/>
          </a:stretch>
        </p:blipFill>
        <p:spPr bwMode="auto">
          <a:xfrm>
            <a:off x="3410803" y="1469345"/>
            <a:ext cx="5602571" cy="4887912"/>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L'adressage IPv6</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représentation des adresses IPv6</a:t>
            </a:r>
            <a:endParaRPr lang="en-US" dirty="0">
              <a:latin typeface="Arial" charset="0"/>
            </a:endParaRPr>
          </a:p>
        </p:txBody>
      </p:sp>
      <p:sp>
        <p:nvSpPr>
          <p:cNvPr id="2" name="Content Placeholder 1"/>
          <p:cNvSpPr>
            <a:spLocks noGrp="1"/>
          </p:cNvSpPr>
          <p:nvPr>
            <p:ph idx="1"/>
          </p:nvPr>
        </p:nvSpPr>
        <p:spPr>
          <a:xfrm>
            <a:off x="213109" y="1771584"/>
            <a:ext cx="3125177" cy="5086416"/>
          </a:xfrm>
        </p:spPr>
        <p:txBody>
          <a:bodyPr/>
          <a:lstStyle/>
          <a:p>
            <a:pPr marL="236555" indent="-236555" algn="l" defTabSz="814365">
              <a:lnSpc>
                <a:spcPct val="100000"/>
              </a:lnSpc>
              <a:spcBef>
                <a:spcPct val="50000"/>
              </a:spcBef>
              <a:spcAft>
                <a:spcPct val="0"/>
              </a:spcAft>
              <a:buClr>
                <a:srgbClr val="708CA1"/>
              </a:buClr>
              <a:buFont typeface="Wingdings"/>
              <a:buChar char="§"/>
            </a:pPr>
            <a:r>
              <a:rPr lang="fr-BE" sz="2000" b="0" i="0" dirty="0">
                <a:solidFill>
                  <a:srgbClr val="000000"/>
                </a:solidFill>
                <a:latin typeface="Arial"/>
                <a:ea typeface="ＭＳ Ｐゴシック"/>
                <a:cs typeface="ＭＳ Ｐゴシック"/>
              </a:rPr>
              <a:t>Observez les valeurs binaires qui correspondent aux valeurs décimales et hexadécimales</a:t>
            </a:r>
            <a:endParaRPr lang="en-US" sz="2000" dirty="0"/>
          </a:p>
        </p:txBody>
      </p:sp>
      <p:pic>
        <p:nvPicPr>
          <p:cNvPr id="112641" name="Picture 1" descr="E:\Work\CIE105259_Netacad Team\CCNA1_OPS-noroz-30397_Final version\1\FR\fr_ITN_Instructor-PPTs\graphics\Chapter8\ITN_instructorPPT_Chapter8_Page35.jpg"/>
          <p:cNvPicPr>
            <a:picLocks noChangeAspect="1" noChangeArrowheads="1"/>
          </p:cNvPicPr>
          <p:nvPr/>
        </p:nvPicPr>
        <p:blipFill>
          <a:blip r:embed="rId3" cstate="print"/>
          <a:srcRect/>
          <a:stretch>
            <a:fillRect/>
          </a:stretch>
        </p:blipFill>
        <p:spPr bwMode="auto">
          <a:xfrm>
            <a:off x="3067503" y="1368428"/>
            <a:ext cx="5495926" cy="5257343"/>
          </a:xfrm>
          <a:prstGeom prst="rect">
            <a:avLst/>
          </a:prstGeom>
          <a:noFill/>
        </p:spPr>
      </p:pic>
    </p:spTree>
    <p:extLst>
      <p:ext uri="{BB962C8B-B14F-4D97-AF65-F5344CB8AC3E}">
        <p14:creationId xmlns:p14="http://schemas.microsoft.com/office/powerpoint/2010/main" xmlns="" val="1528555159"/>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L'adressage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représentation des</a:t>
            </a:r>
            <a:r>
              <a:rPr lang="en-US" b="1" i="0">
                <a:solidFill>
                  <a:srgbClr val="708CA1"/>
                </a:solidFill>
                <a:latin typeface="Arial"/>
                <a:ea typeface="ＭＳ Ｐゴシック"/>
                <a:cs typeface="ＭＳ Ｐゴシック"/>
              </a:rPr>
              <a:t> adresses IPv6</a:t>
            </a:r>
            <a:endParaRPr lang="en-US" dirty="0">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Comportent 128 bits, sous la forme d'une chaîne de valeurs hexadécimales</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Dans l'adressage IPv6, 4 bits représentent un seul chiffre hexadécimal, 32 valeurs hexadécimales = adresse IPv6</a:t>
            </a:r>
          </a:p>
          <a:p>
            <a:pPr marL="0" indent="0" algn="l" defTabSz="814365">
              <a:spcBef>
                <a:spcPct val="50000"/>
              </a:spcBef>
              <a:spcAft>
                <a:spcPct val="0"/>
              </a:spcAft>
              <a:buNone/>
            </a:pPr>
            <a:endParaRPr lang="en-US" dirty="0" smtClean="0"/>
          </a:p>
          <a:p>
            <a:pPr marL="457200" lvl="1" indent="0" algn="l" defTabSz="814365">
              <a:spcBef>
                <a:spcPct val="35000"/>
              </a:spcBef>
              <a:spcAft>
                <a:spcPct val="0"/>
              </a:spcAft>
              <a:buNone/>
            </a:pPr>
            <a:r>
              <a:rPr lang="en-US" sz="2400" b="1" i="0">
                <a:solidFill>
                  <a:srgbClr val="000000"/>
                </a:solidFill>
                <a:latin typeface="Courier New"/>
                <a:ea typeface="Times New Roman"/>
                <a:cs typeface="Courier New"/>
              </a:rPr>
              <a:t>2001:0DB8:0000:1111:0000:0000:0000:0200</a:t>
            </a:r>
          </a:p>
          <a:p>
            <a:pPr marL="457200" lvl="1" indent="0" algn="l" defTabSz="814365">
              <a:spcBef>
                <a:spcPct val="35000"/>
              </a:spcBef>
              <a:spcAft>
                <a:spcPct val="0"/>
              </a:spcAft>
              <a:buNone/>
            </a:pPr>
            <a:r>
              <a:rPr lang="en-US" sz="2400" b="1" i="0">
                <a:solidFill>
                  <a:srgbClr val="000000"/>
                </a:solidFill>
                <a:latin typeface="Courier New"/>
                <a:ea typeface="Times New Roman"/>
                <a:cs typeface="Courier New"/>
              </a:rPr>
              <a:t>FE80:0000:0000:0000:0123:4567:89AB:CDEF</a:t>
            </a:r>
          </a:p>
          <a:p>
            <a:pPr marL="800100" lvl="1" indent="-342900" algn="l" defTabSz="814365">
              <a:spcBef>
                <a:spcPct val="35000"/>
              </a:spcBef>
              <a:spcAft>
                <a:spcPct val="0"/>
              </a:spcAft>
              <a:buClr>
                <a:srgbClr val="708CA1"/>
              </a:buClr>
              <a:buFont typeface="Arial"/>
              <a:buChar char="•"/>
            </a:pPr>
            <a:endParaRPr lang="en-US" sz="2400" dirty="0" smtClean="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Un hextet fait référence à un segment de 16 bits ou quatre hexadécimales</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Peuvent être écrites en minuscules ou en majuscules </a:t>
            </a:r>
            <a:endParaRPr lang="en-US" b="1" dirty="0"/>
          </a:p>
          <a:p>
            <a:pPr marL="236555" indent="-236555" algn="l" defTabSz="814365">
              <a:lnSpc>
                <a:spcPct val="95000"/>
              </a:lnSpc>
              <a:spcBef>
                <a:spcPct val="50000"/>
              </a:spcBef>
              <a:spcAft>
                <a:spcPct val="0"/>
              </a:spcAft>
              <a:buClr>
                <a:srgbClr val="708CA1"/>
              </a:buClr>
              <a:buFont typeface="Wingdings"/>
              <a:buChar char="§"/>
            </a:pPr>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97496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L'adressage IPv6</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Règle n°1 - Omettre les zéros en début de segment</a:t>
            </a:r>
            <a:endParaRPr lang="fr-FR" dirty="0">
              <a:latin typeface="Arial" charset="0"/>
            </a:endParaRPr>
          </a:p>
        </p:txBody>
      </p:sp>
      <p:sp>
        <p:nvSpPr>
          <p:cNvPr id="2" name="Content Placeholder 1"/>
          <p:cNvSpPr>
            <a:spLocks noGrp="1"/>
          </p:cNvSpPr>
          <p:nvPr>
            <p:ph idx="1"/>
          </p:nvPr>
        </p:nvSpPr>
        <p:spPr>
          <a:xfrm>
            <a:off x="213109" y="2220686"/>
            <a:ext cx="8733677" cy="4245222"/>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Première règle pour réduire les adresses IPv6 : les zéros (0) du début d'une section de 16 bits (ou hextet) peuvent être omis</a:t>
            </a:r>
          </a:p>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01AB est équivalent à 1AB</a:t>
            </a:r>
          </a:p>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09F0 est équivalent à 9F0</a:t>
            </a:r>
          </a:p>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0A00 est équivalent à A00</a:t>
            </a:r>
          </a:p>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00AB est équivalent à AB</a:t>
            </a:r>
          </a:p>
          <a:p>
            <a:pPr marL="0" indent="0" algn="l" defTabSz="814365">
              <a:spcBef>
                <a:spcPct val="50000"/>
              </a:spcBef>
              <a:spcAft>
                <a:spcPct val="0"/>
              </a:spcAft>
              <a:buNone/>
            </a:pPr>
            <a:endParaRPr lang="fr-FR"/>
          </a:p>
        </p:txBody>
      </p:sp>
      <p:pic>
        <p:nvPicPr>
          <p:cNvPr id="1026" name="Picture 2"/>
          <p:cNvPicPr>
            <a:picLocks noChangeAspect="1" noChangeArrowheads="1"/>
          </p:cNvPicPr>
          <p:nvPr/>
        </p:nvPicPr>
        <p:blipFill>
          <a:blip r:embed="rId3" cstate="print"/>
          <a:stretch>
            <a:fillRect/>
          </a:stretch>
        </p:blipFill>
        <p:spPr bwMode="auto">
          <a:xfrm>
            <a:off x="1260929" y="4934859"/>
            <a:ext cx="6054271" cy="1669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844326"/>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L'adressage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Règle n°2 - Omettre toutes les séquences de zéros</a:t>
            </a:r>
            <a:endParaRPr lang="fr-FR">
              <a:latin typeface="Arial" charset="0"/>
            </a:endParaRPr>
          </a:p>
        </p:txBody>
      </p:sp>
      <p:sp>
        <p:nvSpPr>
          <p:cNvPr id="2" name="Content Placeholder 1"/>
          <p:cNvSpPr>
            <a:spLocks noGrp="1"/>
          </p:cNvSpPr>
          <p:nvPr>
            <p:ph idx="1"/>
          </p:nvPr>
        </p:nvSpPr>
        <p:spPr>
          <a:xfrm>
            <a:off x="213109" y="1872968"/>
            <a:ext cx="8733677" cy="4368175"/>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smtClean="0">
                <a:solidFill>
                  <a:srgbClr val="000000"/>
                </a:solidFill>
                <a:latin typeface="Arial"/>
                <a:ea typeface="ＭＳ Ｐゴシック"/>
                <a:cs typeface="ＭＳ Ｐゴシック"/>
              </a:rPr>
              <a:t>Une suite de deux deux-points (::) peut remplacer toute chaîne unique et continue d'un ou plusieurs segments de 16 bits (hextets) comprenant uniquement des zéros. </a:t>
            </a:r>
            <a:endParaRPr lang="fr-FR" smtClean="0"/>
          </a:p>
          <a:p>
            <a:pPr marL="236555" indent="-236555" algn="l" defTabSz="814365">
              <a:lnSpc>
                <a:spcPct val="95000"/>
              </a:lnSpc>
              <a:spcBef>
                <a:spcPct val="50000"/>
              </a:spcBef>
              <a:spcAft>
                <a:spcPct val="0"/>
              </a:spcAft>
              <a:buClr>
                <a:srgbClr val="708CA1"/>
              </a:buClr>
              <a:buFont typeface="Wingdings"/>
              <a:buChar char="§"/>
            </a:pPr>
            <a:r>
              <a:rPr lang="fr-FR" sz="2400" b="0" i="0" smtClean="0">
                <a:solidFill>
                  <a:srgbClr val="000000"/>
                </a:solidFill>
                <a:latin typeface="Arial"/>
                <a:ea typeface="ＭＳ Ｐゴシック"/>
                <a:cs typeface="ＭＳ Ｐゴシック"/>
              </a:rPr>
              <a:t>Cette suite (::) ne peut être utilisée qu'une seule fois dans une adresse, sinon celle-ci devient ambiguë. </a:t>
            </a:r>
          </a:p>
          <a:p>
            <a:pPr marL="236555" indent="-236555" algn="l" defTabSz="814365">
              <a:lnSpc>
                <a:spcPct val="95000"/>
              </a:lnSpc>
              <a:spcBef>
                <a:spcPct val="50000"/>
              </a:spcBef>
              <a:spcAft>
                <a:spcPct val="0"/>
              </a:spcAft>
              <a:buClr>
                <a:srgbClr val="708CA1"/>
              </a:buClr>
              <a:buFont typeface="Wingdings"/>
              <a:buChar char="§"/>
            </a:pPr>
            <a:r>
              <a:rPr lang="fr-FR" sz="2400" b="0" i="0" smtClean="0">
                <a:solidFill>
                  <a:srgbClr val="000000"/>
                </a:solidFill>
                <a:latin typeface="Arial"/>
                <a:ea typeface="ＭＳ Ｐゴシック"/>
                <a:cs typeface="ＭＳ Ｐゴシック"/>
              </a:rPr>
              <a:t>C'est ce qu'on appelle le </a:t>
            </a:r>
            <a:r>
              <a:rPr lang="fr-FR" sz="2400" b="0" i="1" smtClean="0">
                <a:solidFill>
                  <a:srgbClr val="000000"/>
                </a:solidFill>
                <a:latin typeface="Arial"/>
                <a:ea typeface="ＭＳ Ｐゴシック"/>
                <a:cs typeface="ＭＳ Ｐゴシック"/>
              </a:rPr>
              <a:t>format compressé </a:t>
            </a:r>
            <a:endParaRPr lang="fr-FR" smtClean="0"/>
          </a:p>
          <a:p>
            <a:pPr marL="236555" indent="-236555" algn="l" defTabSz="814365">
              <a:lnSpc>
                <a:spcPct val="95000"/>
              </a:lnSpc>
              <a:spcBef>
                <a:spcPct val="50000"/>
              </a:spcBef>
              <a:spcAft>
                <a:spcPct val="0"/>
              </a:spcAft>
              <a:buClr>
                <a:srgbClr val="708CA1"/>
              </a:buClr>
              <a:buFont typeface="Wingdings"/>
              <a:buChar char="§"/>
            </a:pPr>
            <a:r>
              <a:rPr lang="fr-FR" sz="2400" b="0" i="0" smtClean="0">
                <a:solidFill>
                  <a:srgbClr val="000000"/>
                </a:solidFill>
                <a:latin typeface="Arial"/>
                <a:ea typeface="ＭＳ Ｐゴシック"/>
                <a:cs typeface="ＭＳ Ｐゴシック"/>
              </a:rPr>
              <a:t>Adresse incorrecte – 2001:0DB8::ABCD::1234</a:t>
            </a:r>
          </a:p>
          <a:p>
            <a:pPr marL="0" indent="0" algn="l" defTabSz="814365">
              <a:spcBef>
                <a:spcPct val="50000"/>
              </a:spcBef>
              <a:spcAft>
                <a:spcPct val="0"/>
              </a:spcAft>
              <a:buNone/>
            </a:pPr>
            <a:endParaRPr lang="fr-FR" smtClean="0"/>
          </a:p>
          <a:p>
            <a:pPr marL="0" indent="0" algn="l" defTabSz="814365">
              <a:spcBef>
                <a:spcPct val="50000"/>
              </a:spcBef>
              <a:spcAft>
                <a:spcPct val="0"/>
              </a:spcAft>
              <a:buNone/>
            </a:pPr>
            <a:endParaRPr lang="fr-FR"/>
          </a:p>
        </p:txBody>
      </p:sp>
    </p:spTree>
    <p:extLst>
      <p:ext uri="{BB962C8B-B14F-4D97-AF65-F5344CB8AC3E}">
        <p14:creationId xmlns:p14="http://schemas.microsoft.com/office/powerpoint/2010/main" xmlns="" val="125473252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815298"/>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L'adressage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Règle n°2 - Omettre toutes les séquences de zéros</a:t>
            </a:r>
            <a:endParaRPr lang="fr-FR">
              <a:latin typeface="Arial" charset="0"/>
            </a:endParaRPr>
          </a:p>
        </p:txBody>
      </p:sp>
      <p:sp>
        <p:nvSpPr>
          <p:cNvPr id="2" name="Content Placeholder 1"/>
          <p:cNvSpPr>
            <a:spLocks noGrp="1"/>
          </p:cNvSpPr>
          <p:nvPr>
            <p:ph idx="1"/>
          </p:nvPr>
        </p:nvSpPr>
        <p:spPr>
          <a:xfrm>
            <a:off x="213109" y="1756856"/>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smtClean="0">
                <a:solidFill>
                  <a:srgbClr val="000000"/>
                </a:solidFill>
                <a:latin typeface="Arial"/>
                <a:ea typeface="ＭＳ Ｐゴシック"/>
                <a:cs typeface="ＭＳ Ｐゴシック"/>
              </a:rPr>
              <a:t>Exemples</a:t>
            </a:r>
          </a:p>
          <a:p>
            <a:pPr marL="0" indent="0" algn="l" defTabSz="814365">
              <a:spcBef>
                <a:spcPct val="50000"/>
              </a:spcBef>
              <a:spcAft>
                <a:spcPct val="0"/>
              </a:spcAft>
              <a:buNone/>
            </a:pPr>
            <a:endParaRPr lang="fr-FR" smtClean="0"/>
          </a:p>
          <a:p>
            <a:pPr marL="0" indent="0" algn="l" defTabSz="814365">
              <a:spcBef>
                <a:spcPct val="50000"/>
              </a:spcBef>
              <a:spcAft>
                <a:spcPct val="0"/>
              </a:spcAft>
              <a:buNone/>
            </a:pPr>
            <a:r>
              <a:rPr lang="fr-FR" sz="2400" b="0" i="0" smtClean="0">
                <a:solidFill>
                  <a:srgbClr val="000000"/>
                </a:solidFill>
                <a:latin typeface="Arial"/>
                <a:ea typeface="ＭＳ Ｐゴシック"/>
                <a:cs typeface="ＭＳ Ｐゴシック"/>
              </a:rPr>
              <a:t>1</a:t>
            </a:r>
            <a:endParaRPr lang="fr-FR"/>
          </a:p>
        </p:txBody>
      </p:sp>
      <p:pic>
        <p:nvPicPr>
          <p:cNvPr id="2050" name="Picture 2"/>
          <p:cNvPicPr>
            <a:picLocks noChangeAspect="1" noChangeArrowheads="1"/>
          </p:cNvPicPr>
          <p:nvPr/>
        </p:nvPicPr>
        <p:blipFill>
          <a:blip r:embed="rId3" cstate="print"/>
          <a:srcRect b="12195"/>
          <a:stretch>
            <a:fillRect/>
          </a:stretch>
        </p:blipFill>
        <p:spPr bwMode="auto">
          <a:xfrm>
            <a:off x="1103627" y="2114838"/>
            <a:ext cx="6385744" cy="29361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cstate="print"/>
          <a:stretch>
            <a:fillRect/>
          </a:stretch>
        </p:blipFill>
        <p:spPr bwMode="auto">
          <a:xfrm>
            <a:off x="1074058" y="5021943"/>
            <a:ext cx="6516380" cy="15178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76855" y="5744833"/>
            <a:ext cx="356187" cy="424732"/>
          </a:xfrm>
          <a:prstGeom prst="rect">
            <a:avLst/>
          </a:prstGeom>
          <a:noFill/>
        </p:spPr>
        <p:txBody>
          <a:bodyPr wrap="none" rtlCol="0">
            <a:spAutoFit/>
          </a:bodyPr>
          <a:lstStyle/>
          <a:p>
            <a:pPr algn="ctr">
              <a:lnSpc>
                <a:spcPct val="90000"/>
              </a:lnSpc>
              <a:buNone/>
            </a:pPr>
            <a:r>
              <a:rPr lang="fr-FR" sz="2400" b="0" i="0" smtClean="0">
                <a:solidFill>
                  <a:schemeClr val="tx1"/>
                </a:solidFill>
                <a:latin typeface="Arial"/>
                <a:ea typeface="ＭＳ Ｐゴシック"/>
                <a:cs typeface="ＭＳ Ｐゴシック"/>
              </a:rPr>
              <a:t>2</a:t>
            </a:r>
            <a:endParaRPr lang="fr-FR"/>
          </a:p>
        </p:txBody>
      </p:sp>
    </p:spTree>
    <p:extLst>
      <p:ext uri="{BB962C8B-B14F-4D97-AF65-F5344CB8AC3E}">
        <p14:creationId xmlns:p14="http://schemas.microsoft.com/office/powerpoint/2010/main" xmlns="" val="162942630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Adressage IP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Introduction</a:t>
            </a:r>
            <a:endParaRPr lang="en-US" dirty="0">
              <a:latin typeface="Arial" charset="0"/>
            </a:endParaRPr>
          </a:p>
        </p:txBody>
      </p:sp>
      <p:sp>
        <p:nvSpPr>
          <p:cNvPr id="3" name="Content Placeholder 2"/>
          <p:cNvSpPr>
            <a:spLocks noGrp="1"/>
          </p:cNvSpPr>
          <p:nvPr>
            <p:ph idx="1"/>
          </p:nvPr>
        </p:nvSpPr>
        <p:spPr/>
        <p:txBody>
          <a:bodyPr/>
          <a:lstStyle/>
          <a:p>
            <a:pPr marL="0" indent="0" algn="l" defTabSz="814365">
              <a:spcBef>
                <a:spcPct val="50000"/>
              </a:spcBef>
              <a:spcAft>
                <a:spcPct val="0"/>
              </a:spcAft>
              <a:buNone/>
            </a:pPr>
            <a:r>
              <a:rPr lang="fr-BE" sz="2400" b="0" i="0">
                <a:solidFill>
                  <a:srgbClr val="000000"/>
                </a:solidFill>
                <a:latin typeface="Arial"/>
                <a:ea typeface="ＭＳ Ｐゴシック"/>
                <a:cs typeface="ＭＳ Ｐゴシック"/>
              </a:rPr>
              <a:t>Dans ce chapitre, vous allez apprendre à (suite) :</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Décrire les adresses de multidiffusion</a:t>
            </a:r>
            <a:endParaRPr lang="en-US" dirty="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Décrire le rôle du protocole ICMP dans un réseau IP (IPv4 et IPv6)</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Utiliser les utilitaires ping et traceroute pour tester la connectivité réseau</a:t>
            </a:r>
            <a:endParaRPr lang="en-US" dirty="0"/>
          </a:p>
        </p:txBody>
      </p:sp>
    </p:spTree>
    <p:extLst>
      <p:ext uri="{BB962C8B-B14F-4D97-AF65-F5344CB8AC3E}">
        <p14:creationId xmlns:p14="http://schemas.microsoft.com/office/powerpoint/2010/main" xmlns="" val="232631596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Types d'adresses IPv6</a:t>
            </a:r>
            <a:endParaRPr lang="en-US" dirty="0">
              <a:latin typeface="Arial" charset="0"/>
            </a:endParaRPr>
          </a:p>
        </p:txBody>
      </p:sp>
      <p:sp>
        <p:nvSpPr>
          <p:cNvPr id="4" name="Rectangle 3"/>
          <p:cNvSpPr/>
          <p:nvPr/>
        </p:nvSpPr>
        <p:spPr>
          <a:xfrm>
            <a:off x="319314" y="1857829"/>
            <a:ext cx="8432800" cy="3083921"/>
          </a:xfrm>
          <a:prstGeom prst="rect">
            <a:avLst/>
          </a:prstGeom>
        </p:spPr>
        <p:txBody>
          <a:bodyPr wrap="square">
            <a:spAutoFit/>
          </a:bodyPr>
          <a:lstStyle/>
          <a:p>
            <a:pPr algn="l">
              <a:buNone/>
            </a:pPr>
            <a:r>
              <a:rPr lang="fr-BE" sz="2400" b="0" i="0">
                <a:solidFill>
                  <a:schemeClr val="tx1"/>
                </a:solidFill>
                <a:latin typeface="Arial"/>
                <a:ea typeface="ＭＳ Ｐゴシック"/>
                <a:cs typeface="ＭＳ Ｐゴシック"/>
              </a:rPr>
              <a:t>Il existe trois types d'adresses IPv6 :</a:t>
            </a:r>
          </a:p>
          <a:p>
            <a:pPr algn="ctr">
              <a:lnSpc>
                <a:spcPct val="90000"/>
              </a:lnSpc>
              <a:buNone/>
            </a:pPr>
            <a:endParaRPr lang="en-US" b="1" dirty="0" smtClean="0"/>
          </a:p>
          <a:p>
            <a:pPr marL="457200" indent="-457200" algn="l">
              <a:buFont typeface="Arial"/>
              <a:buChar char="•"/>
            </a:pPr>
            <a:r>
              <a:rPr lang="en-US" sz="2400" b="1" i="0">
                <a:solidFill>
                  <a:schemeClr val="tx1"/>
                </a:solidFill>
                <a:latin typeface="Arial"/>
                <a:ea typeface="ＭＳ Ｐゴシック"/>
                <a:cs typeface="ＭＳ Ｐゴシック"/>
              </a:rPr>
              <a:t>Monodiffusion</a:t>
            </a:r>
          </a:p>
          <a:p>
            <a:pPr marL="457200" indent="-457200" algn="l">
              <a:buFont typeface="Arial"/>
              <a:buChar char="•"/>
            </a:pPr>
            <a:endParaRPr lang="en-US" dirty="0"/>
          </a:p>
          <a:p>
            <a:pPr marL="457200" indent="-457200" algn="l">
              <a:buFont typeface="Arial"/>
              <a:buChar char="•"/>
            </a:pPr>
            <a:r>
              <a:rPr lang="fr-BE" sz="2400" b="1" i="0">
                <a:solidFill>
                  <a:schemeClr val="tx1"/>
                </a:solidFill>
                <a:latin typeface="Arial"/>
                <a:ea typeface="ＭＳ Ｐゴシック"/>
                <a:cs typeface="ＭＳ Ｐゴシック"/>
              </a:rPr>
              <a:t>Multidiffusion</a:t>
            </a:r>
            <a:r>
              <a:rPr lang="fr-BE" sz="2400" b="0" i="0">
                <a:solidFill>
                  <a:schemeClr val="tx1"/>
                </a:solidFill>
                <a:latin typeface="Arial"/>
                <a:ea typeface="ＭＳ Ｐゴシック"/>
                <a:cs typeface="ＭＳ Ｐゴシック"/>
              </a:rPr>
              <a:t> </a:t>
            </a:r>
          </a:p>
          <a:p>
            <a:pPr marL="457200" indent="-457200" algn="l">
              <a:buFont typeface="Arial"/>
              <a:buChar char="•"/>
            </a:pPr>
            <a:endParaRPr lang="en-US" dirty="0"/>
          </a:p>
          <a:p>
            <a:pPr marL="457200" indent="-457200" algn="l">
              <a:buFont typeface="Arial"/>
              <a:buChar char="•"/>
            </a:pPr>
            <a:r>
              <a:rPr lang="fr-BE" sz="2400" b="1" i="0">
                <a:solidFill>
                  <a:schemeClr val="tx1"/>
                </a:solidFill>
                <a:latin typeface="Arial"/>
                <a:ea typeface="ＭＳ Ｐゴシック"/>
                <a:cs typeface="ＭＳ Ｐゴシック"/>
              </a:rPr>
              <a:t>Anycast</a:t>
            </a:r>
            <a:endParaRPr lang="en-US" dirty="0"/>
          </a:p>
          <a:p>
            <a:pPr algn="ctr">
              <a:lnSpc>
                <a:spcPct val="90000"/>
              </a:lnSpc>
              <a:buNone/>
            </a:pPr>
            <a:endParaRPr lang="en-US" dirty="0"/>
          </a:p>
          <a:p>
            <a:pPr algn="l">
              <a:buNone/>
            </a:pPr>
            <a:r>
              <a:rPr lang="fr-BE" sz="2400" b="0" i="0">
                <a:solidFill>
                  <a:schemeClr val="tx1"/>
                </a:solidFill>
                <a:latin typeface="Arial"/>
                <a:ea typeface="ＭＳ Ｐゴシック"/>
                <a:cs typeface="ＭＳ Ｐゴシック"/>
              </a:rPr>
              <a:t>Remarque : IPv6 n'a pas d'adresses de diffusion.</a:t>
            </a:r>
            <a:endParaRPr lang="en-US" dirty="0">
              <a:effectLst/>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La longueur du préfixe IPv6</a:t>
            </a:r>
            <a:endParaRPr lang="en-US" dirty="0">
              <a:latin typeface="Arial" charset="0"/>
            </a:endParaRPr>
          </a:p>
        </p:txBody>
      </p:sp>
      <p:sp>
        <p:nvSpPr>
          <p:cNvPr id="2" name="Content Placeholder 1"/>
          <p:cNvSpPr>
            <a:spLocks noGrp="1"/>
          </p:cNvSpPr>
          <p:nvPr>
            <p:ph idx="1"/>
          </p:nvPr>
        </p:nvSpPr>
        <p:spPr>
          <a:xfrm>
            <a:off x="213109" y="1436913"/>
            <a:ext cx="8733677" cy="4898365"/>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IPv6 n'utilise pas la notation décimale à point du masque de sous-réseau.</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La longueur de préfixe indique la partie réseau d'une adresse IPv6 au format suivant : </a:t>
            </a:r>
          </a:p>
          <a:p>
            <a:pPr marL="800100"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ＭＳ Ｐゴシック"/>
                <a:cs typeface="ＭＳ Ｐゴシック"/>
              </a:rPr>
              <a:t>Adresse IPv6/longueur de préfixe</a:t>
            </a:r>
          </a:p>
          <a:p>
            <a:pPr marL="800100"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ＭＳ Ｐゴシック"/>
                <a:cs typeface="ＭＳ Ｐゴシック"/>
              </a:rPr>
              <a:t>La longueur de préfixe peut aller de 0 à 128</a:t>
            </a:r>
          </a:p>
          <a:p>
            <a:pPr marL="800100" lvl="1" indent="-342900" algn="l" defTabSz="814365">
              <a:spcBef>
                <a:spcPct val="35000"/>
              </a:spcBef>
              <a:spcAft>
                <a:spcPct val="0"/>
              </a:spcAft>
              <a:buClr>
                <a:srgbClr val="708CA1"/>
              </a:buClr>
              <a:buFont typeface="Arial"/>
              <a:buChar char="•"/>
            </a:pPr>
            <a:r>
              <a:rPr lang="fr-BE" sz="2000" b="0" i="0" dirty="0">
                <a:solidFill>
                  <a:srgbClr val="000000"/>
                </a:solidFill>
                <a:latin typeface="Arial"/>
                <a:ea typeface="ＭＳ Ｐゴシック"/>
                <a:cs typeface="ＭＳ Ｐゴシック"/>
              </a:rPr>
              <a:t>La longueur de préfixe est généralement /64</a:t>
            </a:r>
          </a:p>
          <a:p>
            <a:pPr marL="800100" lvl="1" indent="-342900" algn="l" defTabSz="814365">
              <a:spcBef>
                <a:spcPct val="35000"/>
              </a:spcBef>
              <a:spcAft>
                <a:spcPct val="0"/>
              </a:spcAft>
              <a:buClr>
                <a:srgbClr val="708CA1"/>
              </a:buClr>
              <a:buFont typeface="Arial"/>
              <a:buChar char="•"/>
            </a:pPr>
            <a:endParaRPr lang="en-US" dirty="0">
              <a:effectLst/>
            </a:endParaRPr>
          </a:p>
        </p:txBody>
      </p:sp>
      <p:pic>
        <p:nvPicPr>
          <p:cNvPr id="11266" name="Picture 2"/>
          <p:cNvPicPr>
            <a:picLocks noChangeAspect="1" noChangeArrowheads="1"/>
          </p:cNvPicPr>
          <p:nvPr/>
        </p:nvPicPr>
        <p:blipFill>
          <a:blip r:embed="rId3" cstate="print"/>
          <a:stretch>
            <a:fillRect/>
          </a:stretch>
        </p:blipFill>
        <p:spPr bwMode="auto">
          <a:xfrm>
            <a:off x="2281236" y="4478361"/>
            <a:ext cx="4581525" cy="19416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7997983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adresses IPv6 de monodiffusion</a:t>
            </a:r>
            <a:endParaRPr lang="en-US" dirty="0">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1" i="0">
                <a:solidFill>
                  <a:srgbClr val="000000"/>
                </a:solidFill>
                <a:latin typeface="Arial"/>
                <a:ea typeface="ＭＳ Ｐゴシック"/>
                <a:cs typeface="ＭＳ Ｐゴシック"/>
              </a:rPr>
              <a:t>Monodiffusion</a:t>
            </a:r>
            <a:r>
              <a:rPr lang="fr-BE" sz="2400" b="0" i="0">
                <a:solidFill>
                  <a:srgbClr val="000000"/>
                </a:solidFill>
                <a:latin typeface="Arial"/>
                <a:ea typeface="ＭＳ Ｐゴシック"/>
                <a:cs typeface="ＭＳ Ｐゴシック"/>
              </a:rPr>
              <a:t>  </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Identifie de façon unique une interface sur un périphérique Ipv6</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Un paquet envoyé à une adresse de monodiffusion est reçu par l'interface correspondant à cette adresse.  </a:t>
            </a:r>
          </a:p>
          <a:p>
            <a:pPr marL="236555" indent="-236555" algn="l" defTabSz="814365">
              <a:lnSpc>
                <a:spcPct val="95000"/>
              </a:lnSpc>
              <a:spcBef>
                <a:spcPct val="50000"/>
              </a:spcBef>
              <a:spcAft>
                <a:spcPct val="0"/>
              </a:spcAft>
              <a:buClr>
                <a:srgbClr val="708CA1"/>
              </a:buClr>
              <a:buFont typeface="Wingdings"/>
              <a:buChar char="§"/>
            </a:pPr>
            <a:endParaRPr lang="en-US" dirty="0"/>
          </a:p>
          <a:p>
            <a:pPr marL="236555" indent="-236555" algn="l" defTabSz="814365">
              <a:lnSpc>
                <a:spcPct val="95000"/>
              </a:lnSpc>
              <a:spcBef>
                <a:spcPct val="50000"/>
              </a:spcBef>
              <a:spcAft>
                <a:spcPct val="0"/>
              </a:spcAft>
              <a:buClr>
                <a:srgbClr val="708CA1"/>
              </a:buClr>
              <a:buFont typeface="Wingdings"/>
              <a:buChar char="§"/>
            </a:pPr>
            <a:endParaRPr lang="en-US" dirty="0" smtClean="0"/>
          </a:p>
          <a:p>
            <a:pPr marL="236555" indent="-236555" algn="l" defTabSz="814365">
              <a:lnSpc>
                <a:spcPct val="95000"/>
              </a:lnSpc>
              <a:spcBef>
                <a:spcPct val="50000"/>
              </a:spcBef>
              <a:spcAft>
                <a:spcPct val="0"/>
              </a:spcAft>
              <a:buClr>
                <a:srgbClr val="708CA1"/>
              </a:buClr>
              <a:buFont typeface="Wingdings"/>
              <a:buChar char="§"/>
            </a:pPr>
            <a:endParaRPr lang="en-US" dirty="0"/>
          </a:p>
          <a:p>
            <a:pPr marL="236555" indent="-236555" algn="l" defTabSz="814365">
              <a:lnSpc>
                <a:spcPct val="95000"/>
              </a:lnSpc>
              <a:spcBef>
                <a:spcPct val="50000"/>
              </a:spcBef>
              <a:spcAft>
                <a:spcPct val="0"/>
              </a:spcAft>
              <a:buClr>
                <a:srgbClr val="708CA1"/>
              </a:buClr>
              <a:buFont typeface="Wingdings"/>
              <a:buChar char="§"/>
            </a:pPr>
            <a:endParaRPr lang="en-US" b="1" dirty="0" smtClean="0"/>
          </a:p>
          <a:p>
            <a:pPr marL="236555" indent="-236555" algn="l" defTabSz="814365">
              <a:lnSpc>
                <a:spcPct val="95000"/>
              </a:lnSpc>
              <a:spcBef>
                <a:spcPct val="50000"/>
              </a:spcBef>
              <a:spcAft>
                <a:spcPct val="0"/>
              </a:spcAft>
              <a:buClr>
                <a:srgbClr val="708CA1"/>
              </a:buClr>
              <a:buFont typeface="Wingdings"/>
              <a:buChar char="§"/>
            </a:pPr>
            <a:endParaRPr lang="en-US" b="1" dirty="0"/>
          </a:p>
          <a:p>
            <a:pPr marL="236555" indent="-236555" algn="l" defTabSz="814365">
              <a:lnSpc>
                <a:spcPct val="95000"/>
              </a:lnSpc>
              <a:spcBef>
                <a:spcPct val="50000"/>
              </a:spcBef>
              <a:spcAft>
                <a:spcPct val="0"/>
              </a:spcAft>
              <a:buClr>
                <a:srgbClr val="708CA1"/>
              </a:buClr>
              <a:buFont typeface="Wingdings"/>
              <a:buChar char="§"/>
            </a:pPr>
            <a:endParaRPr lang="en-US" b="1" dirty="0" smtClean="0"/>
          </a:p>
          <a:p>
            <a:pPr marL="236555" indent="-236555" algn="l" defTabSz="814365">
              <a:lnSpc>
                <a:spcPct val="95000"/>
              </a:lnSpc>
              <a:spcBef>
                <a:spcPct val="50000"/>
              </a:spcBef>
              <a:spcAft>
                <a:spcPct val="0"/>
              </a:spcAft>
              <a:buClr>
                <a:srgbClr val="708CA1"/>
              </a:buClr>
              <a:buFont typeface="Wingdings"/>
              <a:buChar char="§"/>
            </a:pPr>
            <a:endParaRPr lang="en-US" b="1" dirty="0"/>
          </a:p>
          <a:p>
            <a:pPr marL="236555" indent="-236555" algn="l" defTabSz="814365">
              <a:lnSpc>
                <a:spcPct val="95000"/>
              </a:lnSpc>
              <a:spcBef>
                <a:spcPct val="50000"/>
              </a:spcBef>
              <a:spcAft>
                <a:spcPct val="0"/>
              </a:spcAft>
              <a:buClr>
                <a:srgbClr val="708CA1"/>
              </a:buClr>
              <a:buFont typeface="Wingdings"/>
              <a:buChar char="§"/>
            </a:pPr>
            <a:endParaRPr lang="en-US" dirty="0"/>
          </a:p>
        </p:txBody>
      </p:sp>
      <p:pic>
        <p:nvPicPr>
          <p:cNvPr id="3074" name="Picture 2"/>
          <p:cNvPicPr>
            <a:picLocks noChangeAspect="1" noChangeArrowheads="1"/>
          </p:cNvPicPr>
          <p:nvPr/>
        </p:nvPicPr>
        <p:blipFill>
          <a:blip r:embed="rId3" cstate="print"/>
          <a:stretch>
            <a:fillRect/>
          </a:stretch>
        </p:blipFill>
        <p:spPr bwMode="auto">
          <a:xfrm>
            <a:off x="2421973" y="2873829"/>
            <a:ext cx="4819375" cy="38673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420524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adresses IPv6 de monodiffusion</a:t>
            </a:r>
            <a:endParaRPr lang="en-US" dirty="0">
              <a:latin typeface="Arial" charset="0"/>
            </a:endParaRPr>
          </a:p>
        </p:txBody>
      </p:sp>
      <p:pic>
        <p:nvPicPr>
          <p:cNvPr id="5122" name="Picture 2"/>
          <p:cNvPicPr>
            <a:picLocks noChangeAspect="1" noChangeArrowheads="1"/>
          </p:cNvPicPr>
          <p:nvPr/>
        </p:nvPicPr>
        <p:blipFill>
          <a:blip r:embed="rId3" cstate="print"/>
          <a:stretch>
            <a:fillRect/>
          </a:stretch>
        </p:blipFill>
        <p:spPr bwMode="auto">
          <a:xfrm>
            <a:off x="1204686" y="1368017"/>
            <a:ext cx="6426759" cy="5157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4876798"/>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adresses IPv6 de monodiffusion</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pPr marL="236555" indent="-236555" algn="l" defTabSz="814365">
              <a:lnSpc>
                <a:spcPct val="95000"/>
              </a:lnSpc>
              <a:spcBef>
                <a:spcPct val="50000"/>
              </a:spcBef>
              <a:spcAft>
                <a:spcPct val="0"/>
              </a:spcAft>
              <a:buClr>
                <a:srgbClr val="708CA1"/>
              </a:buClr>
              <a:buFont typeface="Wingdings"/>
              <a:buChar char="§"/>
            </a:pPr>
            <a:r>
              <a:rPr lang="en-US" sz="2400" b="1" i="0">
                <a:solidFill>
                  <a:srgbClr val="000000"/>
                </a:solidFill>
                <a:latin typeface="Arial"/>
                <a:ea typeface="ＭＳ Ｐゴシック"/>
                <a:cs typeface="ＭＳ Ｐゴシック"/>
              </a:rPr>
              <a:t>Monodiffusion globale</a:t>
            </a:r>
            <a:endParaRPr lang="en-US" dirty="0"/>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Similaire à une adresse IPv4 publique</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Globalement unique</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Adresses routables sur Internet </a:t>
            </a:r>
            <a:endParaRPr lang="en-US" dirty="0" smtClean="0"/>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Peuvent être configurées pour être statiques ou attribuées dynamiquement </a:t>
            </a:r>
          </a:p>
          <a:p>
            <a:pPr marL="236555" indent="-236555" algn="l" defTabSz="814365">
              <a:lnSpc>
                <a:spcPct val="95000"/>
              </a:lnSpc>
              <a:spcBef>
                <a:spcPct val="50000"/>
              </a:spcBef>
              <a:spcAft>
                <a:spcPct val="0"/>
              </a:spcAft>
              <a:buClr>
                <a:srgbClr val="708CA1"/>
              </a:buClr>
              <a:buFont typeface="Wingdings"/>
              <a:buChar char="§"/>
            </a:pPr>
            <a:r>
              <a:rPr lang="en-US" sz="2400" b="1" i="0">
                <a:solidFill>
                  <a:srgbClr val="000000"/>
                </a:solidFill>
                <a:latin typeface="Arial"/>
                <a:ea typeface="ＭＳ Ｐゴシック"/>
                <a:cs typeface="ＭＳ Ｐゴシック"/>
              </a:rPr>
              <a:t>Link-local</a:t>
            </a:r>
            <a:endParaRPr lang="en-US" dirty="0"/>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Pour communiquer avec les autres périphériques sur la même liaison locale</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Restriction à une seule liaison - non routables au-delà de la liaison</a:t>
            </a:r>
          </a:p>
        </p:txBody>
      </p:sp>
    </p:spTree>
    <p:extLst>
      <p:ext uri="{BB962C8B-B14F-4D97-AF65-F5344CB8AC3E}">
        <p14:creationId xmlns:p14="http://schemas.microsoft.com/office/powerpoint/2010/main" xmlns="" val="234659487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types d'adresses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adresses IPv6 de monodiffusion</a:t>
            </a:r>
            <a:endParaRPr lang="fr-FR">
              <a:latin typeface="Arial" charset="0"/>
            </a:endParaRPr>
          </a:p>
        </p:txBody>
      </p:sp>
      <p:sp>
        <p:nvSpPr>
          <p:cNvPr id="2" name="Content Placeholder 1"/>
          <p:cNvSpPr>
            <a:spLocks noGrp="1"/>
          </p:cNvSpPr>
          <p:nvPr>
            <p:ph idx="1"/>
          </p:nvPr>
        </p:nvSpPr>
        <p:spPr>
          <a:xfrm>
            <a:off x="213109" y="1465942"/>
            <a:ext cx="8733677" cy="4898365"/>
          </a:xfrm>
        </p:spPr>
        <p:txBody>
          <a:bodyPr>
            <a:normAutofit lnSpcReduction="10000"/>
          </a:bodyPr>
          <a:lstStyle/>
          <a:p>
            <a:pPr marL="236555" indent="-236555" algn="l" defTabSz="814365">
              <a:lnSpc>
                <a:spcPct val="95000"/>
              </a:lnSpc>
              <a:spcBef>
                <a:spcPct val="50000"/>
              </a:spcBef>
              <a:spcAft>
                <a:spcPct val="0"/>
              </a:spcAft>
              <a:buClr>
                <a:srgbClr val="708CA1"/>
              </a:buClr>
              <a:buFont typeface="Wingdings"/>
              <a:buChar char="§"/>
            </a:pPr>
            <a:r>
              <a:rPr lang="fr-FR" sz="2400" b="1" i="0" smtClean="0">
                <a:solidFill>
                  <a:srgbClr val="000000"/>
                </a:solidFill>
                <a:latin typeface="Arial"/>
                <a:ea typeface="ＭＳ Ｐゴシック"/>
                <a:cs typeface="ＭＳ Ｐゴシック"/>
              </a:rPr>
              <a:t>Envoi en boucle</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Permet à un hôte de s'envoyer un paquet à lui-même ; pas d'attribution à une interface physique</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Envoyez une requête ping à l'adresse de bouclage pour tester la configuration TCP/IP de l'hôte local</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Seulement des 0, sauf pour le dernier bit – adresses avec la syntaxe ::1/128 ou juste ::1</a:t>
            </a:r>
            <a:endParaRPr lang="fr-FR" smtClean="0"/>
          </a:p>
          <a:p>
            <a:pPr marL="236555" indent="-236555" algn="l" defTabSz="814365">
              <a:lnSpc>
                <a:spcPct val="95000"/>
              </a:lnSpc>
              <a:spcBef>
                <a:spcPct val="50000"/>
              </a:spcBef>
              <a:spcAft>
                <a:spcPct val="0"/>
              </a:spcAft>
              <a:buClr>
                <a:srgbClr val="708CA1"/>
              </a:buClr>
              <a:buFont typeface="Wingdings"/>
              <a:buChar char="§"/>
            </a:pPr>
            <a:r>
              <a:rPr lang="fr-FR" sz="2400" b="1" i="0" smtClean="0">
                <a:solidFill>
                  <a:srgbClr val="000000"/>
                </a:solidFill>
                <a:latin typeface="Arial"/>
                <a:ea typeface="ＭＳ Ｐゴシック"/>
                <a:cs typeface="ＭＳ Ｐゴシック"/>
              </a:rPr>
              <a:t>Adresse non spécifiée </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Adresse contenant uniquement des 0 – Représentée sous la forme ::/128 ou juste ::</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Ne peut pas être attribuée à une interface et est utilisée uniquement comme adresse source </a:t>
            </a:r>
            <a:endParaRPr lang="fr-FR" smtClean="0"/>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Une adresse non spécifiée est utilisée comme adresse source lorsque le périphérique n'a pas encore d'adresse IPv6 permanente ou lorsque la source du paquet est inappropriée pour la destination</a:t>
            </a:r>
            <a:endParaRPr lang="fr-FR"/>
          </a:p>
        </p:txBody>
      </p:sp>
    </p:spTree>
    <p:extLst>
      <p:ext uri="{BB962C8B-B14F-4D97-AF65-F5344CB8AC3E}">
        <p14:creationId xmlns:p14="http://schemas.microsoft.com/office/powerpoint/2010/main" xmlns="" val="34603952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types d'adresses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adresses IPv6 de monodiffusion</a:t>
            </a:r>
            <a:endParaRPr lang="en-US" dirty="0">
              <a:latin typeface="Arial" charset="0"/>
            </a:endParaRPr>
          </a:p>
        </p:txBody>
      </p:sp>
      <p:sp>
        <p:nvSpPr>
          <p:cNvPr id="2" name="Content Placeholder 1"/>
          <p:cNvSpPr>
            <a:spLocks noGrp="1"/>
          </p:cNvSpPr>
          <p:nvPr>
            <p:ph idx="1"/>
          </p:nvPr>
        </p:nvSpPr>
        <p:spPr>
          <a:xfrm>
            <a:off x="213109" y="1465942"/>
            <a:ext cx="8733677" cy="4898365"/>
          </a:xfrm>
        </p:spPr>
        <p:txBody>
          <a:bodyPr/>
          <a:lstStyle/>
          <a:p>
            <a:pPr marL="236555" indent="-236555" algn="l" defTabSz="814365">
              <a:spcBef>
                <a:spcPct val="50000"/>
              </a:spcBef>
              <a:spcAft>
                <a:spcPct val="0"/>
              </a:spcAft>
              <a:buClr>
                <a:srgbClr val="708CA1"/>
              </a:buClr>
              <a:buFont typeface="Wingdings"/>
              <a:buChar char="§"/>
            </a:pPr>
            <a:r>
              <a:rPr lang="en-US" sz="2400" b="1" i="0">
                <a:solidFill>
                  <a:srgbClr val="000000"/>
                </a:solidFill>
                <a:latin typeface="Arial"/>
                <a:ea typeface="ＭＳ Ｐゴシック"/>
                <a:cs typeface="ＭＳ Ｐゴシック"/>
              </a:rPr>
              <a:t>Adresse locale unique</a:t>
            </a:r>
            <a:endParaRPr lang="en-US" dirty="0"/>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Similaire aux adresses privées pour IPv4</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Adresse utilisée pour l'adressage local à l'intérieur d'un site entre un nombre limité de sites</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Comprise entre FC00::/7 et FDFF::/7</a:t>
            </a:r>
            <a:endParaRPr lang="en-US" dirty="0"/>
          </a:p>
          <a:p>
            <a:pPr marL="236555" indent="-236555" algn="l" defTabSz="814365">
              <a:spcBef>
                <a:spcPct val="50000"/>
              </a:spcBef>
              <a:spcAft>
                <a:spcPct val="0"/>
              </a:spcAft>
              <a:buClr>
                <a:srgbClr val="708CA1"/>
              </a:buClr>
              <a:buFont typeface="Wingdings"/>
              <a:buChar char="§"/>
            </a:pPr>
            <a:r>
              <a:rPr lang="en-US" sz="2400" b="1" i="0">
                <a:solidFill>
                  <a:srgbClr val="000000"/>
                </a:solidFill>
                <a:latin typeface="Arial"/>
                <a:ea typeface="ＭＳ Ｐゴシック"/>
                <a:cs typeface="ＭＳ Ｐゴシック"/>
              </a:rPr>
              <a:t>IPv4 intégré (sujet non traité dans ce cours)</a:t>
            </a:r>
            <a:endParaRPr lang="en-US" dirty="0" smtClean="0"/>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Permet de faciliter la transition d'IPv4 vers IPv6</a:t>
            </a:r>
            <a:endParaRPr lang="en-US" dirty="0">
              <a:effectLst/>
            </a:endParaRPr>
          </a:p>
        </p:txBody>
      </p:sp>
    </p:spTree>
    <p:extLst>
      <p:ext uri="{BB962C8B-B14F-4D97-AF65-F5344CB8AC3E}">
        <p14:creationId xmlns:p14="http://schemas.microsoft.com/office/powerpoint/2010/main" xmlns="" val="300320973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tretch>
            <a:fillRect/>
          </a:stretch>
        </p:blipFill>
        <p:spPr bwMode="auto">
          <a:xfrm>
            <a:off x="1855184" y="4691927"/>
            <a:ext cx="5061928" cy="203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a:xfrm>
            <a:off x="193868" y="887876"/>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types d'adresses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adresses de monodiffusion link-local IPv6</a:t>
            </a:r>
            <a:endParaRPr lang="fr-FR">
              <a:latin typeface="Arial" charset="0"/>
            </a:endParaRPr>
          </a:p>
        </p:txBody>
      </p:sp>
      <p:sp>
        <p:nvSpPr>
          <p:cNvPr id="2" name="Content Placeholder 1"/>
          <p:cNvSpPr>
            <a:spLocks noGrp="1"/>
          </p:cNvSpPr>
          <p:nvPr>
            <p:ph idx="1"/>
          </p:nvPr>
        </p:nvSpPr>
        <p:spPr>
          <a:xfrm>
            <a:off x="184081" y="2090057"/>
            <a:ext cx="8733677" cy="4245221"/>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Chaque interface réseau IPv6 DOIT avoir une adresse link-local</a:t>
            </a:r>
          </a:p>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Permet à un périphérique de communiquer avec les autres périphériques IPv6 sur la même liaison et seulement sur celle-ci (le sous-réseau)</a:t>
            </a:r>
          </a:p>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Plage FE80::/10, les 10 premiers bits étant 1111 1110 10xx xxxx</a:t>
            </a:r>
            <a:endParaRPr lang="fr-FR" sz="2200" smtClean="0"/>
          </a:p>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1111 1110 10</a:t>
            </a:r>
            <a:r>
              <a:rPr lang="fr-FR" sz="2200" b="1" i="0" smtClean="0">
                <a:solidFill>
                  <a:srgbClr val="FF0000"/>
                </a:solidFill>
                <a:latin typeface="Arial"/>
                <a:ea typeface="ＭＳ Ｐゴシック"/>
                <a:cs typeface="ＭＳ Ｐゴシック"/>
              </a:rPr>
              <a:t>00 0000</a:t>
            </a:r>
            <a:r>
              <a:rPr lang="fr-FR" sz="2200" b="0" i="0" smtClean="0">
                <a:solidFill>
                  <a:srgbClr val="FF0000"/>
                </a:solidFill>
                <a:latin typeface="Arial"/>
                <a:ea typeface="ＭＳ Ｐゴシック"/>
                <a:cs typeface="ＭＳ Ｐゴシック"/>
              </a:rPr>
              <a:t> </a:t>
            </a:r>
            <a:r>
              <a:rPr lang="fr-FR" sz="2200" b="0" i="0" smtClean="0">
                <a:solidFill>
                  <a:srgbClr val="000000"/>
                </a:solidFill>
                <a:latin typeface="Arial"/>
                <a:ea typeface="ＭＳ Ｐゴシック"/>
                <a:cs typeface="ＭＳ Ｐゴシック"/>
              </a:rPr>
              <a:t>(FE80) - 1111 1110 10</a:t>
            </a:r>
            <a:r>
              <a:rPr lang="fr-FR" sz="2200" b="1" i="0" smtClean="0">
                <a:solidFill>
                  <a:srgbClr val="FF0000"/>
                </a:solidFill>
                <a:latin typeface="Arial"/>
                <a:ea typeface="ＭＳ Ｐゴシック"/>
                <a:cs typeface="ＭＳ Ｐゴシック"/>
              </a:rPr>
              <a:t>11 1111</a:t>
            </a:r>
            <a:r>
              <a:rPr lang="fr-FR" sz="2200" b="0" i="0" smtClean="0">
                <a:solidFill>
                  <a:srgbClr val="FF0000"/>
                </a:solidFill>
                <a:latin typeface="Arial"/>
                <a:ea typeface="ＭＳ Ｐゴシック"/>
                <a:cs typeface="ＭＳ Ｐゴシック"/>
              </a:rPr>
              <a:t> </a:t>
            </a:r>
            <a:r>
              <a:rPr lang="fr-FR" sz="2200" b="0" i="0" smtClean="0">
                <a:solidFill>
                  <a:srgbClr val="000000"/>
                </a:solidFill>
                <a:latin typeface="Arial"/>
                <a:ea typeface="ＭＳ Ｐゴシック"/>
                <a:cs typeface="ＭＳ Ｐゴシック"/>
              </a:rPr>
              <a:t>(FEBF) </a:t>
            </a:r>
            <a:endParaRPr lang="fr-FR" sz="2200" b="0" i="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xmlns="" val="246966503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tretch>
            <a:fillRect/>
          </a:stretch>
        </p:blipFill>
        <p:spPr bwMode="auto">
          <a:xfrm>
            <a:off x="2455409" y="2556458"/>
            <a:ext cx="4276725" cy="39916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8369" name="Rectangle 2"/>
          <p:cNvSpPr>
            <a:spLocks noGrp="1" noChangeArrowheads="1"/>
          </p:cNvSpPr>
          <p:nvPr>
            <p:ph type="title"/>
          </p:nvPr>
        </p:nvSpPr>
        <p:spPr>
          <a:xfrm>
            <a:off x="193868" y="713700"/>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types d'adresses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adresses de monodiffusion link-local IPv6</a:t>
            </a:r>
            <a:endParaRPr lang="fr-FR">
              <a:latin typeface="Arial" charset="0"/>
            </a:endParaRPr>
          </a:p>
        </p:txBody>
      </p:sp>
      <p:sp>
        <p:nvSpPr>
          <p:cNvPr id="5" name="TextBox 4"/>
          <p:cNvSpPr txBox="1"/>
          <p:nvPr/>
        </p:nvSpPr>
        <p:spPr>
          <a:xfrm>
            <a:off x="261258" y="1504046"/>
            <a:ext cx="8636000" cy="1421928"/>
          </a:xfrm>
          <a:prstGeom prst="rect">
            <a:avLst/>
          </a:prstGeom>
          <a:noFill/>
        </p:spPr>
        <p:txBody>
          <a:bodyPr wrap="square" rtlCol="0">
            <a:spAutoFit/>
          </a:bodyPr>
          <a:lstStyle/>
          <a:p>
            <a:pPr marL="342900" indent="-342900" algn="l">
              <a:buFont typeface="Wingdings"/>
              <a:buChar char="§"/>
            </a:pPr>
            <a:r>
              <a:rPr lang="fr-FR" sz="2400" b="0" i="0" smtClean="0">
                <a:solidFill>
                  <a:schemeClr val="tx1"/>
                </a:solidFill>
                <a:latin typeface="Arial"/>
                <a:ea typeface="ＭＳ Ｐゴシック"/>
                <a:cs typeface="ＭＳ Ｐゴシック"/>
              </a:rPr>
              <a:t>Les paquets associés à une adresse link-local source ou de destination ne peuvent pas être acheminés au-delà de leur liaison d'origine.</a:t>
            </a:r>
          </a:p>
          <a:p>
            <a:pPr algn="ctr">
              <a:lnSpc>
                <a:spcPct val="90000"/>
              </a:lnSpc>
              <a:buNone/>
            </a:pPr>
            <a:endParaRPr lang="fr-FR"/>
          </a:p>
        </p:txBody>
      </p:sp>
    </p:spTree>
    <p:extLst>
      <p:ext uri="{BB962C8B-B14F-4D97-AF65-F5344CB8AC3E}">
        <p14:creationId xmlns:p14="http://schemas.microsoft.com/office/powerpoint/2010/main" xmlns="" val="2322358537"/>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786270"/>
            <a:ext cx="8772157" cy="838200"/>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adresses de monodiffusion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Structure d'une adresse de monodiffusion globale IPv6</a:t>
            </a:r>
            <a:endParaRPr lang="en-US" dirty="0">
              <a:latin typeface="Arial" charset="0"/>
            </a:endParaRPr>
          </a:p>
        </p:txBody>
      </p:sp>
      <p:sp>
        <p:nvSpPr>
          <p:cNvPr id="2" name="Content Placeholder 1"/>
          <p:cNvSpPr>
            <a:spLocks noGrp="1"/>
          </p:cNvSpPr>
          <p:nvPr>
            <p:ph idx="1"/>
          </p:nvPr>
        </p:nvSpPr>
        <p:spPr>
          <a:xfrm>
            <a:off x="213109" y="1771370"/>
            <a:ext cx="8733677" cy="4135944"/>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Les adresses de monodiffusion (unicast) globale IPv6 sont globalement uniques et routables sur le réseau Internet IPv6</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L'équivalent des adresses IPv4 publiques </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ICANN attribue les blocs d'adresses IPv6 aux cinq organismes d'enregistrement Internet locaux (RIR)</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Actuellement, seules des adresses de monodiffusion globale dont les premiers bits sont 001 ou 2000::/3 sont attribuées</a:t>
            </a:r>
            <a:endParaRPr lang="en-US" dirty="0"/>
          </a:p>
        </p:txBody>
      </p:sp>
    </p:spTree>
    <p:extLst>
      <p:ext uri="{BB962C8B-B14F-4D97-AF65-F5344CB8AC3E}">
        <p14:creationId xmlns:p14="http://schemas.microsoft.com/office/powerpoint/2010/main" xmlns="" val="825227507"/>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marL="457200" lvl="1" algn="l" defTabSz="814365">
              <a:spcBef>
                <a:spcPct val="0"/>
              </a:spcBef>
              <a:spcAft>
                <a:spcPct val="0"/>
              </a:spcAft>
              <a:buNone/>
            </a:pPr>
            <a:r>
              <a:rPr lang="en-US" sz="2400" b="1" i="0">
                <a:solidFill>
                  <a:srgbClr val="708CA1"/>
                </a:solidFill>
                <a:latin typeface="Arial"/>
                <a:ea typeface="ＭＳ Ｐゴシック"/>
                <a:cs typeface="ＭＳ Ｐゴシック"/>
              </a:rPr>
              <a:t>8.1</a:t>
            </a:r>
            <a:r>
              <a:rPr lang="en-US" sz="4000" b="1" i="0">
                <a:solidFill>
                  <a:srgbClr val="708CA1"/>
                </a:solidFill>
                <a:latin typeface="Arial"/>
                <a:ea typeface="ＭＳ Ｐゴシック"/>
                <a:cs typeface="ＭＳ Ｐゴシック"/>
              </a:rPr>
              <a:t/>
            </a:r>
            <a:br>
              <a:rPr lang="en-US" sz="40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adresses réseau IPv4</a:t>
            </a:r>
            <a:endParaRPr lang="en-US" sz="4000"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742728"/>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Structure d'une adresse de monodiffusion globale IPv6</a:t>
            </a:r>
            <a:endParaRPr lang="fr-FR">
              <a:latin typeface="Arial" charset="0"/>
            </a:endParaRPr>
          </a:p>
        </p:txBody>
      </p:sp>
      <p:pic>
        <p:nvPicPr>
          <p:cNvPr id="7170" name="Picture 2"/>
          <p:cNvPicPr>
            <a:picLocks noChangeAspect="1" noChangeArrowheads="1"/>
          </p:cNvPicPr>
          <p:nvPr/>
        </p:nvPicPr>
        <p:blipFill>
          <a:blip r:embed="rId3" cstate="print"/>
          <a:stretch>
            <a:fillRect/>
          </a:stretch>
        </p:blipFill>
        <p:spPr bwMode="auto">
          <a:xfrm>
            <a:off x="1020736" y="3280230"/>
            <a:ext cx="6812043" cy="28536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333829" y="1959421"/>
            <a:ext cx="8389257" cy="1421928"/>
          </a:xfrm>
          <a:prstGeom prst="rect">
            <a:avLst/>
          </a:prstGeom>
          <a:noFill/>
        </p:spPr>
        <p:txBody>
          <a:bodyPr wrap="square" rtlCol="0">
            <a:spAutoFit/>
          </a:bodyPr>
          <a:lstStyle/>
          <a:p>
            <a:pPr marL="342900" indent="-342900" algn="l">
              <a:buFont typeface="Arial"/>
              <a:buChar char="•"/>
            </a:pPr>
            <a:r>
              <a:rPr lang="fr-FR" sz="2400" b="0" i="0" smtClean="0">
                <a:solidFill>
                  <a:schemeClr val="tx1"/>
                </a:solidFill>
                <a:latin typeface="Arial"/>
                <a:ea typeface="ＭＳ Ｐゴシック"/>
                <a:cs typeface="ＭＳ Ｐゴシック"/>
              </a:rPr>
              <a:t>Actuellement, seules des adresses de monodiffusion globale dont les premiers bits sont 001 ou 2000::/3 sont attribuées</a:t>
            </a:r>
          </a:p>
          <a:p>
            <a:pPr algn="ctr">
              <a:lnSpc>
                <a:spcPct val="90000"/>
              </a:lnSpc>
              <a:buNone/>
            </a:pPr>
            <a:endParaRPr lang="fr-FR"/>
          </a:p>
        </p:txBody>
      </p:sp>
    </p:spTree>
    <p:extLst>
      <p:ext uri="{BB962C8B-B14F-4D97-AF65-F5344CB8AC3E}">
        <p14:creationId xmlns:p14="http://schemas.microsoft.com/office/powerpoint/2010/main" xmlns="" val="324272073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cstate="print"/>
          <a:stretch>
            <a:fillRect/>
          </a:stretch>
        </p:blipFill>
        <p:spPr bwMode="auto">
          <a:xfrm>
            <a:off x="1975343" y="1828800"/>
            <a:ext cx="5137372" cy="23813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a:xfrm>
            <a:off x="193868" y="757242"/>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Structure d'une adresse de monodiffusion globale IPv6</a:t>
            </a:r>
            <a:endParaRPr lang="fr-FR">
              <a:latin typeface="Arial" charset="0"/>
            </a:endParaRPr>
          </a:p>
        </p:txBody>
      </p:sp>
      <p:sp>
        <p:nvSpPr>
          <p:cNvPr id="2" name="Content Placeholder 1"/>
          <p:cNvSpPr>
            <a:spLocks noGrp="1"/>
          </p:cNvSpPr>
          <p:nvPr>
            <p:ph idx="1"/>
          </p:nvPr>
        </p:nvSpPr>
        <p:spPr>
          <a:xfrm>
            <a:off x="198593" y="1720578"/>
            <a:ext cx="8945407" cy="5137422"/>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Une adresse de monodiffusion globale se compose de trois parties :</a:t>
            </a:r>
          </a:p>
          <a:p>
            <a:pPr marL="236555" indent="-236555" algn="l" defTabSz="814365">
              <a:lnSpc>
                <a:spcPct val="95000"/>
              </a:lnSpc>
              <a:spcBef>
                <a:spcPct val="50000"/>
              </a:spcBef>
              <a:spcAft>
                <a:spcPct val="0"/>
              </a:spcAft>
              <a:buClr>
                <a:srgbClr val="708CA1"/>
              </a:buClr>
              <a:buFont typeface="Wingdings"/>
              <a:buChar char="§"/>
            </a:pPr>
            <a:endParaRPr lang="fr-FR" sz="2200" dirty="0" smtClean="0"/>
          </a:p>
          <a:p>
            <a:pPr marL="236555" indent="-236555" algn="l" defTabSz="814365">
              <a:lnSpc>
                <a:spcPct val="95000"/>
              </a:lnSpc>
              <a:spcBef>
                <a:spcPct val="50000"/>
              </a:spcBef>
              <a:spcAft>
                <a:spcPct val="0"/>
              </a:spcAft>
              <a:buClr>
                <a:srgbClr val="708CA1"/>
              </a:buClr>
              <a:buFont typeface="Wingdings"/>
              <a:buChar char="§"/>
            </a:pPr>
            <a:endParaRPr lang="fr-FR" sz="2200" dirty="0" smtClean="0"/>
          </a:p>
          <a:p>
            <a:pPr marL="236555" indent="-236555" algn="l" defTabSz="814365">
              <a:lnSpc>
                <a:spcPct val="95000"/>
              </a:lnSpc>
              <a:spcBef>
                <a:spcPct val="50000"/>
              </a:spcBef>
              <a:spcAft>
                <a:spcPct val="0"/>
              </a:spcAft>
              <a:buClr>
                <a:srgbClr val="708CA1"/>
              </a:buClr>
              <a:buFont typeface="Wingdings"/>
              <a:buChar char="§"/>
            </a:pPr>
            <a:endParaRPr lang="fr-FR" sz="2200" dirty="0" smtClean="0"/>
          </a:p>
          <a:p>
            <a:pPr marL="0" indent="0" algn="l" defTabSz="814365">
              <a:spcBef>
                <a:spcPct val="50000"/>
              </a:spcBef>
              <a:spcAft>
                <a:spcPct val="0"/>
              </a:spcAft>
              <a:buNone/>
            </a:pPr>
            <a:endParaRPr lang="fr-FR" sz="2200" dirty="0" smtClean="0"/>
          </a:p>
          <a:p>
            <a:pPr marL="236555" indent="-236555" algn="l" defTabSz="814365">
              <a:lnSpc>
                <a:spcPct val="95000"/>
              </a:lnSpc>
              <a:spcBef>
                <a:spcPct val="50000"/>
              </a:spcBef>
              <a:spcAft>
                <a:spcPct val="0"/>
              </a:spcAft>
              <a:buClr>
                <a:srgbClr val="708CA1"/>
              </a:buClr>
              <a:buFont typeface="Wingdings"/>
              <a:buChar char="§"/>
            </a:pPr>
            <a:r>
              <a:rPr lang="fr-FR" sz="2200" b="1" i="0" dirty="0" smtClean="0">
                <a:solidFill>
                  <a:srgbClr val="000000"/>
                </a:solidFill>
                <a:latin typeface="Arial"/>
                <a:ea typeface="ＭＳ Ｐゴシック"/>
                <a:cs typeface="ＭＳ Ｐゴシック"/>
              </a:rPr>
              <a:t>Préfixe de routage global :</a:t>
            </a:r>
            <a:r>
              <a:rPr lang="fr-FR" sz="2200" b="0" i="0" dirty="0" smtClean="0">
                <a:solidFill>
                  <a:srgbClr val="000000"/>
                </a:solidFill>
                <a:latin typeface="Arial"/>
                <a:ea typeface="ＭＳ Ｐゴシック"/>
                <a:cs typeface="ＭＳ Ｐゴシック"/>
              </a:rPr>
              <a:t> préfixe ou partie réseau de l'adresse attribué(e) par le fournisseur (par exemple un FAI) à un client ou à un site. Actuellement, les organismes d'enregistrement Internet locaux attribuent le préfixe /48 aux clients. </a:t>
            </a:r>
          </a:p>
          <a:p>
            <a:pPr marL="236555" indent="-236555" algn="l" defTabSz="814365">
              <a:lnSpc>
                <a:spcPct val="95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2001:0DB8:ACAD::/48 a un préfixe qui indique que les 48 premiers bits (2001:0DB8:ACAD) constituent le préfixe ou la partie réseau.</a:t>
            </a:r>
            <a:endParaRPr lang="fr-FR" sz="2200" dirty="0" smtClean="0"/>
          </a:p>
          <a:p>
            <a:pPr marL="236555" indent="-236555" algn="l" defTabSz="814365">
              <a:lnSpc>
                <a:spcPct val="95000"/>
              </a:lnSpc>
              <a:spcBef>
                <a:spcPct val="50000"/>
              </a:spcBef>
              <a:spcAft>
                <a:spcPct val="0"/>
              </a:spcAft>
              <a:buClr>
                <a:srgbClr val="708CA1"/>
              </a:buClr>
              <a:buFont typeface="Wingdings"/>
              <a:buChar char="§"/>
            </a:pPr>
            <a:endParaRPr lang="fr-FR" sz="2200" dirty="0" smtClean="0"/>
          </a:p>
          <a:p>
            <a:pPr marL="236555" indent="-236555" algn="l" defTabSz="814365">
              <a:lnSpc>
                <a:spcPct val="95000"/>
              </a:lnSpc>
              <a:spcBef>
                <a:spcPct val="50000"/>
              </a:spcBef>
              <a:spcAft>
                <a:spcPct val="0"/>
              </a:spcAft>
              <a:buClr>
                <a:srgbClr val="708CA1"/>
              </a:buClr>
              <a:buFont typeface="Wingdings"/>
              <a:buChar char="§"/>
            </a:pPr>
            <a:endParaRPr lang="fr-FR" sz="2200" dirty="0"/>
          </a:p>
        </p:txBody>
      </p:sp>
    </p:spTree>
    <p:extLst>
      <p:ext uri="{BB962C8B-B14F-4D97-AF65-F5344CB8AC3E}">
        <p14:creationId xmlns:p14="http://schemas.microsoft.com/office/powerpoint/2010/main" xmlns="" val="132036599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cstate="print"/>
          <a:stretch>
            <a:fillRect/>
          </a:stretch>
        </p:blipFill>
        <p:spPr bwMode="auto">
          <a:xfrm>
            <a:off x="2051126" y="3541486"/>
            <a:ext cx="4149273" cy="3198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a:xfrm>
            <a:off x="193868" y="742728"/>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Structure d'une adresse de monodiffusion globale IPv6</a:t>
            </a:r>
            <a:endParaRPr lang="fr-FR">
              <a:latin typeface="Arial" charset="0"/>
            </a:endParaRPr>
          </a:p>
        </p:txBody>
      </p:sp>
      <p:sp>
        <p:nvSpPr>
          <p:cNvPr id="2" name="Content Placeholder 1"/>
          <p:cNvSpPr>
            <a:spLocks noGrp="1"/>
          </p:cNvSpPr>
          <p:nvPr>
            <p:ph idx="1"/>
          </p:nvPr>
        </p:nvSpPr>
        <p:spPr>
          <a:xfrm>
            <a:off x="213109" y="1567542"/>
            <a:ext cx="8930891" cy="4867762"/>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000" b="1" i="0" smtClean="0">
                <a:solidFill>
                  <a:srgbClr val="000000"/>
                </a:solidFill>
                <a:latin typeface="Arial"/>
                <a:ea typeface="ＭＳ Ｐゴシック"/>
                <a:cs typeface="ＭＳ Ｐゴシック"/>
              </a:rPr>
              <a:t>ID de sous-réseau</a:t>
            </a:r>
            <a:endParaRPr lang="fr-FR" sz="2000" smtClean="0"/>
          </a:p>
          <a:p>
            <a:pPr marL="800100" lvl="1" indent="-342900" algn="l" defTabSz="814365">
              <a:spcBef>
                <a:spcPct val="35000"/>
              </a:spcBef>
              <a:spcAft>
                <a:spcPct val="0"/>
              </a:spcAft>
              <a:buClr>
                <a:srgbClr val="708CA1"/>
              </a:buClr>
              <a:buFont typeface="Arial"/>
              <a:buChar char="•"/>
            </a:pPr>
            <a:r>
              <a:rPr lang="fr-FR" sz="1800" b="0" i="0" smtClean="0">
                <a:solidFill>
                  <a:srgbClr val="000000"/>
                </a:solidFill>
                <a:latin typeface="Arial"/>
                <a:ea typeface="ＭＳ Ｐゴシック"/>
                <a:cs typeface="ＭＳ Ｐゴシック"/>
              </a:rPr>
              <a:t>Utilisé par une organisation pour identifier les sous-réseaux de son site</a:t>
            </a:r>
          </a:p>
          <a:p>
            <a:pPr marL="236555" indent="-236555" algn="l" defTabSz="814365">
              <a:lnSpc>
                <a:spcPct val="95000"/>
              </a:lnSpc>
              <a:spcBef>
                <a:spcPct val="50000"/>
              </a:spcBef>
              <a:spcAft>
                <a:spcPct val="0"/>
              </a:spcAft>
              <a:buClr>
                <a:srgbClr val="708CA1"/>
              </a:buClr>
              <a:buFont typeface="Wingdings"/>
              <a:buChar char="§"/>
            </a:pPr>
            <a:r>
              <a:rPr lang="fr-FR" sz="2000" b="1" i="0" smtClean="0">
                <a:solidFill>
                  <a:srgbClr val="000000"/>
                </a:solidFill>
                <a:latin typeface="Arial"/>
                <a:ea typeface="ＭＳ Ｐゴシック"/>
                <a:cs typeface="ＭＳ Ｐゴシック"/>
              </a:rPr>
              <a:t>ID d'interface</a:t>
            </a:r>
            <a:endParaRPr lang="fr-FR" sz="2000" smtClean="0"/>
          </a:p>
          <a:p>
            <a:pPr marL="800100" lvl="1" indent="-342900" algn="l" defTabSz="814365">
              <a:spcBef>
                <a:spcPct val="35000"/>
              </a:spcBef>
              <a:spcAft>
                <a:spcPct val="0"/>
              </a:spcAft>
              <a:buClr>
                <a:srgbClr val="708CA1"/>
              </a:buClr>
              <a:buFont typeface="Arial"/>
              <a:buChar char="•"/>
            </a:pPr>
            <a:r>
              <a:rPr lang="fr-FR" sz="1800" b="0" i="0" smtClean="0">
                <a:solidFill>
                  <a:srgbClr val="000000"/>
                </a:solidFill>
                <a:latin typeface="Arial"/>
                <a:ea typeface="ＭＳ Ｐゴシック"/>
                <a:cs typeface="ＭＳ Ｐゴシック"/>
              </a:rPr>
              <a:t>Équivaut à la partie hôte d'une adresse IPv4</a:t>
            </a:r>
          </a:p>
          <a:p>
            <a:pPr marL="800100" lvl="1" indent="-342900" algn="l" defTabSz="814365">
              <a:spcBef>
                <a:spcPct val="35000"/>
              </a:spcBef>
              <a:spcAft>
                <a:spcPct val="0"/>
              </a:spcAft>
              <a:buClr>
                <a:srgbClr val="708CA1"/>
              </a:buClr>
              <a:buFont typeface="Arial"/>
              <a:buChar char="•"/>
            </a:pPr>
            <a:r>
              <a:rPr lang="fr-FR" sz="1800" b="0" i="0" smtClean="0">
                <a:solidFill>
                  <a:srgbClr val="000000"/>
                </a:solidFill>
                <a:latin typeface="Arial"/>
                <a:ea typeface="ＭＳ Ｐゴシック"/>
                <a:cs typeface="ＭＳ Ｐゴシック"/>
              </a:rPr>
              <a:t>Elle est utilisée parce que le même hôte peut avoir plusieurs interfaces, chacune ayant une ou plusieurs adresses IPv6</a:t>
            </a:r>
            <a:endParaRPr lang="fr-FR" sz="1800" smtClean="0"/>
          </a:p>
          <a:p>
            <a:pPr marL="0" indent="0" algn="l" defTabSz="814365">
              <a:spcBef>
                <a:spcPct val="50000"/>
              </a:spcBef>
              <a:spcAft>
                <a:spcPct val="0"/>
              </a:spcAft>
              <a:buNone/>
            </a:pPr>
            <a:endParaRPr lang="fr-FR"/>
          </a:p>
        </p:txBody>
      </p:sp>
    </p:spTree>
    <p:extLst>
      <p:ext uri="{BB962C8B-B14F-4D97-AF65-F5344CB8AC3E}">
        <p14:creationId xmlns:p14="http://schemas.microsoft.com/office/powerpoint/2010/main" xmlns="" val="3490810890"/>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829812"/>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de monodiffusion IPv6</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600" b="1" i="0" dirty="0" smtClean="0">
                <a:solidFill>
                  <a:srgbClr val="708CA1"/>
                </a:solidFill>
                <a:latin typeface="Arial"/>
                <a:ea typeface="ＭＳ Ｐゴシック"/>
                <a:cs typeface="ＭＳ Ｐゴシック"/>
              </a:rPr>
              <a:t>La configuration statique d'une adresse de monodiffusion globale</a:t>
            </a:r>
            <a:endParaRPr lang="fr-FR" sz="2600" dirty="0">
              <a:latin typeface="Arial" charset="0"/>
            </a:endParaRP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06286" y="1658867"/>
            <a:ext cx="6647542" cy="49212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7346189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583074"/>
            <a:ext cx="8772157"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adresses de monodiffusion IPv6</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600" b="1" i="0" dirty="0" smtClean="0">
                <a:solidFill>
                  <a:srgbClr val="708CA1"/>
                </a:solidFill>
                <a:latin typeface="Arial"/>
                <a:ea typeface="ＭＳ Ｐゴシック"/>
                <a:cs typeface="ＭＳ Ｐゴシック"/>
              </a:rPr>
              <a:t>La configuration statique d'une adresse de monodiffusion globale IPv6</a:t>
            </a:r>
            <a:endParaRPr lang="fr-FR" sz="2600" dirty="0">
              <a:latin typeface="Arial" charset="0"/>
            </a:endParaRPr>
          </a:p>
        </p:txBody>
      </p:sp>
      <p:pic>
        <p:nvPicPr>
          <p:cNvPr id="3074" name="Picture 2" descr="C:\Users\ElaineHorn\Desktop\7-2-4-2-static-config-ipv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28093" y="1684174"/>
            <a:ext cx="5962878" cy="4912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3195246"/>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400" b="1" i="0" smtClean="0">
                <a:solidFill>
                  <a:srgbClr val="708CA1"/>
                </a:solidFill>
                <a:latin typeface="Arial"/>
                <a:ea typeface="ＭＳ Ｐゴシック"/>
                <a:cs typeface="ＭＳ Ｐゴシック"/>
              </a:rPr>
              <a:t>Configuration dynamique d'une adresse de monodiffusion globale avec la méthode SLAAC</a:t>
            </a:r>
            <a:endParaRPr lang="fr-FR" sz="2400">
              <a:latin typeface="Arial" charset="0"/>
            </a:endParaRPr>
          </a:p>
        </p:txBody>
      </p:sp>
      <p:sp>
        <p:nvSpPr>
          <p:cNvPr id="3" name="TextBox 2"/>
          <p:cNvSpPr txBox="1"/>
          <p:nvPr/>
        </p:nvSpPr>
        <p:spPr>
          <a:xfrm>
            <a:off x="174170" y="1709398"/>
            <a:ext cx="8665030" cy="4893647"/>
          </a:xfrm>
          <a:prstGeom prst="rect">
            <a:avLst/>
          </a:prstGeom>
          <a:noFill/>
        </p:spPr>
        <p:txBody>
          <a:bodyPr wrap="square" rtlCol="0">
            <a:spAutoFit/>
          </a:bodyPr>
          <a:lstStyle/>
          <a:p>
            <a:pPr algn="l">
              <a:lnSpc>
                <a:spcPct val="100000"/>
              </a:lnSpc>
              <a:buNone/>
            </a:pPr>
            <a:r>
              <a:rPr lang="fr-FR" sz="2400" b="1" i="0" dirty="0" smtClean="0">
                <a:solidFill>
                  <a:schemeClr val="tx1"/>
                </a:solidFill>
                <a:latin typeface="Arial"/>
                <a:ea typeface="ＭＳ Ｐゴシック"/>
                <a:cs typeface="ＭＳ Ｐゴシック"/>
              </a:rPr>
              <a:t>Configuration automatique des adresses sans état (SLAAC)</a:t>
            </a:r>
          </a:p>
          <a:p>
            <a:pPr marL="342900" indent="-342900" algn="l">
              <a:lnSpc>
                <a:spcPct val="100000"/>
              </a:lnSpc>
              <a:buFont typeface="Arial"/>
              <a:buChar char="•"/>
            </a:pPr>
            <a:r>
              <a:rPr lang="fr-FR" sz="2400" b="0" i="0" dirty="0" smtClean="0">
                <a:solidFill>
                  <a:schemeClr val="tx1"/>
                </a:solidFill>
                <a:latin typeface="Arial"/>
                <a:ea typeface="ＭＳ Ｐゴシック"/>
                <a:cs typeface="ＭＳ Ｐゴシック"/>
              </a:rPr>
              <a:t>Méthode permettant à un périphérique d'obtenir son préfixe, sa longueur de préfixe et sa passerelle par défaut auprès d'un routeur IPv6</a:t>
            </a:r>
          </a:p>
          <a:p>
            <a:pPr marL="342900" indent="-342900" algn="l">
              <a:lnSpc>
                <a:spcPct val="100000"/>
              </a:lnSpc>
              <a:buFont typeface="Arial"/>
              <a:buChar char="•"/>
            </a:pPr>
            <a:r>
              <a:rPr lang="fr-FR" sz="2400" b="0" i="0" dirty="0" smtClean="0">
                <a:solidFill>
                  <a:schemeClr val="tx1"/>
                </a:solidFill>
                <a:latin typeface="Arial"/>
                <a:ea typeface="ＭＳ Ｐゴシック"/>
                <a:cs typeface="ＭＳ Ｐゴシック"/>
              </a:rPr>
              <a:t>Aucun serveur DHCPv6 n'est nécessaire</a:t>
            </a:r>
          </a:p>
          <a:p>
            <a:pPr marL="342900" indent="-342900" algn="l">
              <a:lnSpc>
                <a:spcPct val="100000"/>
              </a:lnSpc>
              <a:buFont typeface="Arial"/>
              <a:buChar char="•"/>
            </a:pPr>
            <a:r>
              <a:rPr lang="fr-FR" sz="2400" b="0" i="0" dirty="0" smtClean="0">
                <a:solidFill>
                  <a:schemeClr val="tx1"/>
                </a:solidFill>
                <a:latin typeface="Arial"/>
                <a:ea typeface="ＭＳ Ｐゴシック"/>
                <a:cs typeface="ＭＳ Ｐゴシック"/>
              </a:rPr>
              <a:t>Repose sur les messages d'annonce de routeur ICMPv6</a:t>
            </a:r>
          </a:p>
          <a:p>
            <a:pPr marL="342900" indent="-342900" algn="l">
              <a:lnSpc>
                <a:spcPct val="100000"/>
              </a:lnSpc>
              <a:buFont typeface="Arial"/>
              <a:buChar char="•"/>
            </a:pPr>
            <a:endParaRPr lang="fr-FR" b="1" dirty="0" smtClean="0"/>
          </a:p>
          <a:p>
            <a:pPr algn="l">
              <a:lnSpc>
                <a:spcPct val="100000"/>
              </a:lnSpc>
              <a:buNone/>
            </a:pPr>
            <a:r>
              <a:rPr lang="fr-FR" sz="2400" b="1" i="0" dirty="0" smtClean="0">
                <a:solidFill>
                  <a:schemeClr val="tx1"/>
                </a:solidFill>
                <a:latin typeface="Arial"/>
                <a:ea typeface="ＭＳ Ｐゴシック"/>
                <a:cs typeface="ＭＳ Ｐゴシック"/>
              </a:rPr>
              <a:t>Routeurs IPv6</a:t>
            </a:r>
          </a:p>
          <a:p>
            <a:pPr marL="342900" indent="-342900" algn="l">
              <a:lnSpc>
                <a:spcPct val="100000"/>
              </a:lnSpc>
              <a:buFont typeface="Arial"/>
              <a:buChar char="•"/>
            </a:pPr>
            <a:r>
              <a:rPr lang="fr-FR" sz="2400" b="0" i="0" dirty="0" smtClean="0">
                <a:solidFill>
                  <a:schemeClr val="tx1"/>
                </a:solidFill>
                <a:latin typeface="Arial"/>
                <a:ea typeface="ＭＳ Ｐゴシック"/>
                <a:cs typeface="ＭＳ Ｐゴシック"/>
              </a:rPr>
              <a:t>Transfèrent les paquets IPv6 entre les réseaux</a:t>
            </a:r>
            <a:endParaRPr lang="fr-FR" dirty="0" smtClean="0"/>
          </a:p>
          <a:p>
            <a:pPr marL="342900" indent="-342900" algn="l">
              <a:lnSpc>
                <a:spcPct val="100000"/>
              </a:lnSpc>
              <a:buFont typeface="Arial"/>
              <a:buChar char="•"/>
            </a:pPr>
            <a:r>
              <a:rPr lang="fr-FR" sz="2400" b="0" i="0" dirty="0" smtClean="0">
                <a:solidFill>
                  <a:schemeClr val="tx1"/>
                </a:solidFill>
                <a:latin typeface="Arial"/>
                <a:ea typeface="ＭＳ Ｐゴシック"/>
                <a:cs typeface="ＭＳ Ｐゴシック"/>
              </a:rPr>
              <a:t>Peuvent être configurés avec des routes statiques ou un protocole de routage IPv6 dynamique</a:t>
            </a:r>
          </a:p>
          <a:p>
            <a:pPr marL="342900" indent="-342900" algn="l">
              <a:lnSpc>
                <a:spcPct val="100000"/>
              </a:lnSpc>
              <a:buFont typeface="Arial"/>
              <a:buChar char="•"/>
            </a:pPr>
            <a:r>
              <a:rPr lang="fr-FR" sz="2400" b="0" i="0" dirty="0" smtClean="0">
                <a:solidFill>
                  <a:schemeClr val="tx1"/>
                </a:solidFill>
                <a:latin typeface="Arial"/>
                <a:ea typeface="ＭＳ Ｐゴシック"/>
                <a:cs typeface="ＭＳ Ｐゴシック"/>
              </a:rPr>
              <a:t>Envoient des messages d'annonce de routeur ICMPv6</a:t>
            </a:r>
            <a:endParaRPr lang="fr-FR" sz="2400" b="0" i="0" dirty="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3967822335"/>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400" b="1" i="0" smtClean="0">
                <a:solidFill>
                  <a:srgbClr val="708CA1"/>
                </a:solidFill>
                <a:latin typeface="Arial"/>
                <a:ea typeface="ＭＳ Ｐゴシック"/>
                <a:cs typeface="ＭＳ Ｐゴシック"/>
              </a:rPr>
              <a:t>Configuration dynamique d'une adresse de monodiffusion globale avec la méthode SLAAC</a:t>
            </a:r>
            <a:endParaRPr lang="fr-FR" sz="2400">
              <a:latin typeface="Arial" charset="0"/>
            </a:endParaRPr>
          </a:p>
        </p:txBody>
      </p:sp>
      <p:sp>
        <p:nvSpPr>
          <p:cNvPr id="3" name="TextBox 2"/>
          <p:cNvSpPr txBox="1"/>
          <p:nvPr/>
        </p:nvSpPr>
        <p:spPr>
          <a:xfrm>
            <a:off x="174170" y="1709398"/>
            <a:ext cx="8665030" cy="4662815"/>
          </a:xfrm>
          <a:prstGeom prst="rect">
            <a:avLst/>
          </a:prstGeom>
          <a:noFill/>
        </p:spPr>
        <p:txBody>
          <a:bodyPr wrap="square" rtlCol="0">
            <a:spAutoFit/>
          </a:bodyPr>
          <a:lstStyle/>
          <a:p>
            <a:pPr algn="l">
              <a:buNone/>
            </a:pPr>
            <a:r>
              <a:rPr lang="fr-FR" sz="2200" b="0" i="0" smtClean="0">
                <a:solidFill>
                  <a:schemeClr val="tx1"/>
                </a:solidFill>
                <a:latin typeface="Arial"/>
                <a:ea typeface="ＭＳ Ｐゴシック"/>
                <a:cs typeface="ＭＳ Ｐゴシック"/>
              </a:rPr>
              <a:t>La commande</a:t>
            </a:r>
            <a:r>
              <a:rPr lang="fr-FR" sz="2200" b="1" i="0" smtClean="0">
                <a:solidFill>
                  <a:schemeClr val="tx1"/>
                </a:solidFill>
                <a:latin typeface="Arial"/>
                <a:ea typeface="ＭＳ Ｐゴシック"/>
                <a:cs typeface="ＭＳ Ｐゴシック"/>
              </a:rPr>
              <a:t> </a:t>
            </a:r>
            <a:r>
              <a:rPr lang="fr-FR" sz="2200" b="0" i="0" smtClean="0">
                <a:solidFill>
                  <a:srgbClr val="FF0000"/>
                </a:solidFill>
                <a:latin typeface="Arial"/>
                <a:ea typeface="ＭＳ Ｐゴシック"/>
                <a:cs typeface="ＭＳ Ｐゴシック"/>
              </a:rPr>
              <a:t>IPv6 unicast routing </a:t>
            </a:r>
            <a:r>
              <a:rPr lang="fr-FR" sz="2200" b="0" i="0" smtClean="0">
                <a:solidFill>
                  <a:schemeClr val="tx1"/>
                </a:solidFill>
                <a:latin typeface="Arial"/>
                <a:ea typeface="ＭＳ Ｐゴシック"/>
                <a:cs typeface="ＭＳ Ｐゴシック"/>
              </a:rPr>
              <a:t>active le routage IPv6</a:t>
            </a:r>
          </a:p>
          <a:p>
            <a:pPr algn="l">
              <a:buNone/>
            </a:pPr>
            <a:endParaRPr lang="fr-FR" sz="2200" smtClean="0"/>
          </a:p>
          <a:p>
            <a:pPr algn="l">
              <a:buNone/>
            </a:pPr>
            <a:r>
              <a:rPr lang="fr-FR" sz="2200" b="0" i="0" smtClean="0">
                <a:solidFill>
                  <a:schemeClr val="tx1"/>
                </a:solidFill>
                <a:latin typeface="Arial"/>
                <a:ea typeface="ＭＳ Ｐゴシック"/>
                <a:cs typeface="ＭＳ Ｐゴシック"/>
              </a:rPr>
              <a:t>Les messages d'annonce de routeur peuvent contenir une des trois options suivantes :</a:t>
            </a:r>
          </a:p>
          <a:p>
            <a:pPr marL="342900" indent="-342900" algn="l">
              <a:buFont typeface="Arial"/>
              <a:buChar char="•"/>
            </a:pPr>
            <a:r>
              <a:rPr lang="fr-FR" sz="2200" b="0" i="0" smtClean="0">
                <a:solidFill>
                  <a:schemeClr val="tx1"/>
                </a:solidFill>
                <a:latin typeface="Arial"/>
                <a:ea typeface="ＭＳ Ｐゴシック"/>
                <a:cs typeface="ＭＳ Ｐゴシック"/>
              </a:rPr>
              <a:t>SLAAC uniquement : pour utiliser les informations contenues dans le message d'annonce de routeur</a:t>
            </a:r>
          </a:p>
          <a:p>
            <a:pPr marL="342900" indent="-342900" algn="l">
              <a:buFont typeface="Arial"/>
              <a:buChar char="•"/>
            </a:pPr>
            <a:r>
              <a:rPr lang="fr-FR" sz="2200" b="0" i="0" smtClean="0">
                <a:solidFill>
                  <a:schemeClr val="tx1"/>
                </a:solidFill>
                <a:latin typeface="Arial"/>
                <a:ea typeface="ＭＳ Ｐゴシック"/>
                <a:cs typeface="ＭＳ Ｐゴシック"/>
              </a:rPr>
              <a:t>SLAAC et DHCPv6 : pour utiliser les informations contenues dans le message d'annonce de routeur et obtenir d'autres informations par le serveur DHCPv6, DHCPv6 sans état (exemple : DNS)</a:t>
            </a:r>
          </a:p>
          <a:p>
            <a:pPr marL="342900" indent="-342900" algn="l">
              <a:buFont typeface="Arial"/>
              <a:buChar char="•"/>
            </a:pPr>
            <a:r>
              <a:rPr lang="fr-FR" sz="2200" b="0" i="0" smtClean="0">
                <a:solidFill>
                  <a:schemeClr val="tx1"/>
                </a:solidFill>
                <a:latin typeface="Arial"/>
                <a:ea typeface="ＭＳ Ｐゴシック"/>
                <a:cs typeface="ＭＳ Ｐゴシック"/>
              </a:rPr>
              <a:t>DHCPv6 uniquement : le périphérique ne doit pas utiliser les informations de l'annonce de routeur (DHCPv6 avec état)</a:t>
            </a:r>
          </a:p>
          <a:p>
            <a:pPr marL="342900" indent="-342900" algn="l">
              <a:buFont typeface="Arial"/>
              <a:buChar char="•"/>
            </a:pPr>
            <a:endParaRPr lang="fr-FR" sz="2200" smtClean="0"/>
          </a:p>
          <a:p>
            <a:pPr algn="l">
              <a:buNone/>
            </a:pPr>
            <a:r>
              <a:rPr lang="fr-FR" sz="2200" b="0" i="0" smtClean="0">
                <a:solidFill>
                  <a:schemeClr val="tx1"/>
                </a:solidFill>
                <a:latin typeface="Arial"/>
                <a:ea typeface="ＭＳ Ｐゴシック"/>
                <a:cs typeface="ＭＳ Ｐゴシック"/>
              </a:rPr>
              <a:t>Les routeurs envoient des messages d'annonce ICMPv6 en utilisant l'adresse link-local comme adresse IPv6 source </a:t>
            </a:r>
            <a:endParaRPr lang="fr-FR" sz="2200" b="0" i="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556306568"/>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394391"/>
            <a:ext cx="8772157" cy="1100579"/>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400" b="1" i="0" smtClean="0">
                <a:solidFill>
                  <a:srgbClr val="708CA1"/>
                </a:solidFill>
                <a:latin typeface="Arial"/>
                <a:ea typeface="ＭＳ Ｐゴシック"/>
                <a:cs typeface="ＭＳ Ｐゴシック"/>
              </a:rPr>
              <a:t>Configuration dynamique d'une adresse de monodiffusion globale avec la méthode SLAAC</a:t>
            </a:r>
            <a:endParaRPr lang="fr-FR" sz="2400">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603635" y="1626876"/>
            <a:ext cx="5905728" cy="50839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8893500"/>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561301"/>
            <a:ext cx="8772157" cy="1074937"/>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700" b="1" i="0" smtClean="0">
                <a:solidFill>
                  <a:srgbClr val="708CA1"/>
                </a:solidFill>
                <a:latin typeface="Arial"/>
                <a:ea typeface="ＭＳ Ｐゴシック"/>
                <a:cs typeface="ＭＳ Ｐゴシック"/>
              </a:rPr>
              <a:t>Configuration dynamique d'une adresse de monodiffusion globale avec la méthode DHCPv6</a:t>
            </a:r>
            <a:endParaRPr lang="fr-FR" sz="2700">
              <a:latin typeface="Arial" charset="0"/>
            </a:endParaRPr>
          </a:p>
        </p:txBody>
      </p:sp>
      <p:sp>
        <p:nvSpPr>
          <p:cNvPr id="3" name="TextBox 2"/>
          <p:cNvSpPr txBox="1"/>
          <p:nvPr/>
        </p:nvSpPr>
        <p:spPr>
          <a:xfrm>
            <a:off x="252999" y="1705616"/>
            <a:ext cx="8465332" cy="5229060"/>
          </a:xfrm>
          <a:prstGeom prst="rect">
            <a:avLst/>
          </a:prstGeom>
          <a:noFill/>
        </p:spPr>
        <p:txBody>
          <a:bodyPr wrap="square" rtlCol="0">
            <a:spAutoFit/>
          </a:bodyPr>
          <a:lstStyle/>
          <a:p>
            <a:pPr algn="l">
              <a:lnSpc>
                <a:spcPct val="120000"/>
              </a:lnSpc>
              <a:buNone/>
            </a:pPr>
            <a:r>
              <a:rPr lang="fr-FR" sz="2000" b="0" i="0" dirty="0" smtClean="0">
                <a:solidFill>
                  <a:schemeClr val="tx1"/>
                </a:solidFill>
                <a:latin typeface="Arial"/>
                <a:ea typeface="ＭＳ Ｐゴシック"/>
                <a:cs typeface="ＭＳ Ｐゴシック"/>
              </a:rPr>
              <a:t>Dynamic Host Configuration Protocol for IPv6 (DHCPv6)</a:t>
            </a:r>
          </a:p>
          <a:p>
            <a:pPr marL="342900" indent="-342900" algn="l">
              <a:lnSpc>
                <a:spcPct val="120000"/>
              </a:lnSpc>
              <a:buFont typeface="Wingdings"/>
              <a:buChar char="§"/>
            </a:pPr>
            <a:r>
              <a:rPr lang="fr-FR" sz="2000" b="0" i="0" dirty="0" smtClean="0">
                <a:solidFill>
                  <a:schemeClr val="tx1"/>
                </a:solidFill>
                <a:latin typeface="Arial"/>
                <a:ea typeface="ＭＳ Ｐゴシック"/>
                <a:cs typeface="ＭＳ Ｐゴシック"/>
              </a:rPr>
              <a:t>Similaire à IPv4</a:t>
            </a:r>
          </a:p>
          <a:p>
            <a:pPr marL="342900" indent="-342900" algn="l">
              <a:lnSpc>
                <a:spcPct val="120000"/>
              </a:lnSpc>
              <a:buFont typeface="Wingdings"/>
              <a:buChar char="§"/>
            </a:pPr>
            <a:r>
              <a:rPr lang="fr-FR" sz="2000" b="0" i="0" dirty="0" smtClean="0">
                <a:solidFill>
                  <a:schemeClr val="tx1"/>
                </a:solidFill>
                <a:latin typeface="Arial"/>
                <a:ea typeface="ＭＳ Ｐゴシック"/>
                <a:cs typeface="ＭＳ Ｐゴシック"/>
              </a:rPr>
              <a:t>Réception automatique des informations d'adressage comprenant une adresse de monodiffusion globale, la longueur du préfixe, l'adresse de la passerelle par défaut et les adresses des serveurs DNS via les services d'un serveur DHCPv6</a:t>
            </a:r>
          </a:p>
          <a:p>
            <a:pPr marL="342900" indent="-342900" algn="l">
              <a:lnSpc>
                <a:spcPct val="120000"/>
              </a:lnSpc>
              <a:buFont typeface="Wingdings"/>
              <a:buChar char="§"/>
            </a:pPr>
            <a:r>
              <a:rPr lang="fr-FR" sz="2000" b="0" i="0" dirty="0" smtClean="0">
                <a:solidFill>
                  <a:schemeClr val="tx1"/>
                </a:solidFill>
                <a:latin typeface="Arial"/>
                <a:ea typeface="ＭＳ Ｐゴシック"/>
                <a:cs typeface="ＭＳ Ｐゴシック"/>
              </a:rPr>
              <a:t>Le périphérique peut recevoir une partie ou la totalité des informations d'adressage IPv6 en provenance d'un serveur DHCPv6 selon que l'option 2 (SLAAC et DHCPv6) ou l'option 3 (DHCPv6 uniquement) est spécifiée dans le message d'annonce de routeur ICMPv6</a:t>
            </a:r>
          </a:p>
          <a:p>
            <a:pPr marL="342900" indent="-342900" algn="l">
              <a:lnSpc>
                <a:spcPct val="120000"/>
              </a:lnSpc>
              <a:buFont typeface="Wingdings"/>
              <a:buChar char="§"/>
            </a:pPr>
            <a:r>
              <a:rPr lang="fr-FR" sz="2000" b="0" i="0" dirty="0" smtClean="0">
                <a:solidFill>
                  <a:schemeClr val="tx1"/>
                </a:solidFill>
                <a:latin typeface="Arial"/>
                <a:ea typeface="ＭＳ Ｐゴシック"/>
                <a:cs typeface="ＭＳ Ｐゴシック"/>
              </a:rPr>
              <a:t>L'hôte peut décider d'ignorer le contenu du message d'annonce de routeur et obtenir son adresse IPv6 et les autres informations directement auprès d'un serveur DHCPv6</a:t>
            </a:r>
          </a:p>
          <a:p>
            <a:pPr algn="l">
              <a:lnSpc>
                <a:spcPct val="120000"/>
              </a:lnSpc>
              <a:buNone/>
            </a:pPr>
            <a:endParaRPr lang="fr-FR" sz="2000" dirty="0"/>
          </a:p>
        </p:txBody>
      </p:sp>
    </p:spTree>
    <p:extLst>
      <p:ext uri="{BB962C8B-B14F-4D97-AF65-F5344CB8AC3E}">
        <p14:creationId xmlns:p14="http://schemas.microsoft.com/office/powerpoint/2010/main" xmlns="" val="3910511245"/>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600" b="1" i="0" smtClean="0">
                <a:solidFill>
                  <a:srgbClr val="708CA1"/>
                </a:solidFill>
                <a:latin typeface="Arial"/>
                <a:ea typeface="ＭＳ Ｐゴシック"/>
                <a:cs typeface="ＭＳ Ｐゴシック"/>
              </a:rPr>
              <a:t>Configuration dynamique d'une adresse de monodiffusion globale avec la méthode DHCPv6</a:t>
            </a:r>
            <a:endParaRPr lang="fr-FR" sz="2600">
              <a:latin typeface="Arial" charset="0"/>
            </a:endParaRPr>
          </a:p>
        </p:txBody>
      </p:sp>
      <p:pic>
        <p:nvPicPr>
          <p:cNvPr id="13314" name="Picture 2"/>
          <p:cNvPicPr>
            <a:picLocks noChangeAspect="1" noChangeArrowheads="1"/>
          </p:cNvPicPr>
          <p:nvPr/>
        </p:nvPicPr>
        <p:blipFill>
          <a:blip r:embed="rId3" cstate="print"/>
          <a:stretch>
            <a:fillRect/>
          </a:stretch>
        </p:blipFill>
        <p:spPr bwMode="auto">
          <a:xfrm>
            <a:off x="1340069" y="1638959"/>
            <a:ext cx="5842273" cy="48923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5622380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Structure d'une adresse IPv4</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Notation binaire</a:t>
            </a:r>
            <a:endParaRPr lang="en-US" dirty="0">
              <a:latin typeface="Arial" charset="0"/>
            </a:endParaRPr>
          </a:p>
        </p:txBody>
      </p:sp>
      <p:sp>
        <p:nvSpPr>
          <p:cNvPr id="2" name="Content Placeholder 1"/>
          <p:cNvSpPr>
            <a:spLocks noGrp="1"/>
          </p:cNvSpPr>
          <p:nvPr>
            <p:ph idx="1"/>
          </p:nvPr>
        </p:nvSpPr>
        <p:spPr>
          <a:xfrm>
            <a:off x="213109" y="1379491"/>
            <a:ext cx="2886086" cy="5137423"/>
          </a:xfrm>
        </p:spPr>
        <p:txBody>
          <a:bodyPr>
            <a:normAutofit fontScale="92500"/>
          </a:bodyPr>
          <a:lstStyle/>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En notation binaire, les ordinateurs communiquent en utilisant des 0 et des 1</a:t>
            </a:r>
          </a:p>
          <a:p>
            <a:pPr marL="236555" indent="-236555" algn="l" defTabSz="814365">
              <a:lnSpc>
                <a:spcPct val="95000"/>
              </a:lnSpc>
              <a:spcBef>
                <a:spcPct val="50000"/>
              </a:spcBef>
              <a:spcAft>
                <a:spcPct val="0"/>
              </a:spcAft>
              <a:buClr>
                <a:srgbClr val="708CA1"/>
              </a:buClr>
              <a:buFont typeface="Wingdings"/>
              <a:buChar char="§"/>
            </a:pPr>
            <a:r>
              <a:rPr lang="fr-BE" sz="2400" b="0" i="0" dirty="0">
                <a:solidFill>
                  <a:srgbClr val="000000"/>
                </a:solidFill>
                <a:latin typeface="Arial"/>
                <a:ea typeface="ＭＳ Ｐゴシック"/>
                <a:cs typeface="ＭＳ Ｐゴシック"/>
              </a:rPr>
              <a:t>La conversion de la notation binaire en format décimal nécessite quelques connaissances mathématiques en système de numération – la numération pondérée</a:t>
            </a:r>
            <a:endParaRPr lang="en-US" dirty="0"/>
          </a:p>
        </p:txBody>
      </p:sp>
      <p:pic>
        <p:nvPicPr>
          <p:cNvPr id="3" name="Picture 2"/>
          <p:cNvPicPr>
            <a:picLocks noChangeAspect="1" noChangeArrowheads="1"/>
          </p:cNvPicPr>
          <p:nvPr/>
        </p:nvPicPr>
        <p:blipFill>
          <a:blip r:embed="rId3" cstate="print"/>
          <a:stretch>
            <a:fillRect/>
          </a:stretch>
        </p:blipFill>
        <p:spPr bwMode="auto">
          <a:xfrm>
            <a:off x="3632561" y="1971675"/>
            <a:ext cx="5250828" cy="39936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600" b="1" i="0" smtClean="0">
                <a:solidFill>
                  <a:srgbClr val="708CA1"/>
                </a:solidFill>
                <a:latin typeface="Arial"/>
                <a:ea typeface="ＭＳ Ｐゴシック"/>
                <a:cs typeface="ＭＳ Ｐゴシック"/>
              </a:rPr>
              <a:t>Génération aléatoire ou à l'aide de la méthode EUI-64</a:t>
            </a:r>
            <a:endParaRPr lang="fr-FR" sz="2600">
              <a:latin typeface="Arial" charset="0"/>
            </a:endParaRPr>
          </a:p>
        </p:txBody>
      </p:sp>
      <p:sp>
        <p:nvSpPr>
          <p:cNvPr id="3" name="TextBox 2"/>
          <p:cNvSpPr txBox="1"/>
          <p:nvPr/>
        </p:nvSpPr>
        <p:spPr>
          <a:xfrm>
            <a:off x="174169" y="1406166"/>
            <a:ext cx="8433801" cy="5509200"/>
          </a:xfrm>
          <a:prstGeom prst="rect">
            <a:avLst/>
          </a:prstGeom>
          <a:noFill/>
        </p:spPr>
        <p:txBody>
          <a:bodyPr wrap="square" rtlCol="0">
            <a:spAutoFit/>
          </a:bodyPr>
          <a:lstStyle/>
          <a:p>
            <a:pPr algn="l">
              <a:lnSpc>
                <a:spcPct val="100000"/>
              </a:lnSpc>
              <a:buNone/>
            </a:pPr>
            <a:r>
              <a:rPr lang="fr-FR" sz="2200" b="0" i="0" dirty="0" smtClean="0">
                <a:solidFill>
                  <a:schemeClr val="tx1"/>
                </a:solidFill>
                <a:latin typeface="Arial"/>
                <a:ea typeface="ＭＳ Ｐゴシック"/>
                <a:cs typeface="ＭＳ Ｐゴシック"/>
              </a:rPr>
              <a:t>Processus EUI-64</a:t>
            </a:r>
          </a:p>
          <a:p>
            <a:pPr marL="342900" indent="-342900" algn="l">
              <a:lnSpc>
                <a:spcPct val="100000"/>
              </a:lnSpc>
              <a:buFont typeface="Wingdings"/>
              <a:buChar char="§"/>
            </a:pPr>
            <a:r>
              <a:rPr lang="fr-FR" sz="2200" b="0" i="0" dirty="0" smtClean="0">
                <a:solidFill>
                  <a:schemeClr val="tx1"/>
                </a:solidFill>
                <a:latin typeface="Arial"/>
                <a:ea typeface="ＭＳ Ｐゴシック"/>
                <a:cs typeface="ＭＳ Ｐゴシック"/>
              </a:rPr>
              <a:t>Ce processus utilise l'adresse MAC Ethernet 48 bits d'un client et insère 16 autres bits au milieu de l'adresse MAC 46 bits pour créer un ID d'interface sur 64 bits</a:t>
            </a:r>
          </a:p>
          <a:p>
            <a:pPr marL="342900" indent="-342900" algn="l">
              <a:lnSpc>
                <a:spcPct val="100000"/>
              </a:lnSpc>
              <a:buFont typeface="Wingdings"/>
              <a:buChar char="§"/>
            </a:pPr>
            <a:r>
              <a:rPr lang="fr-FR" sz="2200" b="0" i="0" dirty="0" smtClean="0">
                <a:solidFill>
                  <a:schemeClr val="tx1"/>
                </a:solidFill>
                <a:latin typeface="Arial"/>
                <a:ea typeface="ＭＳ Ｐゴシック"/>
                <a:cs typeface="ＭＳ Ｐゴシック"/>
              </a:rPr>
              <a:t>L'avantage est que l'adresse MAC Ethernet peut être utilisée pour déterminer l'interface – traçage plus facile</a:t>
            </a:r>
          </a:p>
          <a:p>
            <a:pPr algn="ctr">
              <a:lnSpc>
                <a:spcPct val="100000"/>
              </a:lnSpc>
              <a:buNone/>
            </a:pPr>
            <a:endParaRPr lang="fr-FR" sz="2200" dirty="0" smtClean="0"/>
          </a:p>
          <a:p>
            <a:pPr algn="l">
              <a:lnSpc>
                <a:spcPct val="100000"/>
              </a:lnSpc>
              <a:buNone/>
            </a:pPr>
            <a:r>
              <a:rPr lang="fr-FR" sz="2200" b="0" i="0" dirty="0" smtClean="0">
                <a:solidFill>
                  <a:schemeClr val="tx1"/>
                </a:solidFill>
                <a:latin typeface="Arial"/>
                <a:ea typeface="ＭＳ Ｐゴシック"/>
                <a:cs typeface="ＭＳ Ｐゴシック"/>
              </a:rPr>
              <a:t>L'ID d'interface EUI-64 est représenté au format binaire et comprend trois parties :</a:t>
            </a:r>
          </a:p>
          <a:p>
            <a:pPr marL="342900" indent="-342900" algn="l">
              <a:lnSpc>
                <a:spcPct val="100000"/>
              </a:lnSpc>
              <a:buFont typeface="Wingdings"/>
              <a:buChar char="§"/>
            </a:pPr>
            <a:r>
              <a:rPr lang="fr-FR" sz="2200" b="0" i="0" dirty="0" smtClean="0">
                <a:solidFill>
                  <a:schemeClr val="tx1"/>
                </a:solidFill>
                <a:latin typeface="Arial"/>
                <a:ea typeface="ＭＳ Ｐゴシック"/>
                <a:cs typeface="ＭＳ Ｐゴシック"/>
              </a:rPr>
              <a:t>Le code OUI sur 24 bits, provenant de l'adresse MAC du client, mais dont le septième bit (universellement/localement) est inversé (le 0 devient un 1)</a:t>
            </a:r>
            <a:endParaRPr lang="fr-FR" sz="2200" dirty="0" smtClean="0"/>
          </a:p>
          <a:p>
            <a:pPr marL="342900" indent="-342900" algn="l">
              <a:lnSpc>
                <a:spcPct val="100000"/>
              </a:lnSpc>
              <a:buFont typeface="Wingdings"/>
              <a:buChar char="§"/>
            </a:pPr>
            <a:r>
              <a:rPr lang="fr-FR" sz="2200" b="0" i="0" dirty="0" smtClean="0">
                <a:solidFill>
                  <a:schemeClr val="tx1"/>
                </a:solidFill>
                <a:latin typeface="Arial"/>
                <a:ea typeface="ＭＳ Ｐゴシック"/>
                <a:cs typeface="ＭＳ Ｐゴシック"/>
              </a:rPr>
              <a:t>Valeur FFFE 16 bits insérée </a:t>
            </a:r>
          </a:p>
          <a:p>
            <a:pPr marL="342900" indent="-342900" algn="l">
              <a:lnSpc>
                <a:spcPct val="100000"/>
              </a:lnSpc>
              <a:buFont typeface="Wingdings"/>
              <a:buChar char="§"/>
            </a:pPr>
            <a:r>
              <a:rPr lang="fr-FR" sz="2200" b="0" i="0" dirty="0" smtClean="0">
                <a:solidFill>
                  <a:schemeClr val="tx1"/>
                </a:solidFill>
                <a:latin typeface="Arial"/>
                <a:ea typeface="ＭＳ Ｐゴシック"/>
                <a:cs typeface="ＭＳ Ｐゴシック"/>
              </a:rPr>
              <a:t>ID de périphérique sur 24 bits déterminé d'après l'adresse MAC du client</a:t>
            </a:r>
          </a:p>
          <a:p>
            <a:pPr algn="l">
              <a:lnSpc>
                <a:spcPct val="100000"/>
              </a:lnSpc>
              <a:buNone/>
            </a:pPr>
            <a:endParaRPr lang="fr-FR" sz="2200" dirty="0"/>
          </a:p>
        </p:txBody>
      </p:sp>
    </p:spTree>
    <p:extLst>
      <p:ext uri="{BB962C8B-B14F-4D97-AF65-F5344CB8AC3E}">
        <p14:creationId xmlns:p14="http://schemas.microsoft.com/office/powerpoint/2010/main" xmlns="" val="373419129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600" b="1" i="0" smtClean="0">
                <a:solidFill>
                  <a:srgbClr val="708CA1"/>
                </a:solidFill>
                <a:latin typeface="Arial"/>
                <a:ea typeface="ＭＳ Ｐゴシック"/>
                <a:cs typeface="ＭＳ Ｐゴシック"/>
              </a:rPr>
              <a:t>Génération aléatoire ou à l'aide de la méthode EUI-64</a:t>
            </a:r>
            <a:endParaRPr lang="fr-FR" sz="2600">
              <a:latin typeface="Arial" charset="0"/>
            </a:endParaRPr>
          </a:p>
        </p:txBody>
      </p:sp>
      <p:pic>
        <p:nvPicPr>
          <p:cNvPr id="14338" name="Picture 2"/>
          <p:cNvPicPr>
            <a:picLocks noChangeAspect="1" noChangeArrowheads="1"/>
          </p:cNvPicPr>
          <p:nvPr/>
        </p:nvPicPr>
        <p:blipFill>
          <a:blip r:embed="rId3" cstate="print"/>
          <a:stretch>
            <a:fillRect/>
          </a:stretch>
        </p:blipFill>
        <p:spPr bwMode="auto">
          <a:xfrm>
            <a:off x="1491823" y="1345150"/>
            <a:ext cx="5728669" cy="50241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217880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600" b="1" i="0" smtClean="0">
                <a:solidFill>
                  <a:srgbClr val="708CA1"/>
                </a:solidFill>
                <a:latin typeface="Arial"/>
                <a:ea typeface="ＭＳ Ｐゴシック"/>
                <a:cs typeface="ＭＳ Ｐゴシック"/>
              </a:rPr>
              <a:t>Génération aléatoire ou à l'aide de la méthode EUI-64</a:t>
            </a:r>
            <a:endParaRPr lang="fr-FR" sz="2600">
              <a:latin typeface="Arial" charset="0"/>
            </a:endParaRPr>
          </a:p>
        </p:txBody>
      </p:sp>
      <p:pic>
        <p:nvPicPr>
          <p:cNvPr id="57345" name="Picture 1" descr="C:\Users\caixia\AppData\Roaming\Tencent\Users\529167732\QQ\WinTemp\RichOle\01$MB_KO)4U0MBS`Z4(BT}V.jpg"/>
          <p:cNvPicPr>
            <a:picLocks noChangeAspect="1" noChangeArrowheads="1"/>
          </p:cNvPicPr>
          <p:nvPr/>
        </p:nvPicPr>
        <p:blipFill>
          <a:blip r:embed="rId3" cstate="print"/>
          <a:srcRect/>
          <a:stretch>
            <a:fillRect/>
          </a:stretch>
        </p:blipFill>
        <p:spPr bwMode="auto">
          <a:xfrm>
            <a:off x="1132113" y="1640115"/>
            <a:ext cx="6448425" cy="4314825"/>
          </a:xfrm>
          <a:prstGeom prst="rect">
            <a:avLst/>
          </a:prstGeom>
          <a:noFill/>
        </p:spPr>
      </p:pic>
    </p:spTree>
    <p:extLst>
      <p:ext uri="{BB962C8B-B14F-4D97-AF65-F5344CB8AC3E}">
        <p14:creationId xmlns:p14="http://schemas.microsoft.com/office/powerpoint/2010/main" xmlns="" val="687971072"/>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
            </a:r>
            <a:br>
              <a:rPr lang="fr-FR" sz="1800" b="1" i="0" smtClean="0">
                <a:solidFill>
                  <a:srgbClr val="708CA1"/>
                </a:solidFill>
                <a:latin typeface="Arial"/>
                <a:ea typeface="ＭＳ Ｐゴシック"/>
                <a:cs typeface="ＭＳ Ｐゴシック"/>
              </a:rPr>
            </a:b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600" b="1" i="0" smtClean="0">
                <a:solidFill>
                  <a:srgbClr val="708CA1"/>
                </a:solidFill>
                <a:latin typeface="Arial"/>
                <a:ea typeface="ＭＳ Ｐゴシック"/>
                <a:cs typeface="ＭＳ Ｐゴシック"/>
              </a:rPr>
              <a:t>Génération aléatoire ou à l'aide de la méthode EUI-64</a:t>
            </a:r>
            <a:endParaRPr lang="fr-FR" sz="2600">
              <a:latin typeface="Arial" charset="0"/>
            </a:endParaRPr>
          </a:p>
        </p:txBody>
      </p:sp>
      <p:sp>
        <p:nvSpPr>
          <p:cNvPr id="2" name="Rectangle 1"/>
          <p:cNvSpPr/>
          <p:nvPr/>
        </p:nvSpPr>
        <p:spPr>
          <a:xfrm>
            <a:off x="299545" y="1734207"/>
            <a:ext cx="8355724" cy="3711785"/>
          </a:xfrm>
          <a:prstGeom prst="rect">
            <a:avLst/>
          </a:prstGeom>
        </p:spPr>
        <p:txBody>
          <a:bodyPr wrap="square">
            <a:spAutoFit/>
          </a:bodyPr>
          <a:lstStyle/>
          <a:p>
            <a:pPr algn="l">
              <a:buNone/>
            </a:pPr>
            <a:r>
              <a:rPr lang="fr-FR" sz="2400" b="1" i="0" dirty="0" smtClean="0">
                <a:solidFill>
                  <a:schemeClr val="tx1"/>
                </a:solidFill>
                <a:latin typeface="Arial"/>
                <a:ea typeface="ＭＳ Ｐゴシック"/>
                <a:cs typeface="ＭＳ Ｐゴシック"/>
              </a:rPr>
              <a:t>ID d'interface générés aléatoirement</a:t>
            </a:r>
          </a:p>
          <a:p>
            <a:pPr algn="l">
              <a:buNone/>
            </a:pPr>
            <a:endParaRPr lang="fr-FR" dirty="0" smtClean="0"/>
          </a:p>
          <a:p>
            <a:pPr marL="342900" indent="-342900" algn="l">
              <a:lnSpc>
                <a:spcPct val="100000"/>
              </a:lnSpc>
              <a:buFont typeface="Wingdings"/>
              <a:buChar char="§"/>
            </a:pPr>
            <a:r>
              <a:rPr lang="fr-FR" sz="2400" b="0" i="0" dirty="0" smtClean="0">
                <a:solidFill>
                  <a:schemeClr val="tx1"/>
                </a:solidFill>
                <a:latin typeface="Arial"/>
                <a:ea typeface="ＭＳ Ｐゴシック"/>
                <a:cs typeface="ＭＳ Ｐゴシック"/>
              </a:rPr>
              <a:t>Selon le système d'exploitation, un périphérique peut utiliser un ID d'interface généré aléatoirement plutôt que l'adresse MAC et le processus EUI-64</a:t>
            </a:r>
          </a:p>
          <a:p>
            <a:pPr marL="342900" indent="-342900" algn="l">
              <a:lnSpc>
                <a:spcPct val="100000"/>
              </a:lnSpc>
              <a:buFont typeface="Wingdings"/>
              <a:buChar char="§"/>
            </a:pPr>
            <a:r>
              <a:rPr lang="fr-FR" sz="2400" b="0" i="0" dirty="0" smtClean="0">
                <a:solidFill>
                  <a:schemeClr val="tx1"/>
                </a:solidFill>
                <a:latin typeface="Arial"/>
                <a:ea typeface="ＭＳ Ｐゴシック"/>
                <a:cs typeface="ＭＳ Ｐゴシック"/>
              </a:rPr>
              <a:t>À partir de Windows Vista, Windows utilise un ID d'interface généré aléatoirement au lieu d'un ID créé avec EUI-64</a:t>
            </a:r>
          </a:p>
          <a:p>
            <a:pPr marL="342900" indent="-342900" algn="l">
              <a:lnSpc>
                <a:spcPct val="100000"/>
              </a:lnSpc>
              <a:buFont typeface="Wingdings"/>
              <a:buChar char="§"/>
            </a:pPr>
            <a:r>
              <a:rPr lang="fr-FR" sz="2400" b="0" i="0" dirty="0" smtClean="0">
                <a:solidFill>
                  <a:schemeClr val="tx1"/>
                </a:solidFill>
                <a:latin typeface="Arial"/>
                <a:ea typeface="ＭＳ Ｐゴシック"/>
                <a:cs typeface="ＭＳ Ｐゴシック"/>
              </a:rPr>
              <a:t>Windows XP et les systèmes d'exploitation précédents utilisaient EUI-64</a:t>
            </a:r>
            <a:endParaRPr lang="fr-FR" dirty="0"/>
          </a:p>
        </p:txBody>
      </p:sp>
    </p:spTree>
    <p:extLst>
      <p:ext uri="{BB962C8B-B14F-4D97-AF65-F5344CB8AC3E}">
        <p14:creationId xmlns:p14="http://schemas.microsoft.com/office/powerpoint/2010/main" xmlns="" val="94334679"/>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Adresses link-local dynamiques</a:t>
            </a:r>
            <a:endParaRPr lang="fr-FR">
              <a:latin typeface="Arial" charset="0"/>
            </a:endParaRPr>
          </a:p>
        </p:txBody>
      </p:sp>
      <p:sp>
        <p:nvSpPr>
          <p:cNvPr id="2" name="Rectangle 1"/>
          <p:cNvSpPr/>
          <p:nvPr/>
        </p:nvSpPr>
        <p:spPr>
          <a:xfrm>
            <a:off x="348343" y="1306289"/>
            <a:ext cx="8505371" cy="5226046"/>
          </a:xfrm>
          <a:prstGeom prst="rect">
            <a:avLst/>
          </a:prstGeom>
        </p:spPr>
        <p:txBody>
          <a:bodyPr wrap="square">
            <a:spAutoFit/>
          </a:bodyPr>
          <a:lstStyle/>
          <a:p>
            <a:pPr algn="l">
              <a:buNone/>
            </a:pPr>
            <a:r>
              <a:rPr lang="fr-FR" sz="2400" b="1" i="0" smtClean="0">
                <a:solidFill>
                  <a:schemeClr val="tx1"/>
                </a:solidFill>
                <a:latin typeface="Arial"/>
                <a:ea typeface="ＭＳ Ｐゴシック"/>
                <a:cs typeface="ＭＳ Ｐゴシック"/>
              </a:rPr>
              <a:t>Adresse link-local</a:t>
            </a:r>
          </a:p>
          <a:p>
            <a:pPr marL="342900" indent="-342900" algn="l">
              <a:lnSpc>
                <a:spcPct val="100000"/>
              </a:lnSpc>
              <a:buFont typeface="Wingdings"/>
              <a:buChar char="§"/>
            </a:pPr>
            <a:r>
              <a:rPr lang="fr-FR" sz="2400" b="0" i="0" smtClean="0">
                <a:solidFill>
                  <a:schemeClr val="tx1"/>
                </a:solidFill>
                <a:latin typeface="Arial"/>
                <a:ea typeface="ＭＳ Ｐゴシック"/>
                <a:cs typeface="ＭＳ Ｐゴシック"/>
              </a:rPr>
              <a:t>Une fois qu'une adresse de monodiffusion globale est attribuée à une interface, le périphérique IPv6 génère automatiquement son adresse link-local </a:t>
            </a:r>
          </a:p>
          <a:p>
            <a:pPr marL="342900" indent="-342900" algn="l">
              <a:lnSpc>
                <a:spcPct val="100000"/>
              </a:lnSpc>
              <a:buFont typeface="Wingdings"/>
              <a:buChar char="§"/>
            </a:pPr>
            <a:r>
              <a:rPr lang="fr-FR" sz="2400" b="0" i="0" smtClean="0">
                <a:solidFill>
                  <a:schemeClr val="tx1"/>
                </a:solidFill>
                <a:latin typeface="Arial"/>
                <a:ea typeface="ＭＳ Ｐゴシック"/>
                <a:cs typeface="ＭＳ Ｐゴシック"/>
              </a:rPr>
              <a:t>Doit comporter une adresse link-local qui permet à un appareil de communiquer avec les autres périphériques IPv6 situés sur le même sous-réseau</a:t>
            </a:r>
          </a:p>
          <a:p>
            <a:pPr marL="342900" indent="-342900" algn="l">
              <a:lnSpc>
                <a:spcPct val="100000"/>
              </a:lnSpc>
              <a:buFont typeface="Wingdings"/>
              <a:buChar char="§"/>
            </a:pPr>
            <a:r>
              <a:rPr lang="fr-FR" sz="2400" b="0" i="0" smtClean="0">
                <a:solidFill>
                  <a:schemeClr val="tx1"/>
                </a:solidFill>
                <a:latin typeface="Arial"/>
                <a:ea typeface="ＭＳ Ｐゴシック"/>
                <a:cs typeface="ＭＳ Ｐゴシック"/>
              </a:rPr>
              <a:t>Utilise l'adresse link-local du routeur local pour son adresse IPv6 de passerelle par défaut</a:t>
            </a:r>
          </a:p>
          <a:p>
            <a:pPr marL="342900" indent="-342900" algn="l">
              <a:lnSpc>
                <a:spcPct val="100000"/>
              </a:lnSpc>
              <a:buFont typeface="Wingdings"/>
              <a:buChar char="§"/>
            </a:pPr>
            <a:r>
              <a:rPr lang="fr-FR" sz="2400" b="0" i="0" smtClean="0">
                <a:solidFill>
                  <a:schemeClr val="tx1"/>
                </a:solidFill>
                <a:latin typeface="Arial"/>
                <a:ea typeface="ＭＳ Ｐゴシック"/>
                <a:cs typeface="ＭＳ Ｐゴシック"/>
              </a:rPr>
              <a:t>Les routeurs échangent des messages du protocole de routage dynamique via des adresses link-local</a:t>
            </a:r>
          </a:p>
          <a:p>
            <a:pPr marL="342900" indent="-342900" algn="l">
              <a:lnSpc>
                <a:spcPct val="100000"/>
              </a:lnSpc>
              <a:buFont typeface="Wingdings"/>
              <a:buChar char="§"/>
            </a:pPr>
            <a:r>
              <a:rPr lang="fr-FR" sz="2400" b="0" i="0" smtClean="0">
                <a:solidFill>
                  <a:schemeClr val="tx1"/>
                </a:solidFill>
                <a:latin typeface="Arial"/>
                <a:ea typeface="ＭＳ Ｐゴシック"/>
                <a:cs typeface="ＭＳ Ｐゴシック"/>
              </a:rPr>
              <a:t>Les tables de routage des routeurs utilisent l'adresse link-local pour identifier le routeur du tronçon suivant lors du transfert des paquets IPv6</a:t>
            </a:r>
            <a:endParaRPr lang="fr-FR" sz="2400" b="0" i="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853667135"/>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adresses de monodiffusion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Adresses link-local dynamiques</a:t>
            </a:r>
            <a:endParaRPr lang="en-US" dirty="0">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574044" y="3365382"/>
            <a:ext cx="5663327" cy="29637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856343" y="1843315"/>
            <a:ext cx="7358743" cy="1089529"/>
          </a:xfrm>
          <a:prstGeom prst="rect">
            <a:avLst/>
          </a:prstGeom>
        </p:spPr>
        <p:txBody>
          <a:bodyPr wrap="square">
            <a:spAutoFit/>
          </a:bodyPr>
          <a:lstStyle/>
          <a:p>
            <a:pPr algn="l">
              <a:buNone/>
            </a:pPr>
            <a:r>
              <a:rPr lang="en-US" sz="2400" b="1" i="0">
                <a:solidFill>
                  <a:schemeClr val="tx1"/>
                </a:solidFill>
                <a:latin typeface="Arial"/>
                <a:ea typeface="ＭＳ Ｐゴシック"/>
                <a:cs typeface="ＭＳ Ｐゴシック"/>
              </a:rPr>
              <a:t>Attribution dynamique </a:t>
            </a:r>
          </a:p>
          <a:p>
            <a:pPr marL="342900" indent="-342900" algn="l">
              <a:buFont typeface="Wingdings"/>
              <a:buChar char="§"/>
            </a:pPr>
            <a:r>
              <a:rPr lang="fr-BE" sz="2400" b="0" i="0">
                <a:solidFill>
                  <a:schemeClr val="tx1"/>
                </a:solidFill>
                <a:latin typeface="Arial"/>
                <a:ea typeface="ＭＳ Ｐゴシック"/>
                <a:cs typeface="ＭＳ Ｐゴシック"/>
              </a:rPr>
              <a:t>L'adresse link-local est créée dynamiquement à l'aide du préfixe FE80::/10 et de l'ID d'interface</a:t>
            </a:r>
          </a:p>
        </p:txBody>
      </p:sp>
    </p:spTree>
    <p:extLst>
      <p:ext uri="{BB962C8B-B14F-4D97-AF65-F5344CB8AC3E}">
        <p14:creationId xmlns:p14="http://schemas.microsoft.com/office/powerpoint/2010/main" xmlns="" val="1543526478"/>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adresses de monodiffusion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Adresses link-local statiques</a:t>
            </a:r>
            <a:endParaRPr lang="en-US" dirty="0">
              <a:latin typeface="Arial" charset="0"/>
            </a:endParaRP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667501" y="1952170"/>
            <a:ext cx="8345715" cy="424732"/>
          </a:xfrm>
          <a:prstGeom prst="rect">
            <a:avLst/>
          </a:prstGeom>
        </p:spPr>
        <p:txBody>
          <a:bodyPr wrap="square">
            <a:spAutoFit/>
          </a:bodyPr>
          <a:lstStyle/>
          <a:p>
            <a:pPr algn="l">
              <a:buNone/>
            </a:pPr>
            <a:r>
              <a:rPr lang="en-US" sz="2400" b="1" i="0">
                <a:solidFill>
                  <a:schemeClr val="tx1"/>
                </a:solidFill>
                <a:latin typeface="Arial"/>
                <a:ea typeface="ＭＳ Ｐゴシック"/>
                <a:cs typeface="ＭＳ Ｐゴシック"/>
              </a:rPr>
              <a:t>La configuration des adresses link-local</a:t>
            </a:r>
          </a:p>
        </p:txBody>
      </p:sp>
    </p:spTree>
    <p:extLst>
      <p:ext uri="{BB962C8B-B14F-4D97-AF65-F5344CB8AC3E}">
        <p14:creationId xmlns:p14="http://schemas.microsoft.com/office/powerpoint/2010/main" xmlns="" val="1199887924"/>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Adresses link-local statiques</a:t>
            </a:r>
            <a:endParaRPr lang="fr-FR">
              <a:latin typeface="Arial" charset="0"/>
            </a:endParaRPr>
          </a:p>
        </p:txBody>
      </p:sp>
      <p:sp>
        <p:nvSpPr>
          <p:cNvPr id="3" name="Rectangle 2"/>
          <p:cNvSpPr/>
          <p:nvPr/>
        </p:nvSpPr>
        <p:spPr>
          <a:xfrm>
            <a:off x="482935" y="1977967"/>
            <a:ext cx="8345715" cy="424732"/>
          </a:xfrm>
          <a:prstGeom prst="rect">
            <a:avLst/>
          </a:prstGeom>
        </p:spPr>
        <p:txBody>
          <a:bodyPr wrap="square">
            <a:spAutoFit/>
          </a:bodyPr>
          <a:lstStyle/>
          <a:p>
            <a:pPr algn="l">
              <a:buNone/>
            </a:pPr>
            <a:r>
              <a:rPr lang="fr-FR" sz="2400" b="1" i="0" smtClean="0">
                <a:solidFill>
                  <a:schemeClr val="tx1"/>
                </a:solidFill>
                <a:latin typeface="Arial"/>
                <a:ea typeface="ＭＳ Ｐゴシック"/>
                <a:cs typeface="ＭＳ Ｐゴシック"/>
              </a:rPr>
              <a:t>La configuration des adresses link-local</a:t>
            </a:r>
            <a:endParaRPr lang="fr-FR" sz="2400" b="1" i="0">
              <a:solidFill>
                <a:schemeClr val="tx1"/>
              </a:solidFill>
              <a:latin typeface="Arial"/>
              <a:ea typeface="ＭＳ Ｐゴシック"/>
              <a:cs typeface="ＭＳ Ｐゴシック"/>
            </a:endParaRPr>
          </a:p>
        </p:txBody>
      </p:sp>
      <p:pic>
        <p:nvPicPr>
          <p:cNvPr id="47105" name="Picture 1" descr="C:\Users\caixia\AppData\Roaming\Tencent\Users\529167732\QQ\WinTemp\RichOle\RZ7OD5DAC@68`6B1WBN5Y(B.jpg"/>
          <p:cNvPicPr>
            <a:picLocks noChangeAspect="1" noChangeArrowheads="1"/>
          </p:cNvPicPr>
          <p:nvPr/>
        </p:nvPicPr>
        <p:blipFill>
          <a:blip r:embed="rId3" cstate="print"/>
          <a:srcRect/>
          <a:stretch>
            <a:fillRect/>
          </a:stretch>
        </p:blipFill>
        <p:spPr bwMode="auto">
          <a:xfrm>
            <a:off x="1335314" y="2772229"/>
            <a:ext cx="6438900" cy="3124200"/>
          </a:xfrm>
          <a:prstGeom prst="rect">
            <a:avLst/>
          </a:prstGeom>
          <a:noFill/>
        </p:spPr>
      </p:pic>
    </p:spTree>
    <p:extLst>
      <p:ext uri="{BB962C8B-B14F-4D97-AF65-F5344CB8AC3E}">
        <p14:creationId xmlns:p14="http://schemas.microsoft.com/office/powerpoint/2010/main" xmlns="" val="216388153"/>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monodiffusion globale IPv6</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2800" b="1" i="0" smtClean="0">
                <a:solidFill>
                  <a:srgbClr val="708CA1"/>
                </a:solidFill>
                <a:latin typeface="Arial"/>
                <a:ea typeface="ＭＳ Ｐゴシック"/>
                <a:cs typeface="ＭＳ Ｐゴシック"/>
              </a:rPr>
              <a:t>Vérifier la configuration des adresses IPv6</a:t>
            </a:r>
            <a:endParaRPr lang="fr-FR" sz="2800">
              <a:latin typeface="Arial" charset="0"/>
            </a:endParaRPr>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57555" y="1717028"/>
            <a:ext cx="5354215" cy="4314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74171" y="1596572"/>
            <a:ext cx="3265715" cy="4832092"/>
          </a:xfrm>
          <a:prstGeom prst="rect">
            <a:avLst/>
          </a:prstGeom>
          <a:noFill/>
        </p:spPr>
        <p:txBody>
          <a:bodyPr wrap="square" rtlCol="0">
            <a:spAutoFit/>
          </a:bodyPr>
          <a:lstStyle/>
          <a:p>
            <a:pPr algn="l">
              <a:lnSpc>
                <a:spcPct val="100000"/>
              </a:lnSpc>
              <a:buNone/>
            </a:pPr>
            <a:r>
              <a:rPr lang="fr-FR" sz="2200" b="0" i="0" smtClean="0">
                <a:solidFill>
                  <a:schemeClr val="tx1"/>
                </a:solidFill>
                <a:latin typeface="Arial"/>
                <a:ea typeface="ＭＳ Ｐゴシック"/>
                <a:cs typeface="ＭＳ Ｐゴシック"/>
              </a:rPr>
              <a:t>Chaque interface possède deux adresses IPv6 - </a:t>
            </a:r>
          </a:p>
          <a:p>
            <a:pPr algn="l">
              <a:lnSpc>
                <a:spcPct val="100000"/>
              </a:lnSpc>
              <a:buNone/>
            </a:pPr>
            <a:endParaRPr lang="fr-FR" sz="2200" smtClean="0"/>
          </a:p>
          <a:p>
            <a:pPr marL="457200" indent="-457200" algn="l">
              <a:lnSpc>
                <a:spcPct val="100000"/>
              </a:lnSpc>
              <a:buFont typeface="Arial"/>
              <a:buAutoNum type="arabicPeriod"/>
            </a:pPr>
            <a:r>
              <a:rPr lang="fr-FR" sz="2200" b="0" i="0" smtClean="0">
                <a:solidFill>
                  <a:schemeClr val="tx1"/>
                </a:solidFill>
                <a:latin typeface="Arial"/>
                <a:ea typeface="ＭＳ Ｐゴシック"/>
                <a:cs typeface="ＭＳ Ｐゴシック"/>
              </a:rPr>
              <a:t>l'adresse de monodiffusion globale qui a été configurée</a:t>
            </a:r>
          </a:p>
          <a:p>
            <a:pPr marL="457200" indent="-457200" algn="l">
              <a:lnSpc>
                <a:spcPct val="100000"/>
              </a:lnSpc>
              <a:buFont typeface="Arial"/>
              <a:buAutoNum type="arabicPeriod"/>
            </a:pPr>
            <a:r>
              <a:rPr lang="fr-FR" sz="2200" b="0" i="0" smtClean="0">
                <a:solidFill>
                  <a:schemeClr val="tx1"/>
                </a:solidFill>
                <a:latin typeface="Arial"/>
                <a:ea typeface="ＭＳ Ｐゴシック"/>
                <a:cs typeface="ＭＳ Ｐゴシック"/>
              </a:rPr>
              <a:t>une adresse de monodiffusion link-local commençant par FE80 est automatiquement ajoutée</a:t>
            </a:r>
            <a:endParaRPr lang="fr-FR" sz="2200"/>
          </a:p>
        </p:txBody>
      </p:sp>
    </p:spTree>
    <p:extLst>
      <p:ext uri="{BB962C8B-B14F-4D97-AF65-F5344CB8AC3E}">
        <p14:creationId xmlns:p14="http://schemas.microsoft.com/office/powerpoint/2010/main" xmlns="" val="2020666977"/>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Les adresses de monodiffusion globale IPv6</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2400" b="1" i="0">
                <a:solidFill>
                  <a:srgbClr val="708CA1"/>
                </a:solidFill>
                <a:latin typeface="Arial"/>
                <a:ea typeface="ＭＳ Ｐゴシック"/>
                <a:cs typeface="ＭＳ Ｐゴシック"/>
              </a:rPr>
              <a:t>Vérifier la configuration des adresses IPv6</a:t>
            </a:r>
            <a:endParaRPr lang="en-US" sz="2400" dirty="0">
              <a:latin typeface="Arial" charset="0"/>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58683" y="1669823"/>
            <a:ext cx="6313692" cy="43390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7377540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Structure d'une adresse IPv4</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Système binaire</a:t>
            </a:r>
            <a:endParaRPr lang="en-US" dirty="0">
              <a:latin typeface="Arial" charset="0"/>
            </a:endParaRPr>
          </a:p>
        </p:txBody>
      </p:sp>
      <p:pic>
        <p:nvPicPr>
          <p:cNvPr id="1026" name="Picture 2" descr="E:\Work\CIE105259_Netacad Team\CCNA1_OPS-noroz-30397_Final version\1\FR\fr_ITN_Instructor-PPTs\graphics\Chapter8\ITN_instructorPPT_Chapter8_Page7-1.jpg"/>
          <p:cNvPicPr>
            <a:picLocks noChangeAspect="1" noChangeArrowheads="1"/>
          </p:cNvPicPr>
          <p:nvPr/>
        </p:nvPicPr>
        <p:blipFill>
          <a:blip r:embed="rId3" cstate="print"/>
          <a:srcRect t="12337" b="42398"/>
          <a:stretch>
            <a:fillRect/>
          </a:stretch>
        </p:blipFill>
        <p:spPr bwMode="auto">
          <a:xfrm>
            <a:off x="937305" y="1364343"/>
            <a:ext cx="6486526" cy="1901372"/>
          </a:xfrm>
          <a:prstGeom prst="rect">
            <a:avLst/>
          </a:prstGeom>
          <a:noFill/>
        </p:spPr>
      </p:pic>
      <p:pic>
        <p:nvPicPr>
          <p:cNvPr id="1027" name="Picture 3" descr="E:\Work\CIE105259_Netacad Team\CCNA1_OPS-noroz-30397_Final version\1\FR\fr_ITN_Instructor-PPTs\graphics\Chapter8\ITN_instructorPPT_Chapter8_Page7-2.jpg"/>
          <p:cNvPicPr>
            <a:picLocks noChangeAspect="1" noChangeArrowheads="1"/>
          </p:cNvPicPr>
          <p:nvPr/>
        </p:nvPicPr>
        <p:blipFill>
          <a:blip r:embed="rId4" cstate="print"/>
          <a:srcRect t="5961" b="31628"/>
          <a:stretch>
            <a:fillRect/>
          </a:stretch>
        </p:blipFill>
        <p:spPr bwMode="auto">
          <a:xfrm>
            <a:off x="1870983" y="3802744"/>
            <a:ext cx="5159168" cy="2670628"/>
          </a:xfrm>
          <a:prstGeom prst="rect">
            <a:avLst/>
          </a:prstGeom>
          <a:noFill/>
        </p:spPr>
      </p:pic>
      <p:pic>
        <p:nvPicPr>
          <p:cNvPr id="18" name="Picture 2" descr="E:\Work\CIE105259_Netacad Team\CCNA1_OPS-noroz-30397_Final version\1\FR\fr_ITN_Instructor-PPTs\graphics\Chapter8\ITN_instructorPPT_Chapter8_Page7-1.jpg"/>
          <p:cNvPicPr>
            <a:picLocks noChangeAspect="1" noChangeArrowheads="1"/>
          </p:cNvPicPr>
          <p:nvPr/>
        </p:nvPicPr>
        <p:blipFill>
          <a:blip r:embed="rId3" cstate="print"/>
          <a:srcRect t="75570" b="13719"/>
          <a:stretch>
            <a:fillRect/>
          </a:stretch>
        </p:blipFill>
        <p:spPr bwMode="auto">
          <a:xfrm>
            <a:off x="1082447" y="3309258"/>
            <a:ext cx="6486526" cy="449943"/>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771762"/>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multidiffusion IPv6</a:t>
            </a:r>
            <a:br>
              <a:rPr lang="fr-FR" sz="18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adresses de multidiffusion IPv6 attribuées</a:t>
            </a:r>
            <a:endParaRPr lang="fr-FR">
              <a:latin typeface="Arial" charset="0"/>
            </a:endParaRPr>
          </a:p>
        </p:txBody>
      </p:sp>
      <p:sp>
        <p:nvSpPr>
          <p:cNvPr id="2" name="Content Placeholder 1"/>
          <p:cNvSpPr>
            <a:spLocks noGrp="1"/>
          </p:cNvSpPr>
          <p:nvPr>
            <p:ph idx="1"/>
          </p:nvPr>
        </p:nvSpPr>
        <p:spPr>
          <a:xfrm>
            <a:off x="198595" y="1771584"/>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smtClean="0">
                <a:solidFill>
                  <a:srgbClr val="000000"/>
                </a:solidFill>
                <a:latin typeface="Arial"/>
                <a:ea typeface="ＭＳ Ｐゴシック"/>
                <a:cs typeface="ＭＳ Ｐゴシック"/>
              </a:rPr>
              <a:t>Les adresses de multidiffusion IPv6 ont le préfixe FFxx::/8</a:t>
            </a:r>
          </a:p>
          <a:p>
            <a:pPr marL="236555" indent="-236555" algn="l" defTabSz="814365">
              <a:lnSpc>
                <a:spcPct val="95000"/>
              </a:lnSpc>
              <a:spcBef>
                <a:spcPct val="50000"/>
              </a:spcBef>
              <a:spcAft>
                <a:spcPct val="0"/>
              </a:spcAft>
              <a:buClr>
                <a:srgbClr val="708CA1"/>
              </a:buClr>
              <a:buFont typeface="Wingdings"/>
              <a:buChar char="§"/>
            </a:pPr>
            <a:r>
              <a:rPr lang="fr-FR" sz="2400" b="0" i="0" smtClean="0">
                <a:solidFill>
                  <a:srgbClr val="000000"/>
                </a:solidFill>
                <a:latin typeface="Arial"/>
                <a:ea typeface="ＭＳ Ｐゴシック"/>
                <a:cs typeface="ＭＳ Ｐゴシック"/>
              </a:rPr>
              <a:t>Il existe deux types d'adresses de multidiffusion IPv6 :</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Les adresses de multidiffusion attribuées</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Les adresses de multidiffusion de nœud sollicité</a:t>
            </a:r>
            <a:endParaRPr lang="fr-FR" sz="2000" b="0" i="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800784"/>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multidiffusion IPv6</a:t>
            </a:r>
            <a:br>
              <a:rPr lang="fr-FR" sz="18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adresses de multidiffusion IPv6 attribuées</a:t>
            </a:r>
            <a:endParaRPr lang="fr-FR">
              <a:latin typeface="Arial" charset="0"/>
            </a:endParaRPr>
          </a:p>
        </p:txBody>
      </p:sp>
      <p:sp>
        <p:nvSpPr>
          <p:cNvPr id="2" name="Content Placeholder 1"/>
          <p:cNvSpPr>
            <a:spLocks noGrp="1"/>
          </p:cNvSpPr>
          <p:nvPr>
            <p:ph idx="1"/>
          </p:nvPr>
        </p:nvSpPr>
        <p:spPr>
          <a:xfrm>
            <a:off x="213109" y="1785884"/>
            <a:ext cx="8733677" cy="4731030"/>
          </a:xfrm>
        </p:spPr>
        <p:txBody>
          <a:bodyPr/>
          <a:lstStyle/>
          <a:p>
            <a:pPr marL="0" indent="0" algn="l" defTabSz="814365">
              <a:spcBef>
                <a:spcPct val="50000"/>
              </a:spcBef>
              <a:spcAft>
                <a:spcPct val="0"/>
              </a:spcAft>
              <a:buNone/>
            </a:pPr>
            <a:r>
              <a:rPr lang="fr-FR" sz="2400" b="0" i="0" smtClean="0">
                <a:solidFill>
                  <a:srgbClr val="000000"/>
                </a:solidFill>
                <a:latin typeface="Arial"/>
                <a:ea typeface="ＭＳ Ｐゴシック"/>
                <a:cs typeface="ＭＳ Ｐゴシック"/>
              </a:rPr>
              <a:t>Les deux groupes suivants de multidiffusion IPv6 attribuée sont les plus courants :</a:t>
            </a:r>
          </a:p>
          <a:p>
            <a:pPr marL="800100" lvl="1" indent="-342900" algn="l" defTabSz="814365">
              <a:spcBef>
                <a:spcPct val="35000"/>
              </a:spcBef>
              <a:spcAft>
                <a:spcPct val="0"/>
              </a:spcAft>
              <a:buClr>
                <a:srgbClr val="708CA1"/>
              </a:buClr>
              <a:buFont typeface="Wingdings"/>
              <a:buChar char="§"/>
            </a:pPr>
            <a:r>
              <a:rPr lang="fr-FR" sz="2000" b="1" i="0" smtClean="0">
                <a:solidFill>
                  <a:srgbClr val="000000"/>
                </a:solidFill>
                <a:latin typeface="Arial"/>
                <a:ea typeface="ＭＳ Ｐゴシック"/>
                <a:cs typeface="ＭＳ Ｐゴシック"/>
              </a:rPr>
              <a:t>FF02::1 Groupe de multidiffusion avec tous les nœuds</a:t>
            </a:r>
            <a:r>
              <a:rPr lang="fr-FR" sz="2000" b="0" i="0" smtClean="0">
                <a:solidFill>
                  <a:srgbClr val="000000"/>
                </a:solidFill>
                <a:latin typeface="Arial"/>
                <a:ea typeface="ＭＳ Ｐゴシック"/>
                <a:cs typeface="ＭＳ Ｐゴシック"/>
              </a:rPr>
              <a:t> – </a:t>
            </a:r>
          </a:p>
          <a:p>
            <a:pPr marL="1139800" lvl="2"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Tous les périphériques IPv6 sont inclus </a:t>
            </a:r>
          </a:p>
          <a:p>
            <a:pPr marL="1139800" lvl="2"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Même effet qu'une adresse de diffusion IPv4 </a:t>
            </a:r>
            <a:endParaRPr lang="fr-FR" smtClean="0"/>
          </a:p>
          <a:p>
            <a:pPr marL="800100" lvl="1" indent="-342900" algn="l" defTabSz="814365">
              <a:spcBef>
                <a:spcPct val="35000"/>
              </a:spcBef>
              <a:spcAft>
                <a:spcPct val="0"/>
              </a:spcAft>
              <a:buClr>
                <a:srgbClr val="708CA1"/>
              </a:buClr>
              <a:buFont typeface="Wingdings"/>
              <a:buChar char="§"/>
            </a:pPr>
            <a:r>
              <a:rPr lang="fr-FR" sz="2000" b="1" i="0" smtClean="0">
                <a:solidFill>
                  <a:srgbClr val="000000"/>
                </a:solidFill>
                <a:latin typeface="Arial"/>
                <a:ea typeface="ＭＳ Ｐゴシック"/>
                <a:cs typeface="ＭＳ Ｐゴシック"/>
              </a:rPr>
              <a:t>FF02::2 Groupe de multidiffusion avec tous les routeurs </a:t>
            </a:r>
            <a:r>
              <a:rPr lang="fr-FR" sz="2000" b="0" i="0" smtClean="0">
                <a:solidFill>
                  <a:srgbClr val="000000"/>
                </a:solidFill>
                <a:latin typeface="Arial"/>
                <a:ea typeface="ＭＳ Ｐゴシック"/>
                <a:cs typeface="ＭＳ Ｐゴシック"/>
              </a:rPr>
              <a:t>– </a:t>
            </a:r>
          </a:p>
          <a:p>
            <a:pPr marL="1139800" lvl="2"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Tous les routeurs IPv6 sont inclus</a:t>
            </a:r>
          </a:p>
          <a:p>
            <a:pPr marL="1139800" lvl="2"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Un routeur devient un membre de ce groupe lorsqu'il est activé en tant que routeur IPv6 avec la commande de configuration globale</a:t>
            </a:r>
            <a:r>
              <a:rPr lang="fr-FR" sz="2000" b="1" i="0" smtClean="0">
                <a:solidFill>
                  <a:srgbClr val="000000"/>
                </a:solidFill>
                <a:latin typeface="Arial"/>
                <a:ea typeface="ＭＳ Ｐゴシック"/>
                <a:cs typeface="ＭＳ Ｐゴシック"/>
              </a:rPr>
              <a:t> ipv6 unicast-routing</a:t>
            </a:r>
          </a:p>
          <a:p>
            <a:pPr marL="1139800" lvl="2"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Un paquet envoyé à ce groupe est reçu et traité par tous les routeurs IPv6 situés sur la liaison ou le réseau </a:t>
            </a:r>
          </a:p>
          <a:p>
            <a:pPr marL="119055" indent="0" algn="l" defTabSz="814365">
              <a:spcBef>
                <a:spcPct val="50000"/>
              </a:spcBef>
              <a:spcAft>
                <a:spcPct val="0"/>
              </a:spcAft>
              <a:buNone/>
            </a:pPr>
            <a:endParaRPr lang="fr-FR" smtClean="0"/>
          </a:p>
          <a:p>
            <a:pPr marL="236555" indent="-236555" algn="l" defTabSz="814365">
              <a:lnSpc>
                <a:spcPct val="95000"/>
              </a:lnSpc>
              <a:spcBef>
                <a:spcPct val="50000"/>
              </a:spcBef>
              <a:spcAft>
                <a:spcPct val="0"/>
              </a:spcAft>
              <a:buClr>
                <a:srgbClr val="708CA1"/>
              </a:buClr>
              <a:buFont typeface="Wingdings"/>
              <a:buChar char="§"/>
            </a:pPr>
            <a:endParaRPr lang="fr-FR"/>
          </a:p>
        </p:txBody>
      </p:sp>
    </p:spTree>
    <p:extLst>
      <p:ext uri="{BB962C8B-B14F-4D97-AF65-F5344CB8AC3E}">
        <p14:creationId xmlns:p14="http://schemas.microsoft.com/office/powerpoint/2010/main" xmlns="" val="3800503034"/>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829820"/>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multidiffusion IPv6</a:t>
            </a:r>
            <a:br>
              <a:rPr lang="fr-FR" sz="18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adresses de multidiffusion IPv6 attribuées</a:t>
            </a:r>
            <a:endParaRPr lang="fr-FR">
              <a:latin typeface="Arial" charset="0"/>
            </a:endParaRPr>
          </a:p>
        </p:txBody>
      </p:sp>
      <p:pic>
        <p:nvPicPr>
          <p:cNvPr id="25602" name="Picture 2"/>
          <p:cNvPicPr>
            <a:picLocks noChangeAspect="1" noChangeArrowheads="1"/>
          </p:cNvPicPr>
          <p:nvPr/>
        </p:nvPicPr>
        <p:blipFill>
          <a:blip r:embed="rId3" cstate="print"/>
          <a:stretch>
            <a:fillRect/>
          </a:stretch>
        </p:blipFill>
        <p:spPr bwMode="auto">
          <a:xfrm>
            <a:off x="1429158" y="1609725"/>
            <a:ext cx="5683307" cy="4849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77809019"/>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cstate="print"/>
          <a:stretch>
            <a:fillRect/>
          </a:stretch>
        </p:blipFill>
        <p:spPr bwMode="auto">
          <a:xfrm>
            <a:off x="2612091" y="2353384"/>
            <a:ext cx="4048405" cy="2829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417"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multidiffusion IPv6</a:t>
            </a:r>
            <a:br>
              <a:rPr lang="fr-FR" sz="1800" b="1" i="0" smtClean="0">
                <a:solidFill>
                  <a:srgbClr val="708CA1"/>
                </a:solidFill>
                <a:latin typeface="Arial"/>
                <a:ea typeface="ＭＳ Ｐゴシック"/>
                <a:cs typeface="ＭＳ Ｐゴシック"/>
              </a:rPr>
            </a:br>
            <a:r>
              <a:rPr lang="fr-FR" sz="2600" b="1" i="0" smtClean="0">
                <a:solidFill>
                  <a:srgbClr val="708CA1"/>
                </a:solidFill>
                <a:latin typeface="Arial"/>
                <a:ea typeface="ＭＳ Ｐゴシック"/>
                <a:cs typeface="ＭＳ Ｐゴシック"/>
              </a:rPr>
              <a:t>Les adresses de multidiffusion IPv6 de nœud sollicité</a:t>
            </a:r>
            <a:endParaRPr lang="fr-FR" sz="2600">
              <a:latin typeface="Arial" charset="0"/>
            </a:endParaRPr>
          </a:p>
        </p:txBody>
      </p:sp>
      <p:sp>
        <p:nvSpPr>
          <p:cNvPr id="2" name="Content Placeholder 1"/>
          <p:cNvSpPr>
            <a:spLocks noGrp="1"/>
          </p:cNvSpPr>
          <p:nvPr>
            <p:ph idx="1"/>
          </p:nvPr>
        </p:nvSpPr>
        <p:spPr>
          <a:xfrm>
            <a:off x="410323" y="1411932"/>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000" b="0" i="0" smtClean="0">
                <a:solidFill>
                  <a:srgbClr val="000000"/>
                </a:solidFill>
                <a:latin typeface="Arial"/>
                <a:ea typeface="ＭＳ Ｐゴシック"/>
                <a:cs typeface="ＭＳ Ｐゴシック"/>
              </a:rPr>
              <a:t>Sont similaires à l'adresse de multidiffusion sur tous les nœuds ; concordance uniquement avec les 24 derniers bits de l'adresse de monodiffusion globale IPv6 d'un périphérique</a:t>
            </a:r>
          </a:p>
          <a:p>
            <a:pPr marL="236555" indent="-236555" algn="l" defTabSz="814365">
              <a:lnSpc>
                <a:spcPct val="95000"/>
              </a:lnSpc>
              <a:spcBef>
                <a:spcPct val="50000"/>
              </a:spcBef>
              <a:spcAft>
                <a:spcPct val="0"/>
              </a:spcAft>
              <a:buClr>
                <a:srgbClr val="708CA1"/>
              </a:buClr>
              <a:buFont typeface="Wingdings"/>
              <a:buChar char="§"/>
            </a:pPr>
            <a:endParaRPr lang="fr-FR" sz="2000" smtClean="0"/>
          </a:p>
          <a:p>
            <a:pPr marL="236555" indent="-236555" algn="l" defTabSz="814365">
              <a:lnSpc>
                <a:spcPct val="95000"/>
              </a:lnSpc>
              <a:spcBef>
                <a:spcPct val="50000"/>
              </a:spcBef>
              <a:spcAft>
                <a:spcPct val="0"/>
              </a:spcAft>
              <a:buClr>
                <a:srgbClr val="708CA1"/>
              </a:buClr>
              <a:buFont typeface="Wingdings"/>
              <a:buChar char="§"/>
            </a:pPr>
            <a:endParaRPr lang="fr-FR" sz="2000" smtClean="0"/>
          </a:p>
          <a:p>
            <a:pPr marL="236555" indent="-236555" algn="l" defTabSz="814365">
              <a:lnSpc>
                <a:spcPct val="95000"/>
              </a:lnSpc>
              <a:spcBef>
                <a:spcPct val="50000"/>
              </a:spcBef>
              <a:spcAft>
                <a:spcPct val="0"/>
              </a:spcAft>
              <a:buClr>
                <a:srgbClr val="708CA1"/>
              </a:buClr>
              <a:buFont typeface="Wingdings"/>
              <a:buChar char="§"/>
            </a:pPr>
            <a:endParaRPr lang="fr-FR" sz="2000" smtClean="0"/>
          </a:p>
          <a:p>
            <a:pPr marL="236555" indent="-236555" algn="l" defTabSz="814365">
              <a:lnSpc>
                <a:spcPct val="95000"/>
              </a:lnSpc>
              <a:spcBef>
                <a:spcPct val="50000"/>
              </a:spcBef>
              <a:spcAft>
                <a:spcPct val="0"/>
              </a:spcAft>
              <a:buClr>
                <a:srgbClr val="708CA1"/>
              </a:buClr>
              <a:buFont typeface="Wingdings"/>
              <a:buChar char="§"/>
            </a:pPr>
            <a:endParaRPr lang="fr-FR" sz="2000" smtClean="0"/>
          </a:p>
          <a:p>
            <a:pPr marL="236555" indent="-236555" algn="l" defTabSz="814365">
              <a:lnSpc>
                <a:spcPct val="95000"/>
              </a:lnSpc>
              <a:spcBef>
                <a:spcPct val="50000"/>
              </a:spcBef>
              <a:spcAft>
                <a:spcPct val="0"/>
              </a:spcAft>
              <a:buClr>
                <a:srgbClr val="708CA1"/>
              </a:buClr>
              <a:buFont typeface="Wingdings"/>
              <a:buChar char="§"/>
            </a:pPr>
            <a:endParaRPr lang="fr-FR" sz="2000" smtClean="0"/>
          </a:p>
          <a:p>
            <a:pPr marL="236555" indent="-236555" algn="l" defTabSz="814365">
              <a:lnSpc>
                <a:spcPct val="95000"/>
              </a:lnSpc>
              <a:spcBef>
                <a:spcPct val="50000"/>
              </a:spcBef>
              <a:spcAft>
                <a:spcPct val="0"/>
              </a:spcAft>
              <a:buClr>
                <a:srgbClr val="708CA1"/>
              </a:buClr>
              <a:buFont typeface="Wingdings"/>
              <a:buChar char="§"/>
            </a:pPr>
            <a:endParaRPr lang="fr-FR" sz="2000" smtClean="0"/>
          </a:p>
          <a:p>
            <a:pPr marL="236555" indent="-236555" algn="l" defTabSz="814365">
              <a:lnSpc>
                <a:spcPct val="95000"/>
              </a:lnSpc>
              <a:spcBef>
                <a:spcPct val="50000"/>
              </a:spcBef>
              <a:spcAft>
                <a:spcPct val="0"/>
              </a:spcAft>
              <a:buClr>
                <a:srgbClr val="708CA1"/>
              </a:buClr>
              <a:buFont typeface="Wingdings"/>
              <a:buChar char="§"/>
            </a:pPr>
            <a:r>
              <a:rPr lang="fr-FR" sz="2000" b="0" i="0" smtClean="0">
                <a:solidFill>
                  <a:srgbClr val="000000"/>
                </a:solidFill>
                <a:latin typeface="Arial"/>
                <a:ea typeface="ＭＳ Ｐゴシック"/>
                <a:cs typeface="ＭＳ Ｐゴシック"/>
              </a:rPr>
              <a:t>Sont créées automatiquement lorsque la monodiffusion globale ou les adresses de monodiffusion link-local sont attribuées</a:t>
            </a:r>
          </a:p>
          <a:p>
            <a:pPr marL="236555" indent="-236555" algn="l" defTabSz="814365">
              <a:lnSpc>
                <a:spcPct val="95000"/>
              </a:lnSpc>
              <a:spcBef>
                <a:spcPct val="50000"/>
              </a:spcBef>
              <a:spcAft>
                <a:spcPct val="0"/>
              </a:spcAft>
              <a:buClr>
                <a:srgbClr val="708CA1"/>
              </a:buClr>
              <a:buFont typeface="Wingdings"/>
              <a:buChar char="§"/>
            </a:pPr>
            <a:r>
              <a:rPr lang="fr-FR" sz="2000" b="0" i="0" smtClean="0">
                <a:solidFill>
                  <a:srgbClr val="000000"/>
                </a:solidFill>
                <a:latin typeface="Arial"/>
                <a:ea typeface="ＭＳ Ｐゴシック"/>
                <a:cs typeface="ＭＳ Ｐゴシック"/>
              </a:rPr>
              <a:t>Sont créées en combinant un préfixe FF02:0:0:0:0:FF00::/104 spécial avec les 24 derniers bits de son adresse de monodiffusion</a:t>
            </a:r>
            <a:endParaRPr lang="fr-FR" sz="2000"/>
          </a:p>
        </p:txBody>
      </p:sp>
    </p:spTree>
    <p:extLst>
      <p:ext uri="{BB962C8B-B14F-4D97-AF65-F5344CB8AC3E}">
        <p14:creationId xmlns:p14="http://schemas.microsoft.com/office/powerpoint/2010/main" xmlns="" val="36688057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Les adresses de multidiffusion IPv6</a:t>
            </a:r>
            <a:br>
              <a:rPr lang="fr-FR" sz="1800" b="1" i="0" smtClean="0">
                <a:solidFill>
                  <a:srgbClr val="708CA1"/>
                </a:solidFill>
                <a:latin typeface="Arial"/>
                <a:ea typeface="ＭＳ Ｐゴシック"/>
                <a:cs typeface="ＭＳ Ｐゴシック"/>
              </a:rPr>
            </a:br>
            <a:r>
              <a:rPr lang="fr-FR" sz="2600" b="1" i="0" smtClean="0">
                <a:solidFill>
                  <a:srgbClr val="708CA1"/>
                </a:solidFill>
                <a:latin typeface="Arial"/>
                <a:ea typeface="ＭＳ Ｐゴシック"/>
                <a:cs typeface="ＭＳ Ｐゴシック"/>
              </a:rPr>
              <a:t>Les adresses de multidiffusion IPv6 de nœud sollicité</a:t>
            </a:r>
            <a:endParaRPr lang="fr-FR" sz="2600">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000" b="0" i="0" smtClean="0">
                <a:solidFill>
                  <a:srgbClr val="000000"/>
                </a:solidFill>
                <a:latin typeface="Arial"/>
                <a:ea typeface="ＭＳ Ｐゴシック"/>
                <a:cs typeface="ＭＳ Ｐゴシック"/>
              </a:rPr>
              <a:t>L'adresse de multidiffusion de noeud sollicité comprend deux parties :</a:t>
            </a:r>
          </a:p>
          <a:p>
            <a:pPr marL="236555" indent="-236555" algn="l" defTabSz="814365">
              <a:lnSpc>
                <a:spcPct val="95000"/>
              </a:lnSpc>
              <a:spcBef>
                <a:spcPct val="50000"/>
              </a:spcBef>
              <a:spcAft>
                <a:spcPct val="0"/>
              </a:spcAft>
              <a:buClr>
                <a:srgbClr val="708CA1"/>
              </a:buClr>
              <a:buFont typeface="Wingdings"/>
              <a:buChar char="§"/>
            </a:pPr>
            <a:r>
              <a:rPr lang="fr-FR" sz="2000" b="1" i="0" smtClean="0">
                <a:solidFill>
                  <a:srgbClr val="000000"/>
                </a:solidFill>
                <a:latin typeface="Arial"/>
                <a:ea typeface="ＭＳ Ｐゴシック"/>
                <a:cs typeface="ＭＳ Ｐゴシック"/>
              </a:rPr>
              <a:t>Le préfixe de multidiffusion FF02:0:0:0:0:FF00::/104 : </a:t>
            </a:r>
            <a:r>
              <a:rPr lang="fr-FR" sz="2000" b="0" i="0" smtClean="0">
                <a:solidFill>
                  <a:srgbClr val="000000"/>
                </a:solidFill>
                <a:latin typeface="Arial"/>
                <a:ea typeface="ＭＳ Ｐゴシック"/>
                <a:cs typeface="ＭＳ Ｐゴシック"/>
              </a:rPr>
              <a:t>les 104 premiers bits de l'adresse de multidiffusion de nœud sollicité (tous)</a:t>
            </a:r>
            <a:endParaRPr lang="fr-FR" sz="2000" smtClean="0"/>
          </a:p>
          <a:p>
            <a:pPr marL="236555" indent="-236555" algn="l" defTabSz="814365">
              <a:lnSpc>
                <a:spcPct val="95000"/>
              </a:lnSpc>
              <a:spcBef>
                <a:spcPct val="50000"/>
              </a:spcBef>
              <a:spcAft>
                <a:spcPct val="0"/>
              </a:spcAft>
              <a:buClr>
                <a:srgbClr val="708CA1"/>
              </a:buClr>
              <a:buFont typeface="Wingdings"/>
              <a:buChar char="§"/>
            </a:pPr>
            <a:r>
              <a:rPr lang="fr-FR" sz="2000" b="1" i="0" smtClean="0">
                <a:solidFill>
                  <a:srgbClr val="000000"/>
                </a:solidFill>
                <a:latin typeface="Arial"/>
                <a:ea typeface="ＭＳ Ｐゴシック"/>
                <a:cs typeface="ＭＳ Ｐゴシック"/>
              </a:rPr>
              <a:t>Les 24 bits les moins significatifs :</a:t>
            </a:r>
            <a:r>
              <a:rPr lang="fr-FR" sz="2000" b="0" i="0" smtClean="0">
                <a:solidFill>
                  <a:srgbClr val="000000"/>
                </a:solidFill>
                <a:latin typeface="Arial"/>
                <a:ea typeface="ＭＳ Ｐゴシック"/>
                <a:cs typeface="ＭＳ Ｐゴシック"/>
              </a:rPr>
              <a:t> copiés à partir des 24 derniers bits (à droite) de l'adresse de monodiffusion globale ou link-local du périphérique</a:t>
            </a:r>
            <a:endParaRPr lang="fr-FR" sz="2000"/>
          </a:p>
        </p:txBody>
      </p:sp>
      <p:pic>
        <p:nvPicPr>
          <p:cNvPr id="26626" name="Picture 2"/>
          <p:cNvPicPr>
            <a:picLocks noChangeAspect="1" noChangeArrowheads="1"/>
          </p:cNvPicPr>
          <p:nvPr/>
        </p:nvPicPr>
        <p:blipFill>
          <a:blip r:embed="rId3" cstate="print"/>
          <a:stretch>
            <a:fillRect/>
          </a:stretch>
        </p:blipFill>
        <p:spPr bwMode="auto">
          <a:xfrm>
            <a:off x="2249714" y="3576638"/>
            <a:ext cx="4204584" cy="2938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73950942"/>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8.3</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Vérification de la connectivité</a:t>
            </a:r>
            <a:endParaRPr lang="en-US" dirty="0">
              <a:latin typeface="Arial" charset="0"/>
            </a:endParaRPr>
          </a:p>
        </p:txBody>
      </p:sp>
    </p:spTree>
    <p:extLst>
      <p:ext uri="{BB962C8B-B14F-4D97-AF65-F5344CB8AC3E}">
        <p14:creationId xmlns:p14="http://schemas.microsoft.com/office/powerpoint/2010/main" xmlns="" val="4185774108"/>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protocole ICMP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messages ICMPv4 et ICMPv6</a:t>
            </a:r>
            <a:endParaRPr lang="en-US" dirty="0">
              <a:latin typeface="Arial" charset="0"/>
            </a:endParaRPr>
          </a:p>
        </p:txBody>
      </p:sp>
      <p:sp>
        <p:nvSpPr>
          <p:cNvPr id="2" name="Content Placeholder 1"/>
          <p:cNvSpPr>
            <a:spLocks noGrp="1"/>
          </p:cNvSpPr>
          <p:nvPr>
            <p:ph idx="1"/>
          </p:nvPr>
        </p:nvSpPr>
        <p:spPr>
          <a:xfrm>
            <a:off x="261257" y="1379492"/>
            <a:ext cx="8685529" cy="5224508"/>
          </a:xfrm>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Les messages ICMP communs à ICMPv4 et à ICMPv6 sont notamment les suivants :</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Host confirmation (Confirmation de l'hôte)</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Destination or Service Unreachable (destination ou service inaccessible)</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Time exceeded (Délai dépassé)</a:t>
            </a:r>
          </a:p>
          <a:p>
            <a:pPr marL="800100" lvl="1" indent="-342900" algn="l" defTabSz="814365">
              <a:spcBef>
                <a:spcPct val="35000"/>
              </a:spcBef>
              <a:spcAft>
                <a:spcPct val="0"/>
              </a:spcAft>
              <a:buClr>
                <a:srgbClr val="708CA1"/>
              </a:buClr>
              <a:buFont typeface="Arial"/>
              <a:buChar char="•"/>
            </a:pPr>
            <a:r>
              <a:rPr lang="fr-BE" sz="2000" b="0" i="0">
                <a:solidFill>
                  <a:srgbClr val="000000"/>
                </a:solidFill>
                <a:latin typeface="Arial"/>
                <a:ea typeface="ＭＳ Ｐゴシック"/>
                <a:cs typeface="ＭＳ Ｐゴシック"/>
              </a:rPr>
              <a:t>Route redirection (Redirection de la route)</a:t>
            </a:r>
          </a:p>
          <a:p>
            <a:pPr marL="231800" indent="-231800" algn="l" defTabSz="814365">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Bien que le protocole IP ne soit pas un protocole fiable, la suite TCP/IP permet d'envoyer les messages via les services du protocole ICMP si certaines erreurs se produisent</a:t>
            </a:r>
          </a:p>
        </p:txBody>
      </p:sp>
    </p:spTree>
    <p:extLst>
      <p:ext uri="{BB962C8B-B14F-4D97-AF65-F5344CB8AC3E}">
        <p14:creationId xmlns:p14="http://schemas.microsoft.com/office/powerpoint/2010/main" xmlns="" val="184004210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Le protocole ICMP</a:t>
            </a:r>
            <a:br>
              <a:rPr lang="fr-FR" sz="18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Les messages de sollicitation et d'annonce de routeur ICMPv6</a:t>
            </a:r>
            <a:endParaRPr lang="fr-FR">
              <a:latin typeface="Arial" charset="0"/>
            </a:endParaRPr>
          </a:p>
        </p:txBody>
      </p:sp>
      <p:sp>
        <p:nvSpPr>
          <p:cNvPr id="2" name="Content Placeholder 1"/>
          <p:cNvSpPr>
            <a:spLocks noGrp="1"/>
          </p:cNvSpPr>
          <p:nvPr>
            <p:ph idx="1"/>
          </p:nvPr>
        </p:nvSpPr>
        <p:spPr>
          <a:xfrm>
            <a:off x="246743" y="1756227"/>
            <a:ext cx="8700043" cy="4992916"/>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200" b="0" i="0" smtClean="0">
                <a:solidFill>
                  <a:srgbClr val="000000"/>
                </a:solidFill>
                <a:latin typeface="Arial"/>
                <a:ea typeface="ＭＳ Ｐゴシック"/>
                <a:cs typeface="ＭＳ Ｐゴシック"/>
              </a:rPr>
              <a:t>ICMPv6 inclut quatre nouveaux protocoles dans le cadre du protocole Neighbor Discovery Protocol (ND ou NDP) :</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Message de sollicitation de routeur</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Message d'annonce de routeur</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Message de sollicitation de voisin</a:t>
            </a:r>
          </a:p>
          <a:p>
            <a:pPr marL="800100" lvl="1" indent="-342900" algn="l" defTabSz="814365">
              <a:spcBef>
                <a:spcPct val="35000"/>
              </a:spcBef>
              <a:spcAft>
                <a:spcPct val="0"/>
              </a:spcAft>
              <a:buClr>
                <a:srgbClr val="708CA1"/>
              </a:buClr>
              <a:buFont typeface="Arial"/>
              <a:buChar char="•"/>
            </a:pPr>
            <a:r>
              <a:rPr lang="fr-FR" sz="2000" b="0" i="0" smtClean="0">
                <a:solidFill>
                  <a:srgbClr val="000000"/>
                </a:solidFill>
                <a:latin typeface="Arial"/>
                <a:ea typeface="ＭＳ Ｐゴシック"/>
                <a:cs typeface="ＭＳ Ｐゴシック"/>
              </a:rPr>
              <a:t>Message d'annonce de voisin</a:t>
            </a:r>
          </a:p>
          <a:p>
            <a:pPr marL="236555" indent="-236555" algn="l" defTabSz="814365">
              <a:lnSpc>
                <a:spcPct val="95000"/>
              </a:lnSpc>
              <a:spcBef>
                <a:spcPct val="50000"/>
              </a:spcBef>
              <a:spcAft>
                <a:spcPct val="0"/>
              </a:spcAft>
              <a:buClr>
                <a:srgbClr val="708CA1"/>
              </a:buClr>
              <a:buFont typeface="Wingdings"/>
              <a:buChar char="§"/>
            </a:pPr>
            <a:r>
              <a:rPr lang="fr-FR" sz="2200" b="1" i="0" smtClean="0">
                <a:solidFill>
                  <a:srgbClr val="000000"/>
                </a:solidFill>
                <a:latin typeface="Arial"/>
                <a:ea typeface="ＭＳ Ｐゴシック"/>
                <a:cs typeface="ＭＳ Ｐゴシック"/>
              </a:rPr>
              <a:t>Messages de sollicitation et d'annonce de routeur :</a:t>
            </a:r>
            <a:r>
              <a:rPr lang="fr-FR" sz="2200" b="0" i="0" smtClean="0">
                <a:solidFill>
                  <a:srgbClr val="000000"/>
                </a:solidFill>
                <a:latin typeface="Arial"/>
                <a:ea typeface="ＭＳ Ｐゴシック"/>
                <a:cs typeface="ＭＳ Ｐゴシック"/>
              </a:rPr>
              <a:t>  échangés entre les hôtes et les routeurs </a:t>
            </a:r>
          </a:p>
          <a:p>
            <a:pPr marL="236555" indent="-236555" algn="l" defTabSz="814365">
              <a:lnSpc>
                <a:spcPct val="95000"/>
              </a:lnSpc>
              <a:spcBef>
                <a:spcPct val="50000"/>
              </a:spcBef>
              <a:spcAft>
                <a:spcPct val="0"/>
              </a:spcAft>
              <a:buClr>
                <a:srgbClr val="708CA1"/>
              </a:buClr>
              <a:buFont typeface="Wingdings"/>
              <a:buChar char="§"/>
            </a:pPr>
            <a:r>
              <a:rPr lang="fr-FR" sz="2200" b="1" i="0" smtClean="0">
                <a:solidFill>
                  <a:srgbClr val="000000"/>
                </a:solidFill>
                <a:latin typeface="Arial"/>
                <a:ea typeface="ＭＳ Ｐゴシック"/>
                <a:cs typeface="ＭＳ Ｐゴシック"/>
              </a:rPr>
              <a:t>Messages de sollicitation de routeur :</a:t>
            </a:r>
            <a:r>
              <a:rPr lang="fr-FR" sz="2200" b="0" i="0" smtClean="0">
                <a:solidFill>
                  <a:srgbClr val="000000"/>
                </a:solidFill>
                <a:latin typeface="Arial"/>
                <a:ea typeface="ＭＳ Ｐゴシック"/>
                <a:cs typeface="ＭＳ Ｐゴシック"/>
              </a:rPr>
              <a:t> envoyés sous forme de message de multidiffusion « tous routeurs » IPv6</a:t>
            </a:r>
            <a:endParaRPr lang="fr-FR" sz="2200" smtClean="0"/>
          </a:p>
          <a:p>
            <a:pPr marL="236555" indent="-236555" algn="l" defTabSz="814365">
              <a:lnSpc>
                <a:spcPct val="95000"/>
              </a:lnSpc>
              <a:spcBef>
                <a:spcPct val="50000"/>
              </a:spcBef>
              <a:spcAft>
                <a:spcPct val="0"/>
              </a:spcAft>
              <a:buClr>
                <a:srgbClr val="708CA1"/>
              </a:buClr>
              <a:buFont typeface="Wingdings"/>
              <a:buChar char="§"/>
            </a:pPr>
            <a:r>
              <a:rPr lang="fr-FR" sz="2200" b="1" i="0" smtClean="0">
                <a:solidFill>
                  <a:srgbClr val="000000"/>
                </a:solidFill>
                <a:latin typeface="Arial"/>
                <a:ea typeface="ＭＳ Ｐゴシック"/>
                <a:cs typeface="ＭＳ Ｐゴシック"/>
              </a:rPr>
              <a:t>Messages d'annonce de routeur :</a:t>
            </a:r>
            <a:r>
              <a:rPr lang="fr-FR" sz="2200" b="0" i="0" smtClean="0">
                <a:solidFill>
                  <a:srgbClr val="000000"/>
                </a:solidFill>
                <a:latin typeface="Arial"/>
                <a:ea typeface="ＭＳ Ｐゴシック"/>
                <a:cs typeface="ＭＳ Ｐゴシック"/>
              </a:rPr>
              <a:t> envoyés par les routeurs pour fournir les informations d'adressage</a:t>
            </a:r>
            <a:endParaRPr lang="fr-FR" sz="2200"/>
          </a:p>
        </p:txBody>
      </p:sp>
    </p:spTree>
    <p:extLst>
      <p:ext uri="{BB962C8B-B14F-4D97-AF65-F5344CB8AC3E}">
        <p14:creationId xmlns:p14="http://schemas.microsoft.com/office/powerpoint/2010/main" xmlns="" val="2080245625"/>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protocole ICMP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messages de sollicitation et d'annonce de routeur ICMPv6</a:t>
            </a:r>
            <a:endParaRPr lang="en-US" dirty="0">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485597" y="1615621"/>
            <a:ext cx="6314876" cy="5010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49078141"/>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protocole ICMP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messages de sollicitation et d'annonce de voisin ICMPv6</a:t>
            </a:r>
            <a:endParaRPr lang="en-US" dirty="0">
              <a:latin typeface="Arial" charset="0"/>
            </a:endParaRPr>
          </a:p>
        </p:txBody>
      </p:sp>
      <p:sp>
        <p:nvSpPr>
          <p:cNvPr id="4" name="TextBox 3"/>
          <p:cNvSpPr txBox="1"/>
          <p:nvPr/>
        </p:nvSpPr>
        <p:spPr>
          <a:xfrm>
            <a:off x="246743" y="1930400"/>
            <a:ext cx="7794171" cy="4745915"/>
          </a:xfrm>
          <a:prstGeom prst="rect">
            <a:avLst/>
          </a:prstGeom>
          <a:noFill/>
        </p:spPr>
        <p:txBody>
          <a:bodyPr wrap="square" rtlCol="0">
            <a:spAutoFit/>
          </a:bodyPr>
          <a:lstStyle/>
          <a:p>
            <a:pPr algn="l">
              <a:buNone/>
            </a:pPr>
            <a:r>
              <a:rPr lang="fr-BE" sz="2400" b="0" i="0" dirty="0">
                <a:solidFill>
                  <a:schemeClr val="tx1"/>
                </a:solidFill>
                <a:latin typeface="Arial"/>
                <a:ea typeface="ＭＳ Ｐゴシック"/>
                <a:cs typeface="ＭＳ Ｐゴシック"/>
              </a:rPr>
              <a:t>Deux types de message supplémentaires </a:t>
            </a:r>
          </a:p>
          <a:p>
            <a:pPr marL="800100" lvl="1" indent="-342900" algn="l">
              <a:buFont typeface="Arial"/>
              <a:buChar char="•"/>
            </a:pPr>
            <a:r>
              <a:rPr lang="fr-BE" sz="2400" b="0" i="0" dirty="0">
                <a:solidFill>
                  <a:schemeClr val="tx1"/>
                </a:solidFill>
                <a:latin typeface="Arial"/>
                <a:ea typeface="ＭＳ Ｐゴシック"/>
                <a:cs typeface="ＭＳ Ｐゴシック"/>
              </a:rPr>
              <a:t>Sollicitation de voisin</a:t>
            </a:r>
          </a:p>
          <a:p>
            <a:pPr marL="800100" lvl="1" indent="-342900" algn="l">
              <a:buFont typeface="Arial"/>
              <a:buChar char="•"/>
            </a:pPr>
            <a:r>
              <a:rPr lang="fr-BE" sz="2400" b="0" i="0" dirty="0">
                <a:solidFill>
                  <a:schemeClr val="tx1"/>
                </a:solidFill>
                <a:latin typeface="Arial"/>
                <a:ea typeface="ＭＳ Ｐゴシック"/>
                <a:cs typeface="ＭＳ Ｐゴシック"/>
              </a:rPr>
              <a:t>Messages d'annonce de voisin </a:t>
            </a:r>
            <a:endParaRPr lang="en-US" dirty="0"/>
          </a:p>
          <a:p>
            <a:pPr algn="l">
              <a:buNone/>
            </a:pPr>
            <a:r>
              <a:rPr lang="fr-BE" sz="2400" b="0" i="0" dirty="0">
                <a:solidFill>
                  <a:schemeClr val="tx1"/>
                </a:solidFill>
                <a:latin typeface="Arial"/>
                <a:ea typeface="ＭＳ Ｐゴシック"/>
                <a:cs typeface="ＭＳ Ｐゴシック"/>
              </a:rPr>
              <a:t>Utilisés pour :</a:t>
            </a:r>
          </a:p>
          <a:p>
            <a:pPr marL="800100" lvl="1" indent="-342900" algn="l">
              <a:buFont typeface="Arial"/>
              <a:buChar char="•"/>
            </a:pPr>
            <a:r>
              <a:rPr lang="fr-BE" sz="2400" b="0" i="0" dirty="0">
                <a:solidFill>
                  <a:schemeClr val="tx1"/>
                </a:solidFill>
                <a:latin typeface="Arial"/>
                <a:ea typeface="ＭＳ Ｐゴシック"/>
                <a:cs typeface="ＭＳ Ｐゴシック"/>
              </a:rPr>
              <a:t>La résolution d'adresse</a:t>
            </a:r>
          </a:p>
          <a:p>
            <a:pPr marL="1257300" lvl="2" indent="-342900" algn="l">
              <a:buFont typeface="Arial"/>
              <a:buChar char="•"/>
            </a:pPr>
            <a:r>
              <a:rPr lang="fr-BE" sz="2400" b="0" i="0" dirty="0">
                <a:solidFill>
                  <a:schemeClr val="tx1"/>
                </a:solidFill>
                <a:latin typeface="Arial"/>
                <a:ea typeface="ＭＳ Ｐゴシック"/>
                <a:cs typeface="ＭＳ Ｐゴシック"/>
              </a:rPr>
              <a:t>Utilisés lorsqu'un périphérique du réseau local (LAN) connaît l'adresse de monodiffusion IPv6 d'une destination, mais pas son adresse MAC Ethernet</a:t>
            </a:r>
          </a:p>
          <a:p>
            <a:pPr marL="800100" lvl="1" indent="-342900" algn="l">
              <a:buFont typeface="Arial"/>
              <a:buChar char="•"/>
            </a:pPr>
            <a:r>
              <a:rPr lang="fr-BE" sz="2400" b="0" i="0" dirty="0">
                <a:solidFill>
                  <a:schemeClr val="tx1"/>
                </a:solidFill>
                <a:latin typeface="Arial"/>
                <a:ea typeface="ＭＳ Ｐゴシック"/>
                <a:cs typeface="ＭＳ Ｐゴシック"/>
              </a:rPr>
              <a:t>La détection d'adresses en double (DAD)</a:t>
            </a:r>
          </a:p>
          <a:p>
            <a:pPr marL="1257300" lvl="2" indent="-342900" algn="l">
              <a:buFont typeface="Arial"/>
              <a:buChar char="•"/>
            </a:pPr>
            <a:r>
              <a:rPr lang="fr-BE" sz="2400" b="0" i="0" dirty="0">
                <a:solidFill>
                  <a:schemeClr val="tx1"/>
                </a:solidFill>
                <a:latin typeface="Arial"/>
                <a:ea typeface="ＭＳ Ｐゴシック"/>
                <a:cs typeface="ＭＳ Ｐゴシック"/>
              </a:rPr>
              <a:t>Sur l'adresse pour s'assurer qu'elle est unique </a:t>
            </a:r>
          </a:p>
          <a:p>
            <a:pPr marL="1257300" lvl="2" indent="-342900" algn="l">
              <a:buFont typeface="Arial"/>
              <a:buChar char="•"/>
            </a:pPr>
            <a:r>
              <a:rPr lang="fr-BE" sz="2400" b="0" i="0" dirty="0">
                <a:solidFill>
                  <a:schemeClr val="tx1"/>
                </a:solidFill>
                <a:latin typeface="Arial"/>
                <a:ea typeface="ＭＳ Ｐゴシック"/>
                <a:cs typeface="ＭＳ Ｐゴシック"/>
              </a:rPr>
              <a:t>Le périphérique envoie un message NS avec sa propre adresse IPv6 comme destination</a:t>
            </a:r>
            <a:endParaRPr lang="en-US" dirty="0"/>
          </a:p>
        </p:txBody>
      </p:sp>
    </p:spTree>
    <p:extLst>
      <p:ext uri="{BB962C8B-B14F-4D97-AF65-F5344CB8AC3E}">
        <p14:creationId xmlns:p14="http://schemas.microsoft.com/office/powerpoint/2010/main" xmlns="" val="164752308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93868" y="771756"/>
            <a:ext cx="8772157" cy="838200"/>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Structure d'une adresse IPv4</a:t>
            </a:r>
            <a:r>
              <a:rPr lang="en-US" sz="3200" b="1" i="0">
                <a:solidFill>
                  <a:srgbClr val="708CA1"/>
                </a:solidFill>
                <a:latin typeface="Arial"/>
                <a:ea typeface="ＭＳ Ｐゴシック"/>
                <a:cs typeface="ＭＳ Ｐゴシック"/>
              </a:rPr>
              <a:t/>
            </a:r>
            <a:br>
              <a:rPr lang="en-US" sz="32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Conversion d'une adresse binaire en adresse décimale</a:t>
            </a:r>
            <a:endParaRPr lang="en-US" dirty="0">
              <a:latin typeface="Arial" charset="0"/>
            </a:endParaRPr>
          </a:p>
        </p:txBody>
      </p:sp>
      <p:sp>
        <p:nvSpPr>
          <p:cNvPr id="2" name="Content Placeholder 1"/>
          <p:cNvSpPr>
            <a:spLocks noGrp="1"/>
          </p:cNvSpPr>
          <p:nvPr>
            <p:ph idx="1"/>
          </p:nvPr>
        </p:nvSpPr>
        <p:spPr>
          <a:xfrm>
            <a:off x="213109" y="1756856"/>
            <a:ext cx="8733677" cy="4585887"/>
          </a:xfrm>
        </p:spPr>
        <p:txBody>
          <a:bodyPr/>
          <a:lstStyle/>
          <a:p>
            <a:pPr marL="0" indent="0" algn="l" defTabSz="814365">
              <a:spcBef>
                <a:spcPct val="50000"/>
              </a:spcBef>
              <a:spcAft>
                <a:spcPct val="0"/>
              </a:spcAft>
              <a:buNone/>
            </a:pPr>
            <a:r>
              <a:rPr lang="fr-BE" sz="2400" b="0" i="0" dirty="0">
                <a:solidFill>
                  <a:srgbClr val="000000"/>
                </a:solidFill>
                <a:latin typeface="Arial"/>
                <a:ea typeface="ＭＳ Ｐゴシック"/>
                <a:cs typeface="ＭＳ Ｐゴシック"/>
              </a:rPr>
              <a:t>Exercez-vous</a:t>
            </a:r>
          </a:p>
          <a:p>
            <a:pPr marL="236555" indent="-236555" algn="l" defTabSz="814365">
              <a:lnSpc>
                <a:spcPct val="95000"/>
              </a:lnSpc>
              <a:spcBef>
                <a:spcPct val="50000"/>
              </a:spcBef>
              <a:spcAft>
                <a:spcPct val="0"/>
              </a:spcAft>
              <a:buClr>
                <a:srgbClr val="708CA1"/>
              </a:buClr>
              <a:buFont typeface="Wingdings"/>
              <a:buChar char="§"/>
            </a:pP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76046" y="2356975"/>
            <a:ext cx="6195271" cy="1329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26333" y="3968837"/>
            <a:ext cx="6144984" cy="118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Le protocole ICMP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Les messages de sollicitation et d'annonce de voisin ICMPv6</a:t>
            </a:r>
            <a:endParaRPr lang="en-US" dirty="0">
              <a:latin typeface="Arial" charset="0"/>
            </a:endParaRPr>
          </a:p>
        </p:txBody>
      </p:sp>
      <p:pic>
        <p:nvPicPr>
          <p:cNvPr id="4" name="Picture 2"/>
          <p:cNvPicPr>
            <a:picLocks noChangeAspect="1" noChangeArrowheads="1"/>
          </p:cNvPicPr>
          <p:nvPr/>
        </p:nvPicPr>
        <p:blipFill>
          <a:blip r:embed="rId3" cstate="print"/>
          <a:stretch>
            <a:fillRect/>
          </a:stretch>
        </p:blipFill>
        <p:spPr bwMode="auto">
          <a:xfrm>
            <a:off x="1483937" y="1919288"/>
            <a:ext cx="5972053" cy="45958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7919719"/>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955436"/>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Test et vérification</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Ping - Tester la pile locale</a:t>
            </a:r>
            <a:endParaRPr lang="en-US" dirty="0">
              <a:latin typeface="Arial" charset="0"/>
            </a:endParaRPr>
          </a:p>
        </p:txBody>
      </p:sp>
      <p:pic>
        <p:nvPicPr>
          <p:cNvPr id="3074" name="Picture 2"/>
          <p:cNvPicPr>
            <a:picLocks noChangeAspect="1" noChangeArrowheads="1"/>
          </p:cNvPicPr>
          <p:nvPr/>
        </p:nvPicPr>
        <p:blipFill>
          <a:blip r:embed="rId3" cstate="print"/>
          <a:stretch>
            <a:fillRect/>
          </a:stretch>
        </p:blipFill>
        <p:spPr bwMode="auto">
          <a:xfrm>
            <a:off x="2062163" y="1593524"/>
            <a:ext cx="5019675" cy="410638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26073717"/>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Test et vérification</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Ping – Tester la connectivité au réseau local</a:t>
            </a:r>
            <a:endParaRPr lang="en-US" dirty="0">
              <a:latin typeface="Arial" charset="0"/>
            </a:endParaRPr>
          </a:p>
        </p:txBody>
      </p:sp>
      <p:pic>
        <p:nvPicPr>
          <p:cNvPr id="4098" name="Picture 2"/>
          <p:cNvPicPr>
            <a:picLocks noChangeAspect="1" noChangeArrowheads="1"/>
          </p:cNvPicPr>
          <p:nvPr/>
        </p:nvPicPr>
        <p:blipFill>
          <a:blip r:embed="rId3" cstate="print"/>
          <a:stretch>
            <a:fillRect/>
          </a:stretch>
        </p:blipFill>
        <p:spPr bwMode="auto">
          <a:xfrm>
            <a:off x="1573892" y="1452683"/>
            <a:ext cx="5842907" cy="4964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2316018"/>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Test et vérification</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Ping – Tester la connectivité à distance</a:t>
            </a:r>
            <a:endParaRPr lang="en-US" dirty="0">
              <a:latin typeface="Arial" charset="0"/>
            </a:endParaRPr>
          </a:p>
        </p:txBody>
      </p:sp>
      <p:pic>
        <p:nvPicPr>
          <p:cNvPr id="5122" name="Picture 2"/>
          <p:cNvPicPr>
            <a:picLocks noChangeAspect="1" noChangeArrowheads="1"/>
          </p:cNvPicPr>
          <p:nvPr/>
        </p:nvPicPr>
        <p:blipFill>
          <a:blip r:embed="rId3" cstate="print"/>
          <a:stretch>
            <a:fillRect/>
          </a:stretch>
        </p:blipFill>
        <p:spPr bwMode="auto">
          <a:xfrm>
            <a:off x="976074" y="1566863"/>
            <a:ext cx="6723123" cy="50284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75850408"/>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Test et vérification</a:t>
            </a:r>
            <a:br>
              <a:rPr lang="fr-FR" sz="18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Traceroute – Tester le chemin</a:t>
            </a:r>
            <a:endParaRPr lang="fr-FR">
              <a:latin typeface="Arial" charset="0"/>
            </a:endParaRPr>
          </a:p>
        </p:txBody>
      </p:sp>
      <p:sp>
        <p:nvSpPr>
          <p:cNvPr id="2" name="TextBox 1"/>
          <p:cNvSpPr txBox="1"/>
          <p:nvPr/>
        </p:nvSpPr>
        <p:spPr>
          <a:xfrm>
            <a:off x="290286" y="1611086"/>
            <a:ext cx="8389257" cy="4524315"/>
          </a:xfrm>
          <a:prstGeom prst="rect">
            <a:avLst/>
          </a:prstGeom>
          <a:noFill/>
        </p:spPr>
        <p:txBody>
          <a:bodyPr wrap="square" rtlCol="0">
            <a:spAutoFit/>
          </a:bodyPr>
          <a:lstStyle/>
          <a:p>
            <a:pPr algn="l">
              <a:lnSpc>
                <a:spcPct val="100000"/>
              </a:lnSpc>
              <a:buNone/>
            </a:pPr>
            <a:r>
              <a:rPr lang="fr-FR" sz="2400" b="0" i="0" smtClean="0">
                <a:solidFill>
                  <a:schemeClr val="tx1"/>
                </a:solidFill>
                <a:latin typeface="Arial"/>
                <a:ea typeface="ＭＳ Ｐゴシック"/>
                <a:cs typeface="ＭＳ Ｐゴシック"/>
              </a:rPr>
              <a:t>Traceroute (tracert) </a:t>
            </a:r>
            <a:endParaRPr lang="fr-FR" smtClean="0"/>
          </a:p>
          <a:p>
            <a:pPr marL="342900" indent="-342900" algn="l">
              <a:lnSpc>
                <a:spcPct val="100000"/>
              </a:lnSpc>
              <a:buFont typeface="Arial"/>
              <a:buChar char="•"/>
            </a:pPr>
            <a:r>
              <a:rPr lang="fr-FR" sz="2400" b="0" i="0" smtClean="0">
                <a:solidFill>
                  <a:schemeClr val="tx1"/>
                </a:solidFill>
                <a:latin typeface="Arial"/>
                <a:ea typeface="ＭＳ Ｐゴシック"/>
                <a:cs typeface="ＭＳ Ｐゴシック"/>
              </a:rPr>
              <a:t>Génère une liste de sauts déjà atteints le long du chemin</a:t>
            </a:r>
          </a:p>
          <a:p>
            <a:pPr marL="342900" indent="-342900" algn="l">
              <a:lnSpc>
                <a:spcPct val="100000"/>
              </a:lnSpc>
              <a:buFont typeface="Arial"/>
              <a:buChar char="•"/>
            </a:pPr>
            <a:r>
              <a:rPr lang="fr-FR" sz="2400" b="0" i="0" smtClean="0">
                <a:solidFill>
                  <a:schemeClr val="tx1"/>
                </a:solidFill>
                <a:latin typeface="Arial"/>
                <a:ea typeface="ＭＳ Ｐゴシック"/>
                <a:cs typeface="ＭＳ Ｐゴシック"/>
              </a:rPr>
              <a:t>Fournit des informations de contrôle et de dépannage</a:t>
            </a:r>
          </a:p>
          <a:p>
            <a:pPr marL="342900" indent="-342900" algn="l">
              <a:lnSpc>
                <a:spcPct val="100000"/>
              </a:lnSpc>
              <a:buFont typeface="Arial"/>
              <a:buChar char="•"/>
            </a:pPr>
            <a:r>
              <a:rPr lang="fr-FR" sz="2400" b="0" i="0" smtClean="0">
                <a:solidFill>
                  <a:schemeClr val="tx1"/>
                </a:solidFill>
                <a:latin typeface="Arial"/>
                <a:ea typeface="ＭＳ Ｐゴシック"/>
                <a:cs typeface="ＭＳ Ｐゴシック"/>
              </a:rPr>
              <a:t>Si les données parviennent à destination, la commande affiche tous les routeurs situés entre les hôtes </a:t>
            </a:r>
          </a:p>
          <a:p>
            <a:pPr marL="342900" indent="-342900" algn="l">
              <a:lnSpc>
                <a:spcPct val="100000"/>
              </a:lnSpc>
              <a:buFont typeface="Arial"/>
              <a:buChar char="•"/>
            </a:pPr>
            <a:r>
              <a:rPr lang="fr-FR" sz="2400" b="0" i="0" smtClean="0">
                <a:solidFill>
                  <a:schemeClr val="tx1"/>
                </a:solidFill>
                <a:latin typeface="Arial"/>
                <a:ea typeface="ＭＳ Ｐゴシック"/>
                <a:cs typeface="ＭＳ Ｐゴシック"/>
              </a:rPr>
              <a:t>Si les données restent bloquées au niveau d'un saut, l'adresse du dernier routeur ayant répondu à la commande peut fournir une indication sur l'endroit où se situe le problème ou sur d'éventuelles restrictions de sécurité</a:t>
            </a:r>
          </a:p>
          <a:p>
            <a:pPr marL="342900" indent="-342900" algn="l">
              <a:lnSpc>
                <a:spcPct val="100000"/>
              </a:lnSpc>
              <a:buFont typeface="Arial"/>
              <a:buChar char="•"/>
            </a:pPr>
            <a:r>
              <a:rPr lang="fr-FR" sz="2400" b="0" i="0" smtClean="0">
                <a:solidFill>
                  <a:schemeClr val="tx1"/>
                </a:solidFill>
                <a:latin typeface="Arial"/>
                <a:ea typeface="ＭＳ Ｐゴシック"/>
                <a:cs typeface="ＭＳ Ｐゴシック"/>
              </a:rPr>
              <a:t>Fournit la durée de transmission sur chacun des sauts rencontrés et indique si l'un d'eux ne répond pas</a:t>
            </a:r>
            <a:endParaRPr lang="fr-FR" sz="2400" b="0" i="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xmlns="" val="3001186819"/>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L'adressage IP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Résumé</a:t>
            </a:r>
            <a:endParaRPr lang="en-US" dirty="0">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Les adresses IP sont hiérarchiques et comportent des parties réseau, sous-réseau et hôte. Une adresse IP peut représenter tout un réseau, un hôte particulier ou l'adresse de diffusion du réseau.</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 préfixe ou masque de sous-réseau sert à déterminer la partie réseau d'une adresse IP. Une fois mis en oeuvre, un réseau IP doit être testé pour vérifier sa connectivité et ses performances.</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 protocole DHCP permet l'attribution automatique des informations d'adressage, telles que l'adresse IP, le masque de sous-réseau, la passerelle par défaut et d'autres paramètres.</a:t>
            </a:r>
          </a:p>
          <a:p>
            <a:pPr marL="236555" indent="-236555" algn="l" defTabSz="814365">
              <a:lnSpc>
                <a:spcPct val="95000"/>
              </a:lnSpc>
              <a:spcBef>
                <a:spcPct val="50000"/>
              </a:spcBef>
              <a:spcAft>
                <a:spcPct val="0"/>
              </a:spcAft>
              <a:buClr>
                <a:srgbClr val="708CA1"/>
              </a:buClr>
              <a:buFont typeface="Wingdings"/>
              <a:buChar char="§"/>
            </a:pPr>
            <a:endParaRPr lang="en-US" dirty="0"/>
          </a:p>
        </p:txBody>
      </p:sp>
    </p:spTree>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L'adressage IP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Résumé</a:t>
            </a:r>
            <a:endParaRPr lang="en-US" dirty="0">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Les hôtes IPv4 peuvent communiquer de trois façons : monodiffusion, diffusion et multidiffusion. </a:t>
            </a:r>
            <a:endParaRPr lang="en-US" dirty="0" smtClean="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Les blocs d'adresses IPv4 privées sont les suivants  : 10.0.0.0/8, 172.16.0.0/12 et 192.168.0.0/16.</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 manque d'espace d'adressage IPv4 motive la migration vers IPv6. Chaque adresse IPv6 se compose de 128 bits alors que les adresses IPv4 en comportent 32. La longueur de préfixe sert à indiquer la partie réseau d'une adresse IPv6. Le format suivant est utilisé : adresse IPv6/longueur de préfixe. </a:t>
            </a:r>
          </a:p>
        </p:txBody>
      </p:sp>
    </p:spTree>
    <p:extLst>
      <p:ext uri="{BB962C8B-B14F-4D97-AF65-F5344CB8AC3E}">
        <p14:creationId xmlns:p14="http://schemas.microsoft.com/office/powerpoint/2010/main" xmlns="" val="1026770351"/>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en-US" sz="1800" b="1" i="0">
                <a:solidFill>
                  <a:srgbClr val="708CA1"/>
                </a:solidFill>
                <a:latin typeface="Arial"/>
                <a:ea typeface="ＭＳ Ｐゴシック"/>
                <a:cs typeface="ＭＳ Ｐゴシック"/>
              </a:rPr>
              <a:t>L'adressage IP</a:t>
            </a:r>
            <a:br>
              <a:rPr lang="en-US" sz="1800" b="1" i="0">
                <a:solidFill>
                  <a:srgbClr val="708CA1"/>
                </a:solidFill>
                <a:latin typeface="Arial"/>
                <a:ea typeface="ＭＳ Ｐゴシック"/>
                <a:cs typeface="ＭＳ Ｐゴシック"/>
              </a:rPr>
            </a:br>
            <a:r>
              <a:rPr lang="en-US" sz="3200" b="1" i="0">
                <a:solidFill>
                  <a:srgbClr val="708CA1"/>
                </a:solidFill>
                <a:latin typeface="Arial"/>
                <a:ea typeface="ＭＳ Ｐゴシック"/>
                <a:cs typeface="ＭＳ Ｐゴシック"/>
              </a:rPr>
              <a:t>Résumé</a:t>
            </a:r>
            <a:endParaRPr lang="en-US" dirty="0">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Il existe trois types d'adresses IPv6 : monodiffusion, multidiffusion et anycast (monodiffusion aléatoire). </a:t>
            </a:r>
            <a:endParaRPr lang="en-US" dirty="0" smtClean="0"/>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Une adresse link-local IPv6 permet à un périphérique de communiquer avec d'autres périphériques IPv6 sur la même liaison et uniquement sur cette liaison (sous-réseau). Les paquets associés à une adresse source ou de destination link-local ne peuvent pas être acheminés au-delà de leur liaison d'origine. Les adresses link-local IPv6 se trouvent dans la plage FE80::/10.</a:t>
            </a:r>
          </a:p>
          <a:p>
            <a:pPr marL="236555" indent="-236555" algn="l" defTabSz="814365">
              <a:lnSpc>
                <a:spcPct val="95000"/>
              </a:lnSpc>
              <a:spcBef>
                <a:spcPct val="50000"/>
              </a:spcBef>
              <a:spcAft>
                <a:spcPct val="0"/>
              </a:spcAft>
              <a:buClr>
                <a:srgbClr val="708CA1"/>
              </a:buClr>
              <a:buFont typeface="Wingdings"/>
              <a:buChar char="§"/>
            </a:pPr>
            <a:r>
              <a:rPr lang="fr-BE" sz="2400" b="0" i="0">
                <a:solidFill>
                  <a:srgbClr val="000000"/>
                </a:solidFill>
                <a:latin typeface="Arial"/>
                <a:ea typeface="ＭＳ Ｐゴシック"/>
                <a:cs typeface="ＭＳ Ｐゴシック"/>
              </a:rPr>
              <a:t>Le protocole ICMP est disponible pour IPv4 et pour IPv6.</a:t>
            </a:r>
          </a:p>
        </p:txBody>
      </p:sp>
    </p:spTree>
    <p:extLst>
      <p:ext uri="{BB962C8B-B14F-4D97-AF65-F5344CB8AC3E}">
        <p14:creationId xmlns:p14="http://schemas.microsoft.com/office/powerpoint/2010/main" xmlns="" val="2687255348"/>
      </p:ext>
    </p:extLst>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800790"/>
            <a:ext cx="8772157" cy="838200"/>
          </a:xfrm>
        </p:spPr>
        <p:txBody>
          <a:bodyPr/>
          <a:lstStyle/>
          <a:p>
            <a:pPr algn="l" defTabSz="814365">
              <a:spcBef>
                <a:spcPct val="0"/>
              </a:spcBef>
              <a:spcAft>
                <a:spcPct val="0"/>
              </a:spcAft>
              <a:buNone/>
            </a:pPr>
            <a:r>
              <a:rPr lang="fr-FR" sz="1800" b="1" i="0" smtClean="0">
                <a:solidFill>
                  <a:srgbClr val="708CA1"/>
                </a:solidFill>
                <a:latin typeface="Arial"/>
                <a:ea typeface="ＭＳ Ｐゴシック"/>
                <a:cs typeface="ＭＳ Ｐゴシック"/>
              </a:rPr>
              <a:t>Structure d'une adresse IPv4</a:t>
            </a:r>
            <a:r>
              <a:rPr lang="fr-FR" sz="3200" b="1" i="0" smtClean="0">
                <a:solidFill>
                  <a:srgbClr val="708CA1"/>
                </a:solidFill>
                <a:latin typeface="Arial"/>
                <a:ea typeface="ＭＳ Ｐゴシック"/>
                <a:cs typeface="ＭＳ Ｐゴシック"/>
              </a:rPr>
              <a:t/>
            </a:r>
            <a:br>
              <a:rPr lang="fr-FR" sz="3200" b="1" i="0" smtClean="0">
                <a:solidFill>
                  <a:srgbClr val="708CA1"/>
                </a:solidFill>
                <a:latin typeface="Arial"/>
                <a:ea typeface="ＭＳ Ｐゴシック"/>
                <a:cs typeface="ＭＳ Ｐゴシック"/>
              </a:rPr>
            </a:br>
            <a:r>
              <a:rPr lang="fr-FR" sz="3200" b="1" i="0" smtClean="0">
                <a:solidFill>
                  <a:srgbClr val="708CA1"/>
                </a:solidFill>
                <a:latin typeface="Arial"/>
                <a:ea typeface="ＭＳ Ｐゴシック"/>
                <a:cs typeface="ＭＳ Ｐゴシック"/>
              </a:rPr>
              <a:t>Conversion d'une adresse décimale en adresse binaire</a:t>
            </a:r>
            <a:endParaRPr lang="fr-FR">
              <a:latin typeface="Arial" charset="0"/>
            </a:endParaRPr>
          </a:p>
        </p:txBody>
      </p:sp>
      <p:pic>
        <p:nvPicPr>
          <p:cNvPr id="4098" name="Picture 2"/>
          <p:cNvPicPr>
            <a:picLocks noChangeAspect="1" noChangeArrowheads="1"/>
          </p:cNvPicPr>
          <p:nvPr/>
        </p:nvPicPr>
        <p:blipFill>
          <a:blip r:embed="rId3" cstate="print"/>
          <a:stretch>
            <a:fillRect/>
          </a:stretch>
        </p:blipFill>
        <p:spPr bwMode="auto">
          <a:xfrm>
            <a:off x="1703594" y="1669753"/>
            <a:ext cx="5678753" cy="4838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11294</TotalTime>
  <Pages>28</Pages>
  <Words>1978</Words>
  <Application>Microsoft Office PowerPoint</Application>
  <PresentationFormat>On-screen Show (4:3)</PresentationFormat>
  <Paragraphs>541</Paragraphs>
  <Slides>88</Slides>
  <Notes>87</Notes>
  <HiddenSlides>0</HiddenSlides>
  <MMClips>0</MMClips>
  <ScaleCrop>false</ScaleCrop>
  <HeadingPairs>
    <vt:vector size="4" baseType="variant">
      <vt:variant>
        <vt:lpstr>Theme</vt:lpstr>
      </vt:variant>
      <vt:variant>
        <vt:i4>2</vt:i4>
      </vt:variant>
      <vt:variant>
        <vt:lpstr>Slide Titles</vt:lpstr>
      </vt:variant>
      <vt:variant>
        <vt:i4>88</vt:i4>
      </vt:variant>
    </vt:vector>
  </HeadingPairs>
  <TitlesOfParts>
    <vt:vector size="90" baseType="lpstr">
      <vt:lpstr>PPT-TMPLT-WHT_C</vt:lpstr>
      <vt:lpstr>NetAcad-4F_PPT-WHT_060408</vt:lpstr>
      <vt:lpstr>Chapitre 8 : Adressage IP</vt:lpstr>
      <vt:lpstr>Chapitre 8</vt:lpstr>
      <vt:lpstr>Adressage IP Chapitre 8 : Les objectifs</vt:lpstr>
      <vt:lpstr>Adressage IP Introduction</vt:lpstr>
      <vt:lpstr>8.1 Les adresses réseau IPv4</vt:lpstr>
      <vt:lpstr>Structure d'une adresse IPv4 Notation binaire</vt:lpstr>
      <vt:lpstr>Structure d'une adresse IPv4 Système binaire</vt:lpstr>
      <vt:lpstr>Structure d'une adresse IPv4 Conversion d'une adresse binaire en adresse décimale</vt:lpstr>
      <vt:lpstr>Structure d'une adresse IPv4 Conversion d'une adresse décimale en adresse binaire</vt:lpstr>
      <vt:lpstr>Structure d'une adresse IPv4 Conversion d'une adresse décimale en adresse binaire</vt:lpstr>
      <vt:lpstr>Le masque de sous-réseau IPv4 La partie réseau et la partie hôte d'une adresse IPv4</vt:lpstr>
      <vt:lpstr>Le masque de sous-réseau IPv4 La partie réseau et la partie hôte d'une adresse IPv4</vt:lpstr>
      <vt:lpstr>Le masque de sous-réseau IPv4 Examen de la longueur du préfixe</vt:lpstr>
      <vt:lpstr>Le masque de sous-réseau IPv4 Réseau, hôte et adresses de diffusion IPv4</vt:lpstr>
      <vt:lpstr>Le masque de sous-réseau IPv4 Première et dernière adresses d'hôte</vt:lpstr>
      <vt:lpstr>Le masque de sous-réseau IPv4 Opération AND au niveau du bit</vt:lpstr>
      <vt:lpstr>Adresses IPv4 de monodiffusion, de diffusion et de multidiffusion Attribution d'une adresse IPv4 statique à un hôte</vt:lpstr>
      <vt:lpstr>Adresses IPv4 de monodiffusion, de diffusion et de multidiffusion Attribution d'une adresse IPv4 dynamique à un hôte</vt:lpstr>
      <vt:lpstr>Adresses IPv4 de monodiffusion, de diffusion et de multidiffusion Transmission en monodiffusion</vt:lpstr>
      <vt:lpstr>Adresses IPv4 de monodiffusion, de diffusion et de multidiffusion Transmission en diffusion</vt:lpstr>
      <vt:lpstr>Adresses IPv4 de monodiffusion, de diffusion et de multidiffusion Transmission en multidiffusion</vt:lpstr>
      <vt:lpstr>Les types d'adresses IPv4 Les adresses IPv4 publiques et privées</vt:lpstr>
      <vt:lpstr>Les types d'adresses IPv4 Les adresses IPv4 réservées</vt:lpstr>
      <vt:lpstr>Les types d'adresses IPv4 L'ancien adressage par classe </vt:lpstr>
      <vt:lpstr>Les types d'adresses IPv4 L'ancien adressage par classe </vt:lpstr>
      <vt:lpstr>Les types d'adresses IPv4 L'attribution des adresses IP</vt:lpstr>
      <vt:lpstr>Les types d'adresses IPv4 L'attribution des adresses IP</vt:lpstr>
      <vt:lpstr>8.2 Les adresses réseau IPv6</vt:lpstr>
      <vt:lpstr>Les problèmes liés au protocole IPv4 La nécessité du protocole IPv6</vt:lpstr>
      <vt:lpstr>Les problèmes liés au protocole IPv4 La nécessité du protocole IPv6</vt:lpstr>
      <vt:lpstr>Les problèmes liés au protocole IPv4 La coexistence des protocoles IPv4 et IPv6</vt:lpstr>
      <vt:lpstr>Les problèmes liés au protocole IPv4 La coexistence des protocoles IPv4 et IPv6</vt:lpstr>
      <vt:lpstr>Les problèmes liés au protocole IPv4 La coexistence des protocoles IPv4 et IPv6</vt:lpstr>
      <vt:lpstr>L'adressage IPv6 Le système de numération hexadécimale</vt:lpstr>
      <vt:lpstr>L'adressage IPv6 La représentation des adresses IPv6</vt:lpstr>
      <vt:lpstr>L'adressage IPv6 La représentation des adresses IPv6</vt:lpstr>
      <vt:lpstr>L'adressage IPv6 Règle n°1 - Omettre les zéros en début de segment</vt:lpstr>
      <vt:lpstr>L'adressage IPv6 Règle n°2 - Omettre toutes les séquences de zéros</vt:lpstr>
      <vt:lpstr>L'adressage IPv6 Règle n°2 - Omettre toutes les séquences de zéros</vt:lpstr>
      <vt:lpstr>Les types d'adresses IPv6 Types d'adresses IPv6</vt:lpstr>
      <vt:lpstr>Les types d'adresses IPv6 La longueur du préfixe IPv6</vt:lpstr>
      <vt:lpstr>Les types d'adresses IPv6 Les adresses IPv6 de monodiffusion</vt:lpstr>
      <vt:lpstr>Les types d'adresses IPv6 Les adresses IPv6 de monodiffusion</vt:lpstr>
      <vt:lpstr>Les types d'adresses IPv6 Les adresses IPv6 de monodiffusion</vt:lpstr>
      <vt:lpstr>Les types d'adresses IPv6 Les adresses IPv6 de monodiffusion</vt:lpstr>
      <vt:lpstr>Les types d'adresses IPv6 Les adresses IPv6 de monodiffusion</vt:lpstr>
      <vt:lpstr>Les types d'adresses IPv6 Les adresses de monodiffusion link-local IPv6</vt:lpstr>
      <vt:lpstr>Les types d'adresses IPv6 Les adresses de monodiffusion link-local IPv6</vt:lpstr>
      <vt:lpstr>Les adresses de monodiffusion IPv6 Structure d'une adresse de monodiffusion globale IPv6</vt:lpstr>
      <vt:lpstr>Les adresses de monodiffusion IPv6 Structure d'une adresse de monodiffusion globale IPv6</vt:lpstr>
      <vt:lpstr>Les adresses de monodiffusion IPv6 Structure d'une adresse de monodiffusion globale IPv6</vt:lpstr>
      <vt:lpstr>Les adresses de monodiffusion IPv6 Structure d'une adresse de monodiffusion globale IPv6</vt:lpstr>
      <vt:lpstr>Les adresses de monodiffusion IPv6 La configuration statique d'une adresse de monodiffusion globale</vt:lpstr>
      <vt:lpstr>Les adresses de monodiffusion IPv6 La configuration statique d'une adresse de monodiffusion globale IPv6</vt:lpstr>
      <vt:lpstr>Les adresses de monodiffusion IPv6 Configuration dynamique d'une adresse de monodiffusion globale avec la méthode SLAAC</vt:lpstr>
      <vt:lpstr>Les adresses de monodiffusion IPv6 Configuration dynamique d'une adresse de monodiffusion globale avec la méthode SLAAC</vt:lpstr>
      <vt:lpstr>Les adresses de monodiffusion IPv6 Configuration dynamique d'une adresse de monodiffusion globale avec la méthode SLAAC</vt:lpstr>
      <vt:lpstr>       Les adresses de monodiffusion IPv6 Configuration dynamique d'une adresse de monodiffusion globale avec la méthode DHCPv6</vt:lpstr>
      <vt:lpstr>       Les adresses de monodiffusion IPv6 Configuration dynamique d'une adresse de monodiffusion globale avec la méthode DHCPv6</vt:lpstr>
      <vt:lpstr>       Les adresses de monodiffusion IPv6 Génération aléatoire ou à l'aide de la méthode EUI-64</vt:lpstr>
      <vt:lpstr>       Les adresses de monodiffusion IPv6 Génération aléatoire ou à l'aide de la méthode EUI-64</vt:lpstr>
      <vt:lpstr>       Les adresses de monodiffusion IPv6 Génération aléatoire ou à l'aide de la méthode EUI-64</vt:lpstr>
      <vt:lpstr>       Les adresses de monodiffusion IPv6 Génération aléatoire ou à l'aide de la méthode EUI-64</vt:lpstr>
      <vt:lpstr>Les adresses de monodiffusion IPv6 Adresses link-local dynamiques</vt:lpstr>
      <vt:lpstr>Les adresses de monodiffusion IPv6 Adresses link-local dynamiques</vt:lpstr>
      <vt:lpstr>Les adresses de monodiffusion IPv6 Adresses link-local statiques</vt:lpstr>
      <vt:lpstr>Les adresses de monodiffusion IPv6 Adresses link-local statiques</vt:lpstr>
      <vt:lpstr>Les adresses de monodiffusion globale IPv6 Vérifier la configuration des adresses IPv6</vt:lpstr>
      <vt:lpstr>Les adresses de monodiffusion globale IPv6 Vérifier la configuration des adresses IPv6</vt:lpstr>
      <vt:lpstr>Les adresses de multidiffusion IPv6 Les adresses de multidiffusion IPv6 attribuées</vt:lpstr>
      <vt:lpstr>Les adresses de multidiffusion IPv6 Les adresses de multidiffusion IPv6 attribuées</vt:lpstr>
      <vt:lpstr>Les adresses de multidiffusion IPv6 Les adresses de multidiffusion IPv6 attribuées</vt:lpstr>
      <vt:lpstr>Les adresses de multidiffusion IPv6 Les adresses de multidiffusion IPv6 de nœud sollicité</vt:lpstr>
      <vt:lpstr>Les adresses de multidiffusion IPv6 Les adresses de multidiffusion IPv6 de nœud sollicité</vt:lpstr>
      <vt:lpstr>8.3 Vérification de la connectivité</vt:lpstr>
      <vt:lpstr>Le protocole ICMP Les messages ICMPv4 et ICMPv6</vt:lpstr>
      <vt:lpstr>Le protocole ICMP Les messages de sollicitation et d'annonce de routeur ICMPv6</vt:lpstr>
      <vt:lpstr>Le protocole ICMP Les messages de sollicitation et d'annonce de routeur ICMPv6</vt:lpstr>
      <vt:lpstr>Le protocole ICMP Les messages de sollicitation et d'annonce de voisin ICMPv6</vt:lpstr>
      <vt:lpstr>Le protocole ICMP Les messages de sollicitation et d'annonce de voisin ICMPv6</vt:lpstr>
      <vt:lpstr>Test et vérification Ping - Tester la pile locale</vt:lpstr>
      <vt:lpstr>Test et vérification Ping – Tester la connectivité au réseau local</vt:lpstr>
      <vt:lpstr>Test et vérification Ping – Tester la connectivité à distance</vt:lpstr>
      <vt:lpstr>Test et vérification Traceroute – Tester le chemin</vt:lpstr>
      <vt:lpstr>L'adressage IP Résumé</vt:lpstr>
      <vt:lpstr>L'adressage IP Résumé</vt:lpstr>
      <vt:lpstr>L'adressage IP Résumé</vt:lpstr>
      <vt:lpstr>Slide 88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791</cp:revision>
  <cp:lastPrinted>1999-01-27T00:54:54Z</cp:lastPrinted>
  <dcterms:created xsi:type="dcterms:W3CDTF">2006-10-23T15:07:30Z</dcterms:created>
  <dcterms:modified xsi:type="dcterms:W3CDTF">2013-12-13T07:22:39Z</dcterms:modified>
</cp:coreProperties>
</file>