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9"/>
  </p:notesMasterIdLst>
  <p:handoutMasterIdLst>
    <p:handoutMasterId r:id="rId30"/>
  </p:handoutMasterIdLst>
  <p:sldIdLst>
    <p:sldId id="500" r:id="rId3"/>
    <p:sldId id="541" r:id="rId4"/>
    <p:sldId id="782" r:id="rId5"/>
    <p:sldId id="735" r:id="rId6"/>
    <p:sldId id="781" r:id="rId7"/>
    <p:sldId id="710" r:id="rId8"/>
    <p:sldId id="711" r:id="rId9"/>
    <p:sldId id="713" r:id="rId10"/>
    <p:sldId id="763" r:id="rId11"/>
    <p:sldId id="764" r:id="rId12"/>
    <p:sldId id="765" r:id="rId13"/>
    <p:sldId id="768" r:id="rId14"/>
    <p:sldId id="766" r:id="rId15"/>
    <p:sldId id="769" r:id="rId16"/>
    <p:sldId id="772" r:id="rId17"/>
    <p:sldId id="770" r:id="rId18"/>
    <p:sldId id="773" r:id="rId19"/>
    <p:sldId id="774" r:id="rId20"/>
    <p:sldId id="775" r:id="rId21"/>
    <p:sldId id="776" r:id="rId22"/>
    <p:sldId id="777" r:id="rId23"/>
    <p:sldId id="778" r:id="rId24"/>
    <p:sldId id="779" r:id="rId25"/>
    <p:sldId id="780" r:id="rId26"/>
    <p:sldId id="783" r:id="rId27"/>
    <p:sldId id="681" r:id="rId2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9449" autoAdjust="0"/>
    <p:restoredTop sz="87621" autoAdjust="0"/>
  </p:normalViewPr>
  <p:slideViewPr>
    <p:cSldViewPr snapToGrid="0">
      <p:cViewPr>
        <p:scale>
          <a:sx n="75" d="100"/>
          <a:sy n="75" d="100"/>
        </p:scale>
        <p:origin x="-1380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18" Type="http://schemas.openxmlformats.org/officeDocument/2006/relationships/slide" Target="slides/slide22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17" Type="http://schemas.openxmlformats.org/officeDocument/2006/relationships/slide" Target="slides/slide21.xml"/><Relationship Id="rId2" Type="http://schemas.openxmlformats.org/officeDocument/2006/relationships/slide" Target="slides/slide6.xml"/><Relationship Id="rId16" Type="http://schemas.openxmlformats.org/officeDocument/2006/relationships/slide" Target="slides/slide20.xml"/><Relationship Id="rId20" Type="http://schemas.openxmlformats.org/officeDocument/2006/relationships/slide" Target="slides/slide24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9.xml"/><Relationship Id="rId15" Type="http://schemas.openxmlformats.org/officeDocument/2006/relationships/slide" Target="slides/slide19.xml"/><Relationship Id="rId10" Type="http://schemas.openxmlformats.org/officeDocument/2006/relationships/slide" Target="slides/slide14.xml"/><Relationship Id="rId19" Type="http://schemas.openxmlformats.org/officeDocument/2006/relationships/slide" Target="slides/slide23.xml"/><Relationship Id="rId4" Type="http://schemas.openxmlformats.org/officeDocument/2006/relationships/slide" Target="slides/slide8.xml"/><Relationship Id="rId9" Type="http://schemas.openxmlformats.org/officeDocument/2006/relationships/slide" Target="slides/slide13.xml"/><Relationship Id="rId1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2006, Cisco Systems, Inc. Tous droits réservés.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44">
              <a:lnSpc>
                <a:spcPct val="100000"/>
              </a:lnSpc>
              <a:buNone/>
            </a:pPr>
            <a:fld id="{BCC1ECAD-6CE1-4897-9CEF-F2ECC9BEA19E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‹#›</a:t>
            </a:fld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2006, Cisco Systems, Inc. Tous droits réservés.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F9034988-36DD-4D34-B1CE-37AB851117A5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Programme Cisco Networking Academy</a:t>
            </a:r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Initiation aux réseaux</a:t>
            </a:r>
          </a:p>
          <a:p>
            <a:pPr marL="112746" indent="-112746" algn="l" defTabSz="1020745">
              <a:buNone/>
            </a:pPr>
            <a:r>
              <a:rPr lang="en-US" sz="13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Chapitre 9 : La segmentation des réseaux IP en sous-réseaux</a:t>
            </a:r>
            <a:endParaRPr lang="en-GB" b="1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3FD3B567-8C46-4FE6-9447-CEEAB1203A08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10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9.1.3.5 Créer 8 sous-réseaux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8FEE956F-81D7-471C-A86D-5D07A74224D0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9.1.3.5 Créer 8 sous-réseaux (suite)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E35ECFE-8202-4570-9C5E-C91F7F8D8D39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9.1.4 Déterminer le masque de sous-réseau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9.1.4.1 Segmenter le réseau en sous-réseaux en fonction des besoins des hôtes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649AFA47-320E-40E3-94DC-41622CD895B6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9.1.4.2 Segmenter le réseau en fonction des besoins de celui-ci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A974E7A5-4A27-4ECC-B823-D77A9FF19D05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9.1.4.3 Segmenter le réseau pour répondre à ses besoins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84D48874-57F4-44EB-8ED5-C20A3094F7B9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15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9.1.4.4 Segmenter le réseau en fonction des besoins de celui-ci (suite)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3D57C4CC-1F81-47F9-B88F-FC9936A2B96A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9.1.5 Les avantages des masques de sous-réseau de longueur variable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9.1.5.1 </a:t>
            </a: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La segmentation traditionnelle en sous-réseaux entraîne un gaspillage d'adresses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9.1.5.2 Les masques de sous-réseau de longueur variable (VLSM)</a:t>
            </a: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20B502C-DEA6-496D-A41C-063BAF76B271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9.1.4.2</a:t>
            </a: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Les masques de sous-réseau de longueur variable (VLSM) </a:t>
            </a: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DDAC0D00-B420-4E24-B073-75DF0C946A66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9.1.5.3 </a:t>
            </a: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VLSM de base</a:t>
            </a: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6B071649-2A8B-4B53-B645-B7CC2A424641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9.1.5.4 </a:t>
            </a: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VLSM dans la pratique</a:t>
            </a: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70EE284-7961-42D5-9E4B-29540E276A78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Chapitre 9 –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2882E92F-1292-44B4-80DE-6B4DB8324034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9.1.5.5 </a:t>
            </a: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Tableau VLSM</a:t>
            </a: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A6E97A94-E527-46D1-9B9F-4EB54D5FFE21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9.2  Les schémas d'adressage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9.2.1 Conception structurée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9.2.1.1 Planification de l'adressage réseau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9.2.1.2 Attribution d'adresses aux périphériques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20EE4111-8177-4940-9890-2358BF84EB83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9.3  Critères de conception à prendre en compte pour les réseaux IPv6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9.3.1 Segmenter un réseau IPv6 en sous-réseaux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9.3.1.1 Segmenter le réseau en sous-réseaux à l'aide des ID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C33212F-3BA2-4C68-A516-846EA0D2FE8A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9.3.1.2 Attribution de sous-réseaux IPv6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52E3548-4DF7-4458-8A28-716D19BC66C5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9.3.1.3 Segmentation en sous-réseaux à partir de l'ID d'interface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3D5F77EF-9F5D-4805-BD17-79024BE7C85C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Résumé du chapitre 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Chapitre 9 –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  Segmenter un réseau IPv4 en sous-réseaux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9.1.1 Segmentation du réseau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9.1.1.1 Pourquoi créer des sous-réseaux ?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9.1.1.2 La communication entre les sous-réseaux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9.1.2  La segmentation en sous-réseaux IP est fondamentale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9.1.2.1 Le plan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9.1.2.2 Le plan – L'attribution des adresses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90000A5-D072-475F-932A-965CA0361D83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AD505F45-CB41-4E57-B034-356F914D4196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9.1.3  Segmenter un réseau IPv4 en sous-réseaux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9.1.3.1 Notions de base sur les sous-réseaux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endParaRPr lang="en-US" smtClean="0"/>
          </a:p>
          <a:p>
            <a:pPr marL="112746" indent="-112746" algn="l" defTabSz="1020745">
              <a:lnSpc>
                <a:spcPct val="80000"/>
              </a:lnSpc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D7F9632B-D415-4B22-A41C-D8D30044A1E2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9.1.3.2 Les sous-réseaux dans la pratique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995696F7-202F-47FA-A59E-4E39F289F6E3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8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9.1.3.3 Les formules de calcul des sous-réseaux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926B99E5-9659-46DB-BD94-CEE73A147879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9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9.1.3.4 Créer 4 sous-réseaux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2007 - 2010, Cisco Systems, Inc. Tous droits réservés.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Chapitre 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C31C4615-7F19-455B-A5C4-EA1B3B194C81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2008 Cisco Systems, Inc. Tous droits réservés.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Confidentiel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ACFA795C-7F0A-48D8-9FC3-F2BA5F8EB736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Chapitre 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58EC189E-ADD4-420E-B89E-1E32C54438D7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2007 - 2010, Cisco Systems, Inc. Tous droits réservés.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85C5E045-6C48-46C0-92AE-30A8710B0BBD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2008 Cisco Systems, Inc. Tous droits réservés.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Confidentiel Cisco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algn="l" defTabSz="814365">
              <a:spcBef>
                <a:spcPct val="0"/>
              </a:spcBef>
              <a:buNone/>
            </a:pPr>
            <a:r>
              <a:rPr lang="fr-BE" sz="2800" b="0" i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Chapitre 9 : La segmentation des réseaux IP en sous-réseaux</a:t>
            </a:r>
            <a:br>
              <a:rPr lang="fr-BE" sz="2800" b="0" i="0">
                <a:solidFill>
                  <a:srgbClr val="FFFFFF"/>
                </a:solidFill>
                <a:latin typeface="Arial"/>
                <a:ea typeface="+mj-ea"/>
                <a:cs typeface="+mj-cs"/>
              </a:rPr>
            </a:br>
            <a:endParaRPr lang="en-US" sz="280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>
                <a:solidFill>
                  <a:srgbClr val="000000"/>
                </a:solidFill>
              </a:rPr>
              <a:t>Initiation aux réseaux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396875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Segmenter un réseau IPv4 en sous-réseaux</a:t>
            </a: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3200" b="1" i="0">
                <a:solidFill>
                  <a:srgbClr val="AAC1D8">
                    <a:lumMod val="75000"/>
                  </a:srgbClr>
                </a:solidFill>
                <a:latin typeface="Arial"/>
                <a:ea typeface="+mj-ea"/>
                <a:cs typeface="Arial"/>
              </a:rPr>
              <a:t>Créer 8 sous-réseaux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371600"/>
            <a:ext cx="8216900" cy="5153025"/>
          </a:xfrm>
        </p:spPr>
        <p:txBody>
          <a:bodyPr/>
          <a:lstStyle/>
          <a:p>
            <a:pPr marL="363538" indent="-363538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altLang="ja-JP" sz="2400" b="0" i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Emprunter 3 bits pour créer 8 sous-réseaux  </a:t>
            </a:r>
            <a:r>
              <a:rPr lang="fr-BE" altLang="ja-JP" sz="2400" b="1" i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2</a:t>
            </a:r>
            <a:r>
              <a:rPr lang="fr-BE" altLang="ja-JP" sz="2400" b="1" i="0" baseline="300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3 </a:t>
            </a:r>
            <a:r>
              <a:rPr lang="fr-BE" altLang="ja-JP" sz="2400" b="1" i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= 8 sous-réseaux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1371" y="2103437"/>
            <a:ext cx="4978400" cy="4446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396875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Segmenter un réseau IPv4 en sous-réseaux</a:t>
            </a: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3200" b="1" i="0">
                <a:solidFill>
                  <a:srgbClr val="AAC1D8">
                    <a:lumMod val="75000"/>
                  </a:srgbClr>
                </a:solidFill>
                <a:latin typeface="Arial"/>
                <a:ea typeface="+mj-ea"/>
                <a:cs typeface="Arial"/>
              </a:rPr>
              <a:t>Créer 8 sous-réseaux (suite)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371600"/>
            <a:ext cx="8216900" cy="5153025"/>
          </a:xfrm>
        </p:spPr>
        <p:txBody>
          <a:bodyPr/>
          <a:lstStyle/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8671" y="1407886"/>
            <a:ext cx="4503001" cy="416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609349" y="1698625"/>
            <a:ext cx="3513301" cy="3294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86132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smtClean="0">
                <a:solidFill>
                  <a:srgbClr val="AAC1D8">
                    <a:lumMod val="75000"/>
                  </a:srgbClr>
                </a:solidFill>
                <a:latin typeface="Arial"/>
                <a:ea typeface="+mj-ea"/>
                <a:cs typeface="Arial"/>
              </a:rPr>
              <a:t>Déterminer le masque de sous-réseau</a:t>
            </a:r>
            <a:r>
              <a:rPr lang="fr-FR" sz="1800" b="1" i="0" smtClean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fr-FR" sz="1800" b="1" i="0" smtClean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fr-FR" sz="3200" b="1" i="0" smtClean="0">
                <a:solidFill>
                  <a:srgbClr val="708CA1"/>
                </a:solidFill>
                <a:latin typeface="Arial"/>
                <a:ea typeface="+mj-ea"/>
                <a:cs typeface="Arial"/>
              </a:rPr>
              <a:t>Segmenter le réseau en sous-réseaux en fonction des besoins des hôtes</a:t>
            </a:r>
            <a:endParaRPr lang="fr-FR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3315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937648"/>
            <a:ext cx="8216900" cy="5153025"/>
          </a:xfrm>
        </p:spPr>
        <p:txBody>
          <a:bodyPr/>
          <a:lstStyle/>
          <a:p>
            <a:pPr marL="0" indent="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4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Deux considérations sont à prendre en compte lors de la planification de sous-réseaux :</a:t>
            </a:r>
          </a:p>
          <a:p>
            <a:pPr marL="0" indent="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4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Nombre de sous-réseaux nécessaires</a:t>
            </a:r>
          </a:p>
          <a:p>
            <a:pPr marL="0" indent="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4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Nombre d'adresses d'hôte nécessaires</a:t>
            </a:r>
          </a:p>
          <a:p>
            <a:pPr marL="0" indent="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4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Formule pour déterminer le nombre d'hôtes utilisables </a:t>
            </a:r>
          </a:p>
          <a:p>
            <a:pPr marL="338145" lvl="1" indent="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fr-FR" sz="2000" b="1" i="0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			</a:t>
            </a:r>
            <a:r>
              <a:rPr lang="fr-FR" sz="2400" b="1" i="0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2^n-2</a:t>
            </a:r>
          </a:p>
          <a:p>
            <a:pPr marL="338145" lvl="1" indent="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fr-FR" sz="2000" b="1" i="0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2^n</a:t>
            </a: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(où n est le nombre de bits d'hôte restant) est utilisé pour calculer le nombre d'hôtes</a:t>
            </a:r>
          </a:p>
          <a:p>
            <a:pPr marL="338145" lvl="1" indent="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fr-FR" sz="2000" b="1" i="0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-2</a:t>
            </a: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L'ID de sous-réseau et l'adresse de diffusion ne peuvent pas être utilisés sur chaque sous-réseau </a:t>
            </a: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fr-FR" dirty="0" smtClean="0"/>
          </a:p>
          <a:p>
            <a:pPr marL="338145" lvl="1" indent="0" algn="l" defTabSz="814365"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fr-FR" dirty="0" smtClean="0">
              <a:ea typeface="+mn-ea"/>
              <a:cs typeface="+mn-cs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fr-FR" dirty="0" smtClean="0"/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altLang="ja-JP" dirty="0" smtClean="0"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6726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i="0">
                <a:solidFill>
                  <a:srgbClr val="AAC1D8">
                    <a:lumMod val="75000"/>
                  </a:srgbClr>
                </a:solidFill>
                <a:latin typeface="Arial"/>
                <a:ea typeface="+mj-ea"/>
                <a:cs typeface="Arial"/>
              </a:rPr>
              <a:t>Déterminer le masque de sous-réseau</a:t>
            </a: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2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>Segmenter le réseau en fonction des besoins de celui-ci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647366"/>
            <a:ext cx="8216900" cy="5153025"/>
          </a:xfrm>
        </p:spPr>
        <p:txBody>
          <a:bodyPr/>
          <a:lstStyle/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Calculer le nombre de sous-réseaux </a:t>
            </a:r>
          </a:p>
          <a:p>
            <a:pPr marL="363538" indent="-363538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Formule </a:t>
            </a:r>
            <a:r>
              <a:rPr lang="fr-BE" sz="2400" b="1" i="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2^n</a:t>
            </a: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(où </a:t>
            </a:r>
            <a:r>
              <a:rPr lang="fr-BE" sz="2400" b="0" i="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</a:t>
            </a: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est le nombre de bits empruntés)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43313" y="2565163"/>
            <a:ext cx="5283200" cy="3477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585788" y="2634791"/>
            <a:ext cx="2825750" cy="2982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/>
          <a:lstStyle/>
          <a:p>
            <a:pPr marL="363538" indent="-363538" algn="l" defTabSz="814365">
              <a:lnSpc>
                <a:spcPct val="100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fr-BE" altLang="ja-JP" sz="2400" b="0" i="0" kern="0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Sous-réseau nécessaire pour chaque service du schéma</a:t>
            </a:r>
          </a:p>
          <a:p>
            <a:pPr algn="l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n-US" altLang="ja-JP" kern="0" dirty="0">
              <a:latin typeface="+mn-lt"/>
              <a:ea typeface="ＭＳ Ｐゴシック" pitchFamily="34" charset="-128"/>
              <a:cs typeface="Arial" charset="0"/>
            </a:endParaRPr>
          </a:p>
          <a:p>
            <a:pPr algn="l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n-US" altLang="ja-JP" kern="0" dirty="0">
              <a:latin typeface="+mn-lt"/>
              <a:ea typeface="ＭＳ Ｐゴシック" pitchFamily="34" charset="-128"/>
              <a:cs typeface="Arial" charset="0"/>
            </a:endParaRPr>
          </a:p>
          <a:p>
            <a:pPr algn="l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n-US" altLang="ja-JP" kern="0" dirty="0">
              <a:latin typeface="+mn-lt"/>
              <a:ea typeface="ＭＳ Ｐゴシック" pitchFamily="34" charset="-128"/>
              <a:cs typeface="Arial" charset="0"/>
            </a:endParaRPr>
          </a:p>
          <a:p>
            <a:pPr algn="l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n-US" altLang="ja-JP" kern="0" dirty="0">
              <a:latin typeface="+mn-lt"/>
              <a:ea typeface="ＭＳ Ｐゴシック" pitchFamily="34" charset="-128"/>
              <a:cs typeface="Arial" charset="0"/>
            </a:endParaRPr>
          </a:p>
          <a:p>
            <a:pPr algn="l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n-US" altLang="ja-JP" kern="0" dirty="0">
              <a:latin typeface="+mn-lt"/>
              <a:ea typeface="ＭＳ Ｐゴシック" pitchFamily="34" charset="-128"/>
              <a:cs typeface="Arial" charset="0"/>
            </a:endParaRPr>
          </a:p>
          <a:p>
            <a:pPr algn="l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n-US" altLang="ja-JP" kern="0" dirty="0">
              <a:latin typeface="+mn-lt"/>
              <a:ea typeface="ＭＳ Ｐゴシック" pitchFamily="34" charset="-128"/>
              <a:cs typeface="Arial" charset="0"/>
            </a:endParaRPr>
          </a:p>
          <a:p>
            <a:pPr algn="l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n-US" altLang="ja-JP" kern="0" dirty="0">
              <a:latin typeface="+mn-lt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71618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i="0">
                <a:solidFill>
                  <a:srgbClr val="AAC1D8">
                    <a:lumMod val="75000"/>
                  </a:srgbClr>
                </a:solidFill>
                <a:latin typeface="Arial"/>
                <a:ea typeface="+mj-ea"/>
                <a:cs typeface="Arial"/>
              </a:rPr>
              <a:t>Déterminer le masque de sous-réseau</a:t>
            </a: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2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>Segmenter le réseau en fonction des besoins de celui-ci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8435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690908"/>
            <a:ext cx="8216900" cy="5153025"/>
          </a:xfrm>
        </p:spPr>
        <p:txBody>
          <a:bodyPr/>
          <a:lstStyle/>
          <a:p>
            <a:pPr marL="261938" indent="-2619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0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Il est important d'équilibrer le nombre de sous-réseaux nécessaires et le nombre d'hôtes nécessaires pour le plus grand sous-réseau. </a:t>
            </a:r>
          </a:p>
          <a:p>
            <a:pPr marL="261938" indent="-2619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Il </a:t>
            </a:r>
            <a:r>
              <a:rPr lang="fr-BE" sz="20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faut que le schéma d'adressage puisse accueillir le nombre maximal d'hôtes pour chaque sous-réseau. </a:t>
            </a:r>
          </a:p>
          <a:p>
            <a:pPr marL="261938" indent="-2619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altLang="ja-JP" sz="2000" b="0" i="0" dirty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Prévision de croissance </a:t>
            </a:r>
            <a:r>
              <a:rPr lang="fr-BE" altLang="ja-JP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/>
            </a:r>
            <a:br>
              <a:rPr lang="fr-BE" altLang="ja-JP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</a:br>
            <a:r>
              <a:rPr lang="fr-BE" altLang="ja-JP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dans chaque </a:t>
            </a:r>
            <a:r>
              <a:rPr lang="fr-BE" altLang="ja-JP" sz="2000" b="0" i="0" dirty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sous-réseau.</a:t>
            </a:r>
            <a:endParaRPr lang="en-US" altLang="ja-JP" sz="2000" dirty="0" smtClean="0">
              <a:ea typeface="ＭＳ Ｐゴシック" pitchFamily="34" charset="-128"/>
              <a:cs typeface="Arial" charset="0"/>
            </a:endParaRP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92789" y="3169873"/>
            <a:ext cx="3862764" cy="3555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672646"/>
            <a:ext cx="84883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AAC1D8">
                    <a:lumMod val="75000"/>
                  </a:srgbClr>
                </a:solidFill>
                <a:latin typeface="Arial"/>
                <a:ea typeface="+mj-ea"/>
                <a:cs typeface="Arial"/>
              </a:rPr>
              <a:t>Déterminer le masque de sous-réseau</a:t>
            </a: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fr-FR" sz="2600" b="1" i="0" dirty="0" smtClean="0">
                <a:solidFill>
                  <a:srgbClr val="708CA1"/>
                </a:solidFill>
                <a:latin typeface="Arial"/>
                <a:ea typeface="+mj-ea"/>
                <a:cs typeface="Arial"/>
              </a:rPr>
              <a:t>Segmenter le réseau en fonction des besoins de celui-ci</a:t>
            </a:r>
            <a:endParaRPr lang="fr-FR" sz="26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72077" y="1458913"/>
            <a:ext cx="6052184" cy="5043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71618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Les avantages des masques de sous-réseau de longueur variable</a:t>
            </a:r>
            <a:r>
              <a:rPr lang="fr-FR" sz="1800" b="1" i="0" smtClean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fr-FR" sz="1800" b="1" i="0" smtClean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fr-FR" sz="2800" b="1" i="0" smtClean="0">
                <a:solidFill>
                  <a:srgbClr val="708CA1"/>
                </a:solidFill>
                <a:latin typeface="Arial"/>
                <a:ea typeface="+mj-ea"/>
                <a:cs typeface="Arial"/>
              </a:rPr>
              <a:t>La segmentation traditionnelle en sous-réseaux entraîne un gaspillage d'adresses</a:t>
            </a:r>
            <a:endParaRPr lang="fr-FR" sz="280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0483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596571"/>
            <a:ext cx="8216900" cy="4928054"/>
          </a:xfrm>
        </p:spPr>
        <p:txBody>
          <a:bodyPr/>
          <a:lstStyle/>
          <a:p>
            <a:pPr marL="363538" indent="-3635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Segmentation traditionnelle : le même nombre d'adresses est attribué à chaque sous-réseau.</a:t>
            </a:r>
          </a:p>
          <a:p>
            <a:pPr marL="363538" indent="-3635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altLang="ja-JP" sz="1800" b="0" i="0" smtClea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Les sous-réseaux qui n'ont pas besoin de la totalité ont des adresses inutilisées (gaspillées). Par exemple, les liaisons WAN</a:t>
            </a:r>
            <a:r>
              <a:rPr lang="fr-FR" altLang="ja-JP" sz="1800" b="0" i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n'ont besoin que de 2 adresses.</a:t>
            </a:r>
            <a:endParaRPr lang="fr-FR" sz="1800" smtClean="0"/>
          </a:p>
          <a:p>
            <a:pPr marL="363538" indent="-3635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Les masques de sous-réseau de longueur variable (VLSM, Variable Length Subnet Mask) ou la segmentation d'un sous-réseau optimisent l'utilisation des adresses.</a:t>
            </a:r>
            <a:endParaRPr lang="fr-FR" altLang="ja-JP" sz="1800" smtClean="0">
              <a:ea typeface="ＭＳ Ｐゴシック" pitchFamily="34" charset="-128"/>
            </a:endParaRPr>
          </a:p>
          <a:p>
            <a:pPr marL="0" indent="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fr-FR" altLang="ja-JP" sz="1800" smtClean="0">
              <a:ea typeface="ＭＳ Ｐゴシック" pitchFamily="34" charset="-128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5714" y="4147394"/>
            <a:ext cx="3390876" cy="2710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02746" y="3985951"/>
            <a:ext cx="2818854" cy="2738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701896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Les avantages des masques de sous-réseau de longueur variable</a:t>
            </a: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2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>Les masques de sous-réseau de longueur variable (VLSM)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1507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690908"/>
            <a:ext cx="8216900" cy="4753435"/>
          </a:xfrm>
        </p:spPr>
        <p:txBody>
          <a:bodyPr/>
          <a:lstStyle/>
          <a:p>
            <a:pPr marL="363538" indent="-3635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technique VLSM permet de décomposer un espace réseau en parties inégales.</a:t>
            </a:r>
          </a:p>
          <a:p>
            <a:pPr marL="363538" indent="-3635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 masque de sous-réseau varie alors selon le nombre de bits ayant été empruntés pour un sous-réseau particulier.</a:t>
            </a:r>
          </a:p>
          <a:p>
            <a:pPr marL="363538" indent="-3635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 réseau est segmenté en premier, puis les sous-réseaux sont divisés à leur tour.</a:t>
            </a:r>
          </a:p>
          <a:p>
            <a:pPr marL="363538" indent="-3635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altLang="ja-JP" sz="2400" b="0" i="0" dirty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Cette opération est répétée autant de fois que nécessaire pour créer des sous-réseaux de différentes tailles.</a:t>
            </a: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altLang="ja-JP" dirty="0" smtClean="0">
              <a:ea typeface="ＭＳ Ｐゴシック" pitchFamily="34" charset="-128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382588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Les avantages des masques de sous-réseau de longueur variable</a:t>
            </a: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2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>VLSM de base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531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371600"/>
            <a:ext cx="8216900" cy="5153025"/>
          </a:xfrm>
        </p:spPr>
        <p:txBody>
          <a:bodyPr/>
          <a:lstStyle/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</p:txBody>
      </p:sp>
      <p:pic>
        <p:nvPicPr>
          <p:cNvPr id="18433" name="Picture 1" descr="C:\Users\caixia\AppData\Roaming\Tencent\Users\529167732\QQ\WinTemp\RichOle\VQZ4G1B8}V]4{N`(6}EK)R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9542" y="1335314"/>
            <a:ext cx="6467475" cy="50577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382588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Les avantages des masques de sous-réseau de longueur variable</a:t>
            </a: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2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>VLSM dans la pratique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3555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371600"/>
            <a:ext cx="8572500" cy="5153025"/>
          </a:xfrm>
        </p:spPr>
        <p:txBody>
          <a:bodyPr/>
          <a:lstStyle/>
          <a:p>
            <a:pPr marL="363538" indent="-3635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18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Avec des sous-réseaux VLSM, les segments LAN et WAN dans l'exemple ci-dessous peuvent être adressés avec un minimum de perte.</a:t>
            </a:r>
          </a:p>
          <a:p>
            <a:pPr marL="363538" indent="-3635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 </a:t>
            </a:r>
            <a:r>
              <a:rPr lang="fr-BE" sz="18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sous-réseau avec le masque /27 sera attribué à chaque réseau local (LAN).</a:t>
            </a:r>
          </a:p>
          <a:p>
            <a:pPr marL="363538" indent="-3635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altLang="ja-JP" sz="1800" b="0" i="0" dirty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Un sous-réseau avec le masque /30 sera attribué à chaque liaison WAN.</a:t>
            </a:r>
          </a:p>
          <a:p>
            <a:pPr marL="0" indent="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altLang="ja-JP" sz="1800" dirty="0" smtClean="0">
              <a:ea typeface="ＭＳ Ｐゴシック" pitchFamily="34" charset="-128"/>
              <a:cs typeface="Arial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/>
          <a:srcRect b="15509"/>
          <a:stretch>
            <a:fillRect/>
          </a:stretch>
        </p:blipFill>
        <p:spPr bwMode="auto">
          <a:xfrm>
            <a:off x="1903036" y="3004457"/>
            <a:ext cx="4686449" cy="3522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i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Chapitre 9 –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9.1  Segmenter un réseau IPv4 en sous-réseaux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9.2  Les schémas d'adressage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9.3  Critères de conception à prendre en compte pour les réseaux IPv6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9.4  Résumé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382588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Les avantages des masques de sous-réseau de longueur variable</a:t>
            </a: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2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>Tableau VLSM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6858" y="1422400"/>
            <a:ext cx="5139962" cy="4727208"/>
          </a:xfrm>
          <a:noFill/>
        </p:spPr>
      </p:pic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7170738" y="1379538"/>
            <a:ext cx="711200" cy="1247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82124" tIns="41061" rIns="82124" bIns="41061" anchor="ctr">
            <a:spAutoFit/>
          </a:bodyPr>
          <a:lstStyle/>
          <a:p>
            <a:pPr defTabSz="814388"/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382588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Conception structurée</a:t>
            </a: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2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>Planification de l'adressage réseau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5603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371600"/>
            <a:ext cx="8216900" cy="2779713"/>
          </a:xfrm>
        </p:spPr>
        <p:txBody>
          <a:bodyPr/>
          <a:lstStyle/>
          <a:p>
            <a:pPr marL="0" indent="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19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L'attribution des adresses réseau doit être planifiée et documentée pour :</a:t>
            </a:r>
          </a:p>
          <a:p>
            <a:pPr marL="261938" indent="-2619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19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Éviter la duplication des adresses</a:t>
            </a:r>
          </a:p>
          <a:p>
            <a:pPr marL="261938" indent="-2619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19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Fournir et contrôler l'accès</a:t>
            </a:r>
          </a:p>
          <a:p>
            <a:pPr marL="261938" indent="-261938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19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Contrôler la sécurité et surveiller les performances</a:t>
            </a:r>
          </a:p>
          <a:p>
            <a:pPr marL="0" indent="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19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Adresses pour les clients : généralement attribuées de manière dynamique à l'aide du protocole DHCP (</a:t>
            </a:r>
            <a:r>
              <a:rPr lang="fr-BE" sz="1900" b="0" i="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Dynamic</a:t>
            </a:r>
            <a:r>
              <a:rPr lang="fr-BE" sz="19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Host Configuration Protocol)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8781" y="4427537"/>
            <a:ext cx="5023241" cy="2176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783091" y="4774747"/>
            <a:ext cx="20034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None/>
            </a:pPr>
            <a:r>
              <a:rPr lang="fr-BE" sz="16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Exemple de plan d'adressage réseau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382588"/>
            <a:ext cx="8604930" cy="838200"/>
          </a:xfrm>
        </p:spPr>
        <p:txBody>
          <a:bodyPr/>
          <a:lstStyle/>
          <a:p>
            <a:pPr algn="l" defTabSz="8143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Segmenter un réseau IPv6 en sous-réseaux</a:t>
            </a: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fr-FR" sz="2600" b="1" i="0" dirty="0" smtClean="0">
                <a:solidFill>
                  <a:srgbClr val="708CA1"/>
                </a:solidFill>
                <a:latin typeface="Arial"/>
                <a:ea typeface="+mj-ea"/>
                <a:cs typeface="Arial"/>
              </a:rPr>
              <a:t>Segmenter le réseau en sous-réseaux à l'aide des ID </a:t>
            </a:r>
            <a:endParaRPr lang="fr-FR" sz="26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6627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371600"/>
            <a:ext cx="8216900" cy="2779713"/>
          </a:xfrm>
        </p:spPr>
        <p:txBody>
          <a:bodyPr/>
          <a:lstStyle/>
          <a:p>
            <a:pPr marL="0" indent="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4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 espace réseau IPv6 est segmenté en sous-réseaux afin de prendre en charge la conception hiérarchique et logique du réseau</a:t>
            </a:r>
            <a:endParaRPr lang="fr-FR" sz="2400" b="0" i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1681" y="2743199"/>
            <a:ext cx="4074794" cy="3537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376447" y="2743199"/>
            <a:ext cx="3230525" cy="35926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382588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Segmenter un réseau IPv6 en sous-réseaux</a:t>
            </a: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2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Attribution de sous-réseaux IPv6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5772" y="1712912"/>
            <a:ext cx="3956196" cy="38132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55896" y="1710645"/>
            <a:ext cx="4245245" cy="3833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716410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Segmenter un réseau IPv6 en sous-réseaux</a:t>
            </a: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2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Segmentation en sous-réseaux à partir de l'ID d'interface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8675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705422"/>
            <a:ext cx="8216900" cy="2779713"/>
          </a:xfrm>
        </p:spPr>
        <p:txBody>
          <a:bodyPr/>
          <a:lstStyle/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Les </a:t>
            </a: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bits IPv6 peuvent être empruntés à l'ID d'interface pour créer des sous-réseaux IPv6 supplémentaires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11429" y="2540227"/>
            <a:ext cx="4921142" cy="4089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i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Chapitre 9 : Résumé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>
            <a:normAutofit fontScale="77500" lnSpcReduction="20000"/>
          </a:bodyPr>
          <a:lstStyle/>
          <a:p>
            <a:pPr marL="236555" indent="-236555" algn="l" defTabSz="814365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segmentation d'un réseau, autrement dit sa fragmentation en espaces réseau plus petits, consiste à le décomposer en sous-réseaux.</a:t>
            </a:r>
          </a:p>
          <a:p>
            <a:pPr marL="236555" indent="-236555" algn="l" defTabSz="814365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segmentation des sous-réseaux, ou l'utilisation des masques de sous-réseau de longueur variable (VLSM), permet d'éviter le gaspillage des adresses.</a:t>
            </a:r>
          </a:p>
          <a:p>
            <a:pPr marL="236555" indent="-236555" algn="l" defTabSz="814365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L'espace d'adressage IPv6 est énorme. Il est fractionné afin de prendre en charge la conception hiérarchique et logique du réseau pour ne pas conserver les adresses.</a:t>
            </a:r>
          </a:p>
          <a:p>
            <a:pPr marL="236555" indent="-236555" algn="l" defTabSz="814365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taille, l'emplacement, l'utilisation et l'accès sont autant de facteurs déterminants lors de la planification de l'adressage.</a:t>
            </a:r>
          </a:p>
          <a:p>
            <a:pPr marL="236555" indent="-236555" algn="l" defTabSz="814365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Les réseaux IP doivent être testés pour vérifier la connectivité et les performances.</a:t>
            </a:r>
          </a:p>
          <a:p>
            <a:pPr marL="0" indent="0" algn="l" defTabSz="814365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i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Chapitre 9 : Les objectifs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Expliquer pourquoi le routage est indispensable à la communication d'hôtes de différents réseaux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Décrire IP en tant que protocole de communication utilisé pour identifier un périphérique unique sur un réseau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À l'aide d'un réseau et d'un masque de sous-réseau, calculer le nombre d'adresses d'hôte disponibles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Calculer le masque de sous-réseau nécessaire pour répondre aux besoins d'un réseau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Décrire les avantages des masques de sous-réseau de longueur variable (VLSM)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Expliquer le principe d'attribution des adresses IPv6 dans un réseau d'entreprise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smtClean="0">
                <a:solidFill>
                  <a:srgbClr val="AAC1D8">
                    <a:lumMod val="75000"/>
                  </a:srgbClr>
                </a:solidFill>
                <a:latin typeface="Arial"/>
                <a:ea typeface="+mj-ea"/>
                <a:cs typeface="Arial"/>
              </a:rPr>
              <a:t>La segmentation des réseaux </a:t>
            </a:r>
            <a:r>
              <a:rPr lang="fr-FR" sz="3200" b="1" i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/>
            </a:r>
            <a:br>
              <a:rPr lang="fr-FR" sz="3200" b="1" i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</a:br>
            <a:r>
              <a:rPr lang="fr-FR" sz="3200" b="1" i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Pourquoi créer des sous-réseaux ?</a:t>
            </a:r>
            <a:endParaRPr lang="fr-FR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44525" y="1552575"/>
            <a:ext cx="8204200" cy="5000625"/>
          </a:xfrm>
        </p:spPr>
        <p:txBody>
          <a:bodyPr>
            <a:normAutofit fontScale="92500"/>
          </a:bodyPr>
          <a:lstStyle/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Les grands réseaux doivent être segmentés en sous-réseaux plus petits en créant des groupes de périphériques et de services pour </a:t>
            </a: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:</a:t>
            </a:r>
          </a:p>
          <a:p>
            <a:pPr marL="236555" indent="-236555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Surveiller le trafic en contenant le trafic de diffusion dans le sous-réseau </a:t>
            </a:r>
          </a:p>
          <a:p>
            <a:pPr marL="236555" indent="-236555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Réduire le trafic total du réseau et améliorer les performances de ce dernier</a:t>
            </a:r>
            <a:endParaRPr lang="fr-FR" sz="1600" dirty="0" smtClean="0"/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Création de sous-réseaux :</a:t>
            </a: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procédé consistant à segmenter un réseau en portions plus petites appelées </a:t>
            </a:r>
            <a:r>
              <a:rPr lang="fr-FR" sz="20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sous-réseaux.</a:t>
            </a:r>
          </a:p>
          <a:p>
            <a:pPr marL="236555" indent="-236555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fr-FR" sz="2000" b="1" dirty="0" smtClean="0"/>
          </a:p>
          <a:p>
            <a:pPr marL="236555" indent="-236555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Communication entre les sous-réseaux</a:t>
            </a:r>
          </a:p>
          <a:p>
            <a:pPr marL="236555" indent="-236555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 routeur est nécessaire pour que les périphériques des différents réseaux et sous-réseaux puissent communiquer. </a:t>
            </a:r>
          </a:p>
          <a:p>
            <a:pPr marL="236555" indent="-236555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Chaque interface de routeur doit comporter une adresse d'hôte IPv4 qui appartient au réseau ou au sous-réseau auquel elle est connectée.</a:t>
            </a:r>
          </a:p>
          <a:p>
            <a:pPr marL="236555" indent="-236555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Les périphériques d'un réseau et d'un sous-réseau utilisent l'interface de routeur associée à son réseau local (LAN) comme passerelle par défaut.</a:t>
            </a:r>
          </a:p>
          <a:p>
            <a:pPr marL="236555" indent="-236555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fr-FR" sz="2000" dirty="0" smtClean="0"/>
          </a:p>
          <a:p>
            <a:pPr marL="236555" indent="-236555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sz="2000" dirty="0" smtClean="0"/>
          </a:p>
          <a:p>
            <a:pPr marL="236555" indent="-236555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sz="2000" dirty="0" smtClean="0"/>
          </a:p>
          <a:p>
            <a:pPr marL="236555" indent="-236555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sz="2000" dirty="0" smtClean="0"/>
          </a:p>
          <a:p>
            <a:pPr marL="236555" indent="-236555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sz="2000" dirty="0" smtClean="0"/>
          </a:p>
          <a:p>
            <a:pPr marL="236555" indent="-236555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altLang="ja-JP" sz="20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Segmenter un réseau IPv4 en sous-réseaux</a:t>
            </a:r>
            <a:r>
              <a:rPr lang="en-US" sz="32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32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3200" b="1" i="0">
                <a:solidFill>
                  <a:srgbClr val="AAC1D8">
                    <a:lumMod val="75000"/>
                  </a:srgbClr>
                </a:solidFill>
                <a:latin typeface="Arial"/>
                <a:ea typeface="+mj-ea"/>
                <a:cs typeface="Arial"/>
              </a:rPr>
              <a:t>La segmentation en sous-réseaux IP est fondamentale</a:t>
            </a:r>
            <a:endParaRPr lang="en-US" dirty="0"/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6338" y="1619094"/>
            <a:ext cx="6240462" cy="4435787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/>
          <a:srcRect t="23637" b="25200"/>
          <a:stretch>
            <a:fillRect/>
          </a:stretch>
        </p:blipFill>
        <p:spPr bwMode="auto">
          <a:xfrm>
            <a:off x="1509296" y="3788227"/>
            <a:ext cx="5150256" cy="9724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 b="17480"/>
          <a:stretch>
            <a:fillRect/>
          </a:stretch>
        </p:blipFill>
        <p:spPr bwMode="auto">
          <a:xfrm>
            <a:off x="943429" y="1828375"/>
            <a:ext cx="4905822" cy="16115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" y="482600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BE" sz="1800" b="0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 </a:t>
            </a:r>
            <a:r>
              <a:rPr lang="fr-BE" sz="1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Segmenter un réseau IPv4 en sous-réseaux</a:t>
            </a:r>
            <a:r>
              <a:rPr lang="fr-BE" sz="32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fr-BE" sz="32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fr-BE" sz="3200" b="1" i="0">
                <a:solidFill>
                  <a:srgbClr val="AAC1D8">
                    <a:lumMod val="75000"/>
                  </a:srgbClr>
                </a:solidFill>
                <a:latin typeface="Arial"/>
                <a:ea typeface="+mj-ea"/>
                <a:cs typeface="Arial"/>
              </a:rPr>
              <a:t>Notions de base sur les sous-réseaux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>
          <a:xfrm>
            <a:off x="550863" y="1474788"/>
            <a:ext cx="8191500" cy="4948237"/>
          </a:xfrm>
        </p:spPr>
        <p:txBody>
          <a:bodyPr/>
          <a:lstStyle/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altLang="ja-JP" sz="2000" b="0" i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 Bits empruntés pour créer des sous-réseaux</a:t>
            </a: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altLang="ja-JP" sz="2000" b="0" i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 Emprunter 1 bit   2</a:t>
            </a:r>
            <a:r>
              <a:rPr lang="fr-BE" altLang="ja-JP" sz="2000" b="0" i="0" baseline="300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1</a:t>
            </a:r>
            <a:r>
              <a:rPr lang="fr-BE" altLang="ja-JP" sz="2000" b="0" i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 = 2 sous-réseaux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614863" y="5310188"/>
            <a:ext cx="30638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BE" sz="16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Sous-réseau 1</a:t>
            </a:r>
          </a:p>
          <a:p>
            <a:pPr algn="ctr">
              <a:lnSpc>
                <a:spcPct val="150000"/>
              </a:lnSpc>
              <a:buNone/>
            </a:pPr>
            <a:r>
              <a:rPr lang="fr-BE" sz="14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Réseau : 192.168.1.</a:t>
            </a:r>
            <a:r>
              <a:rPr lang="fr-BE" sz="1400" b="1" i="0">
                <a:solidFill>
                  <a:srgbClr val="339933"/>
                </a:solidFill>
                <a:latin typeface="Arial"/>
                <a:ea typeface="+mn-ea"/>
                <a:cs typeface="+mn-cs"/>
              </a:rPr>
              <a:t>128-255</a:t>
            </a:r>
            <a:r>
              <a:rPr lang="fr-BE" sz="14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/</a:t>
            </a:r>
            <a:r>
              <a:rPr lang="fr-BE" sz="1400" b="1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25</a:t>
            </a:r>
          </a:p>
          <a:p>
            <a:pPr algn="ctr">
              <a:lnSpc>
                <a:spcPct val="150000"/>
              </a:lnSpc>
              <a:buNone/>
            </a:pPr>
            <a:r>
              <a:rPr lang="fr-BE" sz="14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Masque : 255.255.255.</a:t>
            </a:r>
            <a:r>
              <a:rPr lang="fr-BE" sz="1400" b="1" i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128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957263" y="5297488"/>
            <a:ext cx="272891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BE" sz="16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Sous-réseau 0</a:t>
            </a:r>
          </a:p>
          <a:p>
            <a:pPr algn="ctr">
              <a:lnSpc>
                <a:spcPct val="150000"/>
              </a:lnSpc>
              <a:buNone/>
            </a:pPr>
            <a:r>
              <a:rPr lang="fr-BE" sz="14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Réseau : 192.168.1.</a:t>
            </a:r>
            <a:r>
              <a:rPr lang="fr-BE" sz="1400" b="1" i="0">
                <a:solidFill>
                  <a:srgbClr val="339933"/>
                </a:solidFill>
                <a:latin typeface="Arial"/>
                <a:ea typeface="+mn-ea"/>
                <a:cs typeface="+mn-cs"/>
              </a:rPr>
              <a:t>0-127</a:t>
            </a:r>
            <a:r>
              <a:rPr lang="fr-BE" sz="14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/</a:t>
            </a:r>
            <a:r>
              <a:rPr lang="fr-BE" sz="1400" b="1" i="0">
                <a:solidFill>
                  <a:schemeClr val="tx1"/>
                </a:solidFill>
                <a:latin typeface="Arial"/>
                <a:ea typeface="+mn-ea"/>
                <a:cs typeface="Courier New"/>
              </a:rPr>
              <a:t>2</a:t>
            </a:r>
            <a:r>
              <a:rPr lang="fr-BE" sz="1400" b="1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5</a:t>
            </a:r>
          </a:p>
          <a:p>
            <a:pPr algn="ctr">
              <a:lnSpc>
                <a:spcPct val="150000"/>
              </a:lnSpc>
              <a:buNone/>
            </a:pPr>
            <a:r>
              <a:rPr lang="fr-BE" sz="14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Masque : 255.255.255.</a:t>
            </a:r>
            <a:r>
              <a:rPr lang="fr-BE" sz="1400" b="1" i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128</a:t>
            </a:r>
          </a:p>
        </p:txBody>
      </p:sp>
      <p:cxnSp>
        <p:nvCxnSpPr>
          <p:cNvPr id="10248" name="Straight Arrow Connector 12"/>
          <p:cNvCxnSpPr>
            <a:cxnSpLocks noChangeShapeType="1"/>
          </p:cNvCxnSpPr>
          <p:nvPr/>
        </p:nvCxnSpPr>
        <p:spPr bwMode="auto">
          <a:xfrm flipV="1">
            <a:off x="2641600" y="4122738"/>
            <a:ext cx="1436688" cy="681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9" name="TextBox 13"/>
          <p:cNvSpPr txBox="1">
            <a:spLocks noChangeArrowheads="1"/>
          </p:cNvSpPr>
          <p:nvPr/>
        </p:nvSpPr>
        <p:spPr bwMode="auto">
          <a:xfrm>
            <a:off x="1349375" y="4789488"/>
            <a:ext cx="6865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r-BE" sz="1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Emprunter 1 bit à la partie hôte crée 2 sous-réseaux avec le même masque de sous-réseau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41433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Segmenter un réseau IPv4 en sous-réseaux</a:t>
            </a: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3200" b="1" i="0">
                <a:solidFill>
                  <a:srgbClr val="AAC1D8">
                    <a:lumMod val="75000"/>
                  </a:srgbClr>
                </a:solidFill>
                <a:latin typeface="Arial"/>
                <a:ea typeface="+mj-ea"/>
                <a:cs typeface="Arial"/>
              </a:rPr>
              <a:t>Les sous-réseaux dans la pratique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 cstate="print"/>
          <a:srcRect l="37482" t="31548" r="41658" b="47620"/>
          <a:stretch>
            <a:fillRect/>
          </a:stretch>
        </p:blipFill>
        <p:spPr bwMode="auto">
          <a:xfrm>
            <a:off x="841375" y="2808288"/>
            <a:ext cx="4616450" cy="259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736324" y="1424804"/>
            <a:ext cx="2999790" cy="2610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839678" y="4141036"/>
            <a:ext cx="3003401" cy="26589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1219200" y="2192338"/>
            <a:ext cx="278606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fr-BE" sz="14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Sous-réseau 0</a:t>
            </a:r>
          </a:p>
          <a:p>
            <a:pPr algn="l">
              <a:lnSpc>
                <a:spcPct val="150000"/>
              </a:lnSpc>
              <a:buNone/>
            </a:pPr>
            <a:r>
              <a:rPr lang="fr-BE" sz="14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Réseau : 192.168.1.</a:t>
            </a:r>
            <a:r>
              <a:rPr lang="fr-BE" sz="1400" b="1" i="0">
                <a:solidFill>
                  <a:srgbClr val="339933"/>
                </a:solidFill>
                <a:latin typeface="Arial"/>
                <a:ea typeface="+mn-ea"/>
                <a:cs typeface="+mn-cs"/>
              </a:rPr>
              <a:t>0-127</a:t>
            </a:r>
            <a:r>
              <a:rPr lang="fr-BE" sz="14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/</a:t>
            </a:r>
            <a:r>
              <a:rPr lang="fr-BE" sz="1400" b="1" i="0">
                <a:solidFill>
                  <a:schemeClr val="tx1"/>
                </a:solidFill>
                <a:latin typeface="Arial"/>
                <a:ea typeface="+mn-ea"/>
                <a:cs typeface="Courier New"/>
              </a:rPr>
              <a:t>2</a:t>
            </a:r>
            <a:r>
              <a:rPr lang="fr-BE" sz="1400" b="1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1292225" y="5065713"/>
            <a:ext cx="268446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fr-BE" sz="14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Sous-réseau 1</a:t>
            </a:r>
          </a:p>
          <a:p>
            <a:pPr algn="l">
              <a:lnSpc>
                <a:spcPct val="150000"/>
              </a:lnSpc>
              <a:buNone/>
            </a:pPr>
            <a:r>
              <a:rPr lang="fr-BE" sz="14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Réseau : 192.168.1.</a:t>
            </a:r>
            <a:r>
              <a:rPr lang="fr-BE" sz="1400" b="1" i="0">
                <a:solidFill>
                  <a:srgbClr val="339933"/>
                </a:solidFill>
                <a:latin typeface="Arial"/>
                <a:ea typeface="+mn-ea"/>
                <a:cs typeface="+mn-cs"/>
              </a:rPr>
              <a:t>128-255</a:t>
            </a:r>
            <a:r>
              <a:rPr lang="fr-BE" sz="14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/</a:t>
            </a:r>
            <a:r>
              <a:rPr lang="fr-BE" sz="1400" b="1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25</a:t>
            </a:r>
            <a:endParaRPr 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2048" y="4456113"/>
            <a:ext cx="4386975" cy="2401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22400" y="1412856"/>
            <a:ext cx="4508487" cy="30430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396875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Segmenter un réseau IPv4 en sous-réseaux</a:t>
            </a: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3200" b="1" i="0">
                <a:solidFill>
                  <a:srgbClr val="AAC1D8">
                    <a:lumMod val="75000"/>
                  </a:srgbClr>
                </a:solidFill>
                <a:latin typeface="Arial"/>
                <a:ea typeface="+mj-ea"/>
                <a:cs typeface="Arial"/>
              </a:rPr>
              <a:t>Les formules de calcul des sous-réseaux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2291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371600"/>
            <a:ext cx="8216900" cy="5153025"/>
          </a:xfrm>
        </p:spPr>
        <p:txBody>
          <a:bodyPr/>
          <a:lstStyle/>
          <a:p>
            <a:pPr marL="363538" indent="-363538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altLang="ja-JP" sz="2400" b="0" i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Calculer le nombre de sous-réseaux</a:t>
            </a: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363538" indent="-363538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altLang="ja-JP" sz="2400" b="0" i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Calculer le nombre d'hôtes</a:t>
            </a: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7142" y="1828120"/>
            <a:ext cx="4829313" cy="4515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396875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Segmenter un réseau IPv4 en sous-réseaux</a:t>
            </a:r>
            <a: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  <a:t/>
            </a:r>
            <a:br>
              <a:rPr lang="en-US" sz="1800" b="1" i="0">
                <a:solidFill>
                  <a:srgbClr val="708CA1"/>
                </a:solidFill>
                <a:latin typeface="Arial"/>
                <a:ea typeface="+mj-ea"/>
                <a:cs typeface="Arial"/>
              </a:rPr>
            </a:br>
            <a:r>
              <a:rPr lang="en-US" sz="3200" b="1" i="0">
                <a:solidFill>
                  <a:srgbClr val="AAC1D8">
                    <a:lumMod val="75000"/>
                  </a:srgbClr>
                </a:solidFill>
                <a:latin typeface="Arial"/>
                <a:ea typeface="+mj-ea"/>
                <a:cs typeface="Arial"/>
              </a:rPr>
              <a:t>Créer 4 sous-réseaux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3315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371600"/>
            <a:ext cx="8216900" cy="5153025"/>
          </a:xfrm>
        </p:spPr>
        <p:txBody>
          <a:bodyPr/>
          <a:lstStyle/>
          <a:p>
            <a:pPr marL="363538" indent="-363538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altLang="ja-JP" sz="2400" b="0" i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Emprunter 2 bits pour créer 4 sous-réseaux  </a:t>
            </a:r>
            <a:r>
              <a:rPr lang="fr-BE" altLang="ja-JP" sz="2400" b="1" i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2</a:t>
            </a:r>
            <a:r>
              <a:rPr lang="fr-BE" altLang="ja-JP" sz="2400" b="1" i="0" baseline="300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2 </a:t>
            </a:r>
            <a:r>
              <a:rPr lang="fr-BE" altLang="ja-JP" sz="2400" b="1" i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= 4 sous-réseaux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13085</TotalTime>
  <Pages>28</Pages>
  <Words>897</Words>
  <Application>Microsoft Office PowerPoint</Application>
  <PresentationFormat>On-screen Show (4:3)</PresentationFormat>
  <Paragraphs>197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PPT-TMPLT-WHT_C</vt:lpstr>
      <vt:lpstr>NetAcad-4F_PPT-WHT_060408</vt:lpstr>
      <vt:lpstr>Chapitre 9 : La segmentation des réseaux IP en sous-réseaux </vt:lpstr>
      <vt:lpstr>Chapitre 9 –</vt:lpstr>
      <vt:lpstr>Chapitre 9 : Les objectifs</vt:lpstr>
      <vt:lpstr>La segmentation des réseaux  Pourquoi créer des sous-réseaux ?</vt:lpstr>
      <vt:lpstr>Segmenter un réseau IPv4 en sous-réseaux La segmentation en sous-réseaux IP est fondamentale</vt:lpstr>
      <vt:lpstr> Segmenter un réseau IPv4 en sous-réseaux Notions de base sur les sous-réseaux</vt:lpstr>
      <vt:lpstr>Segmenter un réseau IPv4 en sous-réseaux Les sous-réseaux dans la pratique</vt:lpstr>
      <vt:lpstr>Segmenter un réseau IPv4 en sous-réseaux Les formules de calcul des sous-réseaux</vt:lpstr>
      <vt:lpstr>Segmenter un réseau IPv4 en sous-réseaux Créer 4 sous-réseaux</vt:lpstr>
      <vt:lpstr>Segmenter un réseau IPv4 en sous-réseaux Créer 8 sous-réseaux</vt:lpstr>
      <vt:lpstr>Segmenter un réseau IPv4 en sous-réseaux Créer 8 sous-réseaux (suite)</vt:lpstr>
      <vt:lpstr>Déterminer le masque de sous-réseau Segmenter le réseau en sous-réseaux en fonction des besoins des hôtes</vt:lpstr>
      <vt:lpstr>Déterminer le masque de sous-réseau Segmenter le réseau en fonction des besoins de celui-ci</vt:lpstr>
      <vt:lpstr>Déterminer le masque de sous-réseau Segmenter le réseau en fonction des besoins de celui-ci</vt:lpstr>
      <vt:lpstr>Déterminer le masque de sous-réseau Segmenter le réseau en fonction des besoins de celui-ci</vt:lpstr>
      <vt:lpstr>Les avantages des masques de sous-réseau de longueur variable La segmentation traditionnelle en sous-réseaux entraîne un gaspillage d'adresses</vt:lpstr>
      <vt:lpstr>Les avantages des masques de sous-réseau de longueur variable Les masques de sous-réseau de longueur variable (VLSM)</vt:lpstr>
      <vt:lpstr>Les avantages des masques de sous-réseau de longueur variable VLSM de base</vt:lpstr>
      <vt:lpstr>Les avantages des masques de sous-réseau de longueur variable VLSM dans la pratique</vt:lpstr>
      <vt:lpstr>Les avantages des masques de sous-réseau de longueur variable Tableau VLSM</vt:lpstr>
      <vt:lpstr>Conception structurée Planification de l'adressage réseau</vt:lpstr>
      <vt:lpstr>Segmenter un réseau IPv6 en sous-réseaux Segmenter le réseau en sous-réseaux à l'aide des ID </vt:lpstr>
      <vt:lpstr>Segmenter un réseau IPv6 en sous-réseaux Attribution de sous-réseaux IPv6</vt:lpstr>
      <vt:lpstr>Segmenter un réseau IPv6 en sous-réseaux Segmentation en sous-réseaux à partir de l'ID d'interface</vt:lpstr>
      <vt:lpstr>Chapitre 9 : Résumé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caixia</cp:lastModifiedBy>
  <cp:revision>889</cp:revision>
  <cp:lastPrinted>1999-01-27T00:54:54Z</cp:lastPrinted>
  <dcterms:created xsi:type="dcterms:W3CDTF">2006-10-23T15:07:30Z</dcterms:created>
  <dcterms:modified xsi:type="dcterms:W3CDTF">2013-12-13T07:22:49Z</dcterms:modified>
</cp:coreProperties>
</file>