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79"/>
  </p:notesMasterIdLst>
  <p:handoutMasterIdLst>
    <p:handoutMasterId r:id="rId80"/>
  </p:handoutMasterIdLst>
  <p:sldIdLst>
    <p:sldId id="500" r:id="rId3"/>
    <p:sldId id="541" r:id="rId4"/>
    <p:sldId id="821" r:id="rId5"/>
    <p:sldId id="823" r:id="rId6"/>
    <p:sldId id="825" r:id="rId7"/>
    <p:sldId id="826" r:id="rId8"/>
    <p:sldId id="827" r:id="rId9"/>
    <p:sldId id="828" r:id="rId10"/>
    <p:sldId id="829" r:id="rId11"/>
    <p:sldId id="830" r:id="rId12"/>
    <p:sldId id="831" r:id="rId13"/>
    <p:sldId id="832" r:id="rId14"/>
    <p:sldId id="833" r:id="rId15"/>
    <p:sldId id="884" r:id="rId16"/>
    <p:sldId id="834" r:id="rId17"/>
    <p:sldId id="835" r:id="rId18"/>
    <p:sldId id="836" r:id="rId19"/>
    <p:sldId id="885" r:id="rId20"/>
    <p:sldId id="837" r:id="rId21"/>
    <p:sldId id="838" r:id="rId22"/>
    <p:sldId id="839" r:id="rId23"/>
    <p:sldId id="840" r:id="rId24"/>
    <p:sldId id="841" r:id="rId25"/>
    <p:sldId id="842" r:id="rId26"/>
    <p:sldId id="843" r:id="rId27"/>
    <p:sldId id="844" r:id="rId28"/>
    <p:sldId id="845" r:id="rId29"/>
    <p:sldId id="846" r:id="rId30"/>
    <p:sldId id="847" r:id="rId31"/>
    <p:sldId id="848" r:id="rId32"/>
    <p:sldId id="849" r:id="rId33"/>
    <p:sldId id="850" r:id="rId34"/>
    <p:sldId id="851" r:id="rId35"/>
    <p:sldId id="852" r:id="rId36"/>
    <p:sldId id="853" r:id="rId37"/>
    <p:sldId id="854" r:id="rId38"/>
    <p:sldId id="855" r:id="rId39"/>
    <p:sldId id="856" r:id="rId40"/>
    <p:sldId id="857" r:id="rId41"/>
    <p:sldId id="858" r:id="rId42"/>
    <p:sldId id="859" r:id="rId43"/>
    <p:sldId id="860" r:id="rId44"/>
    <p:sldId id="861" r:id="rId45"/>
    <p:sldId id="862" r:id="rId46"/>
    <p:sldId id="863" r:id="rId47"/>
    <p:sldId id="864" r:id="rId48"/>
    <p:sldId id="865" r:id="rId49"/>
    <p:sldId id="866" r:id="rId50"/>
    <p:sldId id="867" r:id="rId51"/>
    <p:sldId id="868" r:id="rId52"/>
    <p:sldId id="869" r:id="rId53"/>
    <p:sldId id="886" r:id="rId54"/>
    <p:sldId id="887" r:id="rId55"/>
    <p:sldId id="888" r:id="rId56"/>
    <p:sldId id="870" r:id="rId57"/>
    <p:sldId id="871" r:id="rId58"/>
    <p:sldId id="889" r:id="rId59"/>
    <p:sldId id="872" r:id="rId60"/>
    <p:sldId id="873" r:id="rId61"/>
    <p:sldId id="874" r:id="rId62"/>
    <p:sldId id="875" r:id="rId63"/>
    <p:sldId id="876" r:id="rId64"/>
    <p:sldId id="877" r:id="rId65"/>
    <p:sldId id="878" r:id="rId66"/>
    <p:sldId id="879" r:id="rId67"/>
    <p:sldId id="880" r:id="rId68"/>
    <p:sldId id="881" r:id="rId69"/>
    <p:sldId id="882" r:id="rId70"/>
    <p:sldId id="883" r:id="rId71"/>
    <p:sldId id="824" r:id="rId72"/>
    <p:sldId id="890" r:id="rId73"/>
    <p:sldId id="891" r:id="rId74"/>
    <p:sldId id="892" r:id="rId75"/>
    <p:sldId id="893" r:id="rId76"/>
    <p:sldId id="894" r:id="rId77"/>
    <p:sldId id="681" r:id="rId78"/>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876" autoAdjust="0"/>
    <p:restoredTop sz="84254" autoAdjust="0"/>
  </p:normalViewPr>
  <p:slideViewPr>
    <p:cSldViewPr snapToGrid="0">
      <p:cViewPr>
        <p:scale>
          <a:sx n="75" d="100"/>
          <a:sy n="75" d="100"/>
        </p:scale>
        <p:origin x="-1188" y="-450"/>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_rels/viewProps.xml.rels><?xml version="1.0" encoding="UTF-8" standalone="yes"?>
<Relationships xmlns="http://schemas.openxmlformats.org/package/2006/relationships"><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0.xml"/><Relationship Id="rId39" Type="http://schemas.openxmlformats.org/officeDocument/2006/relationships/slide" Target="slides/slide43.xml"/><Relationship Id="rId21" Type="http://schemas.openxmlformats.org/officeDocument/2006/relationships/slide" Target="slides/slide25.xml"/><Relationship Id="rId34" Type="http://schemas.openxmlformats.org/officeDocument/2006/relationships/slide" Target="slides/slide38.xml"/><Relationship Id="rId42" Type="http://schemas.openxmlformats.org/officeDocument/2006/relationships/slide" Target="slides/slide46.xml"/><Relationship Id="rId47" Type="http://schemas.openxmlformats.org/officeDocument/2006/relationships/slide" Target="slides/slide51.xml"/><Relationship Id="rId50" Type="http://schemas.openxmlformats.org/officeDocument/2006/relationships/slide" Target="slides/slide54.xml"/><Relationship Id="rId55" Type="http://schemas.openxmlformats.org/officeDocument/2006/relationships/slide" Target="slides/slide59.xml"/><Relationship Id="rId63" Type="http://schemas.openxmlformats.org/officeDocument/2006/relationships/slide" Target="slides/slide67.xml"/><Relationship Id="rId7" Type="http://schemas.openxmlformats.org/officeDocument/2006/relationships/slide" Target="slides/slide11.xml"/><Relationship Id="rId2" Type="http://schemas.openxmlformats.org/officeDocument/2006/relationships/slide" Target="slides/slide6.xml"/><Relationship Id="rId16" Type="http://schemas.openxmlformats.org/officeDocument/2006/relationships/slide" Target="slides/slide20.xml"/><Relationship Id="rId20" Type="http://schemas.openxmlformats.org/officeDocument/2006/relationships/slide" Target="slides/slide24.xml"/><Relationship Id="rId29" Type="http://schemas.openxmlformats.org/officeDocument/2006/relationships/slide" Target="slides/slide33.xml"/><Relationship Id="rId41" Type="http://schemas.openxmlformats.org/officeDocument/2006/relationships/slide" Target="slides/slide45.xml"/><Relationship Id="rId54" Type="http://schemas.openxmlformats.org/officeDocument/2006/relationships/slide" Target="slides/slide58.xml"/><Relationship Id="rId62" Type="http://schemas.openxmlformats.org/officeDocument/2006/relationships/slide" Target="slides/slide66.xml"/><Relationship Id="rId1" Type="http://schemas.openxmlformats.org/officeDocument/2006/relationships/slide" Target="slides/slide5.xml"/><Relationship Id="rId6" Type="http://schemas.openxmlformats.org/officeDocument/2006/relationships/slide" Target="slides/slide10.xml"/><Relationship Id="rId11" Type="http://schemas.openxmlformats.org/officeDocument/2006/relationships/slide" Target="slides/slide15.xml"/><Relationship Id="rId24" Type="http://schemas.openxmlformats.org/officeDocument/2006/relationships/slide" Target="slides/slide28.xml"/><Relationship Id="rId32" Type="http://schemas.openxmlformats.org/officeDocument/2006/relationships/slide" Target="slides/slide36.xml"/><Relationship Id="rId37" Type="http://schemas.openxmlformats.org/officeDocument/2006/relationships/slide" Target="slides/slide41.xml"/><Relationship Id="rId40" Type="http://schemas.openxmlformats.org/officeDocument/2006/relationships/slide" Target="slides/slide44.xml"/><Relationship Id="rId45" Type="http://schemas.openxmlformats.org/officeDocument/2006/relationships/slide" Target="slides/slide49.xml"/><Relationship Id="rId53" Type="http://schemas.openxmlformats.org/officeDocument/2006/relationships/slide" Target="slides/slide57.xml"/><Relationship Id="rId58" Type="http://schemas.openxmlformats.org/officeDocument/2006/relationships/slide" Target="slides/slide62.xml"/><Relationship Id="rId5" Type="http://schemas.openxmlformats.org/officeDocument/2006/relationships/slide" Target="slides/slide9.xml"/><Relationship Id="rId15" Type="http://schemas.openxmlformats.org/officeDocument/2006/relationships/slide" Target="slides/slide19.xml"/><Relationship Id="rId23" Type="http://schemas.openxmlformats.org/officeDocument/2006/relationships/slide" Target="slides/slide27.xml"/><Relationship Id="rId28" Type="http://schemas.openxmlformats.org/officeDocument/2006/relationships/slide" Target="slides/slide32.xml"/><Relationship Id="rId36" Type="http://schemas.openxmlformats.org/officeDocument/2006/relationships/slide" Target="slides/slide40.xml"/><Relationship Id="rId49" Type="http://schemas.openxmlformats.org/officeDocument/2006/relationships/slide" Target="slides/slide53.xml"/><Relationship Id="rId57" Type="http://schemas.openxmlformats.org/officeDocument/2006/relationships/slide" Target="slides/slide61.xml"/><Relationship Id="rId61" Type="http://schemas.openxmlformats.org/officeDocument/2006/relationships/slide" Target="slides/slide65.xml"/><Relationship Id="rId10" Type="http://schemas.openxmlformats.org/officeDocument/2006/relationships/slide" Target="slides/slide14.xml"/><Relationship Id="rId19" Type="http://schemas.openxmlformats.org/officeDocument/2006/relationships/slide" Target="slides/slide23.xml"/><Relationship Id="rId31" Type="http://schemas.openxmlformats.org/officeDocument/2006/relationships/slide" Target="slides/slide35.xml"/><Relationship Id="rId44" Type="http://schemas.openxmlformats.org/officeDocument/2006/relationships/slide" Target="slides/slide48.xml"/><Relationship Id="rId52" Type="http://schemas.openxmlformats.org/officeDocument/2006/relationships/slide" Target="slides/slide56.xml"/><Relationship Id="rId60" Type="http://schemas.openxmlformats.org/officeDocument/2006/relationships/slide" Target="slides/slide64.xml"/><Relationship Id="rId65" Type="http://schemas.openxmlformats.org/officeDocument/2006/relationships/slide" Target="slides/slide69.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26.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47.xml"/><Relationship Id="rId48" Type="http://schemas.openxmlformats.org/officeDocument/2006/relationships/slide" Target="slides/slide52.xml"/><Relationship Id="rId56" Type="http://schemas.openxmlformats.org/officeDocument/2006/relationships/slide" Target="slides/slide60.xml"/><Relationship Id="rId64" Type="http://schemas.openxmlformats.org/officeDocument/2006/relationships/slide" Target="slides/slide68.xml"/><Relationship Id="rId8" Type="http://schemas.openxmlformats.org/officeDocument/2006/relationships/slide" Target="slides/slide12.xml"/><Relationship Id="rId51" Type="http://schemas.openxmlformats.org/officeDocument/2006/relationships/slide" Target="slides/slide55.xml"/><Relationship Id="rId3" Type="http://schemas.openxmlformats.org/officeDocument/2006/relationships/slide" Target="slides/slide7.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29.xml"/><Relationship Id="rId33" Type="http://schemas.openxmlformats.org/officeDocument/2006/relationships/slide" Target="slides/slide37.xml"/><Relationship Id="rId38" Type="http://schemas.openxmlformats.org/officeDocument/2006/relationships/slide" Target="slides/slide42.xml"/><Relationship Id="rId46" Type="http://schemas.openxmlformats.org/officeDocument/2006/relationships/slide" Target="slides/slide50.xml"/><Relationship Id="rId59"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5">
              <a:lnSpc>
                <a:spcPct val="100000"/>
              </a:lnSpc>
              <a:buNone/>
              <a:tabLst>
                <a:tab pos="2387600" algn="l"/>
                <a:tab pos="4830763" algn="l"/>
              </a:tabLst>
            </a:pPr>
            <a:r>
              <a:rPr lang="fr-BE" sz="800" b="0" i="0">
                <a:solidFill>
                  <a:schemeClr val="tx1"/>
                </a:solidFill>
                <a:latin typeface="Arial"/>
                <a:ea typeface="+mn-ea"/>
                <a:cs typeface="+mn-cs"/>
              </a:rPr>
              <a:t>© 2006, Cisco Systems, Inc. Tous droits réservés.</a:t>
            </a:r>
          </a:p>
          <a:p>
            <a:pPr algn="l" defTabSz="611185">
              <a:lnSpc>
                <a:spcPct val="100000"/>
              </a:lnSpc>
              <a:buNone/>
              <a:tabLst>
                <a:tab pos="2387600" algn="l"/>
                <a:tab pos="4830763" algn="l"/>
              </a:tabLst>
            </a:pPr>
            <a:r>
              <a:rPr lang="fr-BE" sz="800" b="0" i="0">
                <a:solidFill>
                  <a:schemeClr val="tx1"/>
                </a:solidFill>
                <a:latin typeface="Arial"/>
                <a:ea typeface="+mn-ea"/>
                <a:cs typeface="+mn-cs"/>
              </a:rPr>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44">
              <a:lnSpc>
                <a:spcPct val="100000"/>
              </a:lnSpc>
              <a:buNone/>
            </a:pPr>
            <a:fld id="{DA18195A-CB64-47E2-B402-53696444ACC8}" type="slidenum">
              <a:rPr lang="fr-BE" sz="800" b="0" i="0">
                <a:solidFill>
                  <a:schemeClr val="tx1"/>
                </a:solidFill>
                <a:latin typeface="Arial"/>
                <a:ea typeface="+mn-ea"/>
                <a:cs typeface="+mn-cs"/>
              </a:rPr>
              <a:pPr algn="r" defTabSz="903244">
                <a:lnSpc>
                  <a:spcPct val="100000"/>
                </a:lnSpc>
                <a:buNone/>
              </a:pPr>
              <a:t>‹#›</a:t>
            </a:fld>
            <a:endParaRPr lang="en-US" sz="800" dirty="0"/>
          </a:p>
        </p:txBody>
      </p:sp>
    </p:spTree>
    <p:extLst>
      <p:ext uri="{BB962C8B-B14F-4D97-AF65-F5344CB8AC3E}">
        <p14:creationId xmlns="" xmlns:p14="http://schemas.microsoft.com/office/powerpoint/2010/main" val="53656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5">
              <a:lnSpc>
                <a:spcPct val="100000"/>
              </a:lnSpc>
              <a:buNone/>
              <a:tabLst>
                <a:tab pos="2387600" algn="l"/>
                <a:tab pos="4830763" algn="l"/>
              </a:tabLst>
            </a:pPr>
            <a:r>
              <a:rPr lang="fr-BE" sz="800" b="0" i="0">
                <a:solidFill>
                  <a:schemeClr val="tx1"/>
                </a:solidFill>
                <a:latin typeface="Arial"/>
                <a:ea typeface="+mn-ea"/>
                <a:cs typeface="+mn-cs"/>
              </a:rPr>
              <a:t>© 2006, Cisco Systems, Inc. Tous droits réservés.</a:t>
            </a:r>
          </a:p>
          <a:p>
            <a:pPr algn="l" defTabSz="611185">
              <a:lnSpc>
                <a:spcPct val="100000"/>
              </a:lnSpc>
              <a:buNone/>
              <a:tabLst>
                <a:tab pos="2387600" algn="l"/>
                <a:tab pos="4830763" algn="l"/>
              </a:tabLst>
            </a:pPr>
            <a:r>
              <a:rPr lang="fr-BE" sz="800" b="0" i="0">
                <a:solidFill>
                  <a:schemeClr val="tx1"/>
                </a:solidFill>
                <a:latin typeface="Arial"/>
                <a:ea typeface="+mn-ea"/>
                <a:cs typeface="+mn-cs"/>
              </a:rPr>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1C615CF7-9F59-4C8A-B650-E68E69E0FCFD}" type="slidenum">
              <a:rPr lang="en-US"/>
              <a:pPr>
                <a:defRPr/>
              </a:pPr>
              <a:t>‹#›</a:t>
            </a:fld>
            <a:endParaRPr lang="en-US" dirty="0"/>
          </a:p>
        </p:txBody>
      </p:sp>
      <p:sp>
        <p:nvSpPr>
          <p:cNvPr id="5427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 xmlns:p14="http://schemas.microsoft.com/office/powerpoint/2010/main" val="314678253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p>
            <a:pPr algn="r" defTabSz="903244">
              <a:lnSpc>
                <a:spcPct val="100000"/>
              </a:lnSpc>
              <a:buNone/>
            </a:pPr>
            <a:fld id="{FF1347AE-0112-4774-B739-631BBB092071}" type="slidenum">
              <a:rPr lang="fr-BE" sz="800" b="0" i="0">
                <a:solidFill>
                  <a:schemeClr val="tx1"/>
                </a:solidFill>
                <a:latin typeface="Arial"/>
                <a:ea typeface="+mn-ea"/>
                <a:cs typeface="+mn-cs"/>
              </a:rPr>
              <a:pPr algn="r" defTabSz="903244">
                <a:lnSpc>
                  <a:spcPct val="100000"/>
                </a:lnSpc>
                <a:buNone/>
              </a:pPr>
              <a:t>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04813" y="4378325"/>
            <a:ext cx="6121400" cy="4252913"/>
          </a:xfrm>
          <a:noFill/>
          <a:ln/>
        </p:spPr>
        <p:txBody>
          <a:bodyPr/>
          <a:lstStyle/>
          <a:p>
            <a:pPr marL="112746" indent="-112746" algn="l" defTabSz="1020745">
              <a:buNone/>
            </a:pPr>
            <a:r>
              <a:rPr lang="fr-FR" sz="1200" b="1" i="0" noProof="0" dirty="0" smtClean="0">
                <a:solidFill>
                  <a:srgbClr val="000000"/>
                </a:solidFill>
                <a:latin typeface="Arial"/>
                <a:ea typeface="+mn-ea"/>
                <a:cs typeface="+mn-cs"/>
              </a:rPr>
              <a:t>Programme Cisco Networking </a:t>
            </a:r>
            <a:r>
              <a:rPr lang="fr-FR" sz="1200" b="1" i="0" noProof="0" dirty="0" err="1" smtClean="0">
                <a:solidFill>
                  <a:srgbClr val="000000"/>
                </a:solidFill>
                <a:latin typeface="Arial"/>
                <a:ea typeface="+mn-ea"/>
                <a:cs typeface="+mn-cs"/>
              </a:rPr>
              <a:t>Academy</a:t>
            </a:r>
            <a:endParaRPr lang="fr-FR" sz="1200" b="1" i="0" noProof="0" dirty="0" smtClean="0">
              <a:solidFill>
                <a:srgbClr val="000000"/>
              </a:solidFill>
              <a:latin typeface="Arial"/>
              <a:ea typeface="+mn-ea"/>
              <a:cs typeface="+mn-cs"/>
            </a:endParaRPr>
          </a:p>
          <a:p>
            <a:pPr marL="112746" indent="-112746" algn="l" defTabSz="1020745">
              <a:buNone/>
            </a:pPr>
            <a:r>
              <a:rPr lang="fr-FR" sz="1200" b="1" i="0" noProof="0" dirty="0" smtClean="0">
                <a:solidFill>
                  <a:srgbClr val="000000"/>
                </a:solidFill>
                <a:latin typeface="Arial"/>
                <a:ea typeface="+mn-ea"/>
                <a:cs typeface="+mn-cs"/>
              </a:rPr>
              <a:t>Routage et commutation</a:t>
            </a:r>
            <a:endParaRPr lang="fr-FR" b="1" noProof="0" dirty="0" smtClean="0"/>
          </a:p>
          <a:p>
            <a:pPr marL="112746" indent="-112746" algn="l" defTabSz="1020745">
              <a:buNone/>
            </a:pPr>
            <a:r>
              <a:rPr lang="fr-FR" sz="1300" b="1" i="0" noProof="0" dirty="0" smtClean="0">
                <a:solidFill>
                  <a:srgbClr val="000000"/>
                </a:solidFill>
                <a:latin typeface="Arial"/>
                <a:ea typeface="+mn-ea"/>
                <a:cs typeface="+mn-cs"/>
              </a:rPr>
              <a:t>Chapitre 9 : listes de contrôle d'accès</a:t>
            </a:r>
            <a:endParaRPr lang="fr-FR" b="1" noProof="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9.1.2.1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9.1.2.2</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9.1.3.1</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9.1.3.2</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9.1.3.2</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9.1.3.3</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9.1.3.4</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9.1.3.5</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9.1.4.1</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9.1.4.1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1"/>
          <p:cNvSpPr>
            <a:spLocks noGrp="1" noChangeArrowheads="1"/>
          </p:cNvSpPr>
          <p:nvPr>
            <p:ph type="sldNum" sz="quarter" idx="5"/>
          </p:nvPr>
        </p:nvSpPr>
        <p:spPr>
          <a:noFill/>
        </p:spPr>
        <p:txBody>
          <a:bodyPr/>
          <a:lstStyle/>
          <a:p>
            <a:pPr algn="r" defTabSz="903244">
              <a:lnSpc>
                <a:spcPct val="100000"/>
              </a:lnSpc>
              <a:buNone/>
            </a:pPr>
            <a:fld id="{413E50C7-A33A-4B96-B5B8-3BD9C10BC48C}" type="slidenum">
              <a:rPr lang="fr-BE" sz="800" b="0" i="0">
                <a:solidFill>
                  <a:schemeClr val="tx1"/>
                </a:solidFill>
                <a:latin typeface="Arial"/>
                <a:ea typeface="+mn-ea"/>
                <a:cs typeface="+mn-cs"/>
              </a:rPr>
              <a:pPr algn="r" defTabSz="903244">
                <a:lnSpc>
                  <a:spcPct val="100000"/>
                </a:lnSpc>
                <a:buNone/>
              </a:pPr>
              <a:t>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marL="112746" indent="-112746" algn="l" defTabSz="1020745">
              <a:buNone/>
            </a:pPr>
            <a:r>
              <a:rPr lang="fr-FR" sz="1200" b="1" i="0" noProof="0" dirty="0" smtClean="0">
                <a:solidFill>
                  <a:srgbClr val="000000"/>
                </a:solidFill>
                <a:latin typeface="Arial"/>
                <a:ea typeface="+mn-ea"/>
                <a:cs typeface="+mn-cs"/>
              </a:rPr>
              <a:t>Chapitre 9 </a:t>
            </a:r>
            <a:endParaRPr lang="fr-FR" sz="1200" b="1" i="0" noProof="0" dirty="0">
              <a:solidFill>
                <a:srgbClr val="000000"/>
              </a:solidFill>
              <a:latin typeface="Arial"/>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9.1.4.2</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9.1.5.1</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9.1.5.2</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9.1.5.3</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9.2.1.1</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9.2.1.2</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9.2.1.3</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9.2.1.4</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9.2.1.5</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9.2.1.6</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pPr>
              <a:defRPr/>
            </a:pPr>
            <a:fld id="{1C615CF7-9F59-4C8A-B650-E68E69E0FCFD}"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dirty="0">
                <a:solidFill>
                  <a:srgbClr val="000000"/>
                </a:solidFill>
                <a:latin typeface="Arial"/>
                <a:ea typeface="+mn-ea"/>
                <a:cs typeface="+mn-cs"/>
              </a:rPr>
              <a:t>9.2.1.7</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9.2.1.8</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9.2.2.1</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9.2.2.2</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9.2.2.3</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9.2.2.5</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9.2.2.6</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9.2.2.7</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9.2.3.1</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9.2.3.2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pPr>
              <a:defRPr/>
            </a:pPr>
            <a:fld id="{1C615CF7-9F59-4C8A-B650-E68E69E0FCFD}"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9.3.1.1</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9.3.1.2</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9.3.2.1</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9.3.2.2</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9.3.2.3</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9.3.2.4</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9.3.2.5</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9.3.2.6</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9.4.1.1</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9.4.1.2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9.1.1.1</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9.4.1.3</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9.5.1.1</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9.5.1.1</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9.5.1.1</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9.5.1.2</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9.5.1.2</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9.5.1.3</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9.5.1.4</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9.5.2.1</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9.5.2.2</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9.1.1.2</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9.5.2.3</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9.5.2.4</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9.5.2.5</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9.6.1.1</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9.6.1.2</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9.6.2.1</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9.6.2.2</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9.6.2.3</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9.6.2.4</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9.6.2.5</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9.1.1.3</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Résumé du chapitre 9</a:t>
            </a: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fr-BE" sz="800" b="0" i="0">
                <a:solidFill>
                  <a:schemeClr val="tx1"/>
                </a:solidFill>
                <a:latin typeface="Arial"/>
                <a:ea typeface="+mn-ea"/>
                <a:cs typeface="+mn-cs"/>
              </a:rPr>
              <a:pPr algn="r" defTabSz="903244">
                <a:lnSpc>
                  <a:spcPct val="100000"/>
                </a:lnSpc>
                <a:buNone/>
              </a:pPr>
              <a:t>70</a:t>
            </a:fld>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Résumé du chapitre 9</a:t>
            </a: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fr-BE" sz="800" b="0" i="0">
                <a:solidFill>
                  <a:schemeClr val="tx1"/>
                </a:solidFill>
                <a:latin typeface="Arial"/>
                <a:ea typeface="+mn-ea"/>
                <a:cs typeface="+mn-cs"/>
              </a:rPr>
              <a:pPr algn="r" defTabSz="903244">
                <a:lnSpc>
                  <a:spcPct val="100000"/>
                </a:lnSpc>
                <a:buNone/>
              </a:pPr>
              <a:t>71</a:t>
            </a:fld>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Résumé du chapitre 9</a:t>
            </a: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fr-BE" sz="800" b="0" i="0">
                <a:solidFill>
                  <a:schemeClr val="tx1"/>
                </a:solidFill>
                <a:latin typeface="Arial"/>
                <a:ea typeface="+mn-ea"/>
                <a:cs typeface="+mn-cs"/>
              </a:rPr>
              <a:pPr algn="r" defTabSz="903244">
                <a:lnSpc>
                  <a:spcPct val="100000"/>
                </a:lnSpc>
                <a:buNone/>
              </a:pPr>
              <a:t>72</a:t>
            </a:fld>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fr-FR" sz="1200" b="0" i="0" noProof="0" dirty="0" smtClean="0">
                <a:solidFill>
                  <a:srgbClr val="000000"/>
                </a:solidFill>
                <a:latin typeface="Arial"/>
                <a:ea typeface="+mn-ea"/>
                <a:cs typeface="+mn-cs"/>
              </a:rPr>
              <a:t>Résumé du chapitre 9</a:t>
            </a:r>
            <a:endParaRPr lang="fr-FR" sz="1200" b="0" i="0" noProof="0" dirty="0">
              <a:solidFill>
                <a:srgbClr val="000000"/>
              </a:solidFill>
              <a:latin typeface="Arial"/>
              <a:ea typeface="+mn-ea"/>
              <a:cs typeface="+mn-cs"/>
            </a:endParaRP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fr-BE" sz="800" b="0" i="0">
                <a:solidFill>
                  <a:schemeClr val="tx1"/>
                </a:solidFill>
                <a:latin typeface="Arial"/>
                <a:ea typeface="+mn-ea"/>
                <a:cs typeface="+mn-cs"/>
              </a:rPr>
              <a:pPr algn="r" defTabSz="903244">
                <a:lnSpc>
                  <a:spcPct val="100000"/>
                </a:lnSpc>
                <a:buNone/>
              </a:pPr>
              <a:t>73</a:t>
            </a:fld>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Résumé du chapitre 9</a:t>
            </a: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fr-BE" sz="800" b="0" i="0">
                <a:solidFill>
                  <a:schemeClr val="tx1"/>
                </a:solidFill>
                <a:latin typeface="Arial"/>
                <a:ea typeface="+mn-ea"/>
                <a:cs typeface="+mn-cs"/>
              </a:rPr>
              <a:pPr algn="r" defTabSz="903244">
                <a:lnSpc>
                  <a:spcPct val="100000"/>
                </a:lnSpc>
                <a:buNone/>
              </a:pPr>
              <a:t>74</a:t>
            </a:fld>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Résumé du chapitre 9</a:t>
            </a: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fr-BE" sz="800" b="0" i="0">
                <a:solidFill>
                  <a:schemeClr val="tx1"/>
                </a:solidFill>
                <a:latin typeface="Arial"/>
                <a:ea typeface="+mn-ea"/>
                <a:cs typeface="+mn-cs"/>
              </a:rPr>
              <a:pPr algn="r" defTabSz="903244">
                <a:lnSpc>
                  <a:spcPct val="100000"/>
                </a:lnSpc>
                <a:buNone/>
              </a:pPr>
              <a:t>75</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9.1.1.4</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9.1.1.5</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mn-ea"/>
                <a:cs typeface="+mn-cs"/>
              </a:rPr>
              <a:t>© 2007 - 2010, Cisco Systems, Inc. Tous droits réservés.</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mn-ea"/>
                <a:cs typeface="+mn-cs"/>
              </a:rPr>
              <a:t>Document public de Cisco</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fr-BE" sz="700" b="0" i="0">
                <a:solidFill>
                  <a:srgbClr val="D3D3D3"/>
                </a:solidFill>
                <a:latin typeface="Arial"/>
                <a:ea typeface="+mn-ea"/>
                <a:cs typeface="+mn-cs"/>
              </a:rPr>
              <a:t>ITE PC v4.1</a:t>
            </a:r>
          </a:p>
          <a:p>
            <a:pPr algn="l" defTabSz="814365">
              <a:lnSpc>
                <a:spcPct val="100000"/>
              </a:lnSpc>
              <a:buNone/>
            </a:pPr>
            <a:r>
              <a:rPr lang="fr-BE" sz="700" b="0" i="0">
                <a:solidFill>
                  <a:srgbClr val="D3D3D3"/>
                </a:solidFill>
                <a:latin typeface="Arial"/>
                <a:ea typeface="+mn-ea"/>
                <a:cs typeface="+mn-cs"/>
              </a:rPr>
              <a:t>Chapitre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8549DCE3-6259-4D7A-B1A4-505BEFE2CF19}" type="slidenum">
              <a:rPr lang="fr-BE"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137546"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fr-BE" sz="700" b="0" i="0" dirty="0">
                <a:solidFill>
                  <a:srgbClr val="D3D3D3"/>
                </a:solidFill>
                <a:latin typeface="Arial"/>
                <a:ea typeface="+mn-ea"/>
                <a:cs typeface="+mn-cs"/>
              </a:rPr>
              <a:t>© </a:t>
            </a:r>
            <a:r>
              <a:rPr lang="fr-BE" sz="700" b="0" i="0" dirty="0" smtClean="0">
                <a:solidFill>
                  <a:srgbClr val="D3D3D3"/>
                </a:solidFill>
                <a:latin typeface="Arial"/>
                <a:ea typeface="+mn-ea"/>
                <a:cs typeface="+mn-cs"/>
              </a:rPr>
              <a:t>2014 </a:t>
            </a:r>
            <a:r>
              <a:rPr lang="fr-BE" sz="700" b="0" i="0" dirty="0">
                <a:solidFill>
                  <a:srgbClr val="D3D3D3"/>
                </a:solidFill>
                <a:latin typeface="Arial"/>
                <a:ea typeface="+mn-ea"/>
                <a:cs typeface="+mn-cs"/>
              </a:rPr>
              <a:t>Cisco Systems, Inc. Tous droits réservés.</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mn-ea"/>
                <a:cs typeface="+mn-cs"/>
              </a:rPr>
              <a:t>Confidentiel Cisco</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fr-BE" sz="700" b="0" i="0">
                <a:solidFill>
                  <a:srgbClr val="D3D3D3"/>
                </a:solidFill>
                <a:latin typeface="Arial"/>
                <a:ea typeface="+mn-ea"/>
                <a:cs typeface="+mn-cs"/>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68B39EAB-15C0-47DB-80CA-636A5D3D8FC3}" type="slidenum">
              <a:rPr lang="fr-BE"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fr-BE" sz="700" b="0" i="0">
                <a:solidFill>
                  <a:srgbClr val="D3D3D3"/>
                </a:solidFill>
                <a:latin typeface="Arial"/>
                <a:ea typeface="+mn-ea"/>
                <a:cs typeface="+mn-cs"/>
              </a:rPr>
              <a:t>ITE PC v4.1</a:t>
            </a:r>
          </a:p>
          <a:p>
            <a:pPr algn="l" defTabSz="814365">
              <a:lnSpc>
                <a:spcPct val="100000"/>
              </a:lnSpc>
              <a:buNone/>
            </a:pPr>
            <a:r>
              <a:rPr lang="fr-BE" sz="700" b="0" i="0">
                <a:solidFill>
                  <a:srgbClr val="D3D3D3"/>
                </a:solidFill>
                <a:latin typeface="Arial"/>
                <a:ea typeface="+mn-ea"/>
                <a:cs typeface="+mn-cs"/>
              </a:rPr>
              <a:t>Chapitre 1</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934F42D9-89E1-4620-9E58-D735D372F12F}" type="slidenum">
              <a:rPr lang="fr-BE"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mn-ea"/>
                <a:cs typeface="+mn-cs"/>
              </a:rPr>
              <a:t>© 2007 - 2010, Cisco Systems, Inc. Tous droits réservés.</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mn-ea"/>
                <a:cs typeface="+mn-cs"/>
              </a:rPr>
              <a:t>Document public de Cisco</a:t>
            </a:r>
          </a:p>
        </p:txBody>
      </p:sp>
    </p:spTree>
  </p:cSld>
  <p:clrMap bg1="lt1" tx1="dk1" bg2="lt2" tx2="dk2" accent1="accent1" accent2="accent2" accent3="accent3" accent4="accent4" accent5="accent5" accent6="accent6" hlink="hlink" folHlink="folHlink"/>
  <p:sldLayoutIdLst>
    <p:sldLayoutId id="2147484530"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fr-BE" sz="700" b="0" i="0">
                <a:solidFill>
                  <a:srgbClr val="D3D3D3"/>
                </a:solidFill>
                <a:latin typeface="Arial"/>
                <a:ea typeface="+mn-ea"/>
                <a:cs typeface="+mn-cs"/>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9C83DDDE-9DCD-477B-857E-9601FF96A69C}" type="slidenum">
              <a:rPr lang="fr-BE"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137546"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fr-BE" sz="700" b="0" i="0" dirty="0">
                <a:solidFill>
                  <a:srgbClr val="D3D3D3"/>
                </a:solidFill>
                <a:latin typeface="Arial"/>
                <a:ea typeface="+mn-ea"/>
                <a:cs typeface="+mn-cs"/>
              </a:rPr>
              <a:t>© </a:t>
            </a:r>
            <a:r>
              <a:rPr lang="fr-BE" sz="700" b="0" i="0" dirty="0" smtClean="0">
                <a:solidFill>
                  <a:srgbClr val="D3D3D3"/>
                </a:solidFill>
                <a:latin typeface="Arial"/>
                <a:ea typeface="+mn-ea"/>
                <a:cs typeface="+mn-cs"/>
              </a:rPr>
              <a:t>2014 </a:t>
            </a:r>
            <a:r>
              <a:rPr lang="fr-BE" sz="700" b="0" i="0" dirty="0">
                <a:solidFill>
                  <a:srgbClr val="D3D3D3"/>
                </a:solidFill>
                <a:latin typeface="Arial"/>
                <a:ea typeface="+mn-ea"/>
                <a:cs typeface="+mn-cs"/>
              </a:rPr>
              <a:t>Cisco Systems, Inc. Tous droits réservés.</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mn-ea"/>
                <a:cs typeface="+mn-cs"/>
              </a:rPr>
              <a:t>Confidentiel Cisco</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31"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0.xml"/><Relationship Id="rId1" Type="http://schemas.openxmlformats.org/officeDocument/2006/relationships/slideLayout" Target="../slideLayouts/slideLayout14.xml"/><Relationship Id="rId4" Type="http://schemas.openxmlformats.org/officeDocument/2006/relationships/image" Target="../media/image47.png"/></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14.xml"/><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2.xml"/><Relationship Id="rId1" Type="http://schemas.openxmlformats.org/officeDocument/2006/relationships/slideLayout" Target="../slideLayouts/slideLayout14.xml"/><Relationship Id="rId4" Type="http://schemas.openxmlformats.org/officeDocument/2006/relationships/image" Target="../media/image51.png"/></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8.xml"/><Relationship Id="rId1" Type="http://schemas.openxmlformats.org/officeDocument/2006/relationships/slideLayout" Target="../slideLayouts/slideLayout14.xml"/><Relationship Id="rId4" Type="http://schemas.openxmlformats.org/officeDocument/2006/relationships/image" Target="../media/image57.png"/></Relationships>
</file>

<file path=ppt/slides/_rels/slide6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9.xml"/><Relationship Id="rId1" Type="http://schemas.openxmlformats.org/officeDocument/2006/relationships/slideLayout" Target="../slideLayouts/slideLayout14.xml"/><Relationship Id="rId4" Type="http://schemas.openxmlformats.org/officeDocument/2006/relationships/image" Target="../media/image5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algn="l" defTabSz="814365">
              <a:spcBef>
                <a:spcPct val="0"/>
              </a:spcBef>
              <a:buNone/>
            </a:pPr>
            <a:r>
              <a:rPr lang="fr-BE" sz="2800" b="0" i="0" dirty="0">
                <a:solidFill>
                  <a:srgbClr val="FFFFFF"/>
                </a:solidFill>
                <a:latin typeface="Arial"/>
                <a:ea typeface="+mj-ea"/>
                <a:cs typeface="+mj-cs"/>
              </a:rPr>
              <a:t>Chapitre 9 : listes de contrôle d'accès</a:t>
            </a:r>
            <a:br>
              <a:rPr lang="fr-BE" sz="2800" b="0" i="0" dirty="0">
                <a:solidFill>
                  <a:srgbClr val="FFFFFF"/>
                </a:solidFill>
                <a:latin typeface="Arial"/>
                <a:ea typeface="+mj-ea"/>
                <a:cs typeface="+mj-cs"/>
              </a:rPr>
            </a:b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marL="0" indent="0">
              <a:buNone/>
            </a:pPr>
            <a:r>
              <a:rPr lang="fr-FR" sz="2400" b="1" i="0" dirty="0" smtClean="0">
                <a:solidFill>
                  <a:srgbClr val="000000"/>
                </a:solidFill>
              </a:rPr>
              <a:t>Routage et commutation</a:t>
            </a:r>
            <a:endParaRPr lang="fr-FR" sz="2400" dirty="0" smtClean="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rcRect b="14774"/>
          <a:stretch>
            <a:fillRect/>
          </a:stretch>
        </p:blipFill>
        <p:spPr>
          <a:xfrm>
            <a:off x="856185" y="4088952"/>
            <a:ext cx="7238921" cy="2445198"/>
          </a:xfrm>
          <a:prstGeom prst="rect">
            <a:avLst/>
          </a:prstGeom>
        </p:spPr>
      </p:pic>
      <p:sp>
        <p:nvSpPr>
          <p:cNvPr id="8194" name="Rectangle 2"/>
          <p:cNvSpPr>
            <a:spLocks noGrp="1" noChangeArrowheads="1"/>
          </p:cNvSpPr>
          <p:nvPr>
            <p:ph type="title"/>
          </p:nvPr>
        </p:nvSpPr>
        <p:spPr>
          <a:xfrm>
            <a:off x="339725" y="782405"/>
            <a:ext cx="8456613" cy="871538"/>
          </a:xfrm>
        </p:spPr>
        <p:txBody>
          <a:bodyPr/>
          <a:lstStyle/>
          <a:p>
            <a:pPr algn="l" defTabSz="814365">
              <a:spcBef>
                <a:spcPct val="0"/>
              </a:spcBef>
              <a:spcAft>
                <a:spcPct val="0"/>
              </a:spcAft>
              <a:buNone/>
            </a:pPr>
            <a:r>
              <a:rPr lang="fr-FR" altLang="zh-CN" sz="1800" b="1" i="0" dirty="0" smtClean="0">
                <a:solidFill>
                  <a:srgbClr val="708CA1"/>
                </a:solidFill>
                <a:latin typeface="Arial"/>
                <a:ea typeface="+mj-ea"/>
                <a:cs typeface="+mj-cs"/>
              </a:rPr>
              <a:t>Comparaison des listes de contrôle d'accès IPv4 standard et étendues</a:t>
            </a:r>
            <a:r>
              <a:rPr lang="fr-FR" altLang="zh-CN" sz="3200" b="1" i="0" dirty="0" smtClean="0">
                <a:solidFill>
                  <a:srgbClr val="708CA1"/>
                </a:solidFill>
                <a:latin typeface="Arial"/>
                <a:ea typeface="+mj-ea"/>
                <a:cs typeface="+mj-cs"/>
              </a:rPr>
              <a:t/>
            </a:r>
            <a:br>
              <a:rPr lang="fr-FR" altLang="zh-CN" sz="3200" b="1" i="0" dirty="0" smtClean="0">
                <a:solidFill>
                  <a:srgbClr val="708CA1"/>
                </a:solidFill>
                <a:latin typeface="Arial"/>
                <a:ea typeface="+mj-ea"/>
                <a:cs typeface="+mj-cs"/>
              </a:rPr>
            </a:br>
            <a:r>
              <a:rPr lang="fr-FR" altLang="zh-CN" sz="3200" b="1" i="0" dirty="0" smtClean="0">
                <a:solidFill>
                  <a:srgbClr val="708CA1"/>
                </a:solidFill>
                <a:latin typeface="Arial"/>
                <a:ea typeface="+mj-ea"/>
                <a:cs typeface="+mj-cs"/>
              </a:rPr>
              <a:t>Types de listes de contrôle d'accès IPv4 Cisco</a:t>
            </a:r>
            <a:endParaRPr lang="fr-FR" altLang="zh-CN"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641475"/>
            <a:ext cx="7940675" cy="4386263"/>
          </a:xfrm>
        </p:spPr>
        <p:txBody>
          <a:bodyPr/>
          <a:lstStyle/>
          <a:p>
            <a:pPr marL="0" indent="0" algn="l" defTabSz="814365">
              <a:spcBef>
                <a:spcPct val="50000"/>
              </a:spcBef>
              <a:spcAft>
                <a:spcPct val="0"/>
              </a:spcAft>
              <a:buNone/>
            </a:pPr>
            <a:r>
              <a:rPr lang="fr-BE" sz="2400" b="0" i="0" dirty="0">
                <a:solidFill>
                  <a:srgbClr val="000000"/>
                </a:solidFill>
                <a:latin typeface="Arial"/>
                <a:ea typeface="+mn-ea"/>
                <a:cs typeface="+mn-cs"/>
              </a:rPr>
              <a:t>Listes de contrôle d'accès standard</a:t>
            </a:r>
          </a:p>
          <a:p>
            <a:pPr marL="0" indent="0" algn="l" defTabSz="814365">
              <a:spcBef>
                <a:spcPct val="50000"/>
              </a:spcBef>
              <a:spcAft>
                <a:spcPct val="0"/>
              </a:spcAft>
              <a:buNone/>
            </a:pPr>
            <a:endParaRPr lang="en-US" dirty="0"/>
          </a:p>
          <a:p>
            <a:pPr marL="0" indent="0" algn="l" defTabSz="814365">
              <a:spcBef>
                <a:spcPct val="50000"/>
              </a:spcBef>
              <a:spcAft>
                <a:spcPct val="0"/>
              </a:spcAft>
              <a:buNone/>
            </a:pPr>
            <a:endParaRPr lang="en-US" dirty="0" smtClean="0"/>
          </a:p>
          <a:p>
            <a:pPr marL="0" indent="0" algn="l" defTabSz="814365">
              <a:spcBef>
                <a:spcPct val="50000"/>
              </a:spcBef>
              <a:spcAft>
                <a:spcPct val="0"/>
              </a:spcAft>
              <a:buNone/>
            </a:pPr>
            <a:endParaRPr lang="en-US" dirty="0"/>
          </a:p>
          <a:p>
            <a:pPr marL="0" indent="0" algn="l" defTabSz="814365">
              <a:spcBef>
                <a:spcPct val="50000"/>
              </a:spcBef>
              <a:spcAft>
                <a:spcPct val="0"/>
              </a:spcAft>
              <a:buNone/>
            </a:pPr>
            <a:r>
              <a:rPr lang="fr-BE" sz="2400" b="0" i="0" dirty="0">
                <a:solidFill>
                  <a:srgbClr val="000000"/>
                </a:solidFill>
                <a:latin typeface="Arial"/>
                <a:ea typeface="+mn-ea"/>
                <a:cs typeface="+mn-cs"/>
              </a:rPr>
              <a:t>Listes de contrôle d'accès étendues</a:t>
            </a:r>
          </a:p>
        </p:txBody>
      </p:sp>
      <p:pic>
        <p:nvPicPr>
          <p:cNvPr id="2" name="Picture 1"/>
          <p:cNvPicPr>
            <a:picLocks noChangeAspect="1"/>
          </p:cNvPicPr>
          <p:nvPr/>
        </p:nvPicPr>
        <p:blipFill>
          <a:blip r:embed="rId4"/>
          <a:stretch>
            <a:fillRect/>
          </a:stretch>
        </p:blipFill>
        <p:spPr>
          <a:xfrm>
            <a:off x="862181" y="2038693"/>
            <a:ext cx="7329975" cy="1701800"/>
          </a:xfrm>
          <a:prstGeom prst="rect">
            <a:avLst/>
          </a:prstGeom>
        </p:spPr>
      </p:pic>
    </p:spTree>
    <p:extLst>
      <p:ext uri="{BB962C8B-B14F-4D97-AF65-F5344CB8AC3E}">
        <p14:creationId xmlns="" xmlns:p14="http://schemas.microsoft.com/office/powerpoint/2010/main" val="3961710532"/>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738863"/>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Comparaison des listes de contrôle d'accès IPv4 standard et étendues</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Numérotation et nom des listes de contrôle d'accès</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230160" y="1565275"/>
            <a:ext cx="6389840" cy="4829879"/>
          </a:xfrm>
        </p:spPr>
      </p:pic>
    </p:spTree>
    <p:extLst>
      <p:ext uri="{BB962C8B-B14F-4D97-AF65-F5344CB8AC3E}">
        <p14:creationId xmlns="" xmlns:p14="http://schemas.microsoft.com/office/powerpoint/2010/main" val="1965945979"/>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92754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Masques génériques dans les listes de contrôle d'accès</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Présentation des masques génériques des listes de contrôle d'accès</a:t>
            </a:r>
            <a:endParaRPr lang="fr-FR"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854649"/>
            <a:ext cx="7940675" cy="4736651"/>
          </a:xfrm>
        </p:spPr>
        <p:txBody>
          <a:bodyPr>
            <a:noAutofit/>
          </a:bodyPr>
          <a:lstStyle/>
          <a:p>
            <a:pPr marL="0" indent="0" algn="l" defTabSz="814365">
              <a:spcBef>
                <a:spcPct val="50000"/>
              </a:spcBef>
              <a:spcAft>
                <a:spcPct val="0"/>
              </a:spcAft>
              <a:buNone/>
            </a:pPr>
            <a:r>
              <a:rPr lang="fr-BE" sz="2000" b="0" i="0" dirty="0">
                <a:solidFill>
                  <a:srgbClr val="000000"/>
                </a:solidFill>
                <a:latin typeface="Arial"/>
                <a:ea typeface="+mn-ea"/>
                <a:cs typeface="+mn-cs"/>
              </a:rPr>
              <a:t>Les masques génériques et les masques de sous-réseau diffèrent dans leur méthode de mise en correspondance des 1 et des 0 binaires. Les masques génériques respectent les règles suivantes pour faire correspondre les chiffres binaires 1 et 0 :</a:t>
            </a:r>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Bit 0 de masque générique : permet de vérifier la valeur du bit correspondant dans l'adresse.</a:t>
            </a:r>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Bit 1 de masque générique : permet d'ignorer la valeur du bit correspondant dans l'adresse.</a:t>
            </a:r>
          </a:p>
          <a:p>
            <a:pPr marL="0" indent="0" algn="l" defTabSz="814365">
              <a:spcBef>
                <a:spcPct val="50000"/>
              </a:spcBef>
              <a:spcAft>
                <a:spcPct val="0"/>
              </a:spcAft>
              <a:buNone/>
            </a:pPr>
            <a:r>
              <a:rPr lang="fr-BE" sz="2000" b="0" i="0" dirty="0">
                <a:solidFill>
                  <a:srgbClr val="000000"/>
                </a:solidFill>
                <a:latin typeface="Arial"/>
                <a:ea typeface="+mn-ea"/>
                <a:cs typeface="+mn-cs"/>
              </a:rPr>
              <a:t/>
            </a:r>
            <a:br>
              <a:rPr lang="fr-BE" sz="2000" b="0" i="0" dirty="0">
                <a:solidFill>
                  <a:srgbClr val="000000"/>
                </a:solidFill>
                <a:latin typeface="Arial"/>
                <a:ea typeface="+mn-ea"/>
                <a:cs typeface="+mn-cs"/>
              </a:rPr>
            </a:br>
            <a:r>
              <a:rPr lang="fr-BE" sz="2000" b="0" i="0" dirty="0">
                <a:solidFill>
                  <a:srgbClr val="000000"/>
                </a:solidFill>
                <a:latin typeface="Arial"/>
                <a:ea typeface="+mn-ea"/>
                <a:cs typeface="+mn-cs"/>
              </a:rPr>
              <a:t>Les masques génériques sont souvent appelés masques inverses. En effet, contrairement à un masque de sous-réseau, où le chiffre binaire 1 équivaut à une correspondance et le chiffre binaire 0 à une non-correspondance, les masques génériques procèdent de façon inverse.</a:t>
            </a:r>
            <a:endParaRPr lang="en-US" sz="2000" dirty="0" smtClean="0"/>
          </a:p>
        </p:txBody>
      </p:sp>
    </p:spTree>
    <p:extLst>
      <p:ext uri="{BB962C8B-B14F-4D97-AF65-F5344CB8AC3E}">
        <p14:creationId xmlns="" xmlns:p14="http://schemas.microsoft.com/office/powerpoint/2010/main" val="2566809361"/>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69489"/>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Masques génériques dans les listes de contrôle d'accès</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Exemples de masques génériques : hôtes/sous-réseaux</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754764" y="1913611"/>
            <a:ext cx="5539223" cy="4386263"/>
          </a:xfrm>
        </p:spPr>
      </p:pic>
    </p:spTree>
    <p:extLst>
      <p:ext uri="{BB962C8B-B14F-4D97-AF65-F5344CB8AC3E}">
        <p14:creationId xmlns="" xmlns:p14="http://schemas.microsoft.com/office/powerpoint/2010/main" val="335054757"/>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767891"/>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Masques génériques dans les listes de contrôle d'accès</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Exemples de masques génériques : correspondance avec des plages</a:t>
            </a:r>
            <a:endParaRPr lang="fr-FR" dirty="0" smtClean="0">
              <a:solidFill>
                <a:schemeClr val="accent5">
                  <a:lumMod val="75000"/>
                </a:schemeClr>
              </a:solidFill>
              <a:cs typeface="Arial" pitchFamily="34" charset="0"/>
            </a:endParaRPr>
          </a:p>
        </p:txBody>
      </p:sp>
      <p:pic>
        <p:nvPicPr>
          <p:cNvPr id="4" name="Content Placeholder 3"/>
          <p:cNvPicPr>
            <a:picLocks noGrp="1" noChangeAspect="1"/>
          </p:cNvPicPr>
          <p:nvPr>
            <p:ph idx="1"/>
          </p:nvPr>
        </p:nvPicPr>
        <p:blipFill>
          <a:blip r:embed="rId3"/>
          <a:srcRect b="4988"/>
          <a:stretch>
            <a:fillRect/>
          </a:stretch>
        </p:blipFill>
        <p:spPr>
          <a:xfrm>
            <a:off x="1238250" y="1708615"/>
            <a:ext cx="6432109" cy="4654911"/>
          </a:xfrm>
        </p:spPr>
      </p:pic>
    </p:spTree>
    <p:extLst>
      <p:ext uri="{BB962C8B-B14F-4D97-AF65-F5344CB8AC3E}">
        <p14:creationId xmlns="" xmlns:p14="http://schemas.microsoft.com/office/powerpoint/2010/main" val="3504827736"/>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Masques génériques dans les listes de contrôle d'accès</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Calcul du masque générique</a:t>
            </a:r>
            <a:endParaRPr lang="fr-FR"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420135"/>
            <a:ext cx="7940675" cy="4386263"/>
          </a:xfrm>
        </p:spPr>
        <p:txBody>
          <a:bodyPr/>
          <a:lstStyle/>
          <a:p>
            <a:pPr marL="0" indent="0" algn="l" defTabSz="814365">
              <a:spcBef>
                <a:spcPct val="50000"/>
              </a:spcBef>
              <a:spcAft>
                <a:spcPct val="0"/>
              </a:spcAft>
              <a:buNone/>
            </a:pPr>
            <a:r>
              <a:rPr lang="fr-BE" sz="2400" b="0" i="0" dirty="0">
                <a:solidFill>
                  <a:srgbClr val="000000"/>
                </a:solidFill>
                <a:latin typeface="Arial"/>
                <a:ea typeface="+mn-ea"/>
                <a:cs typeface="+mn-cs"/>
              </a:rPr>
              <a:t>Le calcul des masques génériques peut être complexe. La méthode la plus rapide consiste à soustraire le masque de sous-réseau de 255.255.255.255.</a:t>
            </a:r>
            <a:endParaRPr lang="en-US" dirty="0" smtClean="0"/>
          </a:p>
        </p:txBody>
      </p:sp>
      <p:pic>
        <p:nvPicPr>
          <p:cNvPr id="2" name="Picture 1"/>
          <p:cNvPicPr>
            <a:picLocks noChangeAspect="1"/>
          </p:cNvPicPr>
          <p:nvPr/>
        </p:nvPicPr>
        <p:blipFill>
          <a:blip r:embed="rId3"/>
          <a:stretch>
            <a:fillRect/>
          </a:stretch>
        </p:blipFill>
        <p:spPr>
          <a:xfrm>
            <a:off x="4290608" y="2548533"/>
            <a:ext cx="3215091" cy="3969565"/>
          </a:xfrm>
          <a:prstGeom prst="rect">
            <a:avLst/>
          </a:prstGeom>
        </p:spPr>
      </p:pic>
    </p:spTree>
    <p:extLst>
      <p:ext uri="{BB962C8B-B14F-4D97-AF65-F5344CB8AC3E}">
        <p14:creationId xmlns="" xmlns:p14="http://schemas.microsoft.com/office/powerpoint/2010/main" val="2902708848"/>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Masques génériques dans les listes de contrôle d'accès</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Mots-clés des masques génériques</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743315" y="1565275"/>
            <a:ext cx="5562121" cy="4386263"/>
          </a:xfrm>
        </p:spPr>
      </p:pic>
    </p:spTree>
    <p:extLst>
      <p:ext uri="{BB962C8B-B14F-4D97-AF65-F5344CB8AC3E}">
        <p14:creationId xmlns="" xmlns:p14="http://schemas.microsoft.com/office/powerpoint/2010/main" val="1903157596"/>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98517"/>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Masques génériques dans les listes de contrôle d'accès</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Exemples de mots-clés de masque générique</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554038" y="1789334"/>
            <a:ext cx="7940675" cy="3938145"/>
          </a:xfrm>
        </p:spPr>
      </p:pic>
    </p:spTree>
    <p:extLst>
      <p:ext uri="{BB962C8B-B14F-4D97-AF65-F5344CB8AC3E}">
        <p14:creationId xmlns="" xmlns:p14="http://schemas.microsoft.com/office/powerpoint/2010/main" val="1521826985"/>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54975"/>
            <a:ext cx="8456613" cy="871538"/>
          </a:xfrm>
        </p:spPr>
        <p:txBody>
          <a:bodyPr/>
          <a:lstStyle/>
          <a:p>
            <a:pPr algn="l" defTabSz="814365">
              <a:spcBef>
                <a:spcPct val="0"/>
              </a:spcBef>
              <a:spcAft>
                <a:spcPct val="0"/>
              </a:spcAft>
              <a:buNone/>
            </a:pPr>
            <a:r>
              <a:rPr lang="fr-FR" sz="1800" b="1" i="0" smtClean="0">
                <a:solidFill>
                  <a:srgbClr val="708CA1"/>
                </a:solidFill>
                <a:latin typeface="Arial"/>
                <a:ea typeface="+mj-ea"/>
                <a:cs typeface="+mj-cs"/>
              </a:rPr>
              <a:t>Directives concernant la création des listes de contrôle d'accès</a:t>
            </a:r>
            <a:r>
              <a:rPr lang="fr-FR" sz="3200" b="1" i="0" smtClean="0">
                <a:solidFill>
                  <a:srgbClr val="708CA1"/>
                </a:solidFill>
                <a:latin typeface="Arial"/>
                <a:ea typeface="+mj-ea"/>
                <a:cs typeface="+mj-cs"/>
              </a:rPr>
              <a:t/>
            </a:r>
            <a:br>
              <a:rPr lang="fr-FR" sz="3200" b="1" i="0" smtClean="0">
                <a:solidFill>
                  <a:srgbClr val="708CA1"/>
                </a:solidFill>
                <a:latin typeface="Arial"/>
                <a:ea typeface="+mj-ea"/>
                <a:cs typeface="+mj-cs"/>
              </a:rPr>
            </a:br>
            <a:r>
              <a:rPr lang="fr-FR" sz="3200" b="1" i="0" smtClean="0">
                <a:solidFill>
                  <a:srgbClr val="708CA1"/>
                </a:solidFill>
                <a:latin typeface="Arial"/>
                <a:ea typeface="+mj-ea"/>
                <a:cs typeface="+mj-cs"/>
              </a:rPr>
              <a:t>Directives générales concernant la création des listes de contrôle d'accès</a:t>
            </a:r>
            <a:endParaRPr lang="fr-FR"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2058751"/>
            <a:ext cx="7940675" cy="4386263"/>
          </a:xfrm>
        </p:spPr>
        <p:txBody>
          <a:bodyPr>
            <a:normAutofit fontScale="92500"/>
          </a:bodyPr>
          <a:lstStyle/>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Utilisez des listes de contrôle d'accès sur les routeurs pare-feu situés entre votre réseau interne et un réseau externe, par exemple Internet.</a:t>
            </a:r>
            <a:endParaRPr lang="en-US" dirty="0"/>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Utilisez des listes de contrôle d'accès sur un routeur situé entre deux parties de votre réseau pour contrôler le trafic entrant ou sortant sur une portion donnée du réseau interne.</a:t>
            </a:r>
            <a:endParaRPr lang="en-US" dirty="0"/>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Configurez des listes de contrôle d'accès sur les routeurs périphériques situés à la périphérie de vos réseaux. </a:t>
            </a:r>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Configurez des listes de contrôle d'accès pour tout protocole réseau configuré sur les interfaces de routeur périphérique.</a:t>
            </a:r>
            <a:endParaRPr lang="en-US" dirty="0"/>
          </a:p>
        </p:txBody>
      </p:sp>
    </p:spTree>
    <p:extLst>
      <p:ext uri="{BB962C8B-B14F-4D97-AF65-F5344CB8AC3E}">
        <p14:creationId xmlns="" xmlns:p14="http://schemas.microsoft.com/office/powerpoint/2010/main" val="2329691331"/>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40461"/>
            <a:ext cx="8456613" cy="871538"/>
          </a:xfrm>
        </p:spPr>
        <p:txBody>
          <a:bodyPr/>
          <a:lstStyle/>
          <a:p>
            <a:pPr algn="l" defTabSz="814365">
              <a:spcBef>
                <a:spcPct val="0"/>
              </a:spcBef>
              <a:spcAft>
                <a:spcPct val="0"/>
              </a:spcAft>
              <a:buNone/>
            </a:pPr>
            <a:r>
              <a:rPr lang="fr-FR" sz="1800" b="1" i="0" smtClean="0">
                <a:solidFill>
                  <a:srgbClr val="708CA1"/>
                </a:solidFill>
                <a:latin typeface="Arial"/>
                <a:ea typeface="+mj-ea"/>
                <a:cs typeface="+mj-cs"/>
              </a:rPr>
              <a:t>Directives concernant la création des listes de contrôle d'accès</a:t>
            </a:r>
            <a:r>
              <a:rPr lang="fr-FR" sz="3200" b="1" i="0" smtClean="0">
                <a:solidFill>
                  <a:srgbClr val="708CA1"/>
                </a:solidFill>
                <a:latin typeface="Arial"/>
                <a:ea typeface="+mj-ea"/>
                <a:cs typeface="+mj-cs"/>
              </a:rPr>
              <a:t/>
            </a:r>
            <a:br>
              <a:rPr lang="fr-FR" sz="3200" b="1" i="0" smtClean="0">
                <a:solidFill>
                  <a:srgbClr val="708CA1"/>
                </a:solidFill>
                <a:latin typeface="Arial"/>
                <a:ea typeface="+mj-ea"/>
                <a:cs typeface="+mj-cs"/>
              </a:rPr>
            </a:br>
            <a:r>
              <a:rPr lang="fr-FR" sz="3200" b="1" i="0" smtClean="0">
                <a:solidFill>
                  <a:srgbClr val="708CA1"/>
                </a:solidFill>
                <a:latin typeface="Arial"/>
                <a:ea typeface="+mj-ea"/>
                <a:cs typeface="+mj-cs"/>
              </a:rPr>
              <a:t>Directives générales concernant la création des listes de contrôle d'accès</a:t>
            </a:r>
            <a:endParaRPr lang="fr-FR"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887301"/>
            <a:ext cx="7940675" cy="4386263"/>
          </a:xfrm>
        </p:spPr>
        <p:txBody>
          <a:bodyPr>
            <a:noAutofit/>
          </a:bodyPr>
          <a:lstStyle/>
          <a:p>
            <a:pPr marL="0" indent="0" algn="l" defTabSz="814365">
              <a:spcBef>
                <a:spcPct val="50000"/>
              </a:spcBef>
              <a:spcAft>
                <a:spcPct val="0"/>
              </a:spcAft>
              <a:buNone/>
            </a:pPr>
            <a:r>
              <a:rPr lang="fr-BE" sz="2100" b="0" i="0" dirty="0">
                <a:solidFill>
                  <a:srgbClr val="000000"/>
                </a:solidFill>
                <a:latin typeface="Arial"/>
                <a:ea typeface="+mn-ea"/>
                <a:cs typeface="+mn-cs"/>
              </a:rPr>
              <a:t>Règle des trois P</a:t>
            </a:r>
            <a:endParaRPr lang="en-US" sz="2100" dirty="0"/>
          </a:p>
          <a:p>
            <a:pPr marL="236555" indent="-236555" algn="l" defTabSz="814365">
              <a:lnSpc>
                <a:spcPct val="95000"/>
              </a:lnSpc>
              <a:spcBef>
                <a:spcPct val="50000"/>
              </a:spcBef>
              <a:spcAft>
                <a:spcPct val="0"/>
              </a:spcAft>
              <a:buClr>
                <a:srgbClr val="708CA1"/>
              </a:buClr>
              <a:buFont typeface="Wingdings"/>
              <a:buChar char="§"/>
            </a:pPr>
            <a:r>
              <a:rPr lang="fr-BE" sz="2100" b="0" i="0" dirty="0">
                <a:solidFill>
                  <a:srgbClr val="000000"/>
                </a:solidFill>
                <a:latin typeface="Arial"/>
                <a:ea typeface="+mn-ea"/>
                <a:cs typeface="+mn-cs"/>
              </a:rPr>
              <a:t>Une liste de contrôle d'accès par protocole : pour contrôler le flux du trafic sur une interface, définissez une liste de contrôle d'accès pour chaque protocole activé sur l'interface.</a:t>
            </a:r>
            <a:endParaRPr lang="en-US" sz="2100" dirty="0"/>
          </a:p>
          <a:p>
            <a:pPr marL="236555" indent="-236555" algn="l" defTabSz="814365">
              <a:lnSpc>
                <a:spcPct val="95000"/>
              </a:lnSpc>
              <a:spcBef>
                <a:spcPct val="50000"/>
              </a:spcBef>
              <a:spcAft>
                <a:spcPct val="0"/>
              </a:spcAft>
              <a:buClr>
                <a:srgbClr val="708CA1"/>
              </a:buClr>
              <a:buFont typeface="Wingdings"/>
              <a:buChar char="§"/>
            </a:pPr>
            <a:r>
              <a:rPr lang="fr-BE" sz="2100" b="0" i="0" dirty="0">
                <a:solidFill>
                  <a:srgbClr val="000000"/>
                </a:solidFill>
                <a:latin typeface="Arial"/>
                <a:ea typeface="+mn-ea"/>
                <a:cs typeface="+mn-cs"/>
              </a:rPr>
              <a:t>Une liste de contrôle d'accès par direction : les listes de contrôle d'accès contrôlent le trafic dans une seule direction à la fois sur une interface. Vous devez créer deux listes de contrôle d'accès, la première pour contrôler le trafic entrant et la seconde pour contrôler le trafic sortant.</a:t>
            </a:r>
            <a:endParaRPr lang="en-US" sz="2100" dirty="0"/>
          </a:p>
          <a:p>
            <a:pPr marL="236555" indent="-236555" algn="l" defTabSz="814365">
              <a:lnSpc>
                <a:spcPct val="95000"/>
              </a:lnSpc>
              <a:spcBef>
                <a:spcPct val="50000"/>
              </a:spcBef>
              <a:spcAft>
                <a:spcPct val="0"/>
              </a:spcAft>
              <a:buClr>
                <a:srgbClr val="708CA1"/>
              </a:buClr>
              <a:buFont typeface="Wingdings"/>
              <a:buChar char="§"/>
            </a:pPr>
            <a:r>
              <a:rPr lang="fr-BE" sz="2100" b="0" i="0" dirty="0">
                <a:solidFill>
                  <a:srgbClr val="000000"/>
                </a:solidFill>
                <a:latin typeface="Arial"/>
                <a:ea typeface="+mn-ea"/>
                <a:cs typeface="+mn-cs"/>
              </a:rPr>
              <a:t>Une liste de contrôle d'accès par interface : les listes de contrôle d'accès contrôlent le trafic dans une seule interface, par exemple, Gigabit Ethernet 0/0.</a:t>
            </a:r>
            <a:endParaRPr lang="en-US" sz="2100" dirty="0" smtClean="0"/>
          </a:p>
        </p:txBody>
      </p:sp>
    </p:spTree>
    <p:extLst>
      <p:ext uri="{BB962C8B-B14F-4D97-AF65-F5344CB8AC3E}">
        <p14:creationId xmlns="" xmlns:p14="http://schemas.microsoft.com/office/powerpoint/2010/main" val="3025136870"/>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fr-FR" sz="3200" b="1" i="0" dirty="0" smtClean="0">
                <a:solidFill>
                  <a:srgbClr val="708CA1"/>
                </a:solidFill>
                <a:latin typeface="Arial"/>
                <a:ea typeface="ＭＳ Ｐゴシック"/>
                <a:cs typeface="+mj-cs"/>
              </a:rPr>
              <a:t>Chapitre 9</a:t>
            </a:r>
            <a:endParaRPr lang="fr-FR" dirty="0" smtClean="0">
              <a:ea typeface="ＭＳ Ｐゴシック" pitchFamily="34" charset="-128"/>
            </a:endParaRPr>
          </a:p>
        </p:txBody>
      </p:sp>
      <p:sp>
        <p:nvSpPr>
          <p:cNvPr id="6147" name="Rectangle 3"/>
          <p:cNvSpPr>
            <a:spLocks noGrp="1" noChangeArrowheads="1"/>
          </p:cNvSpPr>
          <p:nvPr>
            <p:ph idx="1"/>
          </p:nvPr>
        </p:nvSpPr>
        <p:spPr>
          <a:xfrm>
            <a:off x="747713" y="1601788"/>
            <a:ext cx="8131175" cy="4437062"/>
          </a:xfrm>
        </p:spPr>
        <p:txBody>
          <a:bodyPr/>
          <a:lstStyle/>
          <a:p>
            <a:pPr marL="0" indent="0" algn="l" defTabSz="814365">
              <a:spcBef>
                <a:spcPct val="50000"/>
              </a:spcBef>
              <a:spcAft>
                <a:spcPct val="0"/>
              </a:spcAft>
              <a:buNone/>
            </a:pPr>
            <a:r>
              <a:rPr lang="fr-BE" sz="2400" b="0" i="0" dirty="0">
                <a:solidFill>
                  <a:srgbClr val="000000"/>
                </a:solidFill>
                <a:latin typeface="Arial"/>
                <a:ea typeface="+mn-ea"/>
                <a:cs typeface="Arial"/>
              </a:rPr>
              <a:t>9.1 Fonctionnement des listes de contrôle d'accès IP</a:t>
            </a:r>
          </a:p>
          <a:p>
            <a:pPr marL="0" indent="0" algn="l" defTabSz="814365">
              <a:spcBef>
                <a:spcPct val="50000"/>
              </a:spcBef>
              <a:spcAft>
                <a:spcPct val="0"/>
              </a:spcAft>
              <a:buNone/>
            </a:pPr>
            <a:r>
              <a:rPr lang="fr-BE" sz="2400" b="0" i="0" dirty="0">
                <a:solidFill>
                  <a:srgbClr val="000000"/>
                </a:solidFill>
                <a:latin typeface="Arial"/>
                <a:ea typeface="+mn-ea"/>
                <a:cs typeface="Arial"/>
              </a:rPr>
              <a:t>9.2 Listes de contrôle d'accès IPv4 standard</a:t>
            </a:r>
          </a:p>
          <a:p>
            <a:pPr marL="0" indent="0" algn="l" defTabSz="814365">
              <a:spcBef>
                <a:spcPct val="50000"/>
              </a:spcBef>
              <a:spcAft>
                <a:spcPct val="0"/>
              </a:spcAft>
              <a:buNone/>
            </a:pPr>
            <a:r>
              <a:rPr lang="fr-BE" sz="2400" b="0" i="0" dirty="0">
                <a:solidFill>
                  <a:srgbClr val="000000"/>
                </a:solidFill>
                <a:latin typeface="Arial"/>
                <a:ea typeface="+mn-ea"/>
                <a:cs typeface="Arial"/>
              </a:rPr>
              <a:t>9.3 Listes de contrôle d'accès IPv4 étendues</a:t>
            </a:r>
          </a:p>
          <a:p>
            <a:pPr marL="0" indent="0" algn="l" defTabSz="814365">
              <a:spcBef>
                <a:spcPct val="50000"/>
              </a:spcBef>
              <a:spcAft>
                <a:spcPct val="0"/>
              </a:spcAft>
              <a:buNone/>
            </a:pPr>
            <a:r>
              <a:rPr lang="fr-BE" sz="2400" b="0" i="0" dirty="0">
                <a:solidFill>
                  <a:srgbClr val="000000"/>
                </a:solidFill>
                <a:latin typeface="Arial"/>
                <a:ea typeface="+mn-ea"/>
                <a:cs typeface="Arial"/>
              </a:rPr>
              <a:t>9.4 Module contextuel : le débogage avec les listes de contrôle d'accès</a:t>
            </a:r>
          </a:p>
          <a:p>
            <a:pPr marL="0" indent="0" algn="l" defTabSz="814365">
              <a:spcBef>
                <a:spcPct val="50000"/>
              </a:spcBef>
              <a:spcAft>
                <a:spcPct val="0"/>
              </a:spcAft>
              <a:buNone/>
            </a:pPr>
            <a:r>
              <a:rPr lang="fr-BE" sz="2400" b="0" i="0" dirty="0">
                <a:solidFill>
                  <a:srgbClr val="000000"/>
                </a:solidFill>
                <a:latin typeface="Arial"/>
                <a:ea typeface="+mn-ea"/>
                <a:cs typeface="Arial"/>
              </a:rPr>
              <a:t>9.5  Dépannage des listes de contrôle d'accès</a:t>
            </a:r>
          </a:p>
          <a:p>
            <a:pPr marL="0" indent="0" algn="l" defTabSz="814365">
              <a:spcBef>
                <a:spcPct val="50000"/>
              </a:spcBef>
              <a:spcAft>
                <a:spcPct val="0"/>
              </a:spcAft>
              <a:buNone/>
            </a:pPr>
            <a:r>
              <a:rPr lang="fr-BE" sz="2400" b="0" i="0" dirty="0">
                <a:solidFill>
                  <a:srgbClr val="000000"/>
                </a:solidFill>
                <a:latin typeface="Arial"/>
                <a:ea typeface="+mn-ea"/>
                <a:cs typeface="Arial"/>
              </a:rPr>
              <a:t>9.6 Module contextuel : listes de contrôle d'accès IPv6</a:t>
            </a:r>
          </a:p>
          <a:p>
            <a:pPr marL="0" indent="0" algn="l" defTabSz="814365">
              <a:spcBef>
                <a:spcPct val="50000"/>
              </a:spcBef>
              <a:spcAft>
                <a:spcPct val="0"/>
              </a:spcAft>
              <a:buNone/>
            </a:pPr>
            <a:r>
              <a:rPr lang="fr-BE" sz="2400" b="0" i="0" dirty="0">
                <a:solidFill>
                  <a:srgbClr val="000000"/>
                </a:solidFill>
                <a:latin typeface="Arial"/>
                <a:ea typeface="+mn-ea"/>
                <a:cs typeface="Arial"/>
              </a:rPr>
              <a:t>9.7 Résumé</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98517"/>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Directives concernant la création des listes de contrôle d'accès</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Méthodes recommandées pour les listes de contrôle d'accès</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554038" y="1906322"/>
            <a:ext cx="7940675" cy="3704169"/>
          </a:xfrm>
        </p:spPr>
      </p:pic>
    </p:spTree>
    <p:extLst>
      <p:ext uri="{BB962C8B-B14F-4D97-AF65-F5344CB8AC3E}">
        <p14:creationId xmlns="" xmlns:p14="http://schemas.microsoft.com/office/powerpoint/2010/main" val="3090619653"/>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Directives concernant l'emplacement des listes de contrôle d'accès</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Où placer les listes de contrôle d'accès</a:t>
            </a:r>
            <a:endParaRPr lang="fr-FR"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normAutofit fontScale="92500" lnSpcReduction="10000"/>
          </a:bodyPr>
          <a:lstStyle/>
          <a:p>
            <a:pPr marL="0" indent="0" algn="l" defTabSz="814365">
              <a:spcBef>
                <a:spcPct val="50000"/>
              </a:spcBef>
              <a:spcAft>
                <a:spcPct val="0"/>
              </a:spcAft>
              <a:buNone/>
            </a:pPr>
            <a:r>
              <a:rPr lang="fr-BE" sz="2400" b="0" i="0" dirty="0">
                <a:solidFill>
                  <a:srgbClr val="000000"/>
                </a:solidFill>
                <a:latin typeface="Arial"/>
                <a:ea typeface="+mn-ea"/>
                <a:cs typeface="+mn-cs"/>
              </a:rPr>
              <a:t>Chaque liste de contrôle d'accès doit être placée là où elle aura le plus grand impact sur les performances. Règles de base :</a:t>
            </a:r>
            <a:endParaRPr lang="en-US" dirty="0"/>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Listes de contrôle d'accès étendues : placez les listes de contrôle d'accès étendues le plus près possible de la source du trafic à filtrer. </a:t>
            </a:r>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Listes de contrôle d'accès standard : étant donné qu'elles ne spécifient pas les adresses de destination, placez-les le plus près possible de la destination.</a:t>
            </a:r>
          </a:p>
          <a:p>
            <a:pPr marL="0" indent="0" algn="l" defTabSz="814365">
              <a:spcBef>
                <a:spcPct val="50000"/>
              </a:spcBef>
              <a:spcAft>
                <a:spcPct val="0"/>
              </a:spcAft>
              <a:buNone/>
            </a:pPr>
            <a:r>
              <a:rPr lang="fr-BE" sz="2400" b="0" i="0" dirty="0">
                <a:solidFill>
                  <a:srgbClr val="000000"/>
                </a:solidFill>
                <a:latin typeface="Arial"/>
                <a:ea typeface="+mn-ea"/>
                <a:cs typeface="+mn-cs"/>
              </a:rPr>
              <a:t>L'emplacement de la liste de contrôle d'accès et donc son type peuvent aussi dépendre de l'étendue du contrôle de l'administrateur réseau, de la bande passante des réseaux concernés et de la facilité de configuration.</a:t>
            </a:r>
          </a:p>
        </p:txBody>
      </p:sp>
    </p:spTree>
    <p:extLst>
      <p:ext uri="{BB962C8B-B14F-4D97-AF65-F5344CB8AC3E}">
        <p14:creationId xmlns="" xmlns:p14="http://schemas.microsoft.com/office/powerpoint/2010/main" val="3024005002"/>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11433"/>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Directives concernant l'emplacement des listes de contrôle d'accès</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Emplacement d'une liste de contrôle d'accès standard</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471273" y="1768471"/>
            <a:ext cx="6106204" cy="4386263"/>
          </a:xfrm>
        </p:spPr>
      </p:pic>
    </p:spTree>
    <p:extLst>
      <p:ext uri="{BB962C8B-B14F-4D97-AF65-F5344CB8AC3E}">
        <p14:creationId xmlns="" xmlns:p14="http://schemas.microsoft.com/office/powerpoint/2010/main" val="4075579209"/>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5497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Directives concernant l'emplacement des listes de contrôle d'accès</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Emplacement d'une liste de contrôle d'accès étendue</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409700" y="1753957"/>
            <a:ext cx="6569401" cy="4774578"/>
          </a:xfrm>
        </p:spPr>
      </p:pic>
    </p:spTree>
    <p:extLst>
      <p:ext uri="{BB962C8B-B14F-4D97-AF65-F5344CB8AC3E}">
        <p14:creationId xmlns="" xmlns:p14="http://schemas.microsoft.com/office/powerpoint/2010/main" val="1980617300"/>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Configuration des listes de contrôle d'accès IPv4 standard</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Saisie des instructions pour les critères</a:t>
            </a:r>
            <a:endParaRPr lang="fr-FR" dirty="0" smtClean="0">
              <a:solidFill>
                <a:schemeClr val="accent5">
                  <a:lumMod val="75000"/>
                </a:schemeClr>
              </a:solidFill>
              <a:cs typeface="Arial" pitchFamily="34" charset="0"/>
            </a:endParaRPr>
          </a:p>
        </p:txBody>
      </p:sp>
      <p:pic>
        <p:nvPicPr>
          <p:cNvPr id="4" name="Content Placeholder 3"/>
          <p:cNvPicPr>
            <a:picLocks noGrp="1" noChangeAspect="1"/>
          </p:cNvPicPr>
          <p:nvPr>
            <p:ph idx="1"/>
          </p:nvPr>
        </p:nvPicPr>
        <p:blipFill>
          <a:blip r:embed="rId3"/>
          <a:stretch>
            <a:fillRect/>
          </a:stretch>
        </p:blipFill>
        <p:spPr>
          <a:xfrm>
            <a:off x="1867312" y="1565275"/>
            <a:ext cx="5314126" cy="4386263"/>
          </a:xfrm>
        </p:spPr>
      </p:pic>
    </p:spTree>
    <p:extLst>
      <p:ext uri="{BB962C8B-B14F-4D97-AF65-F5344CB8AC3E}">
        <p14:creationId xmlns="" xmlns:p14="http://schemas.microsoft.com/office/powerpoint/2010/main" val="2596599313"/>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588332" y="1529347"/>
            <a:ext cx="6215856" cy="5052998"/>
          </a:xfrm>
          <a:prstGeom prst="rect">
            <a:avLst/>
          </a:prstGeom>
        </p:spPr>
      </p:pic>
      <p:sp>
        <p:nvSpPr>
          <p:cNvPr id="8194" name="Rectangle 2"/>
          <p:cNvSpPr>
            <a:spLocks noGrp="1" noChangeArrowheads="1"/>
          </p:cNvSpPr>
          <p:nvPr>
            <p:ph type="title"/>
          </p:nvPr>
        </p:nvSpPr>
        <p:spPr>
          <a:xfrm>
            <a:off x="339725" y="782405"/>
            <a:ext cx="8456613" cy="871538"/>
          </a:xfrm>
        </p:spPr>
        <p:txBody>
          <a:bodyPr/>
          <a:lstStyle/>
          <a:p>
            <a:pPr algn="l" defTabSz="814365">
              <a:spcBef>
                <a:spcPct val="0"/>
              </a:spcBef>
              <a:spcAft>
                <a:spcPct val="0"/>
              </a:spcAft>
              <a:buNone/>
            </a:pPr>
            <a:r>
              <a:rPr lang="fr-FR" sz="1600" b="1" i="0" dirty="0" smtClean="0">
                <a:solidFill>
                  <a:srgbClr val="708CA1"/>
                </a:solidFill>
                <a:latin typeface="Arial"/>
                <a:ea typeface="+mj-ea"/>
                <a:cs typeface="+mj-cs"/>
              </a:rPr>
              <a:t>Configuration des listes de contrôle d'accès IPv4 standard</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000" b="1" i="0" dirty="0" smtClean="0">
                <a:solidFill>
                  <a:srgbClr val="708CA1"/>
                </a:solidFill>
                <a:latin typeface="Arial"/>
                <a:ea typeface="+mj-ea"/>
                <a:cs typeface="+mj-cs"/>
              </a:rPr>
              <a:t>Configuration d'une liste de contrôle d'accès standard</a:t>
            </a:r>
            <a:endParaRPr lang="fr-FR" sz="30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230885" y="4682775"/>
            <a:ext cx="5271869" cy="1898602"/>
          </a:xfrm>
        </p:spPr>
        <p:txBody>
          <a:bodyPr/>
          <a:lstStyle/>
          <a:p>
            <a:pPr marL="0" indent="0" algn="l" defTabSz="814365">
              <a:spcBef>
                <a:spcPct val="50000"/>
              </a:spcBef>
              <a:spcAft>
                <a:spcPct val="0"/>
              </a:spcAft>
              <a:buNone/>
            </a:pPr>
            <a:r>
              <a:rPr lang="fr-FR" sz="2400" b="1" i="0" dirty="0" smtClean="0">
                <a:solidFill>
                  <a:srgbClr val="000000"/>
                </a:solidFill>
                <a:latin typeface="Arial"/>
                <a:ea typeface="+mn-ea"/>
                <a:cs typeface="+mn-cs"/>
              </a:rPr>
              <a:t>Exemple de liste de contrôle d'accès :</a:t>
            </a:r>
          </a:p>
          <a:p>
            <a:pPr marL="236555" indent="-236555" algn="l" defTabSz="814365">
              <a:lnSpc>
                <a:spcPct val="95000"/>
              </a:lnSpc>
              <a:spcBef>
                <a:spcPct val="50000"/>
              </a:spcBef>
              <a:spcAft>
                <a:spcPct val="0"/>
              </a:spcAft>
              <a:buClr>
                <a:srgbClr val="708CA1"/>
              </a:buClr>
              <a:buFont typeface="Wingdings"/>
              <a:buChar char="§"/>
            </a:pPr>
            <a:r>
              <a:rPr lang="en-US" sz="1400" b="1" i="0" dirty="0" smtClean="0">
                <a:solidFill>
                  <a:srgbClr val="000000"/>
                </a:solidFill>
                <a:latin typeface="Courier"/>
                <a:ea typeface="+mn-ea"/>
                <a:cs typeface="Courier"/>
              </a:rPr>
              <a:t>access-list </a:t>
            </a:r>
            <a:r>
              <a:rPr lang="en-US" sz="1400" b="1" i="0" dirty="0">
                <a:solidFill>
                  <a:srgbClr val="000000"/>
                </a:solidFill>
                <a:latin typeface="Courier"/>
                <a:ea typeface="+mn-ea"/>
                <a:cs typeface="Courier"/>
              </a:rPr>
              <a:t>2 deny host 192.168.10.10</a:t>
            </a:r>
            <a:endParaRPr lang="en-US" sz="1400" dirty="0">
              <a:latin typeface="Courier"/>
              <a:cs typeface="Courier"/>
            </a:endParaRPr>
          </a:p>
          <a:p>
            <a:pPr marL="236555" indent="-236555" algn="l" defTabSz="814365">
              <a:lnSpc>
                <a:spcPct val="95000"/>
              </a:lnSpc>
              <a:spcBef>
                <a:spcPct val="50000"/>
              </a:spcBef>
              <a:spcAft>
                <a:spcPct val="0"/>
              </a:spcAft>
              <a:buClr>
                <a:srgbClr val="708CA1"/>
              </a:buClr>
              <a:buFont typeface="Wingdings"/>
              <a:buChar char="§"/>
            </a:pPr>
            <a:r>
              <a:rPr lang="en-US" sz="1400" b="1" i="0" dirty="0">
                <a:solidFill>
                  <a:srgbClr val="000000"/>
                </a:solidFill>
                <a:latin typeface="Courier"/>
                <a:ea typeface="+mn-ea"/>
                <a:cs typeface="Courier"/>
              </a:rPr>
              <a:t>access-list 2 permit 192.168.10.0 0.0.0.255</a:t>
            </a:r>
            <a:endParaRPr lang="en-US" sz="1400" dirty="0">
              <a:latin typeface="Courier"/>
              <a:cs typeface="Courier"/>
            </a:endParaRPr>
          </a:p>
          <a:p>
            <a:pPr marL="236555" indent="-236555" algn="l" defTabSz="814365">
              <a:lnSpc>
                <a:spcPct val="95000"/>
              </a:lnSpc>
              <a:spcBef>
                <a:spcPct val="50000"/>
              </a:spcBef>
              <a:spcAft>
                <a:spcPct val="0"/>
              </a:spcAft>
              <a:buClr>
                <a:srgbClr val="708CA1"/>
              </a:buClr>
              <a:buFont typeface="Wingdings"/>
              <a:buChar char="§"/>
            </a:pPr>
            <a:r>
              <a:rPr lang="en-US" sz="1400" b="1" i="0" dirty="0">
                <a:solidFill>
                  <a:srgbClr val="000000"/>
                </a:solidFill>
                <a:latin typeface="Courier"/>
                <a:ea typeface="+mn-ea"/>
                <a:cs typeface="Courier"/>
              </a:rPr>
              <a:t>access-list 2 deny 192.168.0.0 0.0.255.255</a:t>
            </a:r>
            <a:endParaRPr lang="en-US" sz="1400" dirty="0">
              <a:latin typeface="Courier"/>
              <a:cs typeface="Courier"/>
            </a:endParaRPr>
          </a:p>
          <a:p>
            <a:pPr marL="236555" indent="-236555" algn="l" defTabSz="814365">
              <a:lnSpc>
                <a:spcPct val="95000"/>
              </a:lnSpc>
              <a:spcBef>
                <a:spcPct val="50000"/>
              </a:spcBef>
              <a:spcAft>
                <a:spcPct val="0"/>
              </a:spcAft>
              <a:buClr>
                <a:srgbClr val="708CA1"/>
              </a:buClr>
              <a:buFont typeface="Wingdings"/>
              <a:buChar char="§"/>
            </a:pPr>
            <a:r>
              <a:rPr lang="en-US" sz="1400" b="1" i="0" dirty="0">
                <a:solidFill>
                  <a:srgbClr val="000000"/>
                </a:solidFill>
                <a:latin typeface="Courier"/>
                <a:ea typeface="+mn-ea"/>
                <a:cs typeface="Courier"/>
              </a:rPr>
              <a:t>access-list 2 permit 192.0.0.0 0.255.255.255</a:t>
            </a:r>
            <a:endParaRPr lang="en-US" sz="1400" dirty="0" smtClean="0">
              <a:latin typeface="Courier"/>
              <a:cs typeface="Courier"/>
            </a:endParaRPr>
          </a:p>
        </p:txBody>
      </p:sp>
    </p:spTree>
    <p:extLst>
      <p:ext uri="{BB962C8B-B14F-4D97-AF65-F5344CB8AC3E}">
        <p14:creationId xmlns="" xmlns:p14="http://schemas.microsoft.com/office/powerpoint/2010/main" val="255299402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5497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Configuration des listes de contrôle d'accès IPv4 standard</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Configuration d'une liste de contrôle d'accès standard (suite)</a:t>
            </a:r>
            <a:endParaRPr lang="fr-FR"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782985"/>
            <a:ext cx="7940675" cy="5513165"/>
          </a:xfrm>
        </p:spPr>
        <p:txBody>
          <a:bodyPr>
            <a:noAutofit/>
          </a:bodyPr>
          <a:lstStyle/>
          <a:p>
            <a:pPr marL="0" indent="0" algn="l" defTabSz="814365">
              <a:spcBef>
                <a:spcPct val="50000"/>
              </a:spcBef>
              <a:spcAft>
                <a:spcPct val="0"/>
              </a:spcAft>
              <a:buNone/>
            </a:pPr>
            <a:r>
              <a:rPr lang="fr-FR" sz="2400" b="0" i="0" dirty="0" smtClean="0">
                <a:solidFill>
                  <a:srgbClr val="000000"/>
                </a:solidFill>
                <a:latin typeface="Arial"/>
                <a:ea typeface="+mn-ea"/>
                <a:cs typeface="+mn-cs"/>
              </a:rPr>
              <a:t>La syntaxe complète de la commande des listes de contrôle d'accès standard est la suivante :</a:t>
            </a:r>
            <a:endParaRPr lang="fr-FR" dirty="0" smtClean="0"/>
          </a:p>
          <a:p>
            <a:pPr marL="338145" lvl="1" indent="0" algn="l" defTabSz="814365">
              <a:spcBef>
                <a:spcPct val="35000"/>
              </a:spcBef>
              <a:spcAft>
                <a:spcPct val="0"/>
              </a:spcAft>
              <a:buNone/>
            </a:pPr>
            <a:r>
              <a:rPr lang="fr-FR" sz="2000" b="0" i="0" dirty="0" smtClean="0">
                <a:solidFill>
                  <a:srgbClr val="000000"/>
                </a:solidFill>
                <a:latin typeface="Courier"/>
                <a:ea typeface="+mn-ea"/>
                <a:cs typeface="Courier"/>
              </a:rPr>
              <a:t>Router(config)# </a:t>
            </a:r>
            <a:r>
              <a:rPr lang="fr-FR" sz="2000" b="1" i="0" dirty="0" err="1" smtClean="0">
                <a:solidFill>
                  <a:srgbClr val="000000"/>
                </a:solidFill>
                <a:latin typeface="Courier"/>
                <a:ea typeface="+mn-ea"/>
                <a:cs typeface="Courier"/>
              </a:rPr>
              <a:t>access</a:t>
            </a:r>
            <a:r>
              <a:rPr lang="fr-FR" sz="2000" b="1" i="0" dirty="0" smtClean="0">
                <a:solidFill>
                  <a:srgbClr val="000000"/>
                </a:solidFill>
                <a:latin typeface="Courier"/>
                <a:ea typeface="+mn-ea"/>
                <a:cs typeface="Courier"/>
              </a:rPr>
              <a:t>-</a:t>
            </a:r>
            <a:r>
              <a:rPr lang="fr-FR" sz="2000" b="1" i="0" dirty="0" err="1" smtClean="0">
                <a:solidFill>
                  <a:srgbClr val="000000"/>
                </a:solidFill>
                <a:latin typeface="Courier"/>
                <a:ea typeface="+mn-ea"/>
                <a:cs typeface="Courier"/>
              </a:rPr>
              <a:t>list</a:t>
            </a:r>
            <a:r>
              <a:rPr lang="fr-FR" sz="2000" b="0" i="0" dirty="0" smtClean="0">
                <a:solidFill>
                  <a:srgbClr val="000000"/>
                </a:solidFill>
                <a:latin typeface="Courier"/>
                <a:ea typeface="+mn-ea"/>
                <a:cs typeface="Courier"/>
              </a:rPr>
              <a:t> </a:t>
            </a:r>
            <a:r>
              <a:rPr lang="fr-FR" sz="2000" b="0" i="1" dirty="0" err="1" smtClean="0">
                <a:solidFill>
                  <a:srgbClr val="000000"/>
                </a:solidFill>
                <a:latin typeface="Courier"/>
                <a:ea typeface="+mn-ea"/>
                <a:cs typeface="Courier"/>
              </a:rPr>
              <a:t>access</a:t>
            </a:r>
            <a:r>
              <a:rPr lang="fr-FR" sz="2000" b="0" i="1" dirty="0" smtClean="0">
                <a:solidFill>
                  <a:srgbClr val="000000"/>
                </a:solidFill>
                <a:latin typeface="Courier"/>
                <a:ea typeface="+mn-ea"/>
                <a:cs typeface="Courier"/>
              </a:rPr>
              <a:t>-</a:t>
            </a:r>
            <a:r>
              <a:rPr lang="fr-FR" sz="2000" b="0" i="1" dirty="0" err="1" smtClean="0">
                <a:solidFill>
                  <a:srgbClr val="000000"/>
                </a:solidFill>
                <a:latin typeface="Courier"/>
                <a:ea typeface="+mn-ea"/>
                <a:cs typeface="Courier"/>
              </a:rPr>
              <a:t>list</a:t>
            </a:r>
            <a:r>
              <a:rPr lang="fr-FR" sz="2000" b="0" i="1" dirty="0" smtClean="0">
                <a:solidFill>
                  <a:srgbClr val="000000"/>
                </a:solidFill>
                <a:latin typeface="Courier"/>
                <a:ea typeface="+mn-ea"/>
                <a:cs typeface="Courier"/>
              </a:rPr>
              <a:t>-</a:t>
            </a:r>
            <a:r>
              <a:rPr lang="fr-FR" sz="2000" b="0" i="1" dirty="0" err="1" smtClean="0">
                <a:solidFill>
                  <a:srgbClr val="000000"/>
                </a:solidFill>
                <a:latin typeface="Courier"/>
                <a:ea typeface="+mn-ea"/>
                <a:cs typeface="Courier"/>
              </a:rPr>
              <a:t>number</a:t>
            </a:r>
            <a:r>
              <a:rPr lang="fr-FR" sz="2000" b="0" i="0" dirty="0" smtClean="0">
                <a:solidFill>
                  <a:srgbClr val="000000"/>
                </a:solidFill>
                <a:latin typeface="Courier"/>
                <a:ea typeface="+mn-ea"/>
                <a:cs typeface="Courier"/>
              </a:rPr>
              <a:t> </a:t>
            </a:r>
            <a:r>
              <a:rPr lang="fr-FR" sz="2000" b="1" i="0" dirty="0" err="1" smtClean="0">
                <a:solidFill>
                  <a:srgbClr val="000000"/>
                </a:solidFill>
                <a:latin typeface="Courier"/>
                <a:ea typeface="+mn-ea"/>
                <a:cs typeface="Courier"/>
              </a:rPr>
              <a:t>deny</a:t>
            </a:r>
            <a:r>
              <a:rPr lang="fr-FR" sz="2000" b="1" i="0" dirty="0" smtClean="0">
                <a:solidFill>
                  <a:srgbClr val="000000"/>
                </a:solidFill>
                <a:latin typeface="Courier"/>
                <a:ea typeface="+mn-ea"/>
                <a:cs typeface="Courier"/>
              </a:rPr>
              <a:t> permit </a:t>
            </a:r>
            <a:r>
              <a:rPr lang="fr-FR" sz="2000" b="1" i="0" dirty="0" err="1" smtClean="0">
                <a:solidFill>
                  <a:srgbClr val="000000"/>
                </a:solidFill>
                <a:latin typeface="Courier"/>
                <a:ea typeface="+mn-ea"/>
                <a:cs typeface="Courier"/>
              </a:rPr>
              <a:t>remark</a:t>
            </a:r>
            <a:r>
              <a:rPr lang="fr-FR" sz="2000" b="0" i="0" dirty="0" smtClean="0">
                <a:solidFill>
                  <a:srgbClr val="000000"/>
                </a:solidFill>
                <a:latin typeface="Courier"/>
                <a:ea typeface="+mn-ea"/>
                <a:cs typeface="Courier"/>
              </a:rPr>
              <a:t> </a:t>
            </a:r>
            <a:r>
              <a:rPr lang="fr-FR" sz="2000" b="0" i="1" dirty="0" smtClean="0">
                <a:solidFill>
                  <a:srgbClr val="000000"/>
                </a:solidFill>
                <a:latin typeface="Courier"/>
                <a:ea typeface="+mn-ea"/>
                <a:cs typeface="Courier"/>
              </a:rPr>
              <a:t>source</a:t>
            </a:r>
            <a:r>
              <a:rPr lang="fr-FR" sz="2000" b="0" i="0" dirty="0" smtClean="0">
                <a:solidFill>
                  <a:srgbClr val="000000"/>
                </a:solidFill>
                <a:latin typeface="Courier"/>
                <a:ea typeface="+mn-ea"/>
                <a:cs typeface="Courier"/>
              </a:rPr>
              <a:t> [ </a:t>
            </a:r>
            <a:r>
              <a:rPr lang="fr-FR" sz="2000" b="0" i="1" dirty="0" smtClean="0">
                <a:solidFill>
                  <a:srgbClr val="000000"/>
                </a:solidFill>
                <a:latin typeface="Courier"/>
                <a:ea typeface="+mn-ea"/>
                <a:cs typeface="Courier"/>
              </a:rPr>
              <a:t>source-</a:t>
            </a:r>
            <a:r>
              <a:rPr lang="fr-FR" sz="2000" b="0" i="1" dirty="0" err="1" smtClean="0">
                <a:solidFill>
                  <a:srgbClr val="000000"/>
                </a:solidFill>
                <a:latin typeface="Courier"/>
                <a:ea typeface="+mn-ea"/>
                <a:cs typeface="Courier"/>
              </a:rPr>
              <a:t>wildcard</a:t>
            </a:r>
            <a:r>
              <a:rPr lang="fr-FR" sz="2000" b="0" i="0" dirty="0" smtClean="0">
                <a:solidFill>
                  <a:srgbClr val="000000"/>
                </a:solidFill>
                <a:latin typeface="Courier"/>
                <a:ea typeface="+mn-ea"/>
                <a:cs typeface="Courier"/>
              </a:rPr>
              <a:t> ] [ </a:t>
            </a:r>
            <a:r>
              <a:rPr lang="fr-FR" sz="2000" b="1" i="0" dirty="0" smtClean="0">
                <a:solidFill>
                  <a:srgbClr val="000000"/>
                </a:solidFill>
                <a:latin typeface="Courier"/>
                <a:ea typeface="+mn-ea"/>
                <a:cs typeface="Courier"/>
              </a:rPr>
              <a:t>log</a:t>
            </a:r>
            <a:r>
              <a:rPr lang="fr-FR" sz="2000" b="0" i="0" dirty="0" smtClean="0">
                <a:solidFill>
                  <a:srgbClr val="000000"/>
                </a:solidFill>
                <a:latin typeface="Courier"/>
                <a:ea typeface="+mn-ea"/>
                <a:cs typeface="Courier"/>
              </a:rPr>
              <a:t> ]</a:t>
            </a:r>
          </a:p>
          <a:p>
            <a:pPr marL="338145" lvl="1" indent="0" algn="l" defTabSz="814365">
              <a:spcBef>
                <a:spcPct val="35000"/>
              </a:spcBef>
              <a:spcAft>
                <a:spcPct val="0"/>
              </a:spcAft>
              <a:buNone/>
            </a:pPr>
            <a:endParaRPr lang="fr-FR" dirty="0" smtClean="0">
              <a:latin typeface="Courier"/>
              <a:cs typeface="Courier"/>
            </a:endParaRPr>
          </a:p>
          <a:p>
            <a:pPr marL="0" indent="0" algn="l" defTabSz="814365">
              <a:spcBef>
                <a:spcPct val="50000"/>
              </a:spcBef>
              <a:spcAft>
                <a:spcPct val="0"/>
              </a:spcAft>
              <a:buNone/>
            </a:pPr>
            <a:r>
              <a:rPr lang="fr-FR" sz="2400" b="0" i="0" dirty="0" smtClean="0">
                <a:solidFill>
                  <a:srgbClr val="000000"/>
                </a:solidFill>
                <a:latin typeface="Arial"/>
                <a:ea typeface="+mn-ea"/>
                <a:cs typeface="+mn-cs"/>
              </a:rPr>
              <a:t>Pour supprimer la liste de contrôle d'accès, la commande de configuration globale </a:t>
            </a:r>
            <a:r>
              <a:rPr lang="fr-FR" sz="2400" b="1" i="0" dirty="0" smtClean="0">
                <a:solidFill>
                  <a:srgbClr val="000000"/>
                </a:solidFill>
                <a:latin typeface="Courier"/>
                <a:ea typeface="+mn-ea"/>
                <a:cs typeface="Courier"/>
              </a:rPr>
              <a:t>no </a:t>
            </a:r>
            <a:r>
              <a:rPr lang="fr-FR" sz="2400" b="1" i="0" dirty="0" err="1" smtClean="0">
                <a:solidFill>
                  <a:srgbClr val="000000"/>
                </a:solidFill>
                <a:latin typeface="Courier"/>
                <a:ea typeface="+mn-ea"/>
                <a:cs typeface="Courier"/>
              </a:rPr>
              <a:t>access</a:t>
            </a:r>
            <a:r>
              <a:rPr lang="fr-FR" sz="2400" b="1" i="0" dirty="0" smtClean="0">
                <a:solidFill>
                  <a:srgbClr val="000000"/>
                </a:solidFill>
                <a:latin typeface="Courier"/>
                <a:ea typeface="+mn-ea"/>
                <a:cs typeface="Courier"/>
              </a:rPr>
              <a:t>-</a:t>
            </a:r>
            <a:r>
              <a:rPr lang="fr-FR" sz="2400" b="1" i="0" dirty="0" err="1" smtClean="0">
                <a:solidFill>
                  <a:srgbClr val="000000"/>
                </a:solidFill>
                <a:latin typeface="Courier"/>
                <a:ea typeface="+mn-ea"/>
                <a:cs typeface="Courier"/>
              </a:rPr>
              <a:t>list</a:t>
            </a:r>
            <a:r>
              <a:rPr lang="fr-FR" sz="2400" b="0" i="0" dirty="0" smtClean="0">
                <a:solidFill>
                  <a:srgbClr val="000000"/>
                </a:solidFill>
                <a:latin typeface="Arial"/>
                <a:ea typeface="+mn-ea"/>
                <a:cs typeface="+mn-cs"/>
              </a:rPr>
              <a:t> est utilisée.</a:t>
            </a:r>
          </a:p>
          <a:p>
            <a:pPr marL="0" indent="0" algn="l" defTabSz="814365">
              <a:spcBef>
                <a:spcPct val="50000"/>
              </a:spcBef>
              <a:spcAft>
                <a:spcPct val="0"/>
              </a:spcAft>
              <a:buNone/>
            </a:pPr>
            <a:r>
              <a:rPr lang="fr-FR" sz="2400" b="0" i="0" dirty="0" smtClean="0">
                <a:solidFill>
                  <a:srgbClr val="000000"/>
                </a:solidFill>
                <a:latin typeface="Arial"/>
                <a:ea typeface="+mn-ea"/>
                <a:cs typeface="+mn-cs"/>
              </a:rPr>
              <a:t/>
            </a:r>
            <a:br>
              <a:rPr lang="fr-FR" sz="2400" b="0" i="0" dirty="0" smtClean="0">
                <a:solidFill>
                  <a:srgbClr val="000000"/>
                </a:solidFill>
                <a:latin typeface="Arial"/>
                <a:ea typeface="+mn-ea"/>
                <a:cs typeface="+mn-cs"/>
              </a:rPr>
            </a:br>
            <a:r>
              <a:rPr lang="fr-FR" sz="2400" b="0" i="0" dirty="0" smtClean="0">
                <a:solidFill>
                  <a:srgbClr val="000000"/>
                </a:solidFill>
                <a:latin typeface="Arial"/>
                <a:ea typeface="+mn-ea"/>
                <a:cs typeface="+mn-cs"/>
              </a:rPr>
              <a:t>Le mot-clé </a:t>
            </a:r>
            <a:r>
              <a:rPr lang="fr-FR" sz="2400" b="1" i="0" dirty="0" err="1" smtClean="0">
                <a:solidFill>
                  <a:srgbClr val="000000"/>
                </a:solidFill>
                <a:latin typeface="Courier"/>
                <a:ea typeface="+mn-ea"/>
                <a:cs typeface="Courier"/>
              </a:rPr>
              <a:t>remark</a:t>
            </a:r>
            <a:r>
              <a:rPr lang="fr-FR" sz="2400" b="0" i="0" dirty="0" smtClean="0">
                <a:solidFill>
                  <a:srgbClr val="000000"/>
                </a:solidFill>
                <a:latin typeface="Arial"/>
                <a:ea typeface="+mn-ea"/>
                <a:cs typeface="+mn-cs"/>
              </a:rPr>
              <a:t> est utilisé à des fins de documentation et rend les listes de contrôle d'accès bien plus simples à comprendre.</a:t>
            </a:r>
            <a:endParaRPr lang="fr-FR" dirty="0" smtClean="0">
              <a:latin typeface="Courier"/>
              <a:cs typeface="Courier"/>
            </a:endParaRPr>
          </a:p>
        </p:txBody>
      </p:sp>
    </p:spTree>
    <p:extLst>
      <p:ext uri="{BB962C8B-B14F-4D97-AF65-F5344CB8AC3E}">
        <p14:creationId xmlns="" xmlns:p14="http://schemas.microsoft.com/office/powerpoint/2010/main" val="4211730574"/>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Configuration des listes de contrôle d'accès IPv4 standard</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Logique interne</a:t>
            </a:r>
            <a:endParaRPr lang="fr-FR"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mn-ea"/>
                <a:cs typeface="+mn-cs"/>
              </a:rPr>
              <a:t>Cisco IOS applique une logique interne lors de l'acceptation et du traitement des instructions des listes de contrôle d'accès standard. Comme nous l'avons vu, les instructions des listes de contrôle d'accès sont traitées dans l'ordre. Par conséquent, l'ordre dans lequel elles sont fournies est important.</a:t>
            </a:r>
          </a:p>
        </p:txBody>
      </p:sp>
      <p:pic>
        <p:nvPicPr>
          <p:cNvPr id="2" name="Picture 1"/>
          <p:cNvPicPr>
            <a:picLocks noChangeAspect="1"/>
          </p:cNvPicPr>
          <p:nvPr/>
        </p:nvPicPr>
        <p:blipFill>
          <a:blip r:embed="rId3"/>
          <a:stretch>
            <a:fillRect/>
          </a:stretch>
        </p:blipFill>
        <p:spPr>
          <a:xfrm>
            <a:off x="714357" y="3795879"/>
            <a:ext cx="6980681" cy="2509671"/>
          </a:xfrm>
          <a:prstGeom prst="rect">
            <a:avLst/>
          </a:prstGeom>
        </p:spPr>
      </p:pic>
    </p:spTree>
    <p:extLst>
      <p:ext uri="{BB962C8B-B14F-4D97-AF65-F5344CB8AC3E}">
        <p14:creationId xmlns="" xmlns:p14="http://schemas.microsoft.com/office/powerpoint/2010/main" val="4108161982"/>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54975"/>
            <a:ext cx="8456613" cy="871538"/>
          </a:xfrm>
        </p:spPr>
        <p:txBody>
          <a:bodyPr/>
          <a:lstStyle/>
          <a:p>
            <a:pPr algn="l" defTabSz="814365">
              <a:spcBef>
                <a:spcPct val="0"/>
              </a:spcBef>
              <a:spcAft>
                <a:spcPct val="0"/>
              </a:spcAft>
              <a:buNone/>
            </a:pPr>
            <a:r>
              <a:rPr lang="fr-FR" sz="1800" b="1" i="0" smtClean="0">
                <a:solidFill>
                  <a:srgbClr val="708CA1"/>
                </a:solidFill>
                <a:latin typeface="Arial"/>
                <a:ea typeface="+mj-ea"/>
                <a:cs typeface="+mj-cs"/>
              </a:rPr>
              <a:t>Configuration des listes de contrôle d'accès IPv4 standard</a:t>
            </a:r>
            <a:r>
              <a:rPr lang="fr-FR" sz="3200" b="1" i="0" smtClean="0">
                <a:solidFill>
                  <a:srgbClr val="708CA1"/>
                </a:solidFill>
                <a:latin typeface="Arial"/>
                <a:ea typeface="+mj-ea"/>
                <a:cs typeface="+mj-cs"/>
              </a:rPr>
              <a:t/>
            </a:r>
            <a:br>
              <a:rPr lang="fr-FR" sz="3200" b="1" i="0" smtClean="0">
                <a:solidFill>
                  <a:srgbClr val="708CA1"/>
                </a:solidFill>
                <a:latin typeface="Arial"/>
                <a:ea typeface="+mj-ea"/>
                <a:cs typeface="+mj-cs"/>
              </a:rPr>
            </a:br>
            <a:r>
              <a:rPr lang="fr-FR" sz="3200" b="1" i="0" smtClean="0">
                <a:solidFill>
                  <a:srgbClr val="708CA1"/>
                </a:solidFill>
                <a:latin typeface="Arial"/>
                <a:ea typeface="+mj-ea"/>
                <a:cs typeface="+mj-cs"/>
              </a:rPr>
              <a:t>Application de listes de contrôle d'accès standard aux interfaces</a:t>
            </a:r>
            <a:endParaRPr lang="fr-FR"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768471"/>
            <a:ext cx="7940675" cy="4386263"/>
          </a:xfrm>
        </p:spPr>
        <p:txBody>
          <a:bodyPr/>
          <a:lstStyle/>
          <a:p>
            <a:pPr marL="0" indent="0" algn="l" defTabSz="814365">
              <a:spcBef>
                <a:spcPct val="50000"/>
              </a:spcBef>
              <a:spcAft>
                <a:spcPct val="0"/>
              </a:spcAft>
              <a:buNone/>
            </a:pPr>
            <a:r>
              <a:rPr lang="fr-BE" sz="2400" b="0" i="0" dirty="0">
                <a:solidFill>
                  <a:srgbClr val="000000"/>
                </a:solidFill>
                <a:latin typeface="Arial"/>
                <a:ea typeface="+mn-ea"/>
                <a:cs typeface="+mn-cs"/>
              </a:rPr>
              <a:t>Une fois qu'une liste de contrôle d'accès standard est configurée, elle est associée à une interface à l'aide de la commande </a:t>
            </a:r>
            <a:r>
              <a:rPr lang="fr-BE" sz="2400" b="1" i="0" dirty="0" err="1">
                <a:solidFill>
                  <a:srgbClr val="000000"/>
                </a:solidFill>
                <a:latin typeface="Courier"/>
                <a:ea typeface="+mn-ea"/>
                <a:cs typeface="Courier"/>
              </a:rPr>
              <a:t>ip</a:t>
            </a:r>
            <a:r>
              <a:rPr lang="fr-BE" sz="2400" b="1" i="0" dirty="0">
                <a:solidFill>
                  <a:srgbClr val="000000"/>
                </a:solidFill>
                <a:latin typeface="Courier"/>
                <a:ea typeface="+mn-ea"/>
                <a:cs typeface="Courier"/>
              </a:rPr>
              <a:t> </a:t>
            </a:r>
            <a:r>
              <a:rPr lang="fr-BE" sz="2400" b="1" i="0" dirty="0" err="1">
                <a:solidFill>
                  <a:srgbClr val="000000"/>
                </a:solidFill>
                <a:latin typeface="Courier"/>
                <a:ea typeface="+mn-ea"/>
                <a:cs typeface="Courier"/>
              </a:rPr>
              <a:t>access</a:t>
            </a:r>
            <a:r>
              <a:rPr lang="fr-BE" sz="2400" b="1" i="0" dirty="0">
                <a:solidFill>
                  <a:srgbClr val="000000"/>
                </a:solidFill>
                <a:latin typeface="Courier"/>
                <a:ea typeface="+mn-ea"/>
                <a:cs typeface="Courier"/>
              </a:rPr>
              <a:t>-group</a:t>
            </a:r>
            <a:r>
              <a:rPr lang="fr-BE" sz="2400" b="0" i="0" dirty="0">
                <a:solidFill>
                  <a:srgbClr val="000000"/>
                </a:solidFill>
                <a:latin typeface="Courier"/>
                <a:ea typeface="+mn-ea"/>
                <a:cs typeface="Courier"/>
              </a:rPr>
              <a:t> </a:t>
            </a:r>
            <a:r>
              <a:rPr lang="fr-BE" sz="2400" b="0" i="0" dirty="0">
                <a:solidFill>
                  <a:srgbClr val="000000"/>
                </a:solidFill>
                <a:latin typeface="Arial"/>
                <a:ea typeface="+mn-ea"/>
                <a:cs typeface="+mn-cs"/>
              </a:rPr>
              <a:t>en mode de configuration d'interface :</a:t>
            </a:r>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Courier"/>
                <a:ea typeface="+mn-ea"/>
                <a:cs typeface="Courier"/>
              </a:rPr>
              <a:t>Router(config-if)# </a:t>
            </a:r>
            <a:r>
              <a:rPr lang="fr-BE" sz="2400" b="1" i="0" dirty="0" err="1">
                <a:solidFill>
                  <a:srgbClr val="000000"/>
                </a:solidFill>
                <a:latin typeface="Courier"/>
                <a:ea typeface="+mn-ea"/>
                <a:cs typeface="Courier"/>
              </a:rPr>
              <a:t>ip</a:t>
            </a:r>
            <a:r>
              <a:rPr lang="fr-BE" sz="2400" b="1" i="0" dirty="0">
                <a:solidFill>
                  <a:srgbClr val="000000"/>
                </a:solidFill>
                <a:latin typeface="Courier"/>
                <a:ea typeface="+mn-ea"/>
                <a:cs typeface="Courier"/>
              </a:rPr>
              <a:t> </a:t>
            </a:r>
            <a:r>
              <a:rPr lang="fr-BE" sz="2400" b="1" i="0" dirty="0" err="1">
                <a:solidFill>
                  <a:srgbClr val="000000"/>
                </a:solidFill>
                <a:latin typeface="Courier"/>
                <a:ea typeface="+mn-ea"/>
                <a:cs typeface="Courier"/>
              </a:rPr>
              <a:t>access</a:t>
            </a:r>
            <a:r>
              <a:rPr lang="fr-BE" sz="2400" b="1" i="0" dirty="0">
                <a:solidFill>
                  <a:srgbClr val="000000"/>
                </a:solidFill>
                <a:latin typeface="Courier"/>
                <a:ea typeface="+mn-ea"/>
                <a:cs typeface="Courier"/>
              </a:rPr>
              <a:t>-group</a:t>
            </a:r>
            <a:r>
              <a:rPr lang="fr-BE" sz="2400" b="0" i="0" dirty="0">
                <a:solidFill>
                  <a:srgbClr val="000000"/>
                </a:solidFill>
                <a:latin typeface="Courier"/>
                <a:ea typeface="+mn-ea"/>
                <a:cs typeface="Courier"/>
              </a:rPr>
              <a:t> { </a:t>
            </a:r>
            <a:r>
              <a:rPr lang="fr-BE" sz="2400" b="0" i="1" dirty="0" err="1">
                <a:solidFill>
                  <a:srgbClr val="000000"/>
                </a:solidFill>
                <a:latin typeface="Courier"/>
                <a:ea typeface="+mn-ea"/>
                <a:cs typeface="Courier"/>
              </a:rPr>
              <a:t>access</a:t>
            </a:r>
            <a:r>
              <a:rPr lang="fr-BE" sz="2400" b="0" i="1" dirty="0">
                <a:solidFill>
                  <a:srgbClr val="000000"/>
                </a:solidFill>
                <a:latin typeface="Courier"/>
                <a:ea typeface="+mn-ea"/>
                <a:cs typeface="Courier"/>
              </a:rPr>
              <a:t>-</a:t>
            </a:r>
            <a:r>
              <a:rPr lang="fr-BE" sz="2400" b="0" i="1" dirty="0" err="1">
                <a:solidFill>
                  <a:srgbClr val="000000"/>
                </a:solidFill>
                <a:latin typeface="Courier"/>
                <a:ea typeface="+mn-ea"/>
                <a:cs typeface="Courier"/>
              </a:rPr>
              <a:t>list</a:t>
            </a:r>
            <a:r>
              <a:rPr lang="fr-BE" sz="2400" b="0" i="1" dirty="0">
                <a:solidFill>
                  <a:srgbClr val="000000"/>
                </a:solidFill>
                <a:latin typeface="Courier"/>
                <a:ea typeface="+mn-ea"/>
                <a:cs typeface="Courier"/>
              </a:rPr>
              <a:t>-</a:t>
            </a:r>
            <a:r>
              <a:rPr lang="fr-BE" sz="2400" b="0" i="1" dirty="0" err="1">
                <a:solidFill>
                  <a:srgbClr val="000000"/>
                </a:solidFill>
                <a:latin typeface="Courier"/>
                <a:ea typeface="+mn-ea"/>
                <a:cs typeface="Courier"/>
              </a:rPr>
              <a:t>number</a:t>
            </a:r>
            <a:r>
              <a:rPr lang="fr-BE" sz="2400" b="0" i="0" dirty="0">
                <a:solidFill>
                  <a:srgbClr val="000000"/>
                </a:solidFill>
                <a:latin typeface="Courier"/>
                <a:ea typeface="+mn-ea"/>
                <a:cs typeface="Courier"/>
              </a:rPr>
              <a:t> | </a:t>
            </a:r>
            <a:r>
              <a:rPr lang="fr-BE" sz="2400" b="0" i="1" dirty="0" err="1">
                <a:solidFill>
                  <a:srgbClr val="000000"/>
                </a:solidFill>
                <a:latin typeface="Courier"/>
                <a:ea typeface="+mn-ea"/>
                <a:cs typeface="Courier"/>
              </a:rPr>
              <a:t>access</a:t>
            </a:r>
            <a:r>
              <a:rPr lang="fr-BE" sz="2400" b="0" i="1" dirty="0">
                <a:solidFill>
                  <a:srgbClr val="000000"/>
                </a:solidFill>
                <a:latin typeface="Courier"/>
                <a:ea typeface="+mn-ea"/>
                <a:cs typeface="Courier"/>
              </a:rPr>
              <a:t>-</a:t>
            </a:r>
            <a:r>
              <a:rPr lang="fr-BE" sz="2400" b="0" i="1" dirty="0" err="1">
                <a:solidFill>
                  <a:srgbClr val="000000"/>
                </a:solidFill>
                <a:latin typeface="Courier"/>
                <a:ea typeface="+mn-ea"/>
                <a:cs typeface="Courier"/>
              </a:rPr>
              <a:t>list</a:t>
            </a:r>
            <a:r>
              <a:rPr lang="fr-BE" sz="2400" b="0" i="1" dirty="0">
                <a:solidFill>
                  <a:srgbClr val="000000"/>
                </a:solidFill>
                <a:latin typeface="Courier"/>
                <a:ea typeface="+mn-ea"/>
                <a:cs typeface="Courier"/>
              </a:rPr>
              <a:t>-</a:t>
            </a:r>
            <a:r>
              <a:rPr lang="fr-BE" sz="2400" b="0" i="1" dirty="0" err="1">
                <a:solidFill>
                  <a:srgbClr val="000000"/>
                </a:solidFill>
                <a:latin typeface="Courier"/>
                <a:ea typeface="+mn-ea"/>
                <a:cs typeface="Courier"/>
              </a:rPr>
              <a:t>name</a:t>
            </a:r>
            <a:r>
              <a:rPr lang="fr-BE" sz="2400" b="0" i="0" dirty="0">
                <a:solidFill>
                  <a:srgbClr val="000000"/>
                </a:solidFill>
                <a:latin typeface="Courier"/>
                <a:ea typeface="+mn-ea"/>
                <a:cs typeface="Courier"/>
              </a:rPr>
              <a:t> } { </a:t>
            </a:r>
            <a:r>
              <a:rPr lang="fr-BE" sz="2400" b="1" i="0" dirty="0">
                <a:solidFill>
                  <a:srgbClr val="000000"/>
                </a:solidFill>
                <a:latin typeface="Courier"/>
                <a:ea typeface="+mn-ea"/>
                <a:cs typeface="Courier"/>
              </a:rPr>
              <a:t>in</a:t>
            </a:r>
            <a:r>
              <a:rPr lang="fr-BE" sz="2400" b="0" i="0" dirty="0">
                <a:solidFill>
                  <a:srgbClr val="000000"/>
                </a:solidFill>
                <a:latin typeface="Courier"/>
                <a:ea typeface="+mn-ea"/>
                <a:cs typeface="Courier"/>
              </a:rPr>
              <a:t> | </a:t>
            </a:r>
            <a:r>
              <a:rPr lang="fr-BE" sz="2400" b="1" i="0" dirty="0">
                <a:solidFill>
                  <a:srgbClr val="000000"/>
                </a:solidFill>
                <a:latin typeface="Courier"/>
                <a:ea typeface="+mn-ea"/>
                <a:cs typeface="Courier"/>
              </a:rPr>
              <a:t>out</a:t>
            </a:r>
            <a:r>
              <a:rPr lang="fr-BE" sz="2400" b="0" i="0" dirty="0">
                <a:solidFill>
                  <a:srgbClr val="000000"/>
                </a:solidFill>
                <a:latin typeface="Courier"/>
                <a:ea typeface="+mn-ea"/>
                <a:cs typeface="Courier"/>
              </a:rPr>
              <a:t> }</a:t>
            </a:r>
            <a:endParaRPr lang="en-US" dirty="0"/>
          </a:p>
          <a:p>
            <a:pPr marL="0" indent="0" algn="l" defTabSz="814365">
              <a:spcBef>
                <a:spcPct val="50000"/>
              </a:spcBef>
              <a:spcAft>
                <a:spcPct val="0"/>
              </a:spcAft>
              <a:buNone/>
            </a:pPr>
            <a:r>
              <a:rPr lang="fr-BE" sz="2400" b="0" i="0" dirty="0">
                <a:solidFill>
                  <a:srgbClr val="000000"/>
                </a:solidFill>
                <a:latin typeface="Arial"/>
                <a:ea typeface="+mn-ea"/>
                <a:cs typeface="+mn-cs"/>
              </a:rPr>
              <a:t/>
            </a:r>
            <a:br>
              <a:rPr lang="fr-BE" sz="2400" b="0" i="0" dirty="0">
                <a:solidFill>
                  <a:srgbClr val="000000"/>
                </a:solidFill>
                <a:latin typeface="Arial"/>
                <a:ea typeface="+mn-ea"/>
                <a:cs typeface="+mn-cs"/>
              </a:rPr>
            </a:br>
            <a:r>
              <a:rPr lang="fr-BE" sz="2400" b="0" i="0" dirty="0">
                <a:solidFill>
                  <a:srgbClr val="000000"/>
                </a:solidFill>
                <a:latin typeface="Arial"/>
                <a:ea typeface="+mn-ea"/>
                <a:cs typeface="+mn-cs"/>
              </a:rPr>
              <a:t>Pour supprimer une liste de contrôle d'accès d'une interface, entrez d'abord la commande </a:t>
            </a:r>
            <a:r>
              <a:rPr lang="fr-BE" sz="2400" b="1" i="0" dirty="0">
                <a:solidFill>
                  <a:srgbClr val="000000"/>
                </a:solidFill>
                <a:latin typeface="Courier"/>
                <a:ea typeface="+mn-ea"/>
                <a:cs typeface="Courier"/>
              </a:rPr>
              <a:t>no </a:t>
            </a:r>
            <a:r>
              <a:rPr lang="fr-BE" sz="2400" b="1" i="0" dirty="0" err="1">
                <a:solidFill>
                  <a:srgbClr val="000000"/>
                </a:solidFill>
                <a:latin typeface="Courier"/>
                <a:ea typeface="+mn-ea"/>
                <a:cs typeface="Courier"/>
              </a:rPr>
              <a:t>ip</a:t>
            </a:r>
            <a:r>
              <a:rPr lang="fr-BE" sz="2400" b="1" i="0" dirty="0">
                <a:solidFill>
                  <a:srgbClr val="000000"/>
                </a:solidFill>
                <a:latin typeface="Courier"/>
                <a:ea typeface="+mn-ea"/>
                <a:cs typeface="Courier"/>
              </a:rPr>
              <a:t> </a:t>
            </a:r>
            <a:r>
              <a:rPr lang="fr-BE" sz="2400" b="1" i="0" dirty="0" err="1">
                <a:solidFill>
                  <a:srgbClr val="000000"/>
                </a:solidFill>
                <a:latin typeface="Courier"/>
                <a:ea typeface="+mn-ea"/>
                <a:cs typeface="Courier"/>
              </a:rPr>
              <a:t>access</a:t>
            </a:r>
            <a:r>
              <a:rPr lang="fr-BE" sz="2400" b="1" i="0" dirty="0">
                <a:solidFill>
                  <a:srgbClr val="000000"/>
                </a:solidFill>
                <a:latin typeface="Courier"/>
                <a:ea typeface="+mn-ea"/>
                <a:cs typeface="Courier"/>
              </a:rPr>
              <a:t>-group</a:t>
            </a:r>
            <a:r>
              <a:rPr lang="fr-BE" sz="2400" b="0" i="0" dirty="0">
                <a:solidFill>
                  <a:srgbClr val="000000"/>
                </a:solidFill>
                <a:latin typeface="Arial"/>
                <a:ea typeface="+mn-ea"/>
                <a:cs typeface="+mn-cs"/>
              </a:rPr>
              <a:t> sur l'interface, puis la commande globale </a:t>
            </a:r>
            <a:r>
              <a:rPr lang="fr-BE" sz="2400" b="1" i="0" dirty="0">
                <a:solidFill>
                  <a:srgbClr val="000000"/>
                </a:solidFill>
                <a:latin typeface="Courier"/>
                <a:ea typeface="+mn-ea"/>
                <a:cs typeface="Courier"/>
              </a:rPr>
              <a:t>no </a:t>
            </a:r>
            <a:r>
              <a:rPr lang="fr-BE" sz="2400" b="1" i="0" dirty="0" err="1">
                <a:solidFill>
                  <a:srgbClr val="000000"/>
                </a:solidFill>
                <a:latin typeface="Courier"/>
                <a:ea typeface="+mn-ea"/>
                <a:cs typeface="Courier"/>
              </a:rPr>
              <a:t>access</a:t>
            </a:r>
            <a:r>
              <a:rPr lang="fr-BE" sz="2400" b="1" i="0" dirty="0">
                <a:solidFill>
                  <a:srgbClr val="000000"/>
                </a:solidFill>
                <a:latin typeface="Courier"/>
                <a:ea typeface="+mn-ea"/>
                <a:cs typeface="Courier"/>
              </a:rPr>
              <a:t>-</a:t>
            </a:r>
            <a:r>
              <a:rPr lang="fr-BE" sz="2400" b="1" i="0" dirty="0" err="1">
                <a:solidFill>
                  <a:srgbClr val="000000"/>
                </a:solidFill>
                <a:latin typeface="Courier"/>
                <a:ea typeface="+mn-ea"/>
                <a:cs typeface="Courier"/>
              </a:rPr>
              <a:t>list</a:t>
            </a:r>
            <a:r>
              <a:rPr lang="fr-BE" sz="2400" b="0" i="0" dirty="0">
                <a:solidFill>
                  <a:srgbClr val="000000"/>
                </a:solidFill>
                <a:latin typeface="Courier"/>
                <a:ea typeface="+mn-ea"/>
                <a:cs typeface="Courier"/>
              </a:rPr>
              <a:t> </a:t>
            </a:r>
            <a:r>
              <a:rPr lang="fr-BE" sz="2400" b="0" i="0" dirty="0">
                <a:solidFill>
                  <a:srgbClr val="000000"/>
                </a:solidFill>
                <a:latin typeface="Arial"/>
                <a:ea typeface="+mn-ea"/>
                <a:cs typeface="+mn-cs"/>
              </a:rPr>
              <a:t>pour supprimer l'ensemble de la liste.</a:t>
            </a:r>
            <a:endParaRPr lang="en-US" dirty="0" smtClean="0"/>
          </a:p>
        </p:txBody>
      </p:sp>
    </p:spTree>
    <p:extLst>
      <p:ext uri="{BB962C8B-B14F-4D97-AF65-F5344CB8AC3E}">
        <p14:creationId xmlns="" xmlns:p14="http://schemas.microsoft.com/office/powerpoint/2010/main" val="4126416807"/>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25947"/>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Configuration des listes de contrôle d'accès IPv4 standard</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000" b="1" i="0" dirty="0" smtClean="0">
                <a:solidFill>
                  <a:srgbClr val="708CA1"/>
                </a:solidFill>
                <a:latin typeface="Arial"/>
                <a:ea typeface="+mj-ea"/>
                <a:cs typeface="+mj-cs"/>
              </a:rPr>
              <a:t>Application de listes de contrôle d'accès standard aux interfaces (suite)</a:t>
            </a:r>
            <a:endParaRPr lang="fr-FR" sz="30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226489" y="1793869"/>
            <a:ext cx="5612461" cy="4786604"/>
          </a:xfrm>
        </p:spPr>
      </p:pic>
      <p:sp>
        <p:nvSpPr>
          <p:cNvPr id="3" name="Rectangle 2"/>
          <p:cNvSpPr/>
          <p:nvPr/>
        </p:nvSpPr>
        <p:spPr bwMode="auto">
          <a:xfrm>
            <a:off x="1473200" y="5154380"/>
            <a:ext cx="2160000" cy="133350"/>
          </a:xfrm>
          <a:prstGeom prst="rect">
            <a:avLst/>
          </a:prstGeom>
          <a:solidFill>
            <a:srgbClr val="C0C0C4"/>
          </a:solidFill>
          <a:ln w="9525" cap="flat" cmpd="sng" algn="ctr">
            <a:solidFill>
              <a:srgbClr val="C0C0C4"/>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 xmlns:p14="http://schemas.microsoft.com/office/powerpoint/2010/main" val="3501279812"/>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7063" y="434975"/>
            <a:ext cx="8145462" cy="838200"/>
          </a:xfrm>
        </p:spPr>
        <p:txBody>
          <a:bodyPr/>
          <a:lstStyle/>
          <a:p>
            <a:pPr algn="l" defTabSz="814365">
              <a:lnSpc>
                <a:spcPct val="90000"/>
              </a:lnSpc>
              <a:spcBef>
                <a:spcPct val="0"/>
              </a:spcBef>
              <a:spcAft>
                <a:spcPct val="0"/>
              </a:spcAft>
              <a:buNone/>
            </a:pPr>
            <a:r>
              <a:rPr lang="fr-FR" sz="3200" b="1" i="0" dirty="0" smtClean="0">
                <a:solidFill>
                  <a:srgbClr val="708CA1"/>
                </a:solidFill>
                <a:latin typeface="Arial"/>
                <a:ea typeface="+mj-ea"/>
                <a:cs typeface="+mj-cs"/>
              </a:rPr>
              <a:t>Chapitre 9 : objectifs</a:t>
            </a:r>
            <a:endParaRPr lang="fr-FR" sz="3200" b="1" i="0" dirty="0">
              <a:solidFill>
                <a:srgbClr val="708CA1"/>
              </a:solidFill>
              <a:latin typeface="Arial"/>
              <a:ea typeface="+mj-ea"/>
              <a:cs typeface="+mj-cs"/>
            </a:endParaRPr>
          </a:p>
        </p:txBody>
      </p:sp>
      <p:sp>
        <p:nvSpPr>
          <p:cNvPr id="7171" name="Content Placeholder 2"/>
          <p:cNvSpPr>
            <a:spLocks noGrp="1"/>
          </p:cNvSpPr>
          <p:nvPr>
            <p:ph idx="1"/>
          </p:nvPr>
        </p:nvSpPr>
        <p:spPr>
          <a:xfrm>
            <a:off x="655638" y="1303338"/>
            <a:ext cx="8197850" cy="5021262"/>
          </a:xfrm>
        </p:spPr>
        <p:txBody>
          <a:bodyPr>
            <a:noAutofit/>
          </a:bodyPr>
          <a:lstStyle/>
          <a:p>
            <a:pPr marL="236555" indent="-236555" algn="l" defTabSz="814365">
              <a:lnSpc>
                <a:spcPct val="95000"/>
              </a:lnSpc>
              <a:spcBef>
                <a:spcPct val="50000"/>
              </a:spcBef>
              <a:spcAft>
                <a:spcPct val="0"/>
              </a:spcAft>
              <a:buClr>
                <a:srgbClr val="708CA1"/>
              </a:buClr>
              <a:buFont typeface="Wingdings"/>
              <a:buChar char="§"/>
            </a:pPr>
            <a:r>
              <a:rPr lang="fr-BE" sz="1800" b="0" i="0" dirty="0">
                <a:solidFill>
                  <a:srgbClr val="000000"/>
                </a:solidFill>
                <a:latin typeface="Arial"/>
                <a:ea typeface="+mn-ea"/>
                <a:cs typeface="+mn-cs"/>
              </a:rPr>
              <a:t>Expliquer comment les listes de contrôle d'accès sont utilisées pour filtrer le trafic</a:t>
            </a:r>
          </a:p>
          <a:p>
            <a:pPr marL="236555" indent="-236555" algn="l" defTabSz="814365">
              <a:lnSpc>
                <a:spcPct val="95000"/>
              </a:lnSpc>
              <a:spcBef>
                <a:spcPct val="50000"/>
              </a:spcBef>
              <a:spcAft>
                <a:spcPct val="0"/>
              </a:spcAft>
              <a:buClr>
                <a:srgbClr val="708CA1"/>
              </a:buClr>
              <a:buFont typeface="Wingdings"/>
              <a:buChar char="§"/>
            </a:pPr>
            <a:r>
              <a:rPr lang="fr-BE" sz="1800" b="0" i="0" dirty="0">
                <a:solidFill>
                  <a:srgbClr val="000000"/>
                </a:solidFill>
                <a:latin typeface="Arial"/>
                <a:ea typeface="+mn-ea"/>
                <a:cs typeface="+mn-cs"/>
              </a:rPr>
              <a:t>Comparer les listes de contrôle d'accès IPv4 standard et étendues</a:t>
            </a:r>
          </a:p>
          <a:p>
            <a:pPr marL="236555" indent="-236555" algn="l" defTabSz="814365">
              <a:lnSpc>
                <a:spcPct val="95000"/>
              </a:lnSpc>
              <a:spcBef>
                <a:spcPct val="50000"/>
              </a:spcBef>
              <a:spcAft>
                <a:spcPct val="0"/>
              </a:spcAft>
              <a:buClr>
                <a:srgbClr val="708CA1"/>
              </a:buClr>
              <a:buFont typeface="Wingdings"/>
              <a:buChar char="§"/>
            </a:pPr>
            <a:r>
              <a:rPr lang="fr-BE" sz="1800" b="0" i="0" dirty="0">
                <a:solidFill>
                  <a:srgbClr val="000000"/>
                </a:solidFill>
                <a:latin typeface="Arial"/>
                <a:ea typeface="+mn-ea"/>
                <a:cs typeface="+mn-cs"/>
              </a:rPr>
              <a:t>Expliquer comment les listes de contrôle d'accès utilisent des masques génériques</a:t>
            </a:r>
          </a:p>
          <a:p>
            <a:pPr marL="236555" indent="-236555" algn="l" defTabSz="814365">
              <a:lnSpc>
                <a:spcPct val="95000"/>
              </a:lnSpc>
              <a:spcBef>
                <a:spcPct val="50000"/>
              </a:spcBef>
              <a:spcAft>
                <a:spcPct val="0"/>
              </a:spcAft>
              <a:buClr>
                <a:srgbClr val="708CA1"/>
              </a:buClr>
              <a:buFont typeface="Wingdings"/>
              <a:buChar char="§"/>
            </a:pPr>
            <a:r>
              <a:rPr lang="fr-BE" sz="1800" b="0" i="0" dirty="0">
                <a:solidFill>
                  <a:srgbClr val="000000"/>
                </a:solidFill>
                <a:latin typeface="Arial"/>
                <a:ea typeface="+mn-ea"/>
                <a:cs typeface="+mn-cs"/>
              </a:rPr>
              <a:t>Expliquer les directives concernant la création des listes de contrôle d'accès</a:t>
            </a:r>
          </a:p>
          <a:p>
            <a:pPr marL="236555" indent="-236555" algn="l" defTabSz="814365">
              <a:lnSpc>
                <a:spcPct val="95000"/>
              </a:lnSpc>
              <a:spcBef>
                <a:spcPct val="50000"/>
              </a:spcBef>
              <a:spcAft>
                <a:spcPct val="0"/>
              </a:spcAft>
              <a:buClr>
                <a:srgbClr val="708CA1"/>
              </a:buClr>
              <a:buFont typeface="Wingdings"/>
              <a:buChar char="§"/>
            </a:pPr>
            <a:r>
              <a:rPr lang="fr-BE" sz="1800" b="0" i="0" dirty="0">
                <a:solidFill>
                  <a:srgbClr val="000000"/>
                </a:solidFill>
                <a:latin typeface="Arial"/>
                <a:ea typeface="+mn-ea"/>
                <a:cs typeface="+mn-cs"/>
              </a:rPr>
              <a:t>Expliquer les directives concernant le placement des listes de contrôle d'accès</a:t>
            </a:r>
          </a:p>
          <a:p>
            <a:pPr marL="236555" indent="-236555" algn="l" defTabSz="814365">
              <a:lnSpc>
                <a:spcPct val="95000"/>
              </a:lnSpc>
              <a:spcBef>
                <a:spcPct val="50000"/>
              </a:spcBef>
              <a:spcAft>
                <a:spcPct val="0"/>
              </a:spcAft>
              <a:buClr>
                <a:srgbClr val="708CA1"/>
              </a:buClr>
              <a:buFont typeface="Wingdings"/>
              <a:buChar char="§"/>
            </a:pPr>
            <a:r>
              <a:rPr lang="fr-BE" sz="1800" b="0" i="0" dirty="0">
                <a:solidFill>
                  <a:srgbClr val="000000"/>
                </a:solidFill>
                <a:latin typeface="Arial"/>
                <a:ea typeface="+mn-ea"/>
                <a:cs typeface="+mn-cs"/>
              </a:rPr>
              <a:t>Configurer des listes de contrôle d'accès IPv4 standard pour filtrer le trafic en fonction des besoins du réseau</a:t>
            </a:r>
          </a:p>
          <a:p>
            <a:pPr marL="236555" indent="-236555" algn="l" defTabSz="814365">
              <a:lnSpc>
                <a:spcPct val="95000"/>
              </a:lnSpc>
              <a:spcBef>
                <a:spcPct val="50000"/>
              </a:spcBef>
              <a:spcAft>
                <a:spcPct val="0"/>
              </a:spcAft>
              <a:buClr>
                <a:srgbClr val="708CA1"/>
              </a:buClr>
              <a:buFont typeface="Wingdings"/>
              <a:buChar char="§"/>
            </a:pPr>
            <a:r>
              <a:rPr lang="fr-BE" sz="1800" b="0" i="0" dirty="0">
                <a:solidFill>
                  <a:srgbClr val="000000"/>
                </a:solidFill>
                <a:latin typeface="Arial"/>
                <a:ea typeface="+mn-ea"/>
                <a:cs typeface="+mn-cs"/>
              </a:rPr>
              <a:t>Modifier une liste de contrôle d'accès IPv4 standard à l'aide de numéros d'ordre</a:t>
            </a:r>
          </a:p>
          <a:p>
            <a:pPr marL="236555" indent="-236555" algn="l" defTabSz="814365">
              <a:lnSpc>
                <a:spcPct val="95000"/>
              </a:lnSpc>
              <a:spcBef>
                <a:spcPct val="50000"/>
              </a:spcBef>
              <a:spcAft>
                <a:spcPct val="0"/>
              </a:spcAft>
              <a:buClr>
                <a:srgbClr val="708CA1"/>
              </a:buClr>
              <a:buFont typeface="Wingdings"/>
              <a:buChar char="§"/>
            </a:pPr>
            <a:r>
              <a:rPr lang="fr-BE" sz="1800" b="0" i="0" dirty="0">
                <a:solidFill>
                  <a:srgbClr val="000000"/>
                </a:solidFill>
                <a:latin typeface="Arial"/>
                <a:ea typeface="+mn-ea"/>
                <a:cs typeface="+mn-cs"/>
              </a:rPr>
              <a:t>Configurer une liste de contrôle d'accès standard pour sécuriser l'accès </a:t>
            </a:r>
            <a:r>
              <a:rPr lang="fr-BE" sz="1800" b="0" i="0" dirty="0" err="1">
                <a:solidFill>
                  <a:srgbClr val="000000"/>
                </a:solidFill>
                <a:latin typeface="Arial"/>
                <a:ea typeface="+mn-ea"/>
                <a:cs typeface="+mn-cs"/>
              </a:rPr>
              <a:t>vty</a:t>
            </a:r>
            <a:endParaRPr 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796919"/>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Configuration des listes de contrôle d'accès IPv4 standard</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Création des listes de contrôle d'accès standard nommées</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047750" y="1716763"/>
            <a:ext cx="6452033" cy="4817390"/>
          </a:xfrm>
        </p:spPr>
      </p:pic>
    </p:spTree>
    <p:extLst>
      <p:ext uri="{BB962C8B-B14F-4D97-AF65-F5344CB8AC3E}">
        <p14:creationId xmlns="" xmlns:p14="http://schemas.microsoft.com/office/powerpoint/2010/main" val="1887727648"/>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40461"/>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Configuration des listes de contrôle d'accès IPv4 standard</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Commentaires dans les listes de contrôle d'accès</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689636" y="1753957"/>
            <a:ext cx="5669478" cy="4386263"/>
          </a:xfrm>
        </p:spPr>
      </p:pic>
    </p:spTree>
    <p:extLst>
      <p:ext uri="{BB962C8B-B14F-4D97-AF65-F5344CB8AC3E}">
        <p14:creationId xmlns="" xmlns:p14="http://schemas.microsoft.com/office/powerpoint/2010/main" val="3883492642"/>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40461"/>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Modification des listes de contrôle d'accès IPv4</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Modification des listes de contrôle d'accès numérotées</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b="1962"/>
          <a:stretch>
            <a:fillRect/>
          </a:stretch>
        </p:blipFill>
        <p:spPr>
          <a:xfrm>
            <a:off x="1638300" y="1782985"/>
            <a:ext cx="5715000" cy="4770215"/>
          </a:xfrm>
        </p:spPr>
      </p:pic>
    </p:spTree>
    <p:extLst>
      <p:ext uri="{BB962C8B-B14F-4D97-AF65-F5344CB8AC3E}">
        <p14:creationId xmlns="" xmlns:p14="http://schemas.microsoft.com/office/powerpoint/2010/main" val="1016731259"/>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5497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Modification des listes de contrôle d'accès IPv4</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Modification des listes de contrôle d'accès numérotées (suite)</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638300" y="1739443"/>
            <a:ext cx="5981636" cy="4843041"/>
          </a:xfrm>
        </p:spPr>
      </p:pic>
    </p:spTree>
    <p:extLst>
      <p:ext uri="{BB962C8B-B14F-4D97-AF65-F5344CB8AC3E}">
        <p14:creationId xmlns="" xmlns:p14="http://schemas.microsoft.com/office/powerpoint/2010/main" val="976392474"/>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796919"/>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Modification des listes de contrôle d'accès IPv4</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Modification des listes de contrôle d'accès nommées standard</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409700" y="1768471"/>
            <a:ext cx="6262142" cy="4815080"/>
          </a:xfrm>
        </p:spPr>
      </p:pic>
    </p:spTree>
    <p:extLst>
      <p:ext uri="{BB962C8B-B14F-4D97-AF65-F5344CB8AC3E}">
        <p14:creationId xmlns="" xmlns:p14="http://schemas.microsoft.com/office/powerpoint/2010/main" val="1449098399"/>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Modification des listes de contrôle d'accès IPv4</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Vérification des listes de contrôle d'accès </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260" r="1260"/>
          <a:stretch>
            <a:fillRect/>
          </a:stretch>
        </p:blipFill>
        <p:spPr>
          <a:xfrm>
            <a:off x="1939347" y="1584519"/>
            <a:ext cx="5256563" cy="2903615"/>
          </a:xfrm>
        </p:spPr>
      </p:pic>
      <p:pic>
        <p:nvPicPr>
          <p:cNvPr id="3" name="Picture 2"/>
          <p:cNvPicPr>
            <a:picLocks noChangeAspect="1"/>
          </p:cNvPicPr>
          <p:nvPr/>
        </p:nvPicPr>
        <p:blipFill>
          <a:blip r:embed="rId4"/>
          <a:stretch>
            <a:fillRect/>
          </a:stretch>
        </p:blipFill>
        <p:spPr>
          <a:xfrm>
            <a:off x="1962521" y="4566747"/>
            <a:ext cx="5252629" cy="1871295"/>
          </a:xfrm>
          <a:prstGeom prst="rect">
            <a:avLst/>
          </a:prstGeom>
        </p:spPr>
      </p:pic>
    </p:spTree>
    <p:extLst>
      <p:ext uri="{BB962C8B-B14F-4D97-AF65-F5344CB8AC3E}">
        <p14:creationId xmlns="" xmlns:p14="http://schemas.microsoft.com/office/powerpoint/2010/main" val="3884339032"/>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Modification des listes de contrôle d'accès IPv4</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Statistiques des listes de contrôle d'accès</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680158" y="1565275"/>
            <a:ext cx="5688434" cy="4386263"/>
          </a:xfrm>
        </p:spPr>
      </p:pic>
    </p:spTree>
    <p:extLst>
      <p:ext uri="{BB962C8B-B14F-4D97-AF65-F5344CB8AC3E}">
        <p14:creationId xmlns="" xmlns:p14="http://schemas.microsoft.com/office/powerpoint/2010/main" val="4160845146"/>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98517"/>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Modification des listes de contrôle d'accès IPv4</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Numéros d'ordre des listes de contrôle d'accès standard </a:t>
            </a:r>
            <a:endParaRPr lang="fr-FR"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899097"/>
            <a:ext cx="7940675" cy="4958903"/>
          </a:xfrm>
        </p:spPr>
        <p:txBody>
          <a:bodyPr>
            <a:noAutofit/>
          </a:bodyPr>
          <a:lstStyle/>
          <a:p>
            <a:pPr marL="236555" indent="-236555" algn="l" defTabSz="814365">
              <a:lnSpc>
                <a:spcPct val="110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Une autre partie de la logique interne IOS comprend le séquençage interne des instructions des listes de contrôle d'accès standard. Les instructions de plage qui refusent trois réseaux sont configurées en premier et sont suivies de cinq instructions d'hôte. Les instructions d'hôte sont toutes des instructions valides car leurs adresses IP d'hôte ne font pas partie des instructions de plage précédemment entrées.</a:t>
            </a:r>
          </a:p>
          <a:p>
            <a:pPr marL="236555" indent="-236555" algn="l" defTabSz="814365">
              <a:lnSpc>
                <a:spcPct val="110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Les instructions d'hôte apparaissent avec la commande show en premier, mais pas nécessairement dans l'ordre dans lequel elles ont été saisies. IOS classe les instructions d'hôte à l'aide d'une fonction de hachage spéciale. Le classement résultant permet d'optimiser la recherche d'une entrée de liste de contrôle d'accès d'hôte.</a:t>
            </a:r>
            <a:endParaRPr lang="en-US" sz="2000" dirty="0" smtClean="0"/>
          </a:p>
        </p:txBody>
      </p:sp>
    </p:spTree>
    <p:extLst>
      <p:ext uri="{BB962C8B-B14F-4D97-AF65-F5344CB8AC3E}">
        <p14:creationId xmlns="" xmlns:p14="http://schemas.microsoft.com/office/powerpoint/2010/main" val="2828256504"/>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1043657"/>
            <a:ext cx="8804275"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Sécurisation des ports VTY à l'aide d'une liste de contrôle d'accès IPv4 standard</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2700" b="1" i="0" dirty="0" smtClean="0">
                <a:solidFill>
                  <a:srgbClr val="708CA1"/>
                </a:solidFill>
                <a:latin typeface="Arial"/>
                <a:ea typeface="+mj-ea"/>
                <a:cs typeface="+mj-cs"/>
              </a:rPr>
              <a:t>Configuration d'une liste de contrôle d'accès standard pour sécuriser un port VTY</a:t>
            </a:r>
            <a:endParaRPr lang="fr-FR"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2044237"/>
            <a:ext cx="7940675" cy="4386263"/>
          </a:xfrm>
        </p:spPr>
        <p:txBody>
          <a:bodyPr/>
          <a:lstStyle/>
          <a:p>
            <a:pPr marL="0" indent="0" algn="l" defTabSz="814365">
              <a:spcBef>
                <a:spcPct val="50000"/>
              </a:spcBef>
              <a:spcAft>
                <a:spcPct val="0"/>
              </a:spcAft>
              <a:buNone/>
            </a:pPr>
            <a:r>
              <a:rPr lang="fr-BE" sz="2400" b="0" i="0" dirty="0">
                <a:solidFill>
                  <a:srgbClr val="000000"/>
                </a:solidFill>
                <a:latin typeface="Arial"/>
                <a:ea typeface="+mn-ea"/>
                <a:cs typeface="+mn-cs"/>
              </a:rPr>
              <a:t>Le filtrage du trafic Telnet ou SSH est généralement considéré comme une fonction de liste de contrôle d'accès IP étendue parce qu'il s'agit de filtrer un protocole de niveau plus élevé. Cependant, étant donné que la commande</a:t>
            </a:r>
            <a:r>
              <a:rPr lang="fr-BE" sz="2400" b="0" i="0" dirty="0">
                <a:solidFill>
                  <a:srgbClr val="000000"/>
                </a:solidFill>
                <a:latin typeface="Courier"/>
                <a:ea typeface="+mn-ea"/>
                <a:cs typeface="Courier"/>
              </a:rPr>
              <a:t> </a:t>
            </a:r>
            <a:r>
              <a:rPr lang="fr-BE" sz="2400" b="1" i="0" dirty="0" err="1">
                <a:solidFill>
                  <a:srgbClr val="000000"/>
                </a:solidFill>
                <a:latin typeface="Courier"/>
                <a:ea typeface="+mn-ea"/>
                <a:cs typeface="Courier"/>
              </a:rPr>
              <a:t>access</a:t>
            </a:r>
            <a:r>
              <a:rPr lang="fr-BE" sz="2400" b="1" i="0" dirty="0">
                <a:solidFill>
                  <a:srgbClr val="000000"/>
                </a:solidFill>
                <a:latin typeface="Courier"/>
                <a:ea typeface="+mn-ea"/>
                <a:cs typeface="Courier"/>
              </a:rPr>
              <a:t>-class</a:t>
            </a:r>
            <a:r>
              <a:rPr lang="fr-BE" sz="2400" b="0" i="0" dirty="0">
                <a:solidFill>
                  <a:srgbClr val="000000"/>
                </a:solidFill>
                <a:latin typeface="Courier"/>
                <a:ea typeface="+mn-ea"/>
                <a:cs typeface="Courier"/>
              </a:rPr>
              <a:t> </a:t>
            </a:r>
            <a:r>
              <a:rPr lang="fr-BE" sz="2400" b="0" i="0" dirty="0">
                <a:solidFill>
                  <a:srgbClr val="000000"/>
                </a:solidFill>
                <a:latin typeface="Arial"/>
                <a:ea typeface="+mn-ea"/>
                <a:cs typeface="+mn-cs"/>
              </a:rPr>
              <a:t>permet de filtrer les sessions Telnet/SSH entrantes ou sortantes par adresse source, une liste de contrôle d'accès standard peut être utilisée.</a:t>
            </a:r>
            <a:endParaRPr lang="en-US" dirty="0"/>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Courier"/>
                <a:ea typeface="+mn-ea"/>
                <a:cs typeface="Courier"/>
              </a:rPr>
              <a:t>Router(config-line)# </a:t>
            </a:r>
            <a:r>
              <a:rPr lang="fr-BE" sz="2400" b="1" i="0" dirty="0" err="1">
                <a:solidFill>
                  <a:srgbClr val="000000"/>
                </a:solidFill>
                <a:latin typeface="Courier"/>
                <a:ea typeface="+mn-ea"/>
                <a:cs typeface="Courier"/>
              </a:rPr>
              <a:t>access</a:t>
            </a:r>
            <a:r>
              <a:rPr lang="fr-BE" sz="2400" b="1" i="0" dirty="0">
                <a:solidFill>
                  <a:srgbClr val="000000"/>
                </a:solidFill>
                <a:latin typeface="Courier"/>
                <a:ea typeface="+mn-ea"/>
                <a:cs typeface="Courier"/>
              </a:rPr>
              <a:t>-class</a:t>
            </a:r>
            <a:r>
              <a:rPr lang="fr-BE" sz="2400" b="0" i="0" dirty="0">
                <a:solidFill>
                  <a:srgbClr val="000000"/>
                </a:solidFill>
                <a:latin typeface="Courier"/>
                <a:ea typeface="+mn-ea"/>
                <a:cs typeface="Courier"/>
              </a:rPr>
              <a:t> </a:t>
            </a:r>
            <a:r>
              <a:rPr lang="fr-BE" sz="2400" b="0" i="1" dirty="0" err="1">
                <a:solidFill>
                  <a:srgbClr val="000000"/>
                </a:solidFill>
                <a:latin typeface="Courier"/>
                <a:ea typeface="+mn-ea"/>
                <a:cs typeface="Courier"/>
              </a:rPr>
              <a:t>access</a:t>
            </a:r>
            <a:r>
              <a:rPr lang="fr-BE" sz="2400" b="0" i="1" dirty="0">
                <a:solidFill>
                  <a:srgbClr val="000000"/>
                </a:solidFill>
                <a:latin typeface="Courier"/>
                <a:ea typeface="+mn-ea"/>
                <a:cs typeface="Courier"/>
              </a:rPr>
              <a:t>-</a:t>
            </a:r>
            <a:r>
              <a:rPr lang="fr-BE" sz="2400" b="0" i="1" dirty="0" err="1">
                <a:solidFill>
                  <a:srgbClr val="000000"/>
                </a:solidFill>
                <a:latin typeface="Courier"/>
                <a:ea typeface="+mn-ea"/>
                <a:cs typeface="Courier"/>
              </a:rPr>
              <a:t>list</a:t>
            </a:r>
            <a:r>
              <a:rPr lang="fr-BE" sz="2400" b="0" i="1" dirty="0">
                <a:solidFill>
                  <a:srgbClr val="000000"/>
                </a:solidFill>
                <a:latin typeface="Courier"/>
                <a:ea typeface="+mn-ea"/>
                <a:cs typeface="Courier"/>
              </a:rPr>
              <a:t>-</a:t>
            </a:r>
            <a:r>
              <a:rPr lang="fr-BE" sz="2400" b="0" i="1" dirty="0" err="1">
                <a:solidFill>
                  <a:srgbClr val="000000"/>
                </a:solidFill>
                <a:latin typeface="Courier"/>
                <a:ea typeface="+mn-ea"/>
                <a:cs typeface="Courier"/>
              </a:rPr>
              <a:t>number</a:t>
            </a:r>
            <a:r>
              <a:rPr lang="fr-BE" sz="2400" b="0" i="0" dirty="0">
                <a:solidFill>
                  <a:srgbClr val="000000"/>
                </a:solidFill>
                <a:latin typeface="Courier"/>
                <a:ea typeface="+mn-ea"/>
                <a:cs typeface="Courier"/>
              </a:rPr>
              <a:t> { </a:t>
            </a:r>
            <a:r>
              <a:rPr lang="fr-BE" sz="2400" b="1" i="0" dirty="0">
                <a:solidFill>
                  <a:srgbClr val="000000"/>
                </a:solidFill>
                <a:latin typeface="Courier"/>
                <a:ea typeface="+mn-ea"/>
                <a:cs typeface="Courier"/>
              </a:rPr>
              <a:t>in</a:t>
            </a:r>
            <a:r>
              <a:rPr lang="fr-BE" sz="2400" b="0" i="0" dirty="0">
                <a:solidFill>
                  <a:srgbClr val="000000"/>
                </a:solidFill>
                <a:latin typeface="Courier"/>
                <a:ea typeface="+mn-ea"/>
                <a:cs typeface="Courier"/>
              </a:rPr>
              <a:t> [ </a:t>
            </a:r>
            <a:r>
              <a:rPr lang="fr-BE" sz="2400" b="1" i="0" dirty="0" err="1">
                <a:solidFill>
                  <a:srgbClr val="000000"/>
                </a:solidFill>
                <a:latin typeface="Courier"/>
                <a:ea typeface="+mn-ea"/>
                <a:cs typeface="Courier"/>
              </a:rPr>
              <a:t>vrf</a:t>
            </a:r>
            <a:r>
              <a:rPr lang="fr-BE" sz="2400" b="1" i="0" dirty="0">
                <a:solidFill>
                  <a:srgbClr val="000000"/>
                </a:solidFill>
                <a:latin typeface="Courier"/>
                <a:ea typeface="+mn-ea"/>
                <a:cs typeface="Courier"/>
              </a:rPr>
              <a:t>-</a:t>
            </a:r>
            <a:r>
              <a:rPr lang="fr-BE" sz="2400" b="1" i="0" dirty="0" err="1">
                <a:solidFill>
                  <a:srgbClr val="000000"/>
                </a:solidFill>
                <a:latin typeface="Courier"/>
                <a:ea typeface="+mn-ea"/>
                <a:cs typeface="Courier"/>
              </a:rPr>
              <a:t>also</a:t>
            </a:r>
            <a:r>
              <a:rPr lang="fr-BE" sz="2400" b="0" i="0" dirty="0">
                <a:solidFill>
                  <a:srgbClr val="000000"/>
                </a:solidFill>
                <a:latin typeface="Courier"/>
                <a:ea typeface="+mn-ea"/>
                <a:cs typeface="Courier"/>
              </a:rPr>
              <a:t> ] | </a:t>
            </a:r>
            <a:r>
              <a:rPr lang="fr-BE" sz="2400" b="1" i="0" dirty="0">
                <a:solidFill>
                  <a:srgbClr val="000000"/>
                </a:solidFill>
                <a:latin typeface="Courier"/>
                <a:ea typeface="+mn-ea"/>
                <a:cs typeface="Courier"/>
              </a:rPr>
              <a:t>out</a:t>
            </a:r>
            <a:r>
              <a:rPr lang="fr-BE" sz="2400" b="0" i="0" dirty="0">
                <a:solidFill>
                  <a:srgbClr val="000000"/>
                </a:solidFill>
                <a:latin typeface="Courier"/>
                <a:ea typeface="+mn-ea"/>
                <a:cs typeface="Courier"/>
              </a:rPr>
              <a:t> }</a:t>
            </a:r>
            <a:endParaRPr lang="en-US" dirty="0" smtClean="0">
              <a:latin typeface="Courier"/>
              <a:cs typeface="Courier"/>
            </a:endParaRPr>
          </a:p>
        </p:txBody>
      </p:sp>
    </p:spTree>
    <p:extLst>
      <p:ext uri="{BB962C8B-B14F-4D97-AF65-F5344CB8AC3E}">
        <p14:creationId xmlns="" xmlns:p14="http://schemas.microsoft.com/office/powerpoint/2010/main" val="158083906"/>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84003"/>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Sécurisation des ports VTY à l'aide d'une liste de contrôle d'accès IPv4 standard</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2600" b="1" i="0" dirty="0" smtClean="0">
                <a:solidFill>
                  <a:srgbClr val="708CA1"/>
                </a:solidFill>
                <a:latin typeface="Arial"/>
                <a:ea typeface="+mj-ea"/>
                <a:cs typeface="+mj-cs"/>
              </a:rPr>
              <a:t>Vérification d'une liste de contrôle d'accès standard utilisée pour sécuriser un port VTY </a:t>
            </a:r>
            <a:endParaRPr lang="fr-FR" sz="26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5527" r="-25527"/>
          <a:stretch>
            <a:fillRect/>
          </a:stretch>
        </p:blipFill>
        <p:spPr>
          <a:xfrm>
            <a:off x="554038" y="1841041"/>
            <a:ext cx="7940675" cy="4386263"/>
          </a:xfrm>
        </p:spPr>
      </p:pic>
    </p:spTree>
    <p:extLst>
      <p:ext uri="{BB962C8B-B14F-4D97-AF65-F5344CB8AC3E}">
        <p14:creationId xmlns="" xmlns:p14="http://schemas.microsoft.com/office/powerpoint/2010/main" val="2579454848"/>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27063" y="434975"/>
            <a:ext cx="8145462" cy="838200"/>
          </a:xfrm>
        </p:spPr>
        <p:txBody>
          <a:bodyPr/>
          <a:lstStyle/>
          <a:p>
            <a:pPr algn="l" defTabSz="814365">
              <a:lnSpc>
                <a:spcPct val="90000"/>
              </a:lnSpc>
              <a:spcBef>
                <a:spcPct val="0"/>
              </a:spcBef>
              <a:spcAft>
                <a:spcPct val="0"/>
              </a:spcAft>
              <a:buNone/>
            </a:pPr>
            <a:r>
              <a:rPr lang="fr-FR" sz="3200" b="1" i="0" dirty="0" smtClean="0">
                <a:solidFill>
                  <a:srgbClr val="708CA1"/>
                </a:solidFill>
                <a:latin typeface="Arial"/>
                <a:ea typeface="+mj-ea"/>
                <a:cs typeface="+mj-cs"/>
              </a:rPr>
              <a:t>Chapitre 9 : objectifs (suite)</a:t>
            </a:r>
            <a:endParaRPr lang="fr-FR" sz="3200" b="1" i="0" dirty="0">
              <a:solidFill>
                <a:srgbClr val="708CA1"/>
              </a:solidFill>
              <a:latin typeface="Arial"/>
              <a:ea typeface="+mj-ea"/>
              <a:cs typeface="+mj-cs"/>
            </a:endParaRPr>
          </a:p>
        </p:txBody>
      </p:sp>
      <p:sp>
        <p:nvSpPr>
          <p:cNvPr id="8195" name="Content Placeholder 2"/>
          <p:cNvSpPr>
            <a:spLocks noGrp="1"/>
          </p:cNvSpPr>
          <p:nvPr>
            <p:ph idx="1"/>
          </p:nvPr>
        </p:nvSpPr>
        <p:spPr>
          <a:xfrm>
            <a:off x="698500" y="1433513"/>
            <a:ext cx="8197850" cy="4575175"/>
          </a:xfrm>
        </p:spPr>
        <p:txBody>
          <a:bodyPr>
            <a:noAutofit/>
          </a:bodyPr>
          <a:lstStyle/>
          <a:p>
            <a:pPr marL="236555" indent="-236555" algn="l" defTabSz="814365">
              <a:lnSpc>
                <a:spcPct val="95000"/>
              </a:lnSpc>
              <a:spcBef>
                <a:spcPct val="50000"/>
              </a:spcBef>
              <a:spcAft>
                <a:spcPct val="0"/>
              </a:spcAft>
              <a:buClr>
                <a:srgbClr val="708CA1"/>
              </a:buClr>
              <a:buFont typeface="Wingdings"/>
              <a:buChar char="§"/>
            </a:pPr>
            <a:r>
              <a:rPr lang="fr-BE" sz="1900" b="0" i="0" dirty="0">
                <a:solidFill>
                  <a:srgbClr val="000000"/>
                </a:solidFill>
                <a:latin typeface="Arial"/>
                <a:ea typeface="+mn-ea"/>
                <a:cs typeface="+mn-cs"/>
              </a:rPr>
              <a:t>Expliquer la structure d'une entrée de contrôle d'accès (ACE) étendue</a:t>
            </a:r>
          </a:p>
          <a:p>
            <a:pPr marL="236555" indent="-236555" algn="l" defTabSz="814365">
              <a:lnSpc>
                <a:spcPct val="95000"/>
              </a:lnSpc>
              <a:spcBef>
                <a:spcPct val="50000"/>
              </a:spcBef>
              <a:spcAft>
                <a:spcPct val="0"/>
              </a:spcAft>
              <a:buClr>
                <a:srgbClr val="708CA1"/>
              </a:buClr>
              <a:buFont typeface="Wingdings"/>
              <a:buChar char="§"/>
            </a:pPr>
            <a:r>
              <a:rPr lang="fr-BE" sz="1900" b="0" i="0" dirty="0">
                <a:solidFill>
                  <a:srgbClr val="000000"/>
                </a:solidFill>
                <a:latin typeface="Arial"/>
                <a:ea typeface="+mn-ea"/>
                <a:cs typeface="+mn-cs"/>
              </a:rPr>
              <a:t>Configurer des listes de contrôle d'accès IPv4 étendues pour filtrer le trafic en fonction des besoins du réseau</a:t>
            </a:r>
          </a:p>
          <a:p>
            <a:pPr marL="236555" indent="-236555" algn="l" defTabSz="814365">
              <a:lnSpc>
                <a:spcPct val="95000"/>
              </a:lnSpc>
              <a:spcBef>
                <a:spcPct val="50000"/>
              </a:spcBef>
              <a:spcAft>
                <a:spcPct val="0"/>
              </a:spcAft>
              <a:buClr>
                <a:srgbClr val="708CA1"/>
              </a:buClr>
              <a:buFont typeface="Wingdings"/>
              <a:buChar char="§"/>
            </a:pPr>
            <a:r>
              <a:rPr lang="fr-BE" sz="1900" b="0" i="0" dirty="0">
                <a:solidFill>
                  <a:srgbClr val="000000"/>
                </a:solidFill>
                <a:latin typeface="Arial"/>
                <a:ea typeface="+mn-ea"/>
                <a:cs typeface="+mn-cs"/>
              </a:rPr>
              <a:t>Configurer une liste de contrôle d'accès pour limiter le résultat de débogage</a:t>
            </a:r>
          </a:p>
          <a:p>
            <a:pPr marL="236555" indent="-236555" algn="l" defTabSz="814365">
              <a:lnSpc>
                <a:spcPct val="95000"/>
              </a:lnSpc>
              <a:spcBef>
                <a:spcPct val="50000"/>
              </a:spcBef>
              <a:spcAft>
                <a:spcPct val="0"/>
              </a:spcAft>
              <a:buClr>
                <a:srgbClr val="708CA1"/>
              </a:buClr>
              <a:buFont typeface="Wingdings"/>
              <a:buChar char="§"/>
            </a:pPr>
            <a:r>
              <a:rPr lang="fr-BE" sz="1900" b="0" i="0" dirty="0">
                <a:solidFill>
                  <a:srgbClr val="000000"/>
                </a:solidFill>
                <a:latin typeface="Arial"/>
                <a:ea typeface="+mn-ea"/>
                <a:cs typeface="+mn-cs"/>
              </a:rPr>
              <a:t>Expliquer comment un routeur traite les paquets lorsqu'une liste de contrôle d'accès est appliquée</a:t>
            </a:r>
          </a:p>
          <a:p>
            <a:pPr marL="236555" indent="-236555" algn="l" defTabSz="814365">
              <a:lnSpc>
                <a:spcPct val="95000"/>
              </a:lnSpc>
              <a:spcBef>
                <a:spcPct val="50000"/>
              </a:spcBef>
              <a:spcAft>
                <a:spcPct val="0"/>
              </a:spcAft>
              <a:buClr>
                <a:srgbClr val="708CA1"/>
              </a:buClr>
              <a:buFont typeface="Wingdings"/>
              <a:buChar char="§"/>
            </a:pPr>
            <a:r>
              <a:rPr lang="fr-BE" sz="1900" b="0" i="0" dirty="0">
                <a:solidFill>
                  <a:srgbClr val="000000"/>
                </a:solidFill>
                <a:latin typeface="Arial"/>
                <a:ea typeface="+mn-ea"/>
                <a:cs typeface="+mn-cs"/>
              </a:rPr>
              <a:t>Résoudre des erreurs de liste de contrôle d'accès courantes à l'aide de commandes de l'interface en ligne de commande</a:t>
            </a:r>
          </a:p>
          <a:p>
            <a:pPr marL="236555" indent="-236555" algn="l" defTabSz="814365">
              <a:lnSpc>
                <a:spcPct val="95000"/>
              </a:lnSpc>
              <a:spcBef>
                <a:spcPct val="50000"/>
              </a:spcBef>
              <a:spcAft>
                <a:spcPct val="0"/>
              </a:spcAft>
              <a:buClr>
                <a:srgbClr val="708CA1"/>
              </a:buClr>
              <a:buFont typeface="Wingdings"/>
              <a:buChar char="§"/>
            </a:pPr>
            <a:r>
              <a:rPr lang="fr-BE" sz="1900" b="0" i="0" dirty="0">
                <a:solidFill>
                  <a:srgbClr val="000000"/>
                </a:solidFill>
                <a:latin typeface="Arial"/>
                <a:ea typeface="+mn-ea"/>
                <a:cs typeface="+mn-cs"/>
              </a:rPr>
              <a:t>Comparer la création de listes de contrôle d'accès IPv4 et IPv6</a:t>
            </a:r>
          </a:p>
          <a:p>
            <a:pPr marL="236555" indent="-236555" algn="l" defTabSz="814365">
              <a:lnSpc>
                <a:spcPct val="95000"/>
              </a:lnSpc>
              <a:spcBef>
                <a:spcPct val="50000"/>
              </a:spcBef>
              <a:spcAft>
                <a:spcPct val="0"/>
              </a:spcAft>
              <a:buClr>
                <a:srgbClr val="708CA1"/>
              </a:buClr>
              <a:buFont typeface="Wingdings"/>
              <a:buChar char="§"/>
            </a:pPr>
            <a:r>
              <a:rPr lang="fr-BE" sz="1900" b="0" i="0" dirty="0">
                <a:solidFill>
                  <a:srgbClr val="000000"/>
                </a:solidFill>
                <a:latin typeface="Arial"/>
                <a:ea typeface="+mn-ea"/>
                <a:cs typeface="+mn-cs"/>
              </a:rPr>
              <a:t>Configurer des listes de contrôle d'accès IPv6 pour filtrer le trafic en fonction des besoins du réseau</a:t>
            </a:r>
            <a:endParaRPr lang="en-US" sz="19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stretch>
            <a:fillRect/>
          </a:stretch>
        </p:blipFill>
        <p:spPr>
          <a:xfrm>
            <a:off x="647700" y="1412874"/>
            <a:ext cx="7410450" cy="4936851"/>
          </a:xfrm>
        </p:spPr>
      </p:pic>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Structure d'une liste de contrôle d'accès IPv4 étendue</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Listes de contrôle d'accès étendues</a:t>
            </a:r>
            <a:endParaRPr lang="fr-FR" dirty="0" smtClean="0">
              <a:solidFill>
                <a:schemeClr val="accent5">
                  <a:lumMod val="75000"/>
                </a:schemeClr>
              </a:solidFill>
              <a:cs typeface="Arial" pitchFamily="34" charset="0"/>
            </a:endParaRPr>
          </a:p>
        </p:txBody>
      </p:sp>
    </p:spTree>
    <p:extLst>
      <p:ext uri="{BB962C8B-B14F-4D97-AF65-F5344CB8AC3E}">
        <p14:creationId xmlns="" xmlns:p14="http://schemas.microsoft.com/office/powerpoint/2010/main" val="1738856326"/>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Structure d'une liste de contrôle d'accès IPv4 étendue</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Listes de contrôle d'accès étendues (suite)</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b="5581"/>
          <a:stretch>
            <a:fillRect/>
          </a:stretch>
        </p:blipFill>
        <p:spPr>
          <a:xfrm>
            <a:off x="377994" y="1565275"/>
            <a:ext cx="7927806" cy="4667054"/>
          </a:xfrm>
        </p:spPr>
      </p:pic>
    </p:spTree>
    <p:extLst>
      <p:ext uri="{BB962C8B-B14F-4D97-AF65-F5344CB8AC3E}">
        <p14:creationId xmlns="" xmlns:p14="http://schemas.microsoft.com/office/powerpoint/2010/main" val="277160545"/>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913031"/>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Configuration des listes de contrôle d'accès IPv4 étendues </a:t>
            </a:r>
            <a:br>
              <a:rPr lang="fr-FR" sz="18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Configuration des listes de contrôle d'accès étendues</a:t>
            </a:r>
            <a:endParaRPr lang="fr-FR"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901815"/>
            <a:ext cx="7940675" cy="4386263"/>
          </a:xfrm>
        </p:spPr>
        <p:txBody>
          <a:bodyPr/>
          <a:lstStyle/>
          <a:p>
            <a:pPr marL="0" indent="0" algn="l" defTabSz="814365">
              <a:spcBef>
                <a:spcPct val="50000"/>
              </a:spcBef>
              <a:spcAft>
                <a:spcPct val="0"/>
              </a:spcAft>
              <a:buNone/>
            </a:pPr>
            <a:r>
              <a:rPr lang="fr-BE" sz="2400" b="0" i="0" dirty="0">
                <a:solidFill>
                  <a:srgbClr val="000000"/>
                </a:solidFill>
                <a:latin typeface="Arial"/>
                <a:ea typeface="+mn-ea"/>
                <a:cs typeface="+mn-cs"/>
              </a:rPr>
              <a:t>Les procédures de configuration des listes de contrôle d'accès étendues sont les mêmes que pour les listes de contrôle d'accès standard. La liste de contrôle d'accès étendue est d'abord configurée, puis elle est activée sur une interface. La syntaxe et les paramètres de commande sont plus complexes, car ils prennent en charge des fonctions supplémentaires fournies par les listes de contrôle d'accès étendues.</a:t>
            </a:r>
            <a:endParaRPr lang="en-US" dirty="0" smtClean="0"/>
          </a:p>
        </p:txBody>
      </p:sp>
      <p:pic>
        <p:nvPicPr>
          <p:cNvPr id="2" name="Picture 1"/>
          <p:cNvPicPr>
            <a:picLocks noChangeAspect="1"/>
          </p:cNvPicPr>
          <p:nvPr/>
        </p:nvPicPr>
        <p:blipFill>
          <a:blip r:embed="rId3"/>
          <a:stretch>
            <a:fillRect/>
          </a:stretch>
        </p:blipFill>
        <p:spPr>
          <a:xfrm>
            <a:off x="634932" y="4869414"/>
            <a:ext cx="7848937" cy="1495036"/>
          </a:xfrm>
          <a:prstGeom prst="rect">
            <a:avLst/>
          </a:prstGeom>
        </p:spPr>
      </p:pic>
    </p:spTree>
    <p:extLst>
      <p:ext uri="{BB962C8B-B14F-4D97-AF65-F5344CB8AC3E}">
        <p14:creationId xmlns="" xmlns:p14="http://schemas.microsoft.com/office/powerpoint/2010/main" val="4064031279"/>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84003"/>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Configuration des listes de contrôle d'accès IPv4 étendues </a:t>
            </a:r>
            <a:br>
              <a:rPr lang="fr-FR" sz="18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Application des listes de contrôle d'accès étendues aux interfaces</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0454" r="-20454"/>
          <a:stretch>
            <a:fillRect/>
          </a:stretch>
        </p:blipFill>
        <p:spPr>
          <a:xfrm>
            <a:off x="554038" y="1797499"/>
            <a:ext cx="7940675" cy="4386263"/>
          </a:xfrm>
        </p:spPr>
      </p:pic>
    </p:spTree>
    <p:extLst>
      <p:ext uri="{BB962C8B-B14F-4D97-AF65-F5344CB8AC3E}">
        <p14:creationId xmlns="" xmlns:p14="http://schemas.microsoft.com/office/powerpoint/2010/main" val="2931107212"/>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98517"/>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Configuration des listes de contrôle d'accès IPv4 étendues </a:t>
            </a:r>
            <a:br>
              <a:rPr lang="fr-FR" sz="18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Filtrage du trafic avec des listes de contrôle d'accès étendues</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909771" y="1797499"/>
            <a:ext cx="5272079" cy="4695939"/>
          </a:xfrm>
        </p:spPr>
      </p:pic>
    </p:spTree>
    <p:extLst>
      <p:ext uri="{BB962C8B-B14F-4D97-AF65-F5344CB8AC3E}">
        <p14:creationId xmlns="" xmlns:p14="http://schemas.microsoft.com/office/powerpoint/2010/main" val="662466829"/>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69489"/>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Configuration des listes de contrôle d'accès IPv4 étendues </a:t>
            </a:r>
            <a:br>
              <a:rPr lang="fr-FR" sz="18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Création des listes de contrôle d'accès étendues nommées</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b="1596"/>
          <a:stretch>
            <a:fillRect/>
          </a:stretch>
        </p:blipFill>
        <p:spPr>
          <a:xfrm>
            <a:off x="1619250" y="1797498"/>
            <a:ext cx="5753100" cy="4774752"/>
          </a:xfrm>
        </p:spPr>
      </p:pic>
    </p:spTree>
    <p:extLst>
      <p:ext uri="{BB962C8B-B14F-4D97-AF65-F5344CB8AC3E}">
        <p14:creationId xmlns="" xmlns:p14="http://schemas.microsoft.com/office/powerpoint/2010/main" val="887659854"/>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25947"/>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Configuration des listes de contrôle d'accès IPv4 étendues </a:t>
            </a:r>
            <a:br>
              <a:rPr lang="fr-FR" sz="18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Vérification des listes de contrôle d'accès étendues</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t="136" b="136"/>
          <a:stretch>
            <a:fillRect/>
          </a:stretch>
        </p:blipFill>
        <p:spPr>
          <a:xfrm>
            <a:off x="554038" y="1826527"/>
            <a:ext cx="7940675" cy="4386263"/>
          </a:xfrm>
        </p:spPr>
      </p:pic>
    </p:spTree>
    <p:extLst>
      <p:ext uri="{BB962C8B-B14F-4D97-AF65-F5344CB8AC3E}">
        <p14:creationId xmlns="" xmlns:p14="http://schemas.microsoft.com/office/powerpoint/2010/main" val="664160037"/>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927545"/>
            <a:ext cx="8456613" cy="871538"/>
          </a:xfrm>
        </p:spPr>
        <p:txBody>
          <a:bodyPr/>
          <a:lstStyle/>
          <a:p>
            <a:pPr algn="l" defTabSz="814365">
              <a:spcBef>
                <a:spcPct val="0"/>
              </a:spcBef>
              <a:spcAft>
                <a:spcPct val="0"/>
              </a:spcAft>
              <a:buNone/>
            </a:pPr>
            <a:r>
              <a:rPr lang="fr-FR" sz="1800" b="1" i="0" smtClean="0">
                <a:solidFill>
                  <a:srgbClr val="708CA1"/>
                </a:solidFill>
                <a:latin typeface="Arial"/>
                <a:ea typeface="+mj-ea"/>
                <a:cs typeface="+mj-cs"/>
              </a:rPr>
              <a:t>Configuration des listes de contrôle d'accès IPv4 étendues</a:t>
            </a:r>
            <a:br>
              <a:rPr lang="fr-FR" sz="1800" b="1" i="0" smtClean="0">
                <a:solidFill>
                  <a:srgbClr val="708CA1"/>
                </a:solidFill>
                <a:latin typeface="Arial"/>
                <a:ea typeface="+mj-ea"/>
                <a:cs typeface="+mj-cs"/>
              </a:rPr>
            </a:br>
            <a:r>
              <a:rPr lang="fr-FR" sz="3200" b="1" i="0" smtClean="0">
                <a:solidFill>
                  <a:srgbClr val="708CA1"/>
                </a:solidFill>
                <a:latin typeface="Arial"/>
                <a:ea typeface="+mj-ea"/>
                <a:cs typeface="+mj-cs"/>
              </a:rPr>
              <a:t>Modification des listes de contrôle d'accès étendues</a:t>
            </a:r>
            <a:endParaRPr lang="fr-FR"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753957"/>
            <a:ext cx="7940675" cy="4386263"/>
          </a:xfrm>
        </p:spPr>
        <p:txBody>
          <a:bodyPr/>
          <a:lstStyle/>
          <a:p>
            <a:pPr marL="0" indent="0" algn="l" defTabSz="814365">
              <a:spcBef>
                <a:spcPct val="50000"/>
              </a:spcBef>
              <a:spcAft>
                <a:spcPct val="0"/>
              </a:spcAft>
              <a:buNone/>
            </a:pPr>
            <a:r>
              <a:rPr lang="fr-BE" sz="2400" b="0" i="0" dirty="0">
                <a:solidFill>
                  <a:srgbClr val="000000"/>
                </a:solidFill>
                <a:latin typeface="Arial"/>
                <a:ea typeface="+mn-ea"/>
                <a:cs typeface="+mn-cs"/>
              </a:rPr>
              <a:t>La modification d'une liste de contrôle d'accès étendue peut être effectuée de la même manière qu'avec une liste standard. Une liste de contrôle d'accès étendue peut être modifiée comme suit :</a:t>
            </a:r>
            <a:endParaRPr lang="en-US" dirty="0"/>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Méthode 1 : éditeur de texte </a:t>
            </a:r>
            <a:endParaRPr lang="en-US" dirty="0"/>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Méthode 2 : numéros d'ordre</a:t>
            </a:r>
          </a:p>
        </p:txBody>
      </p:sp>
    </p:spTree>
    <p:extLst>
      <p:ext uri="{BB962C8B-B14F-4D97-AF65-F5344CB8AC3E}">
        <p14:creationId xmlns="" xmlns:p14="http://schemas.microsoft.com/office/powerpoint/2010/main" val="2993908834"/>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796919"/>
            <a:ext cx="8456613" cy="871538"/>
          </a:xfrm>
        </p:spPr>
        <p:txBody>
          <a:bodyPr/>
          <a:lstStyle/>
          <a:p>
            <a:pPr algn="l" defTabSz="814365">
              <a:spcBef>
                <a:spcPct val="0"/>
              </a:spcBef>
              <a:spcAft>
                <a:spcPct val="0"/>
              </a:spcAft>
              <a:buNone/>
            </a:pPr>
            <a:r>
              <a:rPr lang="fr-FR" sz="1800" b="1" i="0" smtClean="0">
                <a:solidFill>
                  <a:srgbClr val="708CA1"/>
                </a:solidFill>
                <a:latin typeface="Arial"/>
                <a:ea typeface="+mj-ea"/>
                <a:cs typeface="+mj-cs"/>
              </a:rPr>
              <a:t>Limitation des résultats du débogage</a:t>
            </a:r>
            <a:br>
              <a:rPr lang="fr-FR" sz="1800" b="1" i="0" smtClean="0">
                <a:solidFill>
                  <a:srgbClr val="708CA1"/>
                </a:solidFill>
                <a:latin typeface="Arial"/>
                <a:ea typeface="+mj-ea"/>
                <a:cs typeface="+mj-cs"/>
              </a:rPr>
            </a:br>
            <a:r>
              <a:rPr lang="fr-FR" sz="3000" b="1" i="0" smtClean="0">
                <a:solidFill>
                  <a:srgbClr val="708CA1"/>
                </a:solidFill>
                <a:latin typeface="Arial"/>
                <a:ea typeface="+mj-ea"/>
                <a:cs typeface="+mj-cs"/>
              </a:rPr>
              <a:t>Objectif de la limitation des résultats du débogage avec les listes de contrôle d'accès </a:t>
            </a:r>
            <a:endParaRPr lang="fr-FR" sz="300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884583"/>
            <a:ext cx="7940675" cy="4386263"/>
          </a:xfrm>
        </p:spPr>
        <p:txBody>
          <a:bodyPr/>
          <a:lstStyle/>
          <a:p>
            <a:pPr marL="236555" indent="-236555" algn="l" defTabSz="814365">
              <a:lnSpc>
                <a:spcPct val="100000"/>
              </a:lnSpc>
              <a:spcBef>
                <a:spcPct val="50000"/>
              </a:spcBef>
              <a:spcAft>
                <a:spcPct val="0"/>
              </a:spcAft>
              <a:buClr>
                <a:srgbClr val="708CA1"/>
              </a:buClr>
              <a:buFont typeface="Wingdings"/>
              <a:buChar char="§"/>
            </a:pPr>
            <a:r>
              <a:rPr lang="fr-BE" sz="2200" b="0" i="0" dirty="0">
                <a:solidFill>
                  <a:srgbClr val="000000"/>
                </a:solidFill>
                <a:latin typeface="Arial"/>
                <a:ea typeface="+mn-ea"/>
                <a:cs typeface="+mn-cs"/>
              </a:rPr>
              <a:t>Les commandes </a:t>
            </a:r>
            <a:r>
              <a:rPr lang="fr-BE" sz="2200" b="0" i="0" dirty="0" err="1">
                <a:solidFill>
                  <a:srgbClr val="000000"/>
                </a:solidFill>
                <a:latin typeface="Arial"/>
                <a:ea typeface="+mn-ea"/>
                <a:cs typeface="+mn-cs"/>
              </a:rPr>
              <a:t>debug</a:t>
            </a:r>
            <a:r>
              <a:rPr lang="fr-BE" sz="2200" b="0" i="0" dirty="0">
                <a:solidFill>
                  <a:srgbClr val="000000"/>
                </a:solidFill>
                <a:latin typeface="Arial"/>
                <a:ea typeface="+mn-ea"/>
                <a:cs typeface="+mn-cs"/>
              </a:rPr>
              <a:t> sont des outils destinés à vérifier et à dépanner le réseau. </a:t>
            </a:r>
            <a:endParaRPr lang="en-US" sz="2200" dirty="0" smtClean="0"/>
          </a:p>
          <a:p>
            <a:pPr marL="236555" indent="-236555" algn="l" defTabSz="814365">
              <a:lnSpc>
                <a:spcPct val="100000"/>
              </a:lnSpc>
              <a:spcBef>
                <a:spcPct val="50000"/>
              </a:spcBef>
              <a:spcAft>
                <a:spcPct val="0"/>
              </a:spcAft>
              <a:buClr>
                <a:srgbClr val="708CA1"/>
              </a:buClr>
              <a:buFont typeface="Wingdings"/>
              <a:buChar char="§"/>
            </a:pPr>
            <a:r>
              <a:rPr lang="fr-BE" sz="2200" b="0" i="0" dirty="0">
                <a:solidFill>
                  <a:srgbClr val="000000"/>
                </a:solidFill>
                <a:latin typeface="Arial"/>
                <a:ea typeface="+mn-ea"/>
                <a:cs typeface="+mn-cs"/>
              </a:rPr>
              <a:t>Si vous les utilisez avec des options, les résultats risquent de contenir beaucoup plus d'informations que nécessaire ou d'être difficiles à lire. </a:t>
            </a:r>
            <a:endParaRPr lang="en-US" sz="2200" dirty="0" smtClean="0"/>
          </a:p>
          <a:p>
            <a:pPr marL="236555" indent="-236555" algn="l" defTabSz="814365">
              <a:lnSpc>
                <a:spcPct val="100000"/>
              </a:lnSpc>
              <a:spcBef>
                <a:spcPct val="50000"/>
              </a:spcBef>
              <a:spcAft>
                <a:spcPct val="0"/>
              </a:spcAft>
              <a:buClr>
                <a:srgbClr val="708CA1"/>
              </a:buClr>
              <a:buFont typeface="Wingdings"/>
              <a:buChar char="§"/>
            </a:pPr>
            <a:r>
              <a:rPr lang="fr-BE" sz="2200" b="0" i="0" dirty="0">
                <a:solidFill>
                  <a:srgbClr val="000000"/>
                </a:solidFill>
                <a:latin typeface="Arial"/>
                <a:ea typeface="+mn-ea"/>
                <a:cs typeface="+mn-cs"/>
              </a:rPr>
              <a:t>Dans un environnement de production, cela risque de saturer le réseau et d'entraîner des interruptions. </a:t>
            </a:r>
          </a:p>
          <a:p>
            <a:pPr marL="236555" indent="-236555" algn="l" defTabSz="814365">
              <a:lnSpc>
                <a:spcPct val="100000"/>
              </a:lnSpc>
              <a:spcBef>
                <a:spcPct val="50000"/>
              </a:spcBef>
              <a:spcAft>
                <a:spcPct val="0"/>
              </a:spcAft>
              <a:buClr>
                <a:srgbClr val="708CA1"/>
              </a:buClr>
              <a:buFont typeface="Wingdings"/>
              <a:buChar char="§"/>
            </a:pPr>
            <a:r>
              <a:rPr lang="fr-BE" sz="2200" b="0" i="0" dirty="0">
                <a:solidFill>
                  <a:srgbClr val="000000"/>
                </a:solidFill>
                <a:latin typeface="Arial"/>
                <a:ea typeface="+mn-ea"/>
                <a:cs typeface="+mn-cs"/>
              </a:rPr>
              <a:t>Certaines commandes </a:t>
            </a:r>
            <a:r>
              <a:rPr lang="fr-BE" sz="2200" b="0" i="0" dirty="0" err="1">
                <a:solidFill>
                  <a:srgbClr val="000000"/>
                </a:solidFill>
                <a:latin typeface="Arial"/>
                <a:ea typeface="+mn-ea"/>
                <a:cs typeface="+mn-cs"/>
              </a:rPr>
              <a:t>debug</a:t>
            </a:r>
            <a:r>
              <a:rPr lang="fr-BE" sz="2200" b="0" i="0" dirty="0">
                <a:solidFill>
                  <a:srgbClr val="000000"/>
                </a:solidFill>
                <a:latin typeface="Arial"/>
                <a:ea typeface="+mn-ea"/>
                <a:cs typeface="+mn-cs"/>
              </a:rPr>
              <a:t> peuvent être associées à une liste d'accès pour limiter les résultats et afficher uniquement les informations requises pour la vérification ou la résolution d'un problème.</a:t>
            </a:r>
            <a:endParaRPr lang="en-US" sz="2200" dirty="0" smtClean="0"/>
          </a:p>
        </p:txBody>
      </p:sp>
    </p:spTree>
    <p:extLst>
      <p:ext uri="{BB962C8B-B14F-4D97-AF65-F5344CB8AC3E}">
        <p14:creationId xmlns="" xmlns:p14="http://schemas.microsoft.com/office/powerpoint/2010/main" val="911800256"/>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680807"/>
            <a:ext cx="8456613" cy="871538"/>
          </a:xfrm>
        </p:spPr>
        <p:txBody>
          <a:bodyPr/>
          <a:lstStyle/>
          <a:p>
            <a:pPr algn="l" defTabSz="814365">
              <a:spcBef>
                <a:spcPct val="0"/>
              </a:spcBef>
              <a:spcAft>
                <a:spcPct val="0"/>
              </a:spcAft>
              <a:buNone/>
            </a:pPr>
            <a:r>
              <a:rPr lang="fr-FR" sz="1400" b="1" i="0" dirty="0" smtClean="0">
                <a:solidFill>
                  <a:srgbClr val="708CA1"/>
                </a:solidFill>
                <a:latin typeface="Arial"/>
                <a:ea typeface="+mj-ea"/>
                <a:cs typeface="+mj-cs"/>
              </a:rPr>
              <a:t>Limitation des résultats du débogage</a:t>
            </a:r>
            <a:r>
              <a:rPr lang="fr-FR" sz="1800" b="1" i="0" dirty="0" smtClean="0">
                <a:solidFill>
                  <a:srgbClr val="708CA1"/>
                </a:solidFill>
                <a:latin typeface="Arial"/>
                <a:ea typeface="+mj-ea"/>
                <a:cs typeface="+mj-cs"/>
              </a:rPr>
              <a:t/>
            </a:r>
            <a:br>
              <a:rPr lang="fr-FR" sz="1800" b="1" i="0" dirty="0" smtClean="0">
                <a:solidFill>
                  <a:srgbClr val="708CA1"/>
                </a:solidFill>
                <a:latin typeface="Arial"/>
                <a:ea typeface="+mj-ea"/>
                <a:cs typeface="+mj-cs"/>
              </a:rPr>
            </a:br>
            <a:r>
              <a:rPr lang="fr-FR" sz="2800" b="1" i="0" dirty="0" smtClean="0">
                <a:solidFill>
                  <a:srgbClr val="708CA1"/>
                </a:solidFill>
                <a:latin typeface="Arial"/>
                <a:ea typeface="+mj-ea"/>
                <a:cs typeface="+mj-cs"/>
              </a:rPr>
              <a:t>Configuration des listes de contrôle d'accès pour limiter les résultats du débogage</a:t>
            </a:r>
            <a:endParaRPr lang="fr-FR" sz="28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419100" y="1724929"/>
            <a:ext cx="8075613" cy="4386263"/>
          </a:xfrm>
        </p:spPr>
        <p:txBody>
          <a:bodyPr/>
          <a:lstStyle/>
          <a:p>
            <a:pPr marL="0" indent="0" algn="l" defTabSz="814365">
              <a:spcBef>
                <a:spcPct val="50000"/>
              </a:spcBef>
              <a:spcAft>
                <a:spcPct val="0"/>
              </a:spcAft>
              <a:buNone/>
            </a:pPr>
            <a:r>
              <a:rPr lang="fr-BE" sz="2000" b="0" i="0" dirty="0">
                <a:solidFill>
                  <a:srgbClr val="000000"/>
                </a:solidFill>
                <a:latin typeface="Arial"/>
                <a:ea typeface="+mn-ea"/>
                <a:cs typeface="+mn-cs"/>
              </a:rPr>
              <a:t>L'administrateur de R2 souhaite s'assurer que le trafic est acheminé correctement grâce à la commande </a:t>
            </a:r>
            <a:r>
              <a:rPr lang="fr-BE" sz="2000" b="1" i="0" dirty="0" err="1">
                <a:solidFill>
                  <a:srgbClr val="000000"/>
                </a:solidFill>
                <a:latin typeface="Courier"/>
                <a:ea typeface="+mn-ea"/>
                <a:cs typeface="Courier"/>
              </a:rPr>
              <a:t>debug</a:t>
            </a:r>
            <a:r>
              <a:rPr lang="fr-BE" sz="2000" b="1" i="0" dirty="0">
                <a:solidFill>
                  <a:srgbClr val="000000"/>
                </a:solidFill>
                <a:latin typeface="Courier"/>
                <a:ea typeface="+mn-ea"/>
                <a:cs typeface="Courier"/>
              </a:rPr>
              <a:t> </a:t>
            </a:r>
            <a:r>
              <a:rPr lang="fr-BE" sz="2000" b="1" i="0" dirty="0" err="1">
                <a:solidFill>
                  <a:srgbClr val="000000"/>
                </a:solidFill>
                <a:latin typeface="Courier"/>
                <a:ea typeface="+mn-ea"/>
                <a:cs typeface="Courier"/>
              </a:rPr>
              <a:t>ip</a:t>
            </a:r>
            <a:r>
              <a:rPr lang="fr-BE" sz="2000" b="1" i="0" dirty="0">
                <a:solidFill>
                  <a:srgbClr val="000000"/>
                </a:solidFill>
                <a:latin typeface="Courier"/>
                <a:ea typeface="+mn-ea"/>
                <a:cs typeface="Courier"/>
              </a:rPr>
              <a:t> </a:t>
            </a:r>
            <a:r>
              <a:rPr lang="fr-BE" sz="2000" b="1" i="0" dirty="0" err="1">
                <a:solidFill>
                  <a:srgbClr val="000000"/>
                </a:solidFill>
                <a:latin typeface="Courier"/>
                <a:ea typeface="+mn-ea"/>
                <a:cs typeface="Courier"/>
              </a:rPr>
              <a:t>packet</a:t>
            </a:r>
            <a:r>
              <a:rPr lang="fr-BE" sz="2000" b="0" i="0" dirty="0">
                <a:solidFill>
                  <a:srgbClr val="000000"/>
                </a:solidFill>
                <a:latin typeface="Arial"/>
                <a:ea typeface="+mn-ea"/>
                <a:cs typeface="+mn-cs"/>
              </a:rPr>
              <a:t>. Pour limiter les résultats du débogage et inclure uniquement le trafic ICMP entre R1 et R3, la liste de contrôle d'accès ACL 101 sera appliquée.</a:t>
            </a:r>
            <a:endParaRPr lang="en-US" sz="2000" dirty="0" smtClean="0"/>
          </a:p>
        </p:txBody>
      </p:sp>
      <p:pic>
        <p:nvPicPr>
          <p:cNvPr id="2" name="Picture 1"/>
          <p:cNvPicPr>
            <a:picLocks noChangeAspect="1"/>
          </p:cNvPicPr>
          <p:nvPr/>
        </p:nvPicPr>
        <p:blipFill>
          <a:blip r:embed="rId3"/>
          <a:stretch>
            <a:fillRect/>
          </a:stretch>
        </p:blipFill>
        <p:spPr>
          <a:xfrm>
            <a:off x="2173865" y="3047576"/>
            <a:ext cx="4714199" cy="3587454"/>
          </a:xfrm>
          <a:prstGeom prst="rect">
            <a:avLst/>
          </a:prstGeom>
        </p:spPr>
      </p:pic>
    </p:spTree>
    <p:extLst>
      <p:ext uri="{BB962C8B-B14F-4D97-AF65-F5344CB8AC3E}">
        <p14:creationId xmlns="" xmlns:p14="http://schemas.microsoft.com/office/powerpoint/2010/main" val="958410028"/>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709835"/>
            <a:ext cx="8804275"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Objectif des listes de contrôle d'accès</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Qu'est-ce qu'une liste de contrôle d'accès ?</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705191" y="1565275"/>
            <a:ext cx="5638369" cy="4386263"/>
          </a:xfrm>
        </p:spPr>
      </p:pic>
    </p:spTree>
    <p:extLst>
      <p:ext uri="{BB962C8B-B14F-4D97-AF65-F5344CB8AC3E}">
        <p14:creationId xmlns="" xmlns:p14="http://schemas.microsoft.com/office/powerpoint/2010/main" val="1261932052"/>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78240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Limitation des résultats du débogage</a:t>
            </a:r>
            <a:br>
              <a:rPr lang="fr-FR" sz="18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Vérification des listes de contrôle d'accès qui limitent les résultats du débogage</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5191" r="-15191"/>
          <a:stretch>
            <a:fillRect/>
          </a:stretch>
        </p:blipFill>
        <p:spPr>
          <a:xfrm>
            <a:off x="554038" y="1753957"/>
            <a:ext cx="7940675" cy="4386263"/>
          </a:xfrm>
        </p:spPr>
      </p:pic>
    </p:spTree>
    <p:extLst>
      <p:ext uri="{BB962C8B-B14F-4D97-AF65-F5344CB8AC3E}">
        <p14:creationId xmlns="" xmlns:p14="http://schemas.microsoft.com/office/powerpoint/2010/main" val="2938393588"/>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724349"/>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Traitement des paquets avec les listes de contrôle d'accès </a:t>
            </a:r>
            <a:br>
              <a:rPr lang="fr-FR" sz="18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Logique d'une liste de contrôle d'accès pour le trafic entrant</a:t>
            </a:r>
            <a:endParaRPr lang="fr-FR"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698625"/>
            <a:ext cx="7940675" cy="4386263"/>
          </a:xfrm>
        </p:spPr>
        <p:txBody>
          <a:bodyPr>
            <a:noAutofit/>
          </a:bodyPr>
          <a:lstStyle/>
          <a:p>
            <a:pPr marL="236555" indent="-236555" algn="l" defTabSz="814365">
              <a:lnSpc>
                <a:spcPct val="95000"/>
              </a:lnSpc>
              <a:spcBef>
                <a:spcPct val="50000"/>
              </a:spcBef>
              <a:spcAft>
                <a:spcPct val="0"/>
              </a:spcAft>
              <a:buClr>
                <a:srgbClr val="708CA1"/>
              </a:buClr>
              <a:buFont typeface="Wingdings"/>
              <a:buChar char="§"/>
            </a:pPr>
            <a:r>
              <a:rPr lang="fr-BE" sz="2200" b="0" i="0" dirty="0">
                <a:solidFill>
                  <a:srgbClr val="000000"/>
                </a:solidFill>
                <a:latin typeface="Arial"/>
                <a:ea typeface="+mn-ea"/>
                <a:cs typeface="+mn-cs"/>
              </a:rPr>
              <a:t>Les paquets sont comparés à une liste de contrôle d'accès pour le trafic entrant, s'il en existe une, avant d'être acheminés.</a:t>
            </a:r>
          </a:p>
          <a:p>
            <a:pPr marL="236555" indent="-236555" algn="l" defTabSz="814365">
              <a:lnSpc>
                <a:spcPct val="95000"/>
              </a:lnSpc>
              <a:spcBef>
                <a:spcPct val="50000"/>
              </a:spcBef>
              <a:spcAft>
                <a:spcPct val="0"/>
              </a:spcAft>
              <a:buClr>
                <a:srgbClr val="708CA1"/>
              </a:buClr>
              <a:buFont typeface="Wingdings"/>
              <a:buChar char="§"/>
            </a:pPr>
            <a:r>
              <a:rPr lang="fr-BE" sz="2200" b="0" i="0" dirty="0">
                <a:solidFill>
                  <a:srgbClr val="000000"/>
                </a:solidFill>
                <a:latin typeface="Arial"/>
                <a:ea typeface="+mn-ea"/>
                <a:cs typeface="+mn-cs"/>
              </a:rPr>
              <a:t>Si un paquet entrant correspond à une instruction de la liste de contrôle d'accès avec une autorisation, il est envoyé pour être acheminé.</a:t>
            </a:r>
          </a:p>
          <a:p>
            <a:pPr marL="236555" indent="-236555" algn="l" defTabSz="814365">
              <a:lnSpc>
                <a:spcPct val="95000"/>
              </a:lnSpc>
              <a:spcBef>
                <a:spcPct val="50000"/>
              </a:spcBef>
              <a:spcAft>
                <a:spcPct val="0"/>
              </a:spcAft>
              <a:buClr>
                <a:srgbClr val="708CA1"/>
              </a:buClr>
              <a:buFont typeface="Wingdings"/>
              <a:buChar char="§"/>
            </a:pPr>
            <a:r>
              <a:rPr lang="fr-BE" sz="2200" b="0" i="0" dirty="0">
                <a:solidFill>
                  <a:srgbClr val="000000"/>
                </a:solidFill>
                <a:latin typeface="Arial"/>
                <a:ea typeface="+mn-ea"/>
                <a:cs typeface="+mn-cs"/>
              </a:rPr>
              <a:t>Si un paquet entrant correspond à une instruction de la liste de contrôle d'accès avec un refus, il est abandonné et pas acheminé.</a:t>
            </a:r>
          </a:p>
          <a:p>
            <a:pPr marL="236555" indent="-236555" algn="l" defTabSz="814365">
              <a:lnSpc>
                <a:spcPct val="95000"/>
              </a:lnSpc>
              <a:spcBef>
                <a:spcPct val="50000"/>
              </a:spcBef>
              <a:spcAft>
                <a:spcPct val="0"/>
              </a:spcAft>
              <a:buClr>
                <a:srgbClr val="708CA1"/>
              </a:buClr>
              <a:buFont typeface="Wingdings"/>
              <a:buChar char="§"/>
            </a:pPr>
            <a:r>
              <a:rPr lang="fr-BE" sz="2200" b="0" i="0" dirty="0">
                <a:solidFill>
                  <a:srgbClr val="000000"/>
                </a:solidFill>
                <a:latin typeface="Arial"/>
                <a:ea typeface="+mn-ea"/>
                <a:cs typeface="+mn-cs"/>
              </a:rPr>
              <a:t>Si un paquet entrant ne correspond à aucune instruction de la liste de contrôle d'accès, il est « implicitement refusé » et abandonné sans être acheminé.</a:t>
            </a:r>
          </a:p>
        </p:txBody>
      </p:sp>
    </p:spTree>
    <p:extLst>
      <p:ext uri="{BB962C8B-B14F-4D97-AF65-F5344CB8AC3E}">
        <p14:creationId xmlns="" xmlns:p14="http://schemas.microsoft.com/office/powerpoint/2010/main" val="113355375"/>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753377"/>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Traitement des paquets avec les listes de contrôle d'accès </a:t>
            </a:r>
            <a:br>
              <a:rPr lang="fr-FR" sz="18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Logique d'une liste de contrôle d'accès pour le trafic sortant</a:t>
            </a:r>
            <a:endParaRPr lang="fr-FR"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5292725"/>
          </a:xfrm>
        </p:spPr>
        <p:txBody>
          <a:bodyPr/>
          <a:lstStyle/>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Une route est d'abord cherchée pour les paquets avant leur envoi à une interface sortante. En l'absence de route, les paquets sont abandonnés.</a:t>
            </a:r>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Si une interface de sortie n'a pas de liste de contrôle d'accès, les paquets sont envoyés directement vers celle-ci.</a:t>
            </a:r>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S'il existe une liste de contrôle d'accès sur l'interface de sortie, il y a une vérification avant l'envoi à cette interface.</a:t>
            </a:r>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Si un paquet sortant correspond à une instruction de la liste de contrôle d'accès avec une autorisation, il est envoyé à l'interface.</a:t>
            </a:r>
            <a:endParaRPr lang="en-US" dirty="0"/>
          </a:p>
        </p:txBody>
      </p:sp>
    </p:spTree>
    <p:extLst>
      <p:ext uri="{BB962C8B-B14F-4D97-AF65-F5344CB8AC3E}">
        <p14:creationId xmlns="" xmlns:p14="http://schemas.microsoft.com/office/powerpoint/2010/main" val="72757971"/>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25947"/>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Traitement des paquets avec les listes de contrôle d'accès </a:t>
            </a:r>
            <a:br>
              <a:rPr lang="fr-FR" sz="18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Logique d'une liste de contrôle d'accès pour le trafic sortant (suite)</a:t>
            </a:r>
            <a:endParaRPr lang="fr-FR"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884583"/>
            <a:ext cx="8228012" cy="4386263"/>
          </a:xfrm>
        </p:spPr>
        <p:txBody>
          <a:bodyPr/>
          <a:lstStyle/>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Si un paquet sortant correspond à une instruction de la liste de contrôle d'accès avec un refus, il est abandonné.</a:t>
            </a:r>
            <a:endParaRPr lang="en-US" dirty="0"/>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Si un paquet sortant ne correspond à aucune instruction de la liste de contrôle d'accès, il est « implicitement refusé » et abandonné.</a:t>
            </a:r>
            <a:endParaRPr lang="en-US" dirty="0"/>
          </a:p>
          <a:p>
            <a:pPr marL="236555" indent="-236555" algn="l" defTabSz="814365">
              <a:lnSpc>
                <a:spcPct val="95000"/>
              </a:lnSpc>
              <a:spcBef>
                <a:spcPct val="50000"/>
              </a:spcBef>
              <a:spcAft>
                <a:spcPct val="0"/>
              </a:spcAft>
              <a:buClr>
                <a:srgbClr val="708CA1"/>
              </a:buClr>
              <a:buFont typeface="Wingdings"/>
              <a:buChar char="§"/>
            </a:pPr>
            <a:endParaRPr lang="en-US" dirty="0" smtClean="0"/>
          </a:p>
        </p:txBody>
      </p:sp>
    </p:spTree>
    <p:extLst>
      <p:ext uri="{BB962C8B-B14F-4D97-AF65-F5344CB8AC3E}">
        <p14:creationId xmlns="" xmlns:p14="http://schemas.microsoft.com/office/powerpoint/2010/main" val="2176205464"/>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913031"/>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Traitement des paquets avec les listes de contrôle d'accès</a:t>
            </a:r>
            <a:br>
              <a:rPr lang="fr-FR" sz="18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Opérations logiques de la liste de contrôle d'accès</a:t>
            </a:r>
            <a:endParaRPr lang="fr-FR"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928125"/>
            <a:ext cx="7940675" cy="4682225"/>
          </a:xfrm>
        </p:spPr>
        <p:txBody>
          <a:bodyPr>
            <a:noAutofit/>
          </a:bodyPr>
          <a:lstStyle/>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Lorsqu'un paquet parvient à l'interface d'un routeur, le processus de ce dernier est identique, que des listes de contrôle d'accès soient utilisées ou non. Lorsqu'une trame arrive dans l'interface, le routeur détermine si l'adresse de couche 2 de la destination correspond à l'adresse de couche 2 de l'interface ou si la trame est une trame de diffusion.</a:t>
            </a:r>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Si l'adresse de la trame est acceptée, les informations sur la trame sont éliminées et le routeur recherche une liste de contrôle d'accès sur l'interface d'entrée. Le cas échéant, le paquet est vérifié pour déceler des correspondances avec les instructions de la liste.</a:t>
            </a:r>
          </a:p>
        </p:txBody>
      </p:sp>
    </p:spTree>
    <p:extLst>
      <p:ext uri="{BB962C8B-B14F-4D97-AF65-F5344CB8AC3E}">
        <p14:creationId xmlns="" xmlns:p14="http://schemas.microsoft.com/office/powerpoint/2010/main" val="3789440797"/>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724349"/>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Traitement des paquets avec les listes de contrôle d'accès</a:t>
            </a:r>
            <a:br>
              <a:rPr lang="fr-FR" sz="18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Opérations logiques de la liste de contrôle d'accès (suite)</a:t>
            </a:r>
            <a:endParaRPr lang="fr-FR"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5292725"/>
          </a:xfrm>
        </p:spPr>
        <p:txBody>
          <a:bodyPr>
            <a:noAutofit/>
          </a:bodyPr>
          <a:lstStyle/>
          <a:p>
            <a:pPr marL="236555" indent="-236555" algn="l" defTabSz="814365">
              <a:lnSpc>
                <a:spcPct val="95000"/>
              </a:lnSpc>
              <a:spcBef>
                <a:spcPct val="50000"/>
              </a:spcBef>
              <a:spcAft>
                <a:spcPct val="0"/>
              </a:spcAft>
              <a:buClr>
                <a:srgbClr val="708CA1"/>
              </a:buClr>
              <a:buFont typeface="Wingdings"/>
              <a:buChar char="§"/>
            </a:pPr>
            <a:r>
              <a:rPr lang="fr-BE" sz="2200" b="0" i="0" dirty="0">
                <a:solidFill>
                  <a:srgbClr val="000000"/>
                </a:solidFill>
                <a:latin typeface="Arial"/>
                <a:ea typeface="+mn-ea"/>
                <a:cs typeface="+mn-cs"/>
              </a:rPr>
              <a:t>Si le paquet est accepté, il est ensuite comparé aux entrées de la table de routage afin de déterminer l'interface de destination. S'il existe une entrée de table de routage pour la destination, le paquet est alors transmis à l'interface sortante. Dans le cas contraire, le paquet est abandonné.</a:t>
            </a:r>
            <a:endParaRPr lang="en-US" sz="2200" dirty="0" smtClean="0"/>
          </a:p>
          <a:p>
            <a:pPr marL="236555" indent="-236555" algn="l" defTabSz="814365">
              <a:lnSpc>
                <a:spcPct val="95000"/>
              </a:lnSpc>
              <a:spcBef>
                <a:spcPct val="50000"/>
              </a:spcBef>
              <a:spcAft>
                <a:spcPct val="0"/>
              </a:spcAft>
              <a:buClr>
                <a:srgbClr val="708CA1"/>
              </a:buClr>
              <a:buFont typeface="Wingdings"/>
              <a:buChar char="§"/>
            </a:pPr>
            <a:r>
              <a:rPr lang="fr-BE" sz="2200" b="0" i="0" dirty="0">
                <a:solidFill>
                  <a:srgbClr val="000000"/>
                </a:solidFill>
                <a:latin typeface="Arial"/>
                <a:ea typeface="+mn-ea"/>
                <a:cs typeface="+mn-cs"/>
              </a:rPr>
              <a:t>Le routeur vérifie ensuite si l'interface sortante possède une liste de contrôle d'accès. Le cas échéant, le paquet est vérifié pour déceler des correspondances avec les instructions de la liste.</a:t>
            </a:r>
            <a:endParaRPr lang="en-US" sz="2200" dirty="0"/>
          </a:p>
          <a:p>
            <a:pPr marL="236555" indent="-236555" algn="l" defTabSz="814365">
              <a:lnSpc>
                <a:spcPct val="95000"/>
              </a:lnSpc>
              <a:spcBef>
                <a:spcPct val="50000"/>
              </a:spcBef>
              <a:spcAft>
                <a:spcPct val="0"/>
              </a:spcAft>
              <a:buClr>
                <a:srgbClr val="708CA1"/>
              </a:buClr>
              <a:buFont typeface="Wingdings"/>
              <a:buChar char="§"/>
            </a:pPr>
            <a:r>
              <a:rPr lang="fr-BE" sz="2200" b="0" i="0" dirty="0">
                <a:solidFill>
                  <a:srgbClr val="000000"/>
                </a:solidFill>
                <a:latin typeface="Arial"/>
                <a:ea typeface="+mn-ea"/>
                <a:cs typeface="+mn-cs"/>
              </a:rPr>
              <a:t>En l'absence d'une liste de contrôle d'accès ou si le paquet est autorisé, ce dernier est encapsulé dans le nouveau protocole de couche 2 et acheminé par l'interface jusqu'au périphérique suivant.</a:t>
            </a:r>
            <a:endParaRPr lang="en-US" sz="2200" dirty="0" smtClean="0"/>
          </a:p>
        </p:txBody>
      </p:sp>
    </p:spTree>
    <p:extLst>
      <p:ext uri="{BB962C8B-B14F-4D97-AF65-F5344CB8AC3E}">
        <p14:creationId xmlns="" xmlns:p14="http://schemas.microsoft.com/office/powerpoint/2010/main" val="2555859627"/>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11433"/>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Traitement des paquets avec les listes de contrôle d'accès</a:t>
            </a:r>
            <a:br>
              <a:rPr lang="fr-FR" sz="18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Processus de décision avec les listes de contrôle d'accès standard</a:t>
            </a:r>
            <a:endParaRPr lang="fr-FR"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753957"/>
            <a:ext cx="7940675" cy="4386263"/>
          </a:xfrm>
        </p:spPr>
        <p:txBody>
          <a:bodyPr/>
          <a:lstStyle/>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Les listes de contrôle d'accès standard examinent uniquement l'adresse IPv4 source. La destination du paquet et les ports concernés ne sont pas pris en compte.</a:t>
            </a:r>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Le logiciel Cisco IOS vérifie les correspondances d'adresses dans les listes de contrôle d'accès les unes après les autres. La première correspondance détermine si le logiciel accepte ou refuse l'adresse. Dans la mesure où le logiciel ne vérifie plus les conditions après la première correspondance, l'ordre des conditions est primordial. En cas de non-concordance des conditions, l'adresse est rejetée.</a:t>
            </a:r>
            <a:endParaRPr lang="en-US" dirty="0" smtClean="0"/>
          </a:p>
        </p:txBody>
      </p:sp>
    </p:spTree>
    <p:extLst>
      <p:ext uri="{BB962C8B-B14F-4D97-AF65-F5344CB8AC3E}">
        <p14:creationId xmlns="" xmlns:p14="http://schemas.microsoft.com/office/powerpoint/2010/main" val="2600069031"/>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40461"/>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Traitement des paquets avec les listes de contrôle d'accès</a:t>
            </a:r>
            <a:br>
              <a:rPr lang="fr-FR" sz="18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Processus de décision avec les listes de contrôle d'accès étendues</a:t>
            </a:r>
            <a:endParaRPr lang="fr-FR"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812013"/>
            <a:ext cx="7940675" cy="4386263"/>
          </a:xfrm>
        </p:spPr>
        <p:txBody>
          <a:bodyPr/>
          <a:lstStyle/>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Dans cet exemple, la liste de contrôle d'accès filtre en fonction de l'adresse source avant de passer au port et au protocole de la source. Elle filtre en fonction de l'adresse de destination, du port et du protocole de destination, avant de prendre une décision finale d'autorisation ou de refus.</a:t>
            </a:r>
          </a:p>
        </p:txBody>
      </p:sp>
    </p:spTree>
    <p:extLst>
      <p:ext uri="{BB962C8B-B14F-4D97-AF65-F5344CB8AC3E}">
        <p14:creationId xmlns="" xmlns:p14="http://schemas.microsoft.com/office/powerpoint/2010/main" val="543443982"/>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738863"/>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Erreurs courantes avec les listes de contrôle d'accès </a:t>
            </a:r>
            <a:br>
              <a:rPr lang="fr-FR" sz="1800" b="1" i="0" dirty="0" smtClean="0">
                <a:solidFill>
                  <a:srgbClr val="708CA1"/>
                </a:solidFill>
                <a:latin typeface="Arial"/>
                <a:ea typeface="+mj-ea"/>
                <a:cs typeface="+mj-cs"/>
              </a:rPr>
            </a:br>
            <a:r>
              <a:rPr lang="fr-FR" sz="2700" b="1" i="0" dirty="0" smtClean="0">
                <a:solidFill>
                  <a:srgbClr val="708CA1"/>
                </a:solidFill>
                <a:latin typeface="Arial"/>
                <a:ea typeface="+mj-ea"/>
                <a:cs typeface="+mj-cs"/>
              </a:rPr>
              <a:t>Résolution des erreurs courantes avec listes de contrôle d'accès – Exemple 1</a:t>
            </a:r>
            <a:endParaRPr lang="fr-FR"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652359"/>
            <a:ext cx="7940675" cy="4386263"/>
          </a:xfrm>
        </p:spPr>
        <p:txBody>
          <a:bodyPr/>
          <a:lstStyle/>
          <a:p>
            <a:pPr marL="0" indent="0" algn="l" defTabSz="814365">
              <a:spcBef>
                <a:spcPct val="50000"/>
              </a:spcBef>
              <a:spcAft>
                <a:spcPct val="0"/>
              </a:spcAft>
              <a:buNone/>
            </a:pPr>
            <a:r>
              <a:rPr lang="fr-BE" sz="2400" b="0" i="0" dirty="0">
                <a:solidFill>
                  <a:srgbClr val="000000"/>
                </a:solidFill>
                <a:latin typeface="Arial"/>
                <a:ea typeface="+mn-ea"/>
                <a:cs typeface="+mn-cs"/>
              </a:rPr>
              <a:t>L'hôte 192.168.10.10 n'a aucune connectivité avec 192.168.30.12.</a:t>
            </a:r>
            <a:endParaRPr lang="en-US" dirty="0" smtClean="0"/>
          </a:p>
        </p:txBody>
      </p:sp>
      <p:pic>
        <p:nvPicPr>
          <p:cNvPr id="2" name="Picture 1"/>
          <p:cNvPicPr>
            <a:picLocks noChangeAspect="1"/>
          </p:cNvPicPr>
          <p:nvPr/>
        </p:nvPicPr>
        <p:blipFill>
          <a:blip r:embed="rId3"/>
          <a:stretch>
            <a:fillRect/>
          </a:stretch>
        </p:blipFill>
        <p:spPr>
          <a:xfrm>
            <a:off x="3559474" y="2113778"/>
            <a:ext cx="5233389" cy="4456015"/>
          </a:xfrm>
          <a:prstGeom prst="rect">
            <a:avLst/>
          </a:prstGeom>
        </p:spPr>
      </p:pic>
    </p:spTree>
    <p:extLst>
      <p:ext uri="{BB962C8B-B14F-4D97-AF65-F5344CB8AC3E}">
        <p14:creationId xmlns="" xmlns:p14="http://schemas.microsoft.com/office/powerpoint/2010/main" val="3081093772"/>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724349"/>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Erreurs courantes avec les listes de contrôle d'accès </a:t>
            </a:r>
            <a:br>
              <a:rPr lang="fr-FR" sz="1800" b="1" i="0" dirty="0" smtClean="0">
                <a:solidFill>
                  <a:srgbClr val="708CA1"/>
                </a:solidFill>
                <a:latin typeface="Arial"/>
                <a:ea typeface="+mj-ea"/>
                <a:cs typeface="+mj-cs"/>
              </a:rPr>
            </a:br>
            <a:r>
              <a:rPr lang="fr-FR" sz="2700" b="1" i="0" dirty="0" smtClean="0">
                <a:solidFill>
                  <a:srgbClr val="708CA1"/>
                </a:solidFill>
                <a:latin typeface="Arial"/>
                <a:ea typeface="+mj-ea"/>
                <a:cs typeface="+mj-cs"/>
              </a:rPr>
              <a:t>Résolution des erreurs courantes avec listes de contrôle d'accès – Exemple 2</a:t>
            </a:r>
            <a:endParaRPr lang="fr-FR"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753957"/>
            <a:ext cx="7940675" cy="4386263"/>
          </a:xfrm>
        </p:spPr>
        <p:txBody>
          <a:bodyPr/>
          <a:lstStyle/>
          <a:p>
            <a:pPr marL="0" indent="0" algn="l" defTabSz="814365">
              <a:spcBef>
                <a:spcPct val="50000"/>
              </a:spcBef>
              <a:spcAft>
                <a:spcPct val="0"/>
              </a:spcAft>
              <a:buNone/>
            </a:pPr>
            <a:r>
              <a:rPr lang="fr-BE" sz="2400" b="0" i="0" dirty="0">
                <a:solidFill>
                  <a:srgbClr val="000000"/>
                </a:solidFill>
                <a:latin typeface="Arial"/>
                <a:ea typeface="+mn-ea"/>
                <a:cs typeface="+mn-cs"/>
              </a:rPr>
              <a:t>Le réseau 192.168.10.0 /24 ne peut pas utiliser TFTP pour se connecter au réseau 192.168.30.0 /24.</a:t>
            </a:r>
            <a:endParaRPr lang="en-US" dirty="0" smtClean="0"/>
          </a:p>
        </p:txBody>
      </p:sp>
      <p:pic>
        <p:nvPicPr>
          <p:cNvPr id="2" name="Picture 1"/>
          <p:cNvPicPr>
            <a:picLocks noChangeAspect="1"/>
          </p:cNvPicPr>
          <p:nvPr/>
        </p:nvPicPr>
        <p:blipFill>
          <a:blip r:embed="rId3"/>
          <a:stretch>
            <a:fillRect/>
          </a:stretch>
        </p:blipFill>
        <p:spPr>
          <a:xfrm>
            <a:off x="4101323" y="2597135"/>
            <a:ext cx="4689675" cy="4009921"/>
          </a:xfrm>
          <a:prstGeom prst="rect">
            <a:avLst/>
          </a:prstGeom>
        </p:spPr>
      </p:pic>
    </p:spTree>
    <p:extLst>
      <p:ext uri="{BB962C8B-B14F-4D97-AF65-F5344CB8AC3E}">
        <p14:creationId xmlns="" xmlns:p14="http://schemas.microsoft.com/office/powerpoint/2010/main" val="543060281"/>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Objectif des listes de contrôle d'accès</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Conversation TCP</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737709" y="1565275"/>
            <a:ext cx="5573332" cy="4386263"/>
          </a:xfrm>
        </p:spPr>
      </p:pic>
    </p:spTree>
    <p:extLst>
      <p:ext uri="{BB962C8B-B14F-4D97-AF65-F5344CB8AC3E}">
        <p14:creationId xmlns="" xmlns:p14="http://schemas.microsoft.com/office/powerpoint/2010/main" val="3691409995"/>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70983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Erreurs courantes avec les listes de contrôle d'accès </a:t>
            </a:r>
            <a:br>
              <a:rPr lang="fr-FR" sz="1800" b="1" i="0" dirty="0" smtClean="0">
                <a:solidFill>
                  <a:srgbClr val="708CA1"/>
                </a:solidFill>
                <a:latin typeface="Arial"/>
                <a:ea typeface="+mj-ea"/>
                <a:cs typeface="+mj-cs"/>
              </a:rPr>
            </a:br>
            <a:r>
              <a:rPr lang="fr-FR" sz="2700" b="1" i="0" dirty="0" smtClean="0">
                <a:solidFill>
                  <a:srgbClr val="708CA1"/>
                </a:solidFill>
                <a:latin typeface="Arial"/>
                <a:ea typeface="+mj-ea"/>
                <a:cs typeface="+mj-cs"/>
              </a:rPr>
              <a:t>Résolution des erreurs courantes avec listes de contrôle d'accès – Exemple 3</a:t>
            </a:r>
            <a:endParaRPr lang="fr-FR"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lgn="l" defTabSz="814365">
              <a:spcBef>
                <a:spcPct val="50000"/>
              </a:spcBef>
              <a:spcAft>
                <a:spcPct val="0"/>
              </a:spcAft>
              <a:buNone/>
            </a:pPr>
            <a:r>
              <a:rPr lang="fr-BE" sz="2400" b="0" i="0">
                <a:solidFill>
                  <a:srgbClr val="000000"/>
                </a:solidFill>
                <a:latin typeface="Arial"/>
                <a:ea typeface="+mn-ea"/>
                <a:cs typeface="+mn-cs"/>
              </a:rPr>
              <a:t>Le réseau 192.168.11.0 /24 peut utiliser Telnet pour se connecter à 192.168.30.0 /24 alors que cette connexion doit être interdite.</a:t>
            </a:r>
            <a:endParaRPr lang="en-US" dirty="0" smtClean="0"/>
          </a:p>
        </p:txBody>
      </p:sp>
      <p:pic>
        <p:nvPicPr>
          <p:cNvPr id="4" name="Picture 3"/>
          <p:cNvPicPr>
            <a:picLocks noChangeAspect="1"/>
          </p:cNvPicPr>
          <p:nvPr/>
        </p:nvPicPr>
        <p:blipFill>
          <a:blip r:embed="rId3"/>
          <a:stretch>
            <a:fillRect/>
          </a:stretch>
        </p:blipFill>
        <p:spPr>
          <a:xfrm>
            <a:off x="4214028" y="3636378"/>
            <a:ext cx="4699468" cy="2908606"/>
          </a:xfrm>
          <a:prstGeom prst="rect">
            <a:avLst/>
          </a:prstGeom>
        </p:spPr>
      </p:pic>
      <p:pic>
        <p:nvPicPr>
          <p:cNvPr id="3" name="Picture 2"/>
          <p:cNvPicPr>
            <a:picLocks noChangeAspect="1"/>
          </p:cNvPicPr>
          <p:nvPr/>
        </p:nvPicPr>
        <p:blipFill>
          <a:blip r:embed="rId4"/>
          <a:stretch>
            <a:fillRect/>
          </a:stretch>
        </p:blipFill>
        <p:spPr>
          <a:xfrm>
            <a:off x="384427" y="2765545"/>
            <a:ext cx="5502755" cy="1185209"/>
          </a:xfrm>
          <a:prstGeom prst="rect">
            <a:avLst/>
          </a:prstGeom>
        </p:spPr>
      </p:pic>
    </p:spTree>
    <p:extLst>
      <p:ext uri="{BB962C8B-B14F-4D97-AF65-F5344CB8AC3E}">
        <p14:creationId xmlns="" xmlns:p14="http://schemas.microsoft.com/office/powerpoint/2010/main" val="1341001151"/>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680807"/>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Erreurs courantes avec les listes de contrôle d'accès </a:t>
            </a:r>
            <a:br>
              <a:rPr lang="fr-FR" sz="1800" b="1" i="0" dirty="0" smtClean="0">
                <a:solidFill>
                  <a:srgbClr val="708CA1"/>
                </a:solidFill>
                <a:latin typeface="Arial"/>
                <a:ea typeface="+mj-ea"/>
                <a:cs typeface="+mj-cs"/>
              </a:rPr>
            </a:br>
            <a:r>
              <a:rPr lang="fr-FR" sz="2700" b="1" i="0" dirty="0" smtClean="0">
                <a:solidFill>
                  <a:srgbClr val="708CA1"/>
                </a:solidFill>
                <a:latin typeface="Arial"/>
                <a:ea typeface="+mj-ea"/>
                <a:cs typeface="+mj-cs"/>
              </a:rPr>
              <a:t>Résolution des erreurs courantes avec listes de contrôle d'accès – Exemple 4</a:t>
            </a:r>
            <a:endParaRPr lang="fr-FR"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8208962" cy="4386263"/>
          </a:xfrm>
        </p:spPr>
        <p:txBody>
          <a:bodyPr/>
          <a:lstStyle/>
          <a:p>
            <a:pPr marL="0" indent="0" algn="l" defTabSz="814365">
              <a:spcBef>
                <a:spcPct val="50000"/>
              </a:spcBef>
              <a:spcAft>
                <a:spcPct val="0"/>
              </a:spcAft>
              <a:buNone/>
            </a:pPr>
            <a:r>
              <a:rPr lang="fr-BE" sz="2400" b="0" i="0" dirty="0">
                <a:solidFill>
                  <a:srgbClr val="000000"/>
                </a:solidFill>
                <a:latin typeface="Arial"/>
                <a:ea typeface="+mn-ea"/>
                <a:cs typeface="+mn-cs"/>
              </a:rPr>
              <a:t>L'hôte 192.168.30.12 peut utiliser Telnet pour se connecter à 192.168.31.12, mais la politique de l'entreprise stipule que cette connexion ne doit pas être autorisée.</a:t>
            </a:r>
            <a:endParaRPr lang="en-US" dirty="0" smtClean="0"/>
          </a:p>
        </p:txBody>
      </p:sp>
      <p:pic>
        <p:nvPicPr>
          <p:cNvPr id="3" name="Picture 2"/>
          <p:cNvPicPr>
            <a:picLocks noChangeAspect="1"/>
          </p:cNvPicPr>
          <p:nvPr/>
        </p:nvPicPr>
        <p:blipFill>
          <a:blip r:embed="rId3"/>
          <a:stretch>
            <a:fillRect/>
          </a:stretch>
        </p:blipFill>
        <p:spPr>
          <a:xfrm>
            <a:off x="3937930" y="3406152"/>
            <a:ext cx="5090630" cy="3157395"/>
          </a:xfrm>
          <a:prstGeom prst="rect">
            <a:avLst/>
          </a:prstGeom>
        </p:spPr>
      </p:pic>
      <p:pic>
        <p:nvPicPr>
          <p:cNvPr id="2" name="Picture 1"/>
          <p:cNvPicPr>
            <a:picLocks noChangeAspect="1"/>
          </p:cNvPicPr>
          <p:nvPr/>
        </p:nvPicPr>
        <p:blipFill>
          <a:blip r:embed="rId4"/>
          <a:stretch>
            <a:fillRect/>
          </a:stretch>
        </p:blipFill>
        <p:spPr>
          <a:xfrm>
            <a:off x="346327" y="2763412"/>
            <a:ext cx="5291110" cy="966972"/>
          </a:xfrm>
          <a:prstGeom prst="rect">
            <a:avLst/>
          </a:prstGeom>
        </p:spPr>
      </p:pic>
    </p:spTree>
    <p:extLst>
      <p:ext uri="{BB962C8B-B14F-4D97-AF65-F5344CB8AC3E}">
        <p14:creationId xmlns="" xmlns:p14="http://schemas.microsoft.com/office/powerpoint/2010/main" val="3913861493"/>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695321"/>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Erreurs courantes avec les listes de contrôle d'accès </a:t>
            </a:r>
            <a:br>
              <a:rPr lang="fr-FR" sz="1800" b="1" i="0" dirty="0" smtClean="0">
                <a:solidFill>
                  <a:srgbClr val="708CA1"/>
                </a:solidFill>
                <a:latin typeface="Arial"/>
                <a:ea typeface="+mj-ea"/>
                <a:cs typeface="+mj-cs"/>
              </a:rPr>
            </a:br>
            <a:r>
              <a:rPr lang="fr-FR" sz="2700" b="1" i="0" dirty="0" smtClean="0">
                <a:solidFill>
                  <a:srgbClr val="708CA1"/>
                </a:solidFill>
                <a:latin typeface="Arial"/>
                <a:ea typeface="+mj-ea"/>
                <a:cs typeface="+mj-cs"/>
              </a:rPr>
              <a:t>Résolution des erreurs courantes avec listes de contrôle d'accès – Exemple 5</a:t>
            </a:r>
            <a:endParaRPr lang="fr-FR"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652359"/>
            <a:ext cx="7940675" cy="4386263"/>
          </a:xfrm>
        </p:spPr>
        <p:txBody>
          <a:bodyPr/>
          <a:lstStyle/>
          <a:p>
            <a:pPr marL="0" indent="0" algn="l" defTabSz="814365">
              <a:spcBef>
                <a:spcPct val="50000"/>
              </a:spcBef>
              <a:spcAft>
                <a:spcPct val="0"/>
              </a:spcAft>
              <a:buNone/>
            </a:pPr>
            <a:r>
              <a:rPr lang="fr-BE" sz="2400" b="0" i="0" dirty="0">
                <a:solidFill>
                  <a:srgbClr val="000000"/>
                </a:solidFill>
                <a:latin typeface="Arial"/>
                <a:ea typeface="+mn-ea"/>
                <a:cs typeface="+mn-cs"/>
              </a:rPr>
              <a:t>L'hôte 192.168.30.12 peut utiliser Telnet pour se connecter à 192.168.31.12, mais selon la stratégie de sécurité, cette connexion ne doit pas être autorisée.</a:t>
            </a:r>
            <a:endParaRPr lang="en-US" dirty="0" smtClean="0"/>
          </a:p>
        </p:txBody>
      </p:sp>
      <p:pic>
        <p:nvPicPr>
          <p:cNvPr id="4" name="Picture 3"/>
          <p:cNvPicPr>
            <a:picLocks noChangeAspect="1"/>
          </p:cNvPicPr>
          <p:nvPr/>
        </p:nvPicPr>
        <p:blipFill>
          <a:blip r:embed="rId3"/>
          <a:stretch>
            <a:fillRect/>
          </a:stretch>
        </p:blipFill>
        <p:spPr>
          <a:xfrm>
            <a:off x="4049158" y="3540665"/>
            <a:ext cx="4939971" cy="3052288"/>
          </a:xfrm>
          <a:prstGeom prst="rect">
            <a:avLst/>
          </a:prstGeom>
        </p:spPr>
      </p:pic>
      <p:pic>
        <p:nvPicPr>
          <p:cNvPr id="2" name="Picture 1"/>
          <p:cNvPicPr>
            <a:picLocks noChangeAspect="1"/>
          </p:cNvPicPr>
          <p:nvPr/>
        </p:nvPicPr>
        <p:blipFill>
          <a:blip r:embed="rId4"/>
          <a:stretch>
            <a:fillRect/>
          </a:stretch>
        </p:blipFill>
        <p:spPr>
          <a:xfrm>
            <a:off x="232027" y="2909850"/>
            <a:ext cx="5541235" cy="1032749"/>
          </a:xfrm>
          <a:prstGeom prst="rect">
            <a:avLst/>
          </a:prstGeom>
        </p:spPr>
      </p:pic>
    </p:spTree>
    <p:extLst>
      <p:ext uri="{BB962C8B-B14F-4D97-AF65-F5344CB8AC3E}">
        <p14:creationId xmlns="" xmlns:p14="http://schemas.microsoft.com/office/powerpoint/2010/main" val="1724503731"/>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Création de listes de contrôle d'accès IPv6</a:t>
            </a:r>
            <a:br>
              <a:rPr lang="fr-FR" sz="18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Types de listes de contrôle d'accès IPv6</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567497" y="1565275"/>
            <a:ext cx="7913757" cy="4386263"/>
          </a:xfrm>
        </p:spPr>
      </p:pic>
    </p:spTree>
    <p:extLst>
      <p:ext uri="{BB962C8B-B14F-4D97-AF65-F5344CB8AC3E}">
        <p14:creationId xmlns="" xmlns:p14="http://schemas.microsoft.com/office/powerpoint/2010/main" val="231657202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869489"/>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Création de listes de contrôle d'accès IPv6</a:t>
            </a:r>
            <a:br>
              <a:rPr lang="fr-FR" sz="18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Comparaison des listes de contrôle d'accès IPv4 et IPv6</a:t>
            </a:r>
            <a:endParaRPr lang="fr-FR"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812013"/>
            <a:ext cx="8228012" cy="4760237"/>
          </a:xfrm>
        </p:spPr>
        <p:txBody>
          <a:bodyPr/>
          <a:lstStyle/>
          <a:p>
            <a:pPr marL="0" indent="0" algn="l" defTabSz="814365">
              <a:spcBef>
                <a:spcPct val="50000"/>
              </a:spcBef>
              <a:spcAft>
                <a:spcPct val="0"/>
              </a:spcAft>
              <a:buNone/>
            </a:pPr>
            <a:r>
              <a:rPr lang="fr-BE" sz="2400" b="0" i="0" dirty="0">
                <a:solidFill>
                  <a:srgbClr val="000000"/>
                </a:solidFill>
                <a:latin typeface="Arial"/>
                <a:ea typeface="+mn-ea"/>
                <a:cs typeface="+mn-cs"/>
              </a:rPr>
              <a:t>Bien que les adresses IPv4 et IPv6 liste sont très similaires, il existe trois différences entre eux.</a:t>
            </a:r>
            <a:endParaRPr lang="en-US" dirty="0"/>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Application d'une liste de contrôle d'accès IPv6</a:t>
            </a:r>
          </a:p>
          <a:p>
            <a:pPr marL="338145" lvl="1" indent="0" algn="l" defTabSz="814365">
              <a:spcBef>
                <a:spcPct val="35000"/>
              </a:spcBef>
              <a:spcAft>
                <a:spcPct val="0"/>
              </a:spcAft>
              <a:buNone/>
            </a:pPr>
            <a:r>
              <a:rPr lang="fr-BE" sz="2000" b="0" i="0" dirty="0">
                <a:solidFill>
                  <a:srgbClr val="000000"/>
                </a:solidFill>
                <a:latin typeface="Arial"/>
                <a:ea typeface="+mn-ea"/>
                <a:cs typeface="+mn-cs"/>
              </a:rPr>
              <a:t>IPv6 utilise la commande </a:t>
            </a:r>
            <a:r>
              <a:rPr lang="fr-BE" sz="2000" b="1" i="0" dirty="0">
                <a:solidFill>
                  <a:srgbClr val="000000"/>
                </a:solidFill>
                <a:latin typeface="Courier"/>
                <a:ea typeface="+mn-ea"/>
                <a:cs typeface="Courier"/>
              </a:rPr>
              <a:t>ipv6 </a:t>
            </a:r>
            <a:r>
              <a:rPr lang="fr-BE" sz="2000" b="1" i="0" dirty="0" err="1">
                <a:solidFill>
                  <a:srgbClr val="000000"/>
                </a:solidFill>
                <a:latin typeface="Courier"/>
                <a:ea typeface="+mn-ea"/>
                <a:cs typeface="Courier"/>
              </a:rPr>
              <a:t>traffic</a:t>
            </a:r>
            <a:r>
              <a:rPr lang="fr-BE" sz="2000" b="1" i="0" dirty="0">
                <a:solidFill>
                  <a:srgbClr val="000000"/>
                </a:solidFill>
                <a:latin typeface="Courier"/>
                <a:ea typeface="+mn-ea"/>
                <a:cs typeface="Courier"/>
              </a:rPr>
              <a:t>-</a:t>
            </a:r>
            <a:r>
              <a:rPr lang="fr-BE" sz="2000" b="1" i="0" dirty="0" err="1">
                <a:solidFill>
                  <a:srgbClr val="000000"/>
                </a:solidFill>
                <a:latin typeface="Courier"/>
                <a:ea typeface="+mn-ea"/>
                <a:cs typeface="Courier"/>
              </a:rPr>
              <a:t>filter</a:t>
            </a:r>
            <a:r>
              <a:rPr lang="fr-BE" sz="2000" b="0" i="0" dirty="0">
                <a:solidFill>
                  <a:srgbClr val="000000"/>
                </a:solidFill>
                <a:latin typeface="Courier"/>
                <a:ea typeface="+mn-ea"/>
                <a:cs typeface="Courier"/>
              </a:rPr>
              <a:t> </a:t>
            </a:r>
            <a:r>
              <a:rPr lang="fr-BE" sz="2000" b="0" i="0" dirty="0">
                <a:solidFill>
                  <a:srgbClr val="000000"/>
                </a:solidFill>
                <a:latin typeface="Arial"/>
                <a:ea typeface="+mn-ea"/>
                <a:cs typeface="+mn-cs"/>
              </a:rPr>
              <a:t>pour effectuer la même tâche sur les interfaces IPv6.</a:t>
            </a:r>
            <a:endParaRPr lang="en-US" dirty="0"/>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Aucun masque générique</a:t>
            </a:r>
          </a:p>
          <a:p>
            <a:pPr marL="338145" lvl="1" indent="0" algn="l" defTabSz="814365">
              <a:spcBef>
                <a:spcPct val="35000"/>
              </a:spcBef>
              <a:spcAft>
                <a:spcPct val="0"/>
              </a:spcAft>
              <a:buNone/>
            </a:pPr>
            <a:r>
              <a:rPr lang="fr-BE" sz="2000" b="0" i="0" dirty="0">
                <a:solidFill>
                  <a:srgbClr val="000000"/>
                </a:solidFill>
                <a:latin typeface="Arial"/>
                <a:ea typeface="+mn-ea"/>
                <a:cs typeface="+mn-cs"/>
              </a:rPr>
              <a:t>La longueur de préfixe est utilisée pour indiquer dans quelle mesure l'adresse IPv6 source ou de destination doit correspondre.</a:t>
            </a:r>
            <a:endParaRPr lang="en-US" dirty="0"/>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Instructions supplémentaires par défaut</a:t>
            </a:r>
          </a:p>
          <a:p>
            <a:pPr marL="338145" lvl="1" indent="0" algn="l" defTabSz="814365">
              <a:spcBef>
                <a:spcPct val="35000"/>
              </a:spcBef>
              <a:spcAft>
                <a:spcPct val="0"/>
              </a:spcAft>
              <a:buNone/>
            </a:pPr>
            <a:r>
              <a:rPr lang="en-US" sz="2000" b="1" i="0" dirty="0">
                <a:solidFill>
                  <a:srgbClr val="000000"/>
                </a:solidFill>
                <a:latin typeface="Courier"/>
                <a:ea typeface="+mn-ea"/>
                <a:cs typeface="Courier"/>
              </a:rPr>
              <a:t>permit </a:t>
            </a:r>
            <a:r>
              <a:rPr lang="en-US" sz="2000" b="1" i="0" dirty="0" err="1">
                <a:solidFill>
                  <a:srgbClr val="000000"/>
                </a:solidFill>
                <a:latin typeface="Courier"/>
                <a:ea typeface="+mn-ea"/>
                <a:cs typeface="Courier"/>
              </a:rPr>
              <a:t>icmp</a:t>
            </a:r>
            <a:r>
              <a:rPr lang="en-US" sz="2000" b="1" i="0" dirty="0">
                <a:solidFill>
                  <a:srgbClr val="000000"/>
                </a:solidFill>
                <a:latin typeface="Courier"/>
                <a:ea typeface="+mn-ea"/>
                <a:cs typeface="Courier"/>
              </a:rPr>
              <a:t> any </a:t>
            </a:r>
            <a:r>
              <a:rPr lang="en-US" sz="2000" b="1" i="0" dirty="0" err="1">
                <a:solidFill>
                  <a:srgbClr val="000000"/>
                </a:solidFill>
                <a:latin typeface="Courier"/>
                <a:ea typeface="+mn-ea"/>
                <a:cs typeface="Courier"/>
              </a:rPr>
              <a:t>any</a:t>
            </a:r>
            <a:r>
              <a:rPr lang="en-US" sz="2000" b="1" i="0" dirty="0">
                <a:solidFill>
                  <a:srgbClr val="000000"/>
                </a:solidFill>
                <a:latin typeface="Courier"/>
                <a:ea typeface="+mn-ea"/>
                <a:cs typeface="Courier"/>
              </a:rPr>
              <a:t> </a:t>
            </a:r>
            <a:r>
              <a:rPr lang="en-US" sz="2000" b="1" i="0" dirty="0" err="1">
                <a:solidFill>
                  <a:srgbClr val="000000"/>
                </a:solidFill>
                <a:latin typeface="Courier"/>
                <a:ea typeface="+mn-ea"/>
                <a:cs typeface="Courier"/>
              </a:rPr>
              <a:t>nd-na</a:t>
            </a:r>
            <a:endParaRPr lang="en-US" dirty="0">
              <a:latin typeface="Courier"/>
              <a:cs typeface="Courier"/>
            </a:endParaRPr>
          </a:p>
          <a:p>
            <a:pPr marL="338145" lvl="1" indent="0" algn="l" defTabSz="814365">
              <a:spcBef>
                <a:spcPct val="35000"/>
              </a:spcBef>
              <a:spcAft>
                <a:spcPct val="0"/>
              </a:spcAft>
              <a:buNone/>
            </a:pPr>
            <a:r>
              <a:rPr lang="en-US" sz="2000" b="1" i="0" dirty="0">
                <a:solidFill>
                  <a:srgbClr val="000000"/>
                </a:solidFill>
                <a:latin typeface="Courier"/>
                <a:ea typeface="+mn-ea"/>
                <a:cs typeface="Courier"/>
              </a:rPr>
              <a:t>permit </a:t>
            </a:r>
            <a:r>
              <a:rPr lang="en-US" sz="2000" b="1" i="0" dirty="0" err="1">
                <a:solidFill>
                  <a:srgbClr val="000000"/>
                </a:solidFill>
                <a:latin typeface="Courier"/>
                <a:ea typeface="+mn-ea"/>
                <a:cs typeface="Courier"/>
              </a:rPr>
              <a:t>icmp</a:t>
            </a:r>
            <a:r>
              <a:rPr lang="en-US" sz="2000" b="1" i="0" dirty="0">
                <a:solidFill>
                  <a:srgbClr val="000000"/>
                </a:solidFill>
                <a:latin typeface="Courier"/>
                <a:ea typeface="+mn-ea"/>
                <a:cs typeface="Courier"/>
              </a:rPr>
              <a:t> any </a:t>
            </a:r>
            <a:r>
              <a:rPr lang="en-US" sz="2000" b="1" i="0" dirty="0" err="1">
                <a:solidFill>
                  <a:srgbClr val="000000"/>
                </a:solidFill>
                <a:latin typeface="Courier"/>
                <a:ea typeface="+mn-ea"/>
                <a:cs typeface="Courier"/>
              </a:rPr>
              <a:t>any</a:t>
            </a:r>
            <a:r>
              <a:rPr lang="en-US" sz="2000" b="1" i="0" dirty="0">
                <a:solidFill>
                  <a:srgbClr val="000000"/>
                </a:solidFill>
                <a:latin typeface="Courier"/>
                <a:ea typeface="+mn-ea"/>
                <a:cs typeface="Courier"/>
              </a:rPr>
              <a:t> </a:t>
            </a:r>
            <a:r>
              <a:rPr lang="en-US" sz="2000" b="1" i="0" dirty="0" err="1">
                <a:solidFill>
                  <a:srgbClr val="000000"/>
                </a:solidFill>
                <a:latin typeface="Courier"/>
                <a:ea typeface="+mn-ea"/>
                <a:cs typeface="Courier"/>
              </a:rPr>
              <a:t>nd</a:t>
            </a:r>
            <a:r>
              <a:rPr lang="en-US" sz="2000" b="1" i="0" dirty="0">
                <a:solidFill>
                  <a:srgbClr val="000000"/>
                </a:solidFill>
                <a:latin typeface="Courier"/>
                <a:ea typeface="+mn-ea"/>
                <a:cs typeface="Courier"/>
              </a:rPr>
              <a:t>-ns</a:t>
            </a:r>
            <a:endParaRPr lang="en-US" dirty="0">
              <a:latin typeface="Courier"/>
              <a:cs typeface="Courier"/>
            </a:endParaRPr>
          </a:p>
        </p:txBody>
      </p:sp>
    </p:spTree>
    <p:extLst>
      <p:ext uri="{BB962C8B-B14F-4D97-AF65-F5344CB8AC3E}">
        <p14:creationId xmlns="" xmlns:p14="http://schemas.microsoft.com/office/powerpoint/2010/main" val="3509965954"/>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Configuration des listes de contrôle d'accès IPv6 </a:t>
            </a:r>
            <a:br>
              <a:rPr lang="fr-FR" sz="18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Configuration de la topologie IPv6</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558960" y="1565275"/>
            <a:ext cx="7930830" cy="4386263"/>
          </a:xfrm>
        </p:spPr>
      </p:pic>
    </p:spTree>
    <p:extLst>
      <p:ext uri="{BB962C8B-B14F-4D97-AF65-F5344CB8AC3E}">
        <p14:creationId xmlns="" xmlns:p14="http://schemas.microsoft.com/office/powerpoint/2010/main" val="445637430"/>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54239" y="753377"/>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Configuration des listes de contrôle d'accès IPv6 </a:t>
            </a:r>
            <a:br>
              <a:rPr lang="fr-FR" sz="18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Configuration des listes de contrôle d'accès IPv6</a:t>
            </a:r>
            <a:endParaRPr lang="fr-FR"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7" y="1652360"/>
            <a:ext cx="8343219" cy="3645354"/>
          </a:xfrm>
        </p:spPr>
        <p:txBody>
          <a:bodyPr/>
          <a:lstStyle/>
          <a:p>
            <a:pPr marL="0" indent="0" algn="l" defTabSz="814365">
              <a:spcBef>
                <a:spcPct val="50000"/>
              </a:spcBef>
              <a:spcAft>
                <a:spcPct val="0"/>
              </a:spcAft>
              <a:buNone/>
            </a:pPr>
            <a:r>
              <a:rPr lang="fr-BE" sz="2100" b="0" i="0" dirty="0">
                <a:solidFill>
                  <a:srgbClr val="000000"/>
                </a:solidFill>
                <a:latin typeface="Arial"/>
                <a:ea typeface="+mn-ea"/>
                <a:cs typeface="+mn-cs"/>
              </a:rPr>
              <a:t>Il existe trois étapes de base pour configurer une liste de contrôle d'accès IPv6 :</a:t>
            </a:r>
          </a:p>
          <a:p>
            <a:pPr marL="236555" indent="-236555" algn="l" defTabSz="814365">
              <a:lnSpc>
                <a:spcPct val="95000"/>
              </a:lnSpc>
              <a:spcBef>
                <a:spcPct val="50000"/>
              </a:spcBef>
              <a:spcAft>
                <a:spcPct val="0"/>
              </a:spcAft>
              <a:buClr>
                <a:srgbClr val="708CA1"/>
              </a:buClr>
              <a:buFont typeface="Wingdings"/>
              <a:buChar char="§"/>
            </a:pPr>
            <a:r>
              <a:rPr lang="fr-BE" sz="2100" b="0" i="0" dirty="0">
                <a:solidFill>
                  <a:srgbClr val="000000"/>
                </a:solidFill>
                <a:latin typeface="Arial"/>
                <a:ea typeface="+mn-ea"/>
                <a:cs typeface="+mn-cs"/>
              </a:rPr>
              <a:t>En mode de configuration globale, utilisez la commande</a:t>
            </a:r>
            <a:r>
              <a:rPr lang="fr-BE" sz="2100" b="0" i="0" dirty="0">
                <a:solidFill>
                  <a:srgbClr val="000000"/>
                </a:solidFill>
                <a:latin typeface="Courier"/>
                <a:ea typeface="+mn-ea"/>
                <a:cs typeface="Courier"/>
              </a:rPr>
              <a:t> </a:t>
            </a:r>
            <a:r>
              <a:rPr lang="fr-BE" sz="2100" b="1" i="0" dirty="0">
                <a:solidFill>
                  <a:srgbClr val="000000"/>
                </a:solidFill>
                <a:latin typeface="Courier"/>
                <a:ea typeface="+mn-ea"/>
                <a:cs typeface="Courier"/>
              </a:rPr>
              <a:t>ipv6 </a:t>
            </a:r>
            <a:r>
              <a:rPr lang="fr-BE" sz="2100" b="1" i="0" dirty="0" err="1">
                <a:solidFill>
                  <a:srgbClr val="000000"/>
                </a:solidFill>
                <a:latin typeface="Courier"/>
                <a:ea typeface="+mn-ea"/>
                <a:cs typeface="Courier"/>
              </a:rPr>
              <a:t>access</a:t>
            </a:r>
            <a:r>
              <a:rPr lang="fr-BE" sz="2100" b="1" i="0" dirty="0">
                <a:solidFill>
                  <a:srgbClr val="000000"/>
                </a:solidFill>
                <a:latin typeface="Courier"/>
                <a:ea typeface="+mn-ea"/>
                <a:cs typeface="Courier"/>
              </a:rPr>
              <a:t>-</a:t>
            </a:r>
            <a:r>
              <a:rPr lang="fr-BE" sz="2100" b="1" i="0" dirty="0" err="1">
                <a:solidFill>
                  <a:srgbClr val="000000"/>
                </a:solidFill>
                <a:latin typeface="Courier"/>
                <a:ea typeface="+mn-ea"/>
                <a:cs typeface="Courier"/>
              </a:rPr>
              <a:t>list</a:t>
            </a:r>
            <a:r>
              <a:rPr lang="fr-BE" sz="2100" b="0" i="1" dirty="0" err="1">
                <a:solidFill>
                  <a:srgbClr val="000000"/>
                </a:solidFill>
                <a:latin typeface="Courier"/>
                <a:ea typeface="+mn-ea"/>
                <a:cs typeface="Courier"/>
              </a:rPr>
              <a:t>name</a:t>
            </a:r>
            <a:r>
              <a:rPr lang="fr-BE" sz="2100" b="0" i="0" dirty="0">
                <a:solidFill>
                  <a:srgbClr val="000000"/>
                </a:solidFill>
                <a:latin typeface="Arial"/>
                <a:ea typeface="+mn-ea"/>
                <a:cs typeface="+mn-cs"/>
              </a:rPr>
              <a:t> pour créer une liste de contrôle d'accès IPv6. </a:t>
            </a:r>
          </a:p>
          <a:p>
            <a:pPr marL="236555" indent="-236555" algn="l" defTabSz="814365">
              <a:lnSpc>
                <a:spcPct val="95000"/>
              </a:lnSpc>
              <a:spcBef>
                <a:spcPct val="50000"/>
              </a:spcBef>
              <a:spcAft>
                <a:spcPct val="0"/>
              </a:spcAft>
              <a:buClr>
                <a:srgbClr val="708CA1"/>
              </a:buClr>
              <a:buFont typeface="Wingdings"/>
              <a:buChar char="§"/>
            </a:pPr>
            <a:r>
              <a:rPr lang="fr-BE" sz="2100" b="0" i="0" dirty="0">
                <a:solidFill>
                  <a:srgbClr val="000000"/>
                </a:solidFill>
                <a:latin typeface="Arial"/>
                <a:ea typeface="+mn-ea"/>
                <a:cs typeface="+mn-cs"/>
              </a:rPr>
              <a:t>En mode de configuration des listes de contrôle d'accès nommées, utilisez les instructions </a:t>
            </a:r>
            <a:r>
              <a:rPr lang="fr-BE" sz="2100" b="1" i="0" dirty="0">
                <a:solidFill>
                  <a:srgbClr val="000000"/>
                </a:solidFill>
                <a:latin typeface="Courier"/>
                <a:ea typeface="+mn-ea"/>
                <a:cs typeface="Courier"/>
              </a:rPr>
              <a:t>permit</a:t>
            </a:r>
            <a:r>
              <a:rPr lang="fr-BE" sz="2100" b="0" i="0" dirty="0">
                <a:solidFill>
                  <a:srgbClr val="000000"/>
                </a:solidFill>
                <a:latin typeface="Arial"/>
                <a:ea typeface="+mn-ea"/>
                <a:cs typeface="+mn-cs"/>
              </a:rPr>
              <a:t> ou </a:t>
            </a:r>
            <a:r>
              <a:rPr lang="fr-BE" sz="2100" b="1" i="0" dirty="0" err="1">
                <a:solidFill>
                  <a:srgbClr val="000000"/>
                </a:solidFill>
                <a:latin typeface="Courier"/>
                <a:ea typeface="+mn-ea"/>
                <a:cs typeface="Courier"/>
              </a:rPr>
              <a:t>deny</a:t>
            </a:r>
            <a:r>
              <a:rPr lang="fr-BE" sz="2100" b="0" i="0" dirty="0">
                <a:solidFill>
                  <a:srgbClr val="000000"/>
                </a:solidFill>
                <a:latin typeface="Arial"/>
                <a:ea typeface="+mn-ea"/>
                <a:cs typeface="+mn-cs"/>
              </a:rPr>
              <a:t> pour spécifier une ou plusieurs conditions pour déterminer si un paquet est transféré ou abandonné.</a:t>
            </a:r>
          </a:p>
          <a:p>
            <a:pPr marL="236555" indent="-236555" algn="l" defTabSz="814365">
              <a:lnSpc>
                <a:spcPct val="95000"/>
              </a:lnSpc>
              <a:spcBef>
                <a:spcPct val="50000"/>
              </a:spcBef>
              <a:spcAft>
                <a:spcPct val="0"/>
              </a:spcAft>
              <a:buClr>
                <a:srgbClr val="708CA1"/>
              </a:buClr>
              <a:buFont typeface="Wingdings"/>
              <a:buChar char="§"/>
            </a:pPr>
            <a:r>
              <a:rPr lang="fr-BE" sz="2100" b="0" i="0" dirty="0">
                <a:solidFill>
                  <a:srgbClr val="000000"/>
                </a:solidFill>
                <a:latin typeface="Arial"/>
                <a:ea typeface="+mn-ea"/>
                <a:cs typeface="+mn-cs"/>
              </a:rPr>
              <a:t>Retournez au mode d'exécution privilégié à l'aide de la commande </a:t>
            </a:r>
            <a:r>
              <a:rPr lang="fr-BE" sz="2100" b="1" i="0" dirty="0">
                <a:solidFill>
                  <a:srgbClr val="000000"/>
                </a:solidFill>
                <a:latin typeface="Courier"/>
                <a:ea typeface="+mn-ea"/>
                <a:cs typeface="Courier"/>
              </a:rPr>
              <a:t>end</a:t>
            </a:r>
            <a:r>
              <a:rPr lang="fr-BE" sz="2100" b="0" i="0" dirty="0">
                <a:solidFill>
                  <a:srgbClr val="000000"/>
                </a:solidFill>
                <a:latin typeface="Arial"/>
                <a:ea typeface="+mn-ea"/>
                <a:cs typeface="+mn-cs"/>
              </a:rPr>
              <a:t>.</a:t>
            </a:r>
            <a:endParaRPr lang="en-US" sz="2100" dirty="0" smtClean="0"/>
          </a:p>
        </p:txBody>
      </p:sp>
      <p:pic>
        <p:nvPicPr>
          <p:cNvPr id="2" name="Picture 1"/>
          <p:cNvPicPr>
            <a:picLocks noChangeAspect="1"/>
          </p:cNvPicPr>
          <p:nvPr/>
        </p:nvPicPr>
        <p:blipFill>
          <a:blip r:embed="rId3"/>
          <a:stretch>
            <a:fillRect/>
          </a:stretch>
        </p:blipFill>
        <p:spPr>
          <a:xfrm>
            <a:off x="1615041" y="5190638"/>
            <a:ext cx="6118457" cy="1364307"/>
          </a:xfrm>
          <a:prstGeom prst="rect">
            <a:avLst/>
          </a:prstGeom>
        </p:spPr>
      </p:pic>
    </p:spTree>
    <p:extLst>
      <p:ext uri="{BB962C8B-B14F-4D97-AF65-F5344CB8AC3E}">
        <p14:creationId xmlns="" xmlns:p14="http://schemas.microsoft.com/office/powerpoint/2010/main" val="2511612161"/>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724349"/>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Configuration des listes de contrôle d'accès IPv6 </a:t>
            </a:r>
            <a:br>
              <a:rPr lang="fr-FR" sz="18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Application d'une liste de contrôle d'accès IPv6 à une interface</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8089" r="-18089"/>
          <a:stretch>
            <a:fillRect/>
          </a:stretch>
        </p:blipFill>
        <p:spPr>
          <a:xfrm>
            <a:off x="554038" y="1565275"/>
            <a:ext cx="7940675" cy="4386263"/>
          </a:xfrm>
        </p:spPr>
      </p:pic>
    </p:spTree>
    <p:extLst>
      <p:ext uri="{BB962C8B-B14F-4D97-AF65-F5344CB8AC3E}">
        <p14:creationId xmlns="" xmlns:p14="http://schemas.microsoft.com/office/powerpoint/2010/main" val="3239606210"/>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767891"/>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Configuration des listes de contrôle d'accès IPv6 </a:t>
            </a:r>
            <a:br>
              <a:rPr lang="fr-FR" sz="18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Exemples de listes de contrôle d'accès IPv6 </a:t>
            </a:r>
            <a:endParaRPr lang="fr-FR"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lgn="l" defTabSz="814365">
              <a:spcBef>
                <a:spcPct val="50000"/>
              </a:spcBef>
              <a:spcAft>
                <a:spcPct val="0"/>
              </a:spcAft>
              <a:buNone/>
            </a:pPr>
            <a:r>
              <a:rPr lang="fr-BE" sz="2400" b="0" i="0" dirty="0">
                <a:solidFill>
                  <a:srgbClr val="000000"/>
                </a:solidFill>
                <a:latin typeface="Arial"/>
                <a:ea typeface="+mn-ea"/>
                <a:cs typeface="+mn-cs"/>
              </a:rPr>
              <a:t/>
            </a:r>
            <a:br>
              <a:rPr lang="fr-BE" sz="2400" b="0" i="0" dirty="0">
                <a:solidFill>
                  <a:srgbClr val="000000"/>
                </a:solidFill>
                <a:latin typeface="Arial"/>
                <a:ea typeface="+mn-ea"/>
                <a:cs typeface="+mn-cs"/>
              </a:rPr>
            </a:br>
            <a:r>
              <a:rPr lang="fr-BE" sz="2400" b="0" i="0" dirty="0">
                <a:solidFill>
                  <a:srgbClr val="000000"/>
                </a:solidFill>
                <a:latin typeface="Arial"/>
                <a:ea typeface="+mn-ea"/>
                <a:cs typeface="+mn-cs"/>
              </a:rPr>
              <a:t>Refuser FTP</a:t>
            </a:r>
          </a:p>
          <a:p>
            <a:pPr marL="0" indent="0" algn="l" defTabSz="814365">
              <a:spcBef>
                <a:spcPct val="50000"/>
              </a:spcBef>
              <a:spcAft>
                <a:spcPct val="0"/>
              </a:spcAft>
              <a:buNone/>
            </a:pPr>
            <a:r>
              <a:rPr lang="fr-BE" sz="2400" b="0" i="0" dirty="0">
                <a:solidFill>
                  <a:srgbClr val="000000"/>
                </a:solidFill>
                <a:latin typeface="Arial"/>
                <a:ea typeface="+mn-ea"/>
                <a:cs typeface="+mn-cs"/>
              </a:rPr>
              <a:t/>
            </a:r>
            <a:br>
              <a:rPr lang="fr-BE" sz="2400" b="0" i="0" dirty="0">
                <a:solidFill>
                  <a:srgbClr val="000000"/>
                </a:solidFill>
                <a:latin typeface="Arial"/>
                <a:ea typeface="+mn-ea"/>
                <a:cs typeface="+mn-cs"/>
              </a:rPr>
            </a:br>
            <a:endParaRPr lang="en-US" dirty="0" smtClean="0"/>
          </a:p>
          <a:p>
            <a:pPr marL="0" indent="0" algn="l" defTabSz="814365">
              <a:spcBef>
                <a:spcPct val="50000"/>
              </a:spcBef>
              <a:spcAft>
                <a:spcPct val="0"/>
              </a:spcAft>
              <a:buNone/>
            </a:pPr>
            <a:endParaRPr lang="en-US" dirty="0"/>
          </a:p>
          <a:p>
            <a:pPr marL="0" indent="0" algn="l" defTabSz="814365">
              <a:spcBef>
                <a:spcPct val="50000"/>
              </a:spcBef>
              <a:spcAft>
                <a:spcPct val="0"/>
              </a:spcAft>
              <a:buNone/>
            </a:pPr>
            <a:endParaRPr lang="en-US" dirty="0" smtClean="0"/>
          </a:p>
          <a:p>
            <a:pPr marL="0" indent="0" algn="l" defTabSz="814365">
              <a:spcBef>
                <a:spcPct val="50000"/>
              </a:spcBef>
              <a:spcAft>
                <a:spcPct val="0"/>
              </a:spcAft>
              <a:buNone/>
            </a:pPr>
            <a:r>
              <a:rPr lang="fr-BE" sz="2400" b="0" i="0" dirty="0">
                <a:solidFill>
                  <a:srgbClr val="000000"/>
                </a:solidFill>
                <a:latin typeface="Arial"/>
                <a:ea typeface="+mn-ea"/>
                <a:cs typeface="+mn-cs"/>
              </a:rPr>
              <a:t>Restriction de l'accès</a:t>
            </a:r>
          </a:p>
        </p:txBody>
      </p:sp>
      <p:pic>
        <p:nvPicPr>
          <p:cNvPr id="2" name="Picture 1"/>
          <p:cNvPicPr>
            <a:picLocks noChangeAspect="1"/>
          </p:cNvPicPr>
          <p:nvPr/>
        </p:nvPicPr>
        <p:blipFill>
          <a:blip r:embed="rId3"/>
          <a:stretch>
            <a:fillRect/>
          </a:stretch>
        </p:blipFill>
        <p:spPr>
          <a:xfrm>
            <a:off x="3940473" y="1622686"/>
            <a:ext cx="4463773" cy="1510254"/>
          </a:xfrm>
          <a:prstGeom prst="rect">
            <a:avLst/>
          </a:prstGeom>
        </p:spPr>
      </p:pic>
      <p:pic>
        <p:nvPicPr>
          <p:cNvPr id="3" name="Picture 2"/>
          <p:cNvPicPr>
            <a:picLocks noChangeAspect="1"/>
          </p:cNvPicPr>
          <p:nvPr/>
        </p:nvPicPr>
        <p:blipFill>
          <a:blip r:embed="rId4"/>
          <a:stretch>
            <a:fillRect/>
          </a:stretch>
        </p:blipFill>
        <p:spPr>
          <a:xfrm>
            <a:off x="3935668" y="3271443"/>
            <a:ext cx="4468579" cy="3426524"/>
          </a:xfrm>
          <a:prstGeom prst="rect">
            <a:avLst/>
          </a:prstGeom>
        </p:spPr>
      </p:pic>
    </p:spTree>
    <p:extLst>
      <p:ext uri="{BB962C8B-B14F-4D97-AF65-F5344CB8AC3E}">
        <p14:creationId xmlns="" xmlns:p14="http://schemas.microsoft.com/office/powerpoint/2010/main" val="2217303518"/>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695321"/>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Configuration des listes de contrôle d'accès IPv6 </a:t>
            </a:r>
            <a:br>
              <a:rPr lang="fr-FR" sz="18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Vérification des listes de contrôle d'accès IPv6 </a:t>
            </a:r>
            <a:endParaRPr lang="fr-FR" dirty="0" smtClean="0">
              <a:solidFill>
                <a:schemeClr val="accent5">
                  <a:lumMod val="75000"/>
                </a:schemeClr>
              </a:solidFill>
              <a:cs typeface="Arial" pitchFamily="34" charset="0"/>
            </a:endParaRPr>
          </a:p>
        </p:txBody>
      </p:sp>
      <p:pic>
        <p:nvPicPr>
          <p:cNvPr id="3" name="Picture 2"/>
          <p:cNvPicPr>
            <a:picLocks noChangeAspect="1"/>
          </p:cNvPicPr>
          <p:nvPr/>
        </p:nvPicPr>
        <p:blipFill>
          <a:blip r:embed="rId3"/>
          <a:stretch>
            <a:fillRect/>
          </a:stretch>
        </p:blipFill>
        <p:spPr>
          <a:xfrm>
            <a:off x="1212146" y="1528651"/>
            <a:ext cx="4848581" cy="2493935"/>
          </a:xfrm>
          <a:prstGeom prst="rect">
            <a:avLst/>
          </a:prstGeom>
        </p:spPr>
      </p:pic>
      <p:pic>
        <p:nvPicPr>
          <p:cNvPr id="4" name="Picture 3"/>
          <p:cNvPicPr>
            <a:picLocks noChangeAspect="1"/>
          </p:cNvPicPr>
          <p:nvPr/>
        </p:nvPicPr>
        <p:blipFill>
          <a:blip r:embed="rId4"/>
          <a:stretch>
            <a:fillRect/>
          </a:stretch>
        </p:blipFill>
        <p:spPr>
          <a:xfrm>
            <a:off x="1231387" y="4041193"/>
            <a:ext cx="4829340" cy="2494056"/>
          </a:xfrm>
          <a:prstGeom prst="rect">
            <a:avLst/>
          </a:prstGeom>
        </p:spPr>
      </p:pic>
    </p:spTree>
    <p:extLst>
      <p:ext uri="{BB962C8B-B14F-4D97-AF65-F5344CB8AC3E}">
        <p14:creationId xmlns="" xmlns:p14="http://schemas.microsoft.com/office/powerpoint/2010/main" val="4250767257"/>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Objectif des listes de contrôle d'accès</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Filtrage des paquets</a:t>
            </a:r>
            <a:endParaRPr lang="fr-FR"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Le filtrage des paquets, parfois appelé filtrage statique des paquets, contrôle l'accès à un réseau en analysant les paquets entrants et sortants et en les transmettant ou en rejetant selon des critères spécifiques, tels que l'adresse IP source, les adresses IP de destination et le protocole transporté dans le paquet.</a:t>
            </a:r>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Un routeur filtre les paquets lors de leur transmission ou de leur refus conformément aux règles de filtrage.</a:t>
            </a:r>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Une liste de contrôle d'accès est un ensemble séquentiel d'instructions d'autorisation ou de refus, appelées entrées de contrôle d'accès (ACE).</a:t>
            </a:r>
            <a:endParaRPr lang="en-US" dirty="0" smtClean="0"/>
          </a:p>
        </p:txBody>
      </p:sp>
    </p:spTree>
    <p:extLst>
      <p:ext uri="{BB962C8B-B14F-4D97-AF65-F5344CB8AC3E}">
        <p14:creationId xmlns="" xmlns:p14="http://schemas.microsoft.com/office/powerpoint/2010/main" val="3867731018"/>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fr-FR" sz="3200" b="1" i="0" dirty="0" smtClean="0">
                <a:solidFill>
                  <a:srgbClr val="708CA1"/>
                </a:solidFill>
                <a:latin typeface="Arial"/>
                <a:ea typeface="+mj-ea"/>
                <a:cs typeface="+mj-cs"/>
              </a:rPr>
              <a:t>Chapitre 9 : résumé</a:t>
            </a:r>
            <a:endParaRPr lang="fr-FR" sz="3200" b="1" i="0" dirty="0">
              <a:solidFill>
                <a:srgbClr val="708CA1"/>
              </a:solidFill>
              <a:latin typeface="Arial"/>
              <a:ea typeface="+mj-ea"/>
              <a:cs typeface="+mj-cs"/>
            </a:endParaRPr>
          </a:p>
        </p:txBody>
      </p:sp>
      <p:sp>
        <p:nvSpPr>
          <p:cNvPr id="52227" name="Content Placeholder 2"/>
          <p:cNvSpPr>
            <a:spLocks noGrp="1"/>
          </p:cNvSpPr>
          <p:nvPr>
            <p:ph idx="1"/>
          </p:nvPr>
        </p:nvSpPr>
        <p:spPr>
          <a:xfrm>
            <a:off x="698500" y="1157971"/>
            <a:ext cx="8197850" cy="5700029"/>
          </a:xfrm>
        </p:spPr>
        <p:txBody>
          <a:bodyPr/>
          <a:lstStyle/>
          <a:p>
            <a:pPr marL="236555" indent="-236555" algn="l" defTabSz="814365">
              <a:lnSpc>
                <a:spcPct val="95000"/>
              </a:lnSpc>
              <a:spcBef>
                <a:spcPct val="50000"/>
              </a:spcBef>
              <a:spcAft>
                <a:spcPct val="0"/>
              </a:spcAft>
              <a:buClr>
                <a:srgbClr val="708CA1"/>
              </a:buClr>
              <a:buFont typeface="Wingdings"/>
              <a:buChar char="§"/>
            </a:pPr>
            <a:r>
              <a:rPr lang="fr-BE" sz="2200" b="0" i="0" dirty="0">
                <a:solidFill>
                  <a:srgbClr val="000000"/>
                </a:solidFill>
                <a:latin typeface="Arial"/>
                <a:ea typeface="+mn-ea"/>
                <a:cs typeface="+mn-cs"/>
              </a:rPr>
              <a:t>Par défaut un routeur ne filtre pas le trafic. Le trafic qui entre dans le routeur est routé uniquement en fonction des informations de la table de routage.</a:t>
            </a:r>
          </a:p>
          <a:p>
            <a:pPr marL="236555" indent="-236555" algn="l" defTabSz="814365">
              <a:lnSpc>
                <a:spcPct val="95000"/>
              </a:lnSpc>
              <a:spcBef>
                <a:spcPct val="50000"/>
              </a:spcBef>
              <a:spcAft>
                <a:spcPct val="0"/>
              </a:spcAft>
              <a:buClr>
                <a:srgbClr val="708CA1"/>
              </a:buClr>
              <a:buFont typeface="Wingdings"/>
              <a:buChar char="§"/>
            </a:pPr>
            <a:r>
              <a:rPr lang="fr-BE" sz="2200" b="0" i="0" dirty="0">
                <a:solidFill>
                  <a:srgbClr val="000000"/>
                </a:solidFill>
                <a:latin typeface="Arial"/>
                <a:ea typeface="+mn-ea"/>
                <a:cs typeface="+mn-cs"/>
              </a:rPr>
              <a:t>Le filtrage des paquets consiste à contrôler l'accès à un réseau en analysant les paquets entrants et sortants et en les transmettant ou en les rejetant selon des critères spécifiques, tels que l'adresse IP source, les adresses IP de destination et le protocole transporté dans le paquet. </a:t>
            </a:r>
          </a:p>
          <a:p>
            <a:pPr marL="236555" indent="-236555" algn="l" defTabSz="814365">
              <a:lnSpc>
                <a:spcPct val="95000"/>
              </a:lnSpc>
              <a:spcBef>
                <a:spcPct val="50000"/>
              </a:spcBef>
              <a:spcAft>
                <a:spcPct val="0"/>
              </a:spcAft>
              <a:buClr>
                <a:srgbClr val="708CA1"/>
              </a:buClr>
              <a:buFont typeface="Wingdings"/>
              <a:buChar char="§"/>
            </a:pPr>
            <a:r>
              <a:rPr lang="fr-BE" sz="2200" b="0" i="0" dirty="0">
                <a:solidFill>
                  <a:srgbClr val="000000"/>
                </a:solidFill>
                <a:latin typeface="Arial"/>
                <a:ea typeface="+mn-ea"/>
                <a:cs typeface="+mn-cs"/>
              </a:rPr>
              <a:t>Un routeur de filtrage de paquets utilise des règles pour déterminer s'il doit autoriser ou refuser le trafic. Un routeur peut également effectuer le filtrage des paquets au niveau de la couche 4, la couche transport.</a:t>
            </a:r>
          </a:p>
          <a:p>
            <a:pPr marL="236555" indent="-236555" algn="l" defTabSz="814365">
              <a:lnSpc>
                <a:spcPct val="95000"/>
              </a:lnSpc>
              <a:spcBef>
                <a:spcPct val="50000"/>
              </a:spcBef>
              <a:spcAft>
                <a:spcPct val="0"/>
              </a:spcAft>
              <a:buClr>
                <a:srgbClr val="708CA1"/>
              </a:buClr>
              <a:buFont typeface="Wingdings"/>
              <a:buChar char="§"/>
            </a:pPr>
            <a:r>
              <a:rPr lang="fr-BE" sz="2200" b="0" i="0" dirty="0">
                <a:solidFill>
                  <a:srgbClr val="000000"/>
                </a:solidFill>
                <a:latin typeface="Arial"/>
                <a:ea typeface="+mn-ea"/>
                <a:cs typeface="+mn-cs"/>
              </a:rPr>
              <a:t>Une liste de contrôle d'accès est un ensemble séquentiel d'instructions d'autorisation ou de refus. </a:t>
            </a:r>
          </a:p>
          <a:p>
            <a:pPr marL="236555" indent="-236555" algn="l" defTabSz="814365">
              <a:lnSpc>
                <a:spcPct val="95000"/>
              </a:lnSpc>
              <a:spcBef>
                <a:spcPct val="50000"/>
              </a:spcBef>
              <a:spcAft>
                <a:spcPct val="0"/>
              </a:spcAft>
              <a:buClr>
                <a:srgbClr val="708CA1"/>
              </a:buClr>
              <a:buFont typeface="Wingdings"/>
              <a:buChar char="§"/>
            </a:pPr>
            <a:endParaRPr lang="en-US" sz="2200" dirty="0" smtClean="0"/>
          </a:p>
          <a:p>
            <a:pPr marL="236555" indent="-236555" algn="l" defTabSz="814365">
              <a:lnSpc>
                <a:spcPct val="95000"/>
              </a:lnSpc>
              <a:spcBef>
                <a:spcPct val="50000"/>
              </a:spcBef>
              <a:spcAft>
                <a:spcPct val="0"/>
              </a:spcAft>
              <a:buClr>
                <a:srgbClr val="708CA1"/>
              </a:buClr>
              <a:buFont typeface="Wingdings"/>
              <a:buChar char="§"/>
            </a:pPr>
            <a:endParaRPr lang="en-US" sz="22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fr-FR" sz="3200" b="1" i="0" dirty="0" smtClean="0">
                <a:solidFill>
                  <a:srgbClr val="708CA1"/>
                </a:solidFill>
                <a:latin typeface="Arial"/>
                <a:ea typeface="+mj-ea"/>
                <a:cs typeface="+mj-cs"/>
              </a:rPr>
              <a:t>Résumé du chapitre 9 (suite)</a:t>
            </a:r>
            <a:endParaRPr lang="fr-FR" dirty="0" smtClean="0"/>
          </a:p>
        </p:txBody>
      </p:sp>
      <p:sp>
        <p:nvSpPr>
          <p:cNvPr id="52227" name="Content Placeholder 2"/>
          <p:cNvSpPr>
            <a:spLocks noGrp="1"/>
          </p:cNvSpPr>
          <p:nvPr>
            <p:ph idx="1"/>
          </p:nvPr>
        </p:nvSpPr>
        <p:spPr>
          <a:xfrm>
            <a:off x="698500" y="1317625"/>
            <a:ext cx="8197850" cy="5140325"/>
          </a:xfrm>
        </p:spPr>
        <p:txBody>
          <a:bodyPr/>
          <a:lstStyle/>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La dernière instruction d'une liste de contrôle d'accès est toujours une instruction </a:t>
            </a:r>
            <a:r>
              <a:rPr lang="fr-BE" sz="2400" b="0" i="0" dirty="0" err="1">
                <a:solidFill>
                  <a:srgbClr val="000000"/>
                </a:solidFill>
                <a:latin typeface="Arial"/>
                <a:ea typeface="+mn-ea"/>
                <a:cs typeface="+mn-cs"/>
              </a:rPr>
              <a:t>deny</a:t>
            </a:r>
            <a:r>
              <a:rPr lang="fr-BE" sz="2400" b="0" i="0" dirty="0">
                <a:solidFill>
                  <a:srgbClr val="000000"/>
                </a:solidFill>
                <a:latin typeface="Arial"/>
                <a:ea typeface="+mn-ea"/>
                <a:cs typeface="+mn-cs"/>
              </a:rPr>
              <a:t> implicite bloquant tout le trafic. Pour empêcher l'instruction </a:t>
            </a:r>
            <a:r>
              <a:rPr lang="fr-BE" sz="2400" b="0" i="0" dirty="0" err="1">
                <a:solidFill>
                  <a:srgbClr val="000000"/>
                </a:solidFill>
                <a:latin typeface="Arial"/>
                <a:ea typeface="+mn-ea"/>
                <a:cs typeface="+mn-cs"/>
              </a:rPr>
              <a:t>deny</a:t>
            </a:r>
            <a:r>
              <a:rPr lang="fr-BE" sz="2400" b="0" i="0" dirty="0">
                <a:solidFill>
                  <a:srgbClr val="000000"/>
                </a:solidFill>
                <a:latin typeface="Arial"/>
                <a:ea typeface="+mn-ea"/>
                <a:cs typeface="+mn-cs"/>
              </a:rPr>
              <a:t> </a:t>
            </a:r>
            <a:r>
              <a:rPr lang="fr-BE" sz="2400" b="0" i="0" dirty="0" err="1">
                <a:solidFill>
                  <a:srgbClr val="000000"/>
                </a:solidFill>
                <a:latin typeface="Arial"/>
                <a:ea typeface="+mn-ea"/>
                <a:cs typeface="+mn-cs"/>
              </a:rPr>
              <a:t>any</a:t>
            </a:r>
            <a:r>
              <a:rPr lang="fr-BE" sz="2400" b="0" i="0" dirty="0">
                <a:solidFill>
                  <a:srgbClr val="000000"/>
                </a:solidFill>
                <a:latin typeface="Arial"/>
                <a:ea typeface="+mn-ea"/>
                <a:cs typeface="+mn-cs"/>
              </a:rPr>
              <a:t> implicite à la fin de la liste de contrôle d'accès de bloquer tout le trafic, vous pouvez ajouter l'instruction</a:t>
            </a:r>
            <a:r>
              <a:rPr lang="fr-BE" sz="2400" b="1" i="0" dirty="0">
                <a:solidFill>
                  <a:srgbClr val="000000"/>
                </a:solidFill>
                <a:latin typeface="Arial"/>
                <a:ea typeface="+mn-ea"/>
                <a:cs typeface="+mn-cs"/>
              </a:rPr>
              <a:t> </a:t>
            </a:r>
            <a:r>
              <a:rPr lang="fr-BE" sz="2400" b="1" i="0" dirty="0">
                <a:solidFill>
                  <a:srgbClr val="000000"/>
                </a:solidFill>
                <a:latin typeface="Courier"/>
                <a:ea typeface="+mn-ea"/>
                <a:cs typeface="Courier"/>
              </a:rPr>
              <a:t>permit </a:t>
            </a:r>
            <a:r>
              <a:rPr lang="fr-BE" sz="2400" b="1" i="0" dirty="0" err="1">
                <a:solidFill>
                  <a:srgbClr val="000000"/>
                </a:solidFill>
                <a:latin typeface="Courier"/>
                <a:ea typeface="+mn-ea"/>
                <a:cs typeface="Courier"/>
              </a:rPr>
              <a:t>ip</a:t>
            </a:r>
            <a:r>
              <a:rPr lang="fr-BE" sz="2400" b="1" i="0" dirty="0">
                <a:solidFill>
                  <a:srgbClr val="000000"/>
                </a:solidFill>
                <a:latin typeface="Courier"/>
                <a:ea typeface="+mn-ea"/>
                <a:cs typeface="Courier"/>
              </a:rPr>
              <a:t> </a:t>
            </a:r>
            <a:r>
              <a:rPr lang="fr-BE" sz="2400" b="1" i="0" dirty="0" err="1">
                <a:solidFill>
                  <a:srgbClr val="000000"/>
                </a:solidFill>
                <a:latin typeface="Courier"/>
                <a:ea typeface="+mn-ea"/>
                <a:cs typeface="Courier"/>
              </a:rPr>
              <a:t>any</a:t>
            </a:r>
            <a:r>
              <a:rPr lang="fr-BE" sz="2400" b="1" i="0" dirty="0">
                <a:solidFill>
                  <a:srgbClr val="000000"/>
                </a:solidFill>
                <a:latin typeface="Courier"/>
                <a:ea typeface="+mn-ea"/>
                <a:cs typeface="Courier"/>
              </a:rPr>
              <a:t> </a:t>
            </a:r>
            <a:r>
              <a:rPr lang="fr-BE" sz="2400" b="1" i="0" dirty="0" err="1">
                <a:solidFill>
                  <a:srgbClr val="000000"/>
                </a:solidFill>
                <a:latin typeface="Courier"/>
                <a:ea typeface="+mn-ea"/>
                <a:cs typeface="Courier"/>
              </a:rPr>
              <a:t>any</a:t>
            </a:r>
            <a:r>
              <a:rPr lang="fr-BE" sz="2400" b="0" i="0" dirty="0">
                <a:solidFill>
                  <a:srgbClr val="000000"/>
                </a:solidFill>
                <a:latin typeface="Arial"/>
                <a:ea typeface="+mn-ea"/>
                <a:cs typeface="+mn-cs"/>
              </a:rPr>
              <a:t>.</a:t>
            </a:r>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Lorsque le trafic réseau traverse une interface configurée avec une liste de contrôle d'accès, le routeur compare les informations du paquet à chaque entrée, dans l'ordre séquentiel, afin de déterminer si le paquet correspond à l'une des instructions. Si une correspondance est trouvée, le paquet est traité en conséquence.</a:t>
            </a:r>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Les listes de contrôle d'accès sont configurées pour s'appliquer au trafic entrant ou sortant</a:t>
            </a:r>
            <a:r>
              <a:rPr lang="fr-BE" sz="2400" b="0" i="0" dirty="0" smtClean="0">
                <a:solidFill>
                  <a:srgbClr val="000000"/>
                </a:solidFill>
                <a:latin typeface="Arial"/>
                <a:ea typeface="+mn-ea"/>
                <a:cs typeface="+mn-cs"/>
              </a:rPr>
              <a:t>.</a:t>
            </a:r>
            <a:endParaRPr lang="en-US" dirty="0" smtClean="0"/>
          </a:p>
        </p:txBody>
      </p:sp>
    </p:spTree>
    <p:extLst>
      <p:ext uri="{BB962C8B-B14F-4D97-AF65-F5344CB8AC3E}">
        <p14:creationId xmlns="" xmlns:p14="http://schemas.microsoft.com/office/powerpoint/2010/main" val="26419773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fr-FR" sz="3200" b="1" i="0" dirty="0" smtClean="0">
                <a:solidFill>
                  <a:srgbClr val="708CA1"/>
                </a:solidFill>
                <a:latin typeface="Arial"/>
                <a:ea typeface="+mj-ea"/>
                <a:cs typeface="+mj-cs"/>
              </a:rPr>
              <a:t>Résumé du chapitre 9 (suite)</a:t>
            </a:r>
            <a:endParaRPr lang="fr-FR" dirty="0" smtClean="0"/>
          </a:p>
        </p:txBody>
      </p:sp>
      <p:sp>
        <p:nvSpPr>
          <p:cNvPr id="52227" name="Content Placeholder 2"/>
          <p:cNvSpPr>
            <a:spLocks noGrp="1"/>
          </p:cNvSpPr>
          <p:nvPr>
            <p:ph idx="1"/>
          </p:nvPr>
        </p:nvSpPr>
        <p:spPr>
          <a:xfrm>
            <a:off x="698500" y="1317625"/>
            <a:ext cx="8197850" cy="5197475"/>
          </a:xfrm>
        </p:spPr>
        <p:txBody>
          <a:bodyPr/>
          <a:lstStyle/>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Les listes de contrôle d'accès standard peuvent être utilisées pour autoriser ou refuser le trafic uniquement depuis les adresses IPv4 source. La destination du paquet et les ports concernés ne sont pas évalués. La règle de base pour le placement des listes de contrôle d'accès standard consiste à les placer aussi près que possible de la destination.</a:t>
            </a:r>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Les listes de contrôle d'accès étendues filtrent les paquets en fonction de plusieurs attributs : type de protocole, adresse IPv4 source ou de destination et ports source ou de destination. La règle de base pour le placement des listes de contrôle d'accès étendues consiste à les placer aussi près que possible de la source.</a:t>
            </a:r>
            <a:endParaRPr lang="en-US" dirty="0"/>
          </a:p>
        </p:txBody>
      </p:sp>
    </p:spTree>
    <p:extLst>
      <p:ext uri="{BB962C8B-B14F-4D97-AF65-F5344CB8AC3E}">
        <p14:creationId xmlns="" xmlns:p14="http://schemas.microsoft.com/office/powerpoint/2010/main" val="7202749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fr-FR" sz="3200" b="1" i="0" dirty="0" smtClean="0">
                <a:solidFill>
                  <a:srgbClr val="708CA1"/>
                </a:solidFill>
                <a:latin typeface="Arial"/>
                <a:ea typeface="+mj-ea"/>
                <a:cs typeface="+mj-cs"/>
              </a:rPr>
              <a:t>Résumé du chapitre 9 (suite)</a:t>
            </a:r>
            <a:endParaRPr lang="fr-FR" dirty="0" smtClean="0"/>
          </a:p>
        </p:txBody>
      </p:sp>
      <p:sp>
        <p:nvSpPr>
          <p:cNvPr id="52227" name="Content Placeholder 2"/>
          <p:cNvSpPr>
            <a:spLocks noGrp="1"/>
          </p:cNvSpPr>
          <p:nvPr>
            <p:ph idx="1"/>
          </p:nvPr>
        </p:nvSpPr>
        <p:spPr>
          <a:xfrm>
            <a:off x="698500" y="1317625"/>
            <a:ext cx="8197850" cy="5083175"/>
          </a:xfrm>
        </p:spPr>
        <p:txBody>
          <a:bodyPr>
            <a:normAutofit fontScale="92500" lnSpcReduction="10000"/>
          </a:bodyPr>
          <a:lstStyle/>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La commande de configuration globale</a:t>
            </a:r>
            <a:r>
              <a:rPr lang="fr-BE" sz="2400" b="1" i="0" dirty="0">
                <a:solidFill>
                  <a:srgbClr val="000000"/>
                </a:solidFill>
                <a:latin typeface="Arial"/>
                <a:ea typeface="+mn-ea"/>
                <a:cs typeface="+mn-cs"/>
              </a:rPr>
              <a:t> </a:t>
            </a:r>
            <a:r>
              <a:rPr lang="fr-BE" sz="2400" b="1" i="0" dirty="0" err="1">
                <a:solidFill>
                  <a:srgbClr val="000000"/>
                </a:solidFill>
                <a:latin typeface="Courier"/>
                <a:ea typeface="+mn-ea"/>
                <a:cs typeface="Courier"/>
              </a:rPr>
              <a:t>access</a:t>
            </a:r>
            <a:r>
              <a:rPr lang="fr-BE" sz="2400" b="1" i="0" dirty="0">
                <a:solidFill>
                  <a:srgbClr val="000000"/>
                </a:solidFill>
                <a:latin typeface="Courier"/>
                <a:ea typeface="+mn-ea"/>
                <a:cs typeface="Courier"/>
              </a:rPr>
              <a:t>-</a:t>
            </a:r>
            <a:r>
              <a:rPr lang="fr-BE" sz="2400" b="1" i="0" dirty="0" err="1">
                <a:solidFill>
                  <a:srgbClr val="000000"/>
                </a:solidFill>
                <a:latin typeface="Courier"/>
                <a:ea typeface="+mn-ea"/>
                <a:cs typeface="Courier"/>
              </a:rPr>
              <a:t>list</a:t>
            </a:r>
            <a:r>
              <a:rPr lang="fr-BE" sz="2400" b="1" i="0" dirty="0">
                <a:solidFill>
                  <a:srgbClr val="000000"/>
                </a:solidFill>
                <a:latin typeface="Courier"/>
                <a:ea typeface="+mn-ea"/>
                <a:cs typeface="Courier"/>
              </a:rPr>
              <a:t> </a:t>
            </a:r>
            <a:r>
              <a:rPr lang="fr-BE" sz="2400" b="0" i="0" dirty="0">
                <a:solidFill>
                  <a:srgbClr val="000000"/>
                </a:solidFill>
                <a:latin typeface="Arial"/>
                <a:ea typeface="+mn-ea"/>
                <a:cs typeface="+mn-cs"/>
              </a:rPr>
              <a:t>définit une liste de contrôle d'accès standard avec un numéro compris entre 1 et 99 ou une liste de contrôle d'accès étendue avec des nombres compris entre 100 et 199, et 2000 et 2699. Les listes de contrôle d'accès standard et étendues peuvent être nommées. </a:t>
            </a:r>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La commande</a:t>
            </a:r>
            <a:r>
              <a:rPr lang="fr-BE" sz="2400" b="1" i="0" dirty="0">
                <a:solidFill>
                  <a:srgbClr val="000000"/>
                </a:solidFill>
                <a:latin typeface="Arial"/>
                <a:ea typeface="+mn-ea"/>
                <a:cs typeface="+mn-cs"/>
              </a:rPr>
              <a:t> </a:t>
            </a:r>
            <a:r>
              <a:rPr lang="fr-BE" sz="2400" b="0" i="1" dirty="0" err="1">
                <a:solidFill>
                  <a:srgbClr val="000000"/>
                </a:solidFill>
                <a:latin typeface="Courier"/>
                <a:ea typeface="+mn-ea"/>
                <a:cs typeface="Courier"/>
              </a:rPr>
              <a:t>name</a:t>
            </a:r>
            <a:r>
              <a:rPr lang="fr-BE" sz="2400" b="1" i="0" dirty="0">
                <a:solidFill>
                  <a:srgbClr val="000000"/>
                </a:solidFill>
                <a:latin typeface="Courier"/>
                <a:ea typeface="+mn-ea"/>
                <a:cs typeface="Courier"/>
              </a:rPr>
              <a:t> </a:t>
            </a:r>
            <a:r>
              <a:rPr lang="fr-BE" sz="2400" b="1" i="0" dirty="0" err="1">
                <a:solidFill>
                  <a:srgbClr val="000000"/>
                </a:solidFill>
                <a:latin typeface="Courier"/>
                <a:ea typeface="+mn-ea"/>
                <a:cs typeface="Courier"/>
              </a:rPr>
              <a:t>ip</a:t>
            </a:r>
            <a:r>
              <a:rPr lang="fr-BE" sz="2400" b="1" i="0" dirty="0">
                <a:solidFill>
                  <a:srgbClr val="000000"/>
                </a:solidFill>
                <a:latin typeface="Courier"/>
                <a:ea typeface="+mn-ea"/>
                <a:cs typeface="Courier"/>
              </a:rPr>
              <a:t> </a:t>
            </a:r>
            <a:r>
              <a:rPr lang="fr-BE" sz="2400" b="1" i="0" dirty="0" err="1">
                <a:solidFill>
                  <a:srgbClr val="000000"/>
                </a:solidFill>
                <a:latin typeface="Courier"/>
                <a:ea typeface="+mn-ea"/>
                <a:cs typeface="Courier"/>
              </a:rPr>
              <a:t>access</a:t>
            </a:r>
            <a:r>
              <a:rPr lang="fr-BE" sz="2400" b="1" i="0" dirty="0">
                <a:solidFill>
                  <a:srgbClr val="000000"/>
                </a:solidFill>
                <a:latin typeface="Courier"/>
                <a:ea typeface="+mn-ea"/>
                <a:cs typeface="Courier"/>
              </a:rPr>
              <a:t>-</a:t>
            </a:r>
            <a:r>
              <a:rPr lang="fr-BE" sz="2400" b="1" i="0" dirty="0" err="1">
                <a:solidFill>
                  <a:srgbClr val="000000"/>
                </a:solidFill>
                <a:latin typeface="Courier"/>
                <a:ea typeface="+mn-ea"/>
                <a:cs typeface="Courier"/>
              </a:rPr>
              <a:t>list</a:t>
            </a:r>
            <a:r>
              <a:rPr lang="fr-BE" sz="2400" b="1" i="0" dirty="0">
                <a:solidFill>
                  <a:srgbClr val="000000"/>
                </a:solidFill>
                <a:latin typeface="Courier"/>
                <a:ea typeface="+mn-ea"/>
                <a:cs typeface="Courier"/>
              </a:rPr>
              <a:t> standard</a:t>
            </a:r>
            <a:r>
              <a:rPr lang="fr-BE" sz="2400" b="0" i="0" dirty="0">
                <a:solidFill>
                  <a:srgbClr val="000000"/>
                </a:solidFill>
                <a:latin typeface="Courier"/>
                <a:ea typeface="+mn-ea"/>
                <a:cs typeface="Courier"/>
              </a:rPr>
              <a:t> </a:t>
            </a:r>
            <a:r>
              <a:rPr lang="fr-BE" sz="2400" b="0" i="0" dirty="0">
                <a:solidFill>
                  <a:srgbClr val="000000"/>
                </a:solidFill>
                <a:latin typeface="Arial"/>
                <a:ea typeface="+mn-ea"/>
                <a:cs typeface="+mn-cs"/>
              </a:rPr>
              <a:t>permet de créer une liste de contrôle d'accès standard nommée, tandis que la commande</a:t>
            </a:r>
            <a:r>
              <a:rPr lang="fr-BE" sz="2400" b="1" i="0" dirty="0">
                <a:solidFill>
                  <a:srgbClr val="000000"/>
                </a:solidFill>
                <a:latin typeface="Arial"/>
                <a:ea typeface="+mn-ea"/>
                <a:cs typeface="+mn-cs"/>
              </a:rPr>
              <a:t> </a:t>
            </a:r>
            <a:r>
              <a:rPr lang="fr-BE" sz="2400" b="0" i="1" dirty="0" err="1">
                <a:solidFill>
                  <a:srgbClr val="000000"/>
                </a:solidFill>
                <a:latin typeface="Courier"/>
                <a:ea typeface="+mn-ea"/>
                <a:cs typeface="Courier"/>
              </a:rPr>
              <a:t>name</a:t>
            </a:r>
            <a:r>
              <a:rPr lang="fr-BE" sz="2400" b="1" i="0" dirty="0">
                <a:solidFill>
                  <a:srgbClr val="000000"/>
                </a:solidFill>
                <a:latin typeface="Courier"/>
                <a:ea typeface="+mn-ea"/>
                <a:cs typeface="Courier"/>
              </a:rPr>
              <a:t> </a:t>
            </a:r>
            <a:r>
              <a:rPr lang="fr-BE" sz="2400" b="1" i="0" dirty="0" err="1">
                <a:solidFill>
                  <a:srgbClr val="000000"/>
                </a:solidFill>
                <a:latin typeface="Courier"/>
                <a:ea typeface="+mn-ea"/>
                <a:cs typeface="Courier"/>
              </a:rPr>
              <a:t>ip</a:t>
            </a:r>
            <a:r>
              <a:rPr lang="fr-BE" sz="2400" b="1" i="0" dirty="0">
                <a:solidFill>
                  <a:srgbClr val="000000"/>
                </a:solidFill>
                <a:latin typeface="Courier"/>
                <a:ea typeface="+mn-ea"/>
                <a:cs typeface="Courier"/>
              </a:rPr>
              <a:t> </a:t>
            </a:r>
            <a:r>
              <a:rPr lang="fr-BE" sz="2400" b="1" i="0" dirty="0" err="1">
                <a:solidFill>
                  <a:srgbClr val="000000"/>
                </a:solidFill>
                <a:latin typeface="Courier"/>
                <a:ea typeface="+mn-ea"/>
                <a:cs typeface="Courier"/>
              </a:rPr>
              <a:t>access</a:t>
            </a:r>
            <a:r>
              <a:rPr lang="fr-BE" sz="2400" b="1" i="0" dirty="0">
                <a:solidFill>
                  <a:srgbClr val="000000"/>
                </a:solidFill>
                <a:latin typeface="Courier"/>
                <a:ea typeface="+mn-ea"/>
                <a:cs typeface="Courier"/>
              </a:rPr>
              <a:t>-</a:t>
            </a:r>
            <a:r>
              <a:rPr lang="fr-BE" sz="2400" b="1" i="0" dirty="0" err="1">
                <a:solidFill>
                  <a:srgbClr val="000000"/>
                </a:solidFill>
                <a:latin typeface="Courier"/>
                <a:ea typeface="+mn-ea"/>
                <a:cs typeface="Courier"/>
              </a:rPr>
              <a:t>list</a:t>
            </a:r>
            <a:r>
              <a:rPr lang="fr-BE" sz="2400" b="1" i="0" dirty="0">
                <a:solidFill>
                  <a:srgbClr val="000000"/>
                </a:solidFill>
                <a:latin typeface="Courier"/>
                <a:ea typeface="+mn-ea"/>
                <a:cs typeface="Courier"/>
              </a:rPr>
              <a:t> </a:t>
            </a:r>
            <a:r>
              <a:rPr lang="fr-BE" sz="2400" b="1" i="0" dirty="0" err="1">
                <a:solidFill>
                  <a:srgbClr val="000000"/>
                </a:solidFill>
                <a:latin typeface="Courier"/>
                <a:ea typeface="+mn-ea"/>
                <a:cs typeface="Courier"/>
              </a:rPr>
              <a:t>extended</a:t>
            </a:r>
            <a:r>
              <a:rPr lang="fr-BE" sz="2400" b="0" i="0" dirty="0">
                <a:solidFill>
                  <a:srgbClr val="000000"/>
                </a:solidFill>
                <a:latin typeface="Arial"/>
                <a:ea typeface="+mn-ea"/>
                <a:cs typeface="+mn-cs"/>
              </a:rPr>
              <a:t> permet de créer une liste de contrôle d'accès étendue. Les instructions des listes de contrôle d'accès IPv4 incluent l'utilisation des masques génériques.</a:t>
            </a:r>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mn-ea"/>
                <a:cs typeface="+mn-cs"/>
              </a:rPr>
              <a:t>Une fois qu'une liste de contrôle d'accès est configurée, elle est associée à une interface à l'aide de la commande</a:t>
            </a:r>
            <a:r>
              <a:rPr lang="fr-BE" sz="2400" b="1" i="0" dirty="0">
                <a:solidFill>
                  <a:srgbClr val="000000"/>
                </a:solidFill>
                <a:latin typeface="Arial"/>
                <a:ea typeface="+mn-ea"/>
                <a:cs typeface="+mn-cs"/>
              </a:rPr>
              <a:t> </a:t>
            </a:r>
            <a:r>
              <a:rPr lang="fr-BE" sz="2400" b="1" i="0" dirty="0" err="1">
                <a:solidFill>
                  <a:srgbClr val="000000"/>
                </a:solidFill>
                <a:latin typeface="Courier"/>
                <a:ea typeface="+mn-ea"/>
                <a:cs typeface="Courier"/>
              </a:rPr>
              <a:t>ip</a:t>
            </a:r>
            <a:r>
              <a:rPr lang="fr-BE" sz="2400" b="1" i="0" dirty="0">
                <a:solidFill>
                  <a:srgbClr val="000000"/>
                </a:solidFill>
                <a:latin typeface="Courier"/>
                <a:ea typeface="+mn-ea"/>
                <a:cs typeface="Courier"/>
              </a:rPr>
              <a:t> </a:t>
            </a:r>
            <a:r>
              <a:rPr lang="fr-BE" sz="2400" b="1" i="0" dirty="0" err="1">
                <a:solidFill>
                  <a:srgbClr val="000000"/>
                </a:solidFill>
                <a:latin typeface="Courier"/>
                <a:ea typeface="+mn-ea"/>
                <a:cs typeface="Courier"/>
              </a:rPr>
              <a:t>access</a:t>
            </a:r>
            <a:r>
              <a:rPr lang="fr-BE" sz="2400" b="1" i="0" dirty="0">
                <a:solidFill>
                  <a:srgbClr val="000000"/>
                </a:solidFill>
                <a:latin typeface="Courier"/>
                <a:ea typeface="+mn-ea"/>
                <a:cs typeface="Courier"/>
              </a:rPr>
              <a:t>-group</a:t>
            </a:r>
            <a:r>
              <a:rPr lang="fr-BE" sz="2400" b="0" i="0" dirty="0">
                <a:solidFill>
                  <a:srgbClr val="000000"/>
                </a:solidFill>
                <a:latin typeface="Arial"/>
                <a:ea typeface="+mn-ea"/>
                <a:cs typeface="+mn-cs"/>
              </a:rPr>
              <a:t> en mode de configuration d'interface. </a:t>
            </a:r>
          </a:p>
          <a:p>
            <a:pPr marL="236555" indent="-236555" algn="l" defTabSz="814365">
              <a:lnSpc>
                <a:spcPct val="95000"/>
              </a:lnSpc>
              <a:spcBef>
                <a:spcPct val="50000"/>
              </a:spcBef>
              <a:spcAft>
                <a:spcPct val="0"/>
              </a:spcAft>
              <a:buClr>
                <a:srgbClr val="708CA1"/>
              </a:buClr>
              <a:buFont typeface="Wingdings"/>
              <a:buChar char="§"/>
            </a:pPr>
            <a:endParaRPr lang="en-US" dirty="0" smtClean="0"/>
          </a:p>
          <a:p>
            <a:pPr marL="236555" indent="-236555" algn="l" defTabSz="814365">
              <a:lnSpc>
                <a:spcPct val="95000"/>
              </a:lnSpc>
              <a:spcBef>
                <a:spcPct val="50000"/>
              </a:spcBef>
              <a:spcAft>
                <a:spcPct val="0"/>
              </a:spcAft>
              <a:buClr>
                <a:srgbClr val="708CA1"/>
              </a:buClr>
              <a:buFont typeface="Wingdings"/>
              <a:buChar char="§"/>
            </a:pPr>
            <a:endParaRPr lang="en-US" dirty="0" smtClean="0"/>
          </a:p>
        </p:txBody>
      </p:sp>
    </p:spTree>
    <p:extLst>
      <p:ext uri="{BB962C8B-B14F-4D97-AF65-F5344CB8AC3E}">
        <p14:creationId xmlns="" xmlns:p14="http://schemas.microsoft.com/office/powerpoint/2010/main" val="30393792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fr-FR" sz="3200" b="1" i="0" dirty="0" smtClean="0">
                <a:solidFill>
                  <a:srgbClr val="708CA1"/>
                </a:solidFill>
                <a:latin typeface="Arial"/>
                <a:ea typeface="+mj-ea"/>
                <a:cs typeface="+mj-cs"/>
              </a:rPr>
              <a:t>Résumé du chapitre 9 (suite)</a:t>
            </a:r>
            <a:endParaRPr lang="fr-FR" dirty="0" smtClean="0"/>
          </a:p>
        </p:txBody>
      </p:sp>
      <p:sp>
        <p:nvSpPr>
          <p:cNvPr id="52227" name="Content Placeholder 2"/>
          <p:cNvSpPr>
            <a:spLocks noGrp="1"/>
          </p:cNvSpPr>
          <p:nvPr>
            <p:ph idx="1"/>
          </p:nvPr>
        </p:nvSpPr>
        <p:spPr>
          <a:xfrm>
            <a:off x="698500" y="1317625"/>
            <a:ext cx="8197850" cy="4575175"/>
          </a:xfrm>
        </p:spPr>
        <p:txBody>
          <a:bodyPr/>
          <a:lstStyle/>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mn-ea"/>
                <a:cs typeface="+mn-cs"/>
              </a:rPr>
              <a:t>Rappelez-vous de la règle des trois P, une liste de contrôle d'accès par protocole, par direction, par interface.</a:t>
            </a:r>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mn-ea"/>
                <a:cs typeface="+mn-cs"/>
              </a:rPr>
              <a:t>Pour supprimer une liste de contrôle d'accès d'une interface, entrez d'abord la commande</a:t>
            </a:r>
            <a:r>
              <a:rPr lang="fr-BE" sz="2400" b="1" i="0">
                <a:solidFill>
                  <a:srgbClr val="000000"/>
                </a:solidFill>
                <a:latin typeface="Arial"/>
                <a:ea typeface="+mn-ea"/>
                <a:cs typeface="+mn-cs"/>
              </a:rPr>
              <a:t> </a:t>
            </a:r>
            <a:r>
              <a:rPr lang="fr-BE" sz="2400" b="1" i="0">
                <a:solidFill>
                  <a:srgbClr val="000000"/>
                </a:solidFill>
                <a:latin typeface="Courier"/>
                <a:ea typeface="+mn-ea"/>
                <a:cs typeface="Courier"/>
              </a:rPr>
              <a:t>no ip access-group</a:t>
            </a:r>
            <a:r>
              <a:rPr lang="fr-BE" sz="2400" b="1" i="0">
                <a:solidFill>
                  <a:srgbClr val="000000"/>
                </a:solidFill>
                <a:latin typeface="Arial"/>
                <a:ea typeface="+mn-ea"/>
                <a:cs typeface="+mn-cs"/>
              </a:rPr>
              <a:t> </a:t>
            </a:r>
            <a:r>
              <a:rPr lang="fr-BE" sz="2400" b="0" i="0">
                <a:solidFill>
                  <a:srgbClr val="000000"/>
                </a:solidFill>
                <a:latin typeface="Arial"/>
                <a:ea typeface="+mn-ea"/>
                <a:cs typeface="+mn-cs"/>
              </a:rPr>
              <a:t>sur l'interface, puis la commande globale </a:t>
            </a:r>
            <a:r>
              <a:rPr lang="fr-BE" sz="2400" b="1" i="0">
                <a:solidFill>
                  <a:srgbClr val="000000"/>
                </a:solidFill>
                <a:latin typeface="Courier"/>
                <a:ea typeface="+mn-ea"/>
                <a:cs typeface="Courier"/>
              </a:rPr>
              <a:t>no access-list</a:t>
            </a:r>
            <a:r>
              <a:rPr lang="fr-BE" sz="2400" b="0" i="0">
                <a:solidFill>
                  <a:srgbClr val="000000"/>
                </a:solidFill>
                <a:latin typeface="Courier"/>
                <a:ea typeface="+mn-ea"/>
                <a:cs typeface="Courier"/>
              </a:rPr>
              <a:t> </a:t>
            </a:r>
            <a:r>
              <a:rPr lang="fr-BE" sz="2400" b="0" i="0">
                <a:solidFill>
                  <a:srgbClr val="000000"/>
                </a:solidFill>
                <a:latin typeface="Arial"/>
                <a:ea typeface="+mn-ea"/>
                <a:cs typeface="+mn-cs"/>
              </a:rPr>
              <a:t>pour supprimer l'ensemble de la liste.</a:t>
            </a:r>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mn-ea"/>
                <a:cs typeface="+mn-cs"/>
              </a:rPr>
              <a:t>Les commandes</a:t>
            </a:r>
            <a:r>
              <a:rPr lang="fr-BE" sz="2400" b="1" i="0">
                <a:solidFill>
                  <a:srgbClr val="000000"/>
                </a:solidFill>
                <a:latin typeface="Arial"/>
                <a:ea typeface="+mn-ea"/>
                <a:cs typeface="+mn-cs"/>
              </a:rPr>
              <a:t> </a:t>
            </a:r>
            <a:r>
              <a:rPr lang="fr-BE" sz="2400" b="1" i="0">
                <a:solidFill>
                  <a:srgbClr val="000000"/>
                </a:solidFill>
                <a:latin typeface="Courier"/>
                <a:ea typeface="+mn-ea"/>
                <a:cs typeface="Courier"/>
              </a:rPr>
              <a:t>show running-config</a:t>
            </a:r>
            <a:r>
              <a:rPr lang="fr-BE" sz="2400" b="1" i="0">
                <a:solidFill>
                  <a:srgbClr val="000000"/>
                </a:solidFill>
                <a:latin typeface="Arial"/>
                <a:ea typeface="+mn-ea"/>
                <a:cs typeface="+mn-cs"/>
              </a:rPr>
              <a:t> </a:t>
            </a:r>
            <a:r>
              <a:rPr lang="fr-BE" sz="2400" b="0" i="0">
                <a:solidFill>
                  <a:srgbClr val="000000"/>
                </a:solidFill>
                <a:latin typeface="Arial"/>
                <a:ea typeface="+mn-ea"/>
                <a:cs typeface="+mn-cs"/>
              </a:rPr>
              <a:t>et</a:t>
            </a:r>
            <a:r>
              <a:rPr lang="fr-BE" sz="2400" b="1" i="0">
                <a:solidFill>
                  <a:srgbClr val="000000"/>
                </a:solidFill>
                <a:latin typeface="Arial"/>
                <a:ea typeface="+mn-ea"/>
                <a:cs typeface="+mn-cs"/>
              </a:rPr>
              <a:t> </a:t>
            </a:r>
            <a:r>
              <a:rPr lang="fr-BE" sz="2400" b="1" i="0">
                <a:solidFill>
                  <a:srgbClr val="000000"/>
                </a:solidFill>
                <a:latin typeface="Courier"/>
                <a:ea typeface="+mn-ea"/>
                <a:cs typeface="Courier"/>
              </a:rPr>
              <a:t>show access-lists </a:t>
            </a:r>
            <a:r>
              <a:rPr lang="fr-BE" sz="2400" b="0" i="0">
                <a:solidFill>
                  <a:srgbClr val="000000"/>
                </a:solidFill>
                <a:latin typeface="Arial"/>
                <a:ea typeface="+mn-ea"/>
                <a:cs typeface="+mn-cs"/>
              </a:rPr>
              <a:t>permettent de vérifier la configuration des listes de contrôle d'accès. La commande</a:t>
            </a:r>
            <a:r>
              <a:rPr lang="fr-BE" sz="2400" b="1" i="0">
                <a:solidFill>
                  <a:srgbClr val="000000"/>
                </a:solidFill>
                <a:latin typeface="Arial"/>
                <a:ea typeface="+mn-ea"/>
                <a:cs typeface="+mn-cs"/>
              </a:rPr>
              <a:t> </a:t>
            </a:r>
            <a:r>
              <a:rPr lang="fr-BE" sz="2400" b="1" i="0">
                <a:solidFill>
                  <a:srgbClr val="000000"/>
                </a:solidFill>
                <a:latin typeface="Courier"/>
                <a:ea typeface="+mn-ea"/>
                <a:cs typeface="Courier"/>
              </a:rPr>
              <a:t>show ip interface</a:t>
            </a:r>
            <a:r>
              <a:rPr lang="fr-BE" sz="2400" b="0" i="0">
                <a:solidFill>
                  <a:srgbClr val="000000"/>
                </a:solidFill>
                <a:latin typeface="Arial"/>
                <a:ea typeface="+mn-ea"/>
                <a:cs typeface="+mn-cs"/>
              </a:rPr>
              <a:t> permet de vérifier la liste de contrôle d'accès sur l'interface et la direction dans laquelle elle a été appliquée.</a:t>
            </a:r>
          </a:p>
          <a:p>
            <a:pPr marL="236555" indent="-236555" algn="l" defTabSz="814365">
              <a:lnSpc>
                <a:spcPct val="95000"/>
              </a:lnSpc>
              <a:spcBef>
                <a:spcPct val="50000"/>
              </a:spcBef>
              <a:spcAft>
                <a:spcPct val="0"/>
              </a:spcAft>
              <a:buClr>
                <a:srgbClr val="708CA1"/>
              </a:buClr>
              <a:buFont typeface="Wingdings"/>
              <a:buChar char="§"/>
            </a:pPr>
            <a:endParaRPr lang="en-US" dirty="0" smtClean="0"/>
          </a:p>
          <a:p>
            <a:pPr marL="236555" indent="-236555" algn="l" defTabSz="814365">
              <a:lnSpc>
                <a:spcPct val="95000"/>
              </a:lnSpc>
              <a:spcBef>
                <a:spcPct val="50000"/>
              </a:spcBef>
              <a:spcAft>
                <a:spcPct val="0"/>
              </a:spcAft>
              <a:buClr>
                <a:srgbClr val="708CA1"/>
              </a:buClr>
              <a:buFont typeface="Wingdings"/>
              <a:buChar char="§"/>
            </a:pPr>
            <a:endParaRPr lang="en-US" dirty="0" smtClean="0"/>
          </a:p>
        </p:txBody>
      </p:sp>
    </p:spTree>
    <p:extLst>
      <p:ext uri="{BB962C8B-B14F-4D97-AF65-F5344CB8AC3E}">
        <p14:creationId xmlns="" xmlns:p14="http://schemas.microsoft.com/office/powerpoint/2010/main" val="29892661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fr-FR" sz="3200" b="1" i="0" dirty="0" smtClean="0">
                <a:solidFill>
                  <a:srgbClr val="708CA1"/>
                </a:solidFill>
                <a:latin typeface="Arial"/>
                <a:ea typeface="+mj-ea"/>
                <a:cs typeface="+mj-cs"/>
              </a:rPr>
              <a:t>Résumé du chapitre 9 (suite)</a:t>
            </a:r>
            <a:endParaRPr lang="fr-FR" dirty="0" smtClean="0"/>
          </a:p>
        </p:txBody>
      </p:sp>
      <p:sp>
        <p:nvSpPr>
          <p:cNvPr id="52227" name="Content Placeholder 2"/>
          <p:cNvSpPr>
            <a:spLocks noGrp="1"/>
          </p:cNvSpPr>
          <p:nvPr>
            <p:ph idx="1"/>
          </p:nvPr>
        </p:nvSpPr>
        <p:spPr>
          <a:xfrm>
            <a:off x="698500" y="1317625"/>
            <a:ext cx="8197850" cy="4905375"/>
          </a:xfrm>
        </p:spPr>
        <p:txBody>
          <a:bodyPr>
            <a:noAutofit/>
          </a:bodyPr>
          <a:lstStyle/>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La commande</a:t>
            </a:r>
            <a:r>
              <a:rPr lang="fr-BE" sz="2000" b="1" i="0" dirty="0">
                <a:solidFill>
                  <a:srgbClr val="000000"/>
                </a:solidFill>
                <a:latin typeface="Arial"/>
                <a:ea typeface="+mn-ea"/>
                <a:cs typeface="+mn-cs"/>
              </a:rPr>
              <a:t> </a:t>
            </a:r>
            <a:r>
              <a:rPr lang="fr-BE" sz="2000" b="1" i="0" dirty="0" err="1">
                <a:solidFill>
                  <a:srgbClr val="000000"/>
                </a:solidFill>
                <a:latin typeface="Courier"/>
                <a:ea typeface="+mn-ea"/>
                <a:cs typeface="Courier"/>
              </a:rPr>
              <a:t>access</a:t>
            </a:r>
            <a:r>
              <a:rPr lang="fr-BE" sz="2000" b="1" i="0" dirty="0">
                <a:solidFill>
                  <a:srgbClr val="000000"/>
                </a:solidFill>
                <a:latin typeface="Courier"/>
                <a:ea typeface="+mn-ea"/>
                <a:cs typeface="Courier"/>
              </a:rPr>
              <a:t>-class </a:t>
            </a:r>
            <a:r>
              <a:rPr lang="fr-BE" sz="2000" b="0" i="0" dirty="0">
                <a:solidFill>
                  <a:srgbClr val="000000"/>
                </a:solidFill>
                <a:latin typeface="Arial"/>
                <a:ea typeface="+mn-ea"/>
                <a:cs typeface="+mn-cs"/>
              </a:rPr>
              <a:t>configurée en mode de configuration de ligne limite les connexions entrantes et sortantes entre un VTY spécifique et les adresses renseignées dans une liste de contrôle d'accès.</a:t>
            </a:r>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Comme avec les ACL IPv4 nommées, les noms IPv6 sont alphanumériques et sensibles à la casse. Ils doivent également être uniques. Contrairement aux listes de contrôle d'accès IPv4, l'option standard ou étendue n'est pas nécessaire.</a:t>
            </a:r>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En mode de configuration globale, utilisez la commande</a:t>
            </a:r>
            <a:r>
              <a:rPr lang="fr-BE" sz="2000" b="1" i="0" dirty="0">
                <a:solidFill>
                  <a:srgbClr val="000000"/>
                </a:solidFill>
                <a:latin typeface="Arial"/>
                <a:ea typeface="+mn-ea"/>
                <a:cs typeface="+mn-cs"/>
              </a:rPr>
              <a:t> </a:t>
            </a:r>
            <a:r>
              <a:rPr lang="fr-BE" sz="2000" b="0" i="1" dirty="0" err="1">
                <a:solidFill>
                  <a:srgbClr val="000000"/>
                </a:solidFill>
                <a:latin typeface="Courier"/>
                <a:ea typeface="+mn-ea"/>
                <a:cs typeface="Courier"/>
              </a:rPr>
              <a:t>name</a:t>
            </a:r>
            <a:r>
              <a:rPr lang="fr-BE" sz="2000" b="1" i="0" dirty="0">
                <a:solidFill>
                  <a:srgbClr val="000000"/>
                </a:solidFill>
                <a:latin typeface="Courier"/>
                <a:ea typeface="+mn-ea"/>
                <a:cs typeface="Courier"/>
              </a:rPr>
              <a:t> ipv6 </a:t>
            </a:r>
            <a:r>
              <a:rPr lang="fr-BE" sz="2000" b="1" i="0" dirty="0" err="1">
                <a:solidFill>
                  <a:srgbClr val="000000"/>
                </a:solidFill>
                <a:latin typeface="Courier"/>
                <a:ea typeface="+mn-ea"/>
                <a:cs typeface="Courier"/>
              </a:rPr>
              <a:t>access</a:t>
            </a:r>
            <a:r>
              <a:rPr lang="fr-BE" sz="2000" b="1" i="0" dirty="0">
                <a:solidFill>
                  <a:srgbClr val="000000"/>
                </a:solidFill>
                <a:latin typeface="Courier"/>
                <a:ea typeface="+mn-ea"/>
                <a:cs typeface="Courier"/>
              </a:rPr>
              <a:t>-</a:t>
            </a:r>
            <a:r>
              <a:rPr lang="fr-BE" sz="2000" b="1" i="0" dirty="0" err="1">
                <a:solidFill>
                  <a:srgbClr val="000000"/>
                </a:solidFill>
                <a:latin typeface="Courier"/>
                <a:ea typeface="+mn-ea"/>
                <a:cs typeface="Courier"/>
              </a:rPr>
              <a:t>list</a:t>
            </a:r>
            <a:r>
              <a:rPr lang="fr-BE" sz="2000" b="0" i="0" dirty="0">
                <a:solidFill>
                  <a:srgbClr val="000000"/>
                </a:solidFill>
                <a:latin typeface="Arial"/>
                <a:ea typeface="+mn-ea"/>
                <a:cs typeface="+mn-cs"/>
              </a:rPr>
              <a:t> pour créer une liste de contrôle d'accès IPv6. La longueur de préfixe est utilisée pour indiquer dans quelle mesure l'adresse IPv6 source ou de destination doit correspondre.</a:t>
            </a:r>
          </a:p>
          <a:p>
            <a:pPr marL="236555" indent="-236555" algn="l" defTabSz="814365">
              <a:lnSpc>
                <a:spcPct val="95000"/>
              </a:lnSpc>
              <a:spcBef>
                <a:spcPct val="50000"/>
              </a:spcBef>
              <a:spcAft>
                <a:spcPct val="0"/>
              </a:spcAft>
              <a:buClr>
                <a:srgbClr val="708CA1"/>
              </a:buClr>
              <a:buFont typeface="Wingdings"/>
              <a:buChar char="§"/>
            </a:pPr>
            <a:r>
              <a:rPr lang="fr-BE" sz="2000" b="0" i="0" dirty="0">
                <a:solidFill>
                  <a:srgbClr val="000000"/>
                </a:solidFill>
                <a:latin typeface="Arial"/>
                <a:ea typeface="+mn-ea"/>
                <a:cs typeface="+mn-cs"/>
              </a:rPr>
              <a:t>Une fois qu'une liste de contrôle d'accès IPv6 est configurée, elle est associée à une interface à l'aide de la</a:t>
            </a:r>
            <a:r>
              <a:rPr lang="fr-BE" sz="2000" b="1" i="0" dirty="0">
                <a:solidFill>
                  <a:srgbClr val="000000"/>
                </a:solidFill>
                <a:latin typeface="Arial"/>
                <a:ea typeface="+mn-ea"/>
                <a:cs typeface="+mn-cs"/>
              </a:rPr>
              <a:t> </a:t>
            </a:r>
            <a:r>
              <a:rPr lang="fr-BE" sz="2000" b="0" i="0" dirty="0">
                <a:solidFill>
                  <a:srgbClr val="000000"/>
                </a:solidFill>
                <a:latin typeface="Arial"/>
                <a:ea typeface="+mn-ea"/>
                <a:cs typeface="+mn-cs"/>
              </a:rPr>
              <a:t>commande </a:t>
            </a:r>
            <a:r>
              <a:rPr lang="fr-BE" sz="2000" b="1" i="0" dirty="0">
                <a:solidFill>
                  <a:srgbClr val="000000"/>
                </a:solidFill>
                <a:latin typeface="Courier"/>
                <a:ea typeface="+mn-ea"/>
                <a:cs typeface="Courier"/>
              </a:rPr>
              <a:t>ipv6 </a:t>
            </a:r>
            <a:r>
              <a:rPr lang="fr-BE" sz="2000" b="1" i="0" dirty="0" err="1">
                <a:solidFill>
                  <a:srgbClr val="000000"/>
                </a:solidFill>
                <a:latin typeface="Courier"/>
                <a:ea typeface="+mn-ea"/>
                <a:cs typeface="Courier"/>
              </a:rPr>
              <a:t>traffic</a:t>
            </a:r>
            <a:r>
              <a:rPr lang="fr-BE" sz="2000" b="1" i="0" dirty="0">
                <a:solidFill>
                  <a:srgbClr val="000000"/>
                </a:solidFill>
                <a:latin typeface="Courier"/>
                <a:ea typeface="+mn-ea"/>
                <a:cs typeface="Courier"/>
              </a:rPr>
              <a:t>-</a:t>
            </a:r>
            <a:r>
              <a:rPr lang="fr-BE" sz="2000" b="1" i="0" dirty="0" err="1">
                <a:solidFill>
                  <a:srgbClr val="000000"/>
                </a:solidFill>
                <a:latin typeface="Courier"/>
                <a:ea typeface="+mn-ea"/>
                <a:cs typeface="Courier"/>
              </a:rPr>
              <a:t>filter</a:t>
            </a:r>
            <a:r>
              <a:rPr lang="fr-BE" sz="2000" b="1" i="0" dirty="0">
                <a:solidFill>
                  <a:srgbClr val="000000"/>
                </a:solidFill>
                <a:latin typeface="Courier"/>
                <a:ea typeface="+mn-ea"/>
                <a:cs typeface="Courier"/>
              </a:rPr>
              <a:t>.</a:t>
            </a:r>
          </a:p>
          <a:p>
            <a:pPr marL="236555" indent="-236555" algn="l" defTabSz="814365">
              <a:lnSpc>
                <a:spcPct val="95000"/>
              </a:lnSpc>
              <a:spcBef>
                <a:spcPct val="50000"/>
              </a:spcBef>
              <a:spcAft>
                <a:spcPct val="0"/>
              </a:spcAft>
              <a:buClr>
                <a:srgbClr val="708CA1"/>
              </a:buClr>
              <a:buFont typeface="Wingdings"/>
              <a:buChar char="§"/>
            </a:pPr>
            <a:endParaRPr lang="en-US" sz="2000" dirty="0" smtClean="0"/>
          </a:p>
        </p:txBody>
      </p:sp>
    </p:spTree>
    <p:extLst>
      <p:ext uri="{BB962C8B-B14F-4D97-AF65-F5344CB8AC3E}">
        <p14:creationId xmlns="" xmlns:p14="http://schemas.microsoft.com/office/powerpoint/2010/main" val="39103977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a:p>
        </p:txBody>
      </p:sp>
      <p:pic>
        <p:nvPicPr>
          <p:cNvPr id="53251"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fr-FR" sz="1800" b="1" i="0" dirty="0" smtClean="0">
                <a:solidFill>
                  <a:srgbClr val="708CA1"/>
                </a:solidFill>
                <a:latin typeface="Arial"/>
                <a:ea typeface="+mj-ea"/>
                <a:cs typeface="+mj-cs"/>
              </a:rPr>
              <a:t>Objectif des listes de contrôle d'accès</a:t>
            </a:r>
            <a:r>
              <a:rPr lang="fr-FR" sz="3200" b="1" i="0" dirty="0" smtClean="0">
                <a:solidFill>
                  <a:srgbClr val="708CA1"/>
                </a:solidFill>
                <a:latin typeface="Arial"/>
                <a:ea typeface="+mj-ea"/>
                <a:cs typeface="+mj-cs"/>
              </a:rPr>
              <a:t/>
            </a:r>
            <a:br>
              <a:rPr lang="fr-FR" sz="3200" b="1" i="0" dirty="0" smtClean="0">
                <a:solidFill>
                  <a:srgbClr val="708CA1"/>
                </a:solidFill>
                <a:latin typeface="Arial"/>
                <a:ea typeface="+mj-ea"/>
                <a:cs typeface="+mj-cs"/>
              </a:rPr>
            </a:br>
            <a:r>
              <a:rPr lang="fr-FR" sz="3200" b="1" i="0" dirty="0" smtClean="0">
                <a:solidFill>
                  <a:srgbClr val="708CA1"/>
                </a:solidFill>
                <a:latin typeface="Arial"/>
                <a:ea typeface="+mj-ea"/>
                <a:cs typeface="+mj-cs"/>
              </a:rPr>
              <a:t>Filtrage des paquets (suite)</a:t>
            </a:r>
            <a:endParaRPr lang="fr-FR"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803545" y="1565275"/>
            <a:ext cx="5441660" cy="4386263"/>
          </a:xfrm>
        </p:spPr>
      </p:pic>
    </p:spTree>
    <p:extLst>
      <p:ext uri="{BB962C8B-B14F-4D97-AF65-F5344CB8AC3E}">
        <p14:creationId xmlns="" xmlns:p14="http://schemas.microsoft.com/office/powerpoint/2010/main" val="700078067"/>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028" y="1207036"/>
            <a:ext cx="6580426" cy="2717800"/>
          </a:xfrm>
          <a:prstGeom prst="rect">
            <a:avLst/>
          </a:prstGeom>
        </p:spPr>
      </p:pic>
      <p:sp>
        <p:nvSpPr>
          <p:cNvPr id="8194" name="Rectangle 2"/>
          <p:cNvSpPr>
            <a:spLocks noGrp="1" noChangeArrowheads="1"/>
          </p:cNvSpPr>
          <p:nvPr>
            <p:ph type="title"/>
          </p:nvPr>
        </p:nvSpPr>
        <p:spPr>
          <a:xfrm>
            <a:off x="339725" y="695321"/>
            <a:ext cx="8456613" cy="871538"/>
          </a:xfrm>
        </p:spPr>
        <p:txBody>
          <a:bodyPr/>
          <a:lstStyle/>
          <a:p>
            <a:pPr algn="l" defTabSz="814365">
              <a:spcBef>
                <a:spcPct val="0"/>
              </a:spcBef>
              <a:spcAft>
                <a:spcPct val="0"/>
              </a:spcAft>
              <a:buNone/>
            </a:pPr>
            <a:r>
              <a:rPr lang="fr-FR" sz="1800" b="1" i="0" smtClean="0">
                <a:solidFill>
                  <a:srgbClr val="708CA1"/>
                </a:solidFill>
                <a:latin typeface="Arial"/>
                <a:ea typeface="+mj-ea"/>
                <a:cs typeface="+mj-cs"/>
              </a:rPr>
              <a:t>Objectif des listes de contrôle d'accès</a:t>
            </a:r>
            <a:r>
              <a:rPr lang="fr-FR" sz="3200" b="1" i="0" smtClean="0">
                <a:solidFill>
                  <a:srgbClr val="708CA1"/>
                </a:solidFill>
                <a:latin typeface="Arial"/>
                <a:ea typeface="+mj-ea"/>
                <a:cs typeface="+mj-cs"/>
              </a:rPr>
              <a:t/>
            </a:r>
            <a:br>
              <a:rPr lang="fr-FR" sz="3200" b="1" i="0" smtClean="0">
                <a:solidFill>
                  <a:srgbClr val="708CA1"/>
                </a:solidFill>
                <a:latin typeface="Arial"/>
                <a:ea typeface="+mj-ea"/>
                <a:cs typeface="+mj-cs"/>
              </a:rPr>
            </a:br>
            <a:r>
              <a:rPr lang="fr-FR" sz="3200" b="1" i="0" smtClean="0">
                <a:solidFill>
                  <a:srgbClr val="708CA1"/>
                </a:solidFill>
                <a:latin typeface="Arial"/>
                <a:ea typeface="+mj-ea"/>
                <a:cs typeface="+mj-cs"/>
              </a:rPr>
              <a:t>Fonctionnement des listes de contrôle d'accès</a:t>
            </a:r>
            <a:endParaRPr lang="fr-FR"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5292725"/>
          </a:xfrm>
        </p:spPr>
        <p:txBody>
          <a:bodyPr>
            <a:noAutofit/>
          </a:bodyPr>
          <a:lstStyle/>
          <a:p>
            <a:pPr marL="0" indent="0" algn="l" defTabSz="814365">
              <a:spcBef>
                <a:spcPct val="50000"/>
              </a:spcBef>
              <a:spcAft>
                <a:spcPct val="0"/>
              </a:spcAft>
              <a:buNone/>
            </a:pPr>
            <a:r>
              <a:rPr lang="fr-FR" sz="2000" b="0" i="0" dirty="0" smtClean="0">
                <a:solidFill>
                  <a:srgbClr val="000000"/>
                </a:solidFill>
                <a:latin typeface="Arial"/>
                <a:ea typeface="+mn-ea"/>
                <a:cs typeface="+mn-cs"/>
              </a:rPr>
              <a:t/>
            </a:r>
            <a:br>
              <a:rPr lang="fr-FR" sz="2000" b="0" i="0" dirty="0" smtClean="0">
                <a:solidFill>
                  <a:srgbClr val="000000"/>
                </a:solidFill>
                <a:latin typeface="Arial"/>
                <a:ea typeface="+mn-ea"/>
                <a:cs typeface="+mn-cs"/>
              </a:rPr>
            </a:br>
            <a:r>
              <a:rPr lang="fr-FR" sz="2000" b="0" i="0" dirty="0" smtClean="0">
                <a:solidFill>
                  <a:srgbClr val="000000"/>
                </a:solidFill>
                <a:latin typeface="Arial"/>
                <a:ea typeface="+mn-ea"/>
                <a:cs typeface="+mn-cs"/>
              </a:rPr>
              <a:t/>
            </a:r>
            <a:br>
              <a:rPr lang="fr-FR" sz="2000" b="0" i="0" dirty="0" smtClean="0">
                <a:solidFill>
                  <a:srgbClr val="000000"/>
                </a:solidFill>
                <a:latin typeface="Arial"/>
                <a:ea typeface="+mn-ea"/>
                <a:cs typeface="+mn-cs"/>
              </a:rPr>
            </a:br>
            <a:r>
              <a:rPr lang="fr-FR" sz="2000" b="0" i="0" dirty="0" smtClean="0">
                <a:solidFill>
                  <a:srgbClr val="000000"/>
                </a:solidFill>
                <a:latin typeface="Arial"/>
                <a:ea typeface="+mn-ea"/>
                <a:cs typeface="+mn-cs"/>
              </a:rPr>
              <a:t/>
            </a:r>
            <a:br>
              <a:rPr lang="fr-FR" sz="2000" b="0" i="0" dirty="0" smtClean="0">
                <a:solidFill>
                  <a:srgbClr val="000000"/>
                </a:solidFill>
                <a:latin typeface="Arial"/>
                <a:ea typeface="+mn-ea"/>
                <a:cs typeface="+mn-cs"/>
              </a:rPr>
            </a:br>
            <a:r>
              <a:rPr lang="fr-FR" sz="2000" b="0" i="0" dirty="0" smtClean="0">
                <a:solidFill>
                  <a:srgbClr val="000000"/>
                </a:solidFill>
                <a:latin typeface="Arial"/>
                <a:ea typeface="+mn-ea"/>
                <a:cs typeface="+mn-cs"/>
              </a:rPr>
              <a:t/>
            </a:r>
            <a:br>
              <a:rPr lang="fr-FR" sz="2000" b="0" i="0" dirty="0" smtClean="0">
                <a:solidFill>
                  <a:srgbClr val="000000"/>
                </a:solidFill>
                <a:latin typeface="Arial"/>
                <a:ea typeface="+mn-ea"/>
                <a:cs typeface="+mn-cs"/>
              </a:rPr>
            </a:br>
            <a:endParaRPr lang="fr-FR" sz="2000" b="0" i="0" dirty="0" smtClean="0">
              <a:solidFill>
                <a:srgbClr val="000000"/>
              </a:solidFill>
              <a:latin typeface="Arial"/>
              <a:ea typeface="+mn-ea"/>
              <a:cs typeface="+mn-cs"/>
            </a:endParaRPr>
          </a:p>
          <a:p>
            <a:pPr marL="0" indent="0" algn="l" defTabSz="814365">
              <a:spcBef>
                <a:spcPct val="50000"/>
              </a:spcBef>
              <a:spcAft>
                <a:spcPct val="0"/>
              </a:spcAft>
              <a:buNone/>
            </a:pPr>
            <a:endParaRPr lang="fr-FR" sz="2000" dirty="0" smtClean="0">
              <a:solidFill>
                <a:srgbClr val="000000"/>
              </a:solidFill>
              <a:latin typeface="Arial"/>
            </a:endParaRPr>
          </a:p>
          <a:p>
            <a:pPr marL="0" indent="0" algn="l" defTabSz="814365">
              <a:lnSpc>
                <a:spcPct val="110000"/>
              </a:lnSpc>
              <a:spcBef>
                <a:spcPct val="50000"/>
              </a:spcBef>
              <a:spcAft>
                <a:spcPct val="0"/>
              </a:spcAft>
              <a:buNone/>
            </a:pPr>
            <a:r>
              <a:rPr lang="fr-FR" sz="2000" b="0" i="0" dirty="0" smtClean="0">
                <a:solidFill>
                  <a:srgbClr val="000000"/>
                </a:solidFill>
                <a:latin typeface="Arial"/>
                <a:ea typeface="+mn-ea"/>
                <a:cs typeface="+mn-cs"/>
              </a:rPr>
              <a:t/>
            </a:r>
            <a:br>
              <a:rPr lang="fr-FR" sz="2000" b="0" i="0" dirty="0" smtClean="0">
                <a:solidFill>
                  <a:srgbClr val="000000"/>
                </a:solidFill>
                <a:latin typeface="Arial"/>
                <a:ea typeface="+mn-ea"/>
                <a:cs typeface="+mn-cs"/>
              </a:rPr>
            </a:br>
            <a:r>
              <a:rPr lang="fr-FR" sz="2000" b="0" i="0" dirty="0" smtClean="0">
                <a:solidFill>
                  <a:srgbClr val="000000"/>
                </a:solidFill>
                <a:latin typeface="Arial"/>
                <a:ea typeface="+mn-ea"/>
                <a:cs typeface="+mn-cs"/>
              </a:rPr>
              <a:t>La dernière instruction d'une liste de contrôle d'accès est toujours </a:t>
            </a:r>
            <a:r>
              <a:rPr lang="fr-FR" sz="2000" b="0" i="0" dirty="0" err="1" smtClean="0">
                <a:solidFill>
                  <a:srgbClr val="000000"/>
                </a:solidFill>
                <a:latin typeface="Arial"/>
                <a:ea typeface="+mn-ea"/>
                <a:cs typeface="+mn-cs"/>
              </a:rPr>
              <a:t>implicit</a:t>
            </a:r>
            <a:r>
              <a:rPr lang="fr-FR" sz="2000" b="0" i="0" dirty="0" smtClean="0">
                <a:solidFill>
                  <a:srgbClr val="000000"/>
                </a:solidFill>
                <a:latin typeface="Arial"/>
                <a:ea typeface="+mn-ea"/>
                <a:cs typeface="+mn-cs"/>
              </a:rPr>
              <a:t> </a:t>
            </a:r>
            <a:r>
              <a:rPr lang="fr-FR" sz="2000" b="0" i="0" dirty="0" err="1" smtClean="0">
                <a:solidFill>
                  <a:srgbClr val="000000"/>
                </a:solidFill>
                <a:latin typeface="Arial"/>
                <a:ea typeface="+mn-ea"/>
                <a:cs typeface="+mn-cs"/>
              </a:rPr>
              <a:t>deny</a:t>
            </a:r>
            <a:r>
              <a:rPr lang="fr-FR" sz="2000" b="0" i="0" dirty="0" smtClean="0">
                <a:solidFill>
                  <a:srgbClr val="000000"/>
                </a:solidFill>
                <a:latin typeface="Arial"/>
                <a:ea typeface="+mn-ea"/>
                <a:cs typeface="+mn-cs"/>
              </a:rPr>
              <a:t>. Cette instruction est automatiquement ajoutée à la fin de chaque liste de contrôle d'accès, même si elle n'est pas physiquement présente. L'instruction </a:t>
            </a:r>
            <a:r>
              <a:rPr lang="fr-FR" sz="2000" b="0" i="0" dirty="0" err="1" smtClean="0">
                <a:solidFill>
                  <a:srgbClr val="000000"/>
                </a:solidFill>
                <a:latin typeface="Arial"/>
                <a:ea typeface="+mn-ea"/>
                <a:cs typeface="+mn-cs"/>
              </a:rPr>
              <a:t>implicit</a:t>
            </a:r>
            <a:r>
              <a:rPr lang="fr-FR" sz="2000" b="0" i="0" dirty="0" smtClean="0">
                <a:solidFill>
                  <a:srgbClr val="000000"/>
                </a:solidFill>
                <a:latin typeface="Arial"/>
                <a:ea typeface="+mn-ea"/>
                <a:cs typeface="+mn-cs"/>
              </a:rPr>
              <a:t> </a:t>
            </a:r>
            <a:r>
              <a:rPr lang="fr-FR" sz="2000" b="0" i="0" dirty="0" err="1" smtClean="0">
                <a:solidFill>
                  <a:srgbClr val="000000"/>
                </a:solidFill>
                <a:latin typeface="Arial"/>
                <a:ea typeface="+mn-ea"/>
                <a:cs typeface="+mn-cs"/>
              </a:rPr>
              <a:t>deny</a:t>
            </a:r>
            <a:r>
              <a:rPr lang="fr-FR" sz="2000" b="0" i="0" dirty="0" smtClean="0">
                <a:solidFill>
                  <a:srgbClr val="000000"/>
                </a:solidFill>
                <a:latin typeface="Arial"/>
                <a:ea typeface="+mn-ea"/>
                <a:cs typeface="+mn-cs"/>
              </a:rPr>
              <a:t> bloque l'ensemble du trafic. En raison de ce refus implicite, une liste de contrôle d'accès qui n'a pas au moins une instruction d'autorisation bloquera tout le trafic.</a:t>
            </a:r>
            <a:endParaRPr lang="fr-FR" sz="2000" dirty="0" smtClean="0"/>
          </a:p>
        </p:txBody>
      </p:sp>
    </p:spTree>
    <p:extLst>
      <p:ext uri="{BB962C8B-B14F-4D97-AF65-F5344CB8AC3E}">
        <p14:creationId xmlns="" xmlns:p14="http://schemas.microsoft.com/office/powerpoint/2010/main" val="582515525"/>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13926</TotalTime>
  <Pages>28</Pages>
  <Words>2986</Words>
  <Application>Microsoft Office PowerPoint</Application>
  <PresentationFormat>On-screen Show (4:3)</PresentationFormat>
  <Paragraphs>362</Paragraphs>
  <Slides>76</Slides>
  <Notes>75</Notes>
  <HiddenSlides>0</HiddenSlides>
  <MMClips>0</MMClips>
  <ScaleCrop>false</ScaleCrop>
  <HeadingPairs>
    <vt:vector size="4" baseType="variant">
      <vt:variant>
        <vt:lpstr>Theme</vt:lpstr>
      </vt:variant>
      <vt:variant>
        <vt:i4>2</vt:i4>
      </vt:variant>
      <vt:variant>
        <vt:lpstr>Slide Titles</vt:lpstr>
      </vt:variant>
      <vt:variant>
        <vt:i4>76</vt:i4>
      </vt:variant>
    </vt:vector>
  </HeadingPairs>
  <TitlesOfParts>
    <vt:vector size="78" baseType="lpstr">
      <vt:lpstr>PPT-TMPLT-WHT_C</vt:lpstr>
      <vt:lpstr>NetAcad-4F_PPT-WHT_060408</vt:lpstr>
      <vt:lpstr>Chapitre 9 : listes de contrôle d'accès </vt:lpstr>
      <vt:lpstr>Chapitre 9</vt:lpstr>
      <vt:lpstr>Chapitre 9 : objectifs</vt:lpstr>
      <vt:lpstr>Chapitre 9 : objectifs (suite)</vt:lpstr>
      <vt:lpstr>Objectif des listes de contrôle d'accès Qu'est-ce qu'une liste de contrôle d'accès ?</vt:lpstr>
      <vt:lpstr>Objectif des listes de contrôle d'accès Conversation TCP</vt:lpstr>
      <vt:lpstr>Objectif des listes de contrôle d'accès Filtrage des paquets</vt:lpstr>
      <vt:lpstr>Objectif des listes de contrôle d'accès Filtrage des paquets (suite)</vt:lpstr>
      <vt:lpstr>Objectif des listes de contrôle d'accès Fonctionnement des listes de contrôle d'accès</vt:lpstr>
      <vt:lpstr>Comparaison des listes de contrôle d'accès IPv4 standard et étendues Types de listes de contrôle d'accès IPv4 Cisco</vt:lpstr>
      <vt:lpstr>Comparaison des listes de contrôle d'accès IPv4 standard et étendues Numérotation et nom des listes de contrôle d'accès</vt:lpstr>
      <vt:lpstr>Masques génériques dans les listes de contrôle d'accès Présentation des masques génériques des listes de contrôle d'accès</vt:lpstr>
      <vt:lpstr>Masques génériques dans les listes de contrôle d'accès Exemples de masques génériques : hôtes/sous-réseaux</vt:lpstr>
      <vt:lpstr>Masques génériques dans les listes de contrôle d'accès Exemples de masques génériques : correspondance avec des plages</vt:lpstr>
      <vt:lpstr>Masques génériques dans les listes de contrôle d'accès Calcul du masque générique</vt:lpstr>
      <vt:lpstr>Masques génériques dans les listes de contrôle d'accès Mots-clés des masques génériques</vt:lpstr>
      <vt:lpstr>Masques génériques dans les listes de contrôle d'accès Exemples de mots-clés de masque générique</vt:lpstr>
      <vt:lpstr>Directives concernant la création des listes de contrôle d'accès Directives générales concernant la création des listes de contrôle d'accès</vt:lpstr>
      <vt:lpstr>Directives concernant la création des listes de contrôle d'accès Directives générales concernant la création des listes de contrôle d'accès</vt:lpstr>
      <vt:lpstr>Directives concernant la création des listes de contrôle d'accès Méthodes recommandées pour les listes de contrôle d'accès</vt:lpstr>
      <vt:lpstr>Directives concernant l'emplacement des listes de contrôle d'accès Où placer les listes de contrôle d'accès</vt:lpstr>
      <vt:lpstr>Directives concernant l'emplacement des listes de contrôle d'accès Emplacement d'une liste de contrôle d'accès standard</vt:lpstr>
      <vt:lpstr>Directives concernant l'emplacement des listes de contrôle d'accès Emplacement d'une liste de contrôle d'accès étendue</vt:lpstr>
      <vt:lpstr>Configuration des listes de contrôle d'accès IPv4 standard Saisie des instructions pour les critères</vt:lpstr>
      <vt:lpstr>Configuration des listes de contrôle d'accès IPv4 standard Configuration d'une liste de contrôle d'accès standard</vt:lpstr>
      <vt:lpstr>Configuration des listes de contrôle d'accès IPv4 standard Configuration d'une liste de contrôle d'accès standard (suite)</vt:lpstr>
      <vt:lpstr>Configuration des listes de contrôle d'accès IPv4 standard Logique interne</vt:lpstr>
      <vt:lpstr>Configuration des listes de contrôle d'accès IPv4 standard Application de listes de contrôle d'accès standard aux interfaces</vt:lpstr>
      <vt:lpstr>Configuration des listes de contrôle d'accès IPv4 standard Application de listes de contrôle d'accès standard aux interfaces (suite)</vt:lpstr>
      <vt:lpstr>Configuration des listes de contrôle d'accès IPv4 standard Création des listes de contrôle d'accès standard nommées</vt:lpstr>
      <vt:lpstr>Configuration des listes de contrôle d'accès IPv4 standard Commentaires dans les listes de contrôle d'accès</vt:lpstr>
      <vt:lpstr>Modification des listes de contrôle d'accès IPv4 Modification des listes de contrôle d'accès numérotées</vt:lpstr>
      <vt:lpstr>Modification des listes de contrôle d'accès IPv4 Modification des listes de contrôle d'accès numérotées (suite)</vt:lpstr>
      <vt:lpstr>Modification des listes de contrôle d'accès IPv4 Modification des listes de contrôle d'accès nommées standard</vt:lpstr>
      <vt:lpstr>Modification des listes de contrôle d'accès IPv4 Vérification des listes de contrôle d'accès </vt:lpstr>
      <vt:lpstr>Modification des listes de contrôle d'accès IPv4 Statistiques des listes de contrôle d'accès</vt:lpstr>
      <vt:lpstr>Modification des listes de contrôle d'accès IPv4 Numéros d'ordre des listes de contrôle d'accès standard </vt:lpstr>
      <vt:lpstr>Sécurisation des ports VTY à l'aide d'une liste de contrôle d'accès IPv4 standard Configuration d'une liste de contrôle d'accès standard pour sécuriser un port VTY</vt:lpstr>
      <vt:lpstr>Sécurisation des ports VTY à l'aide d'une liste de contrôle d'accès IPv4 standard Vérification d'une liste de contrôle d'accès standard utilisée pour sécuriser un port VTY </vt:lpstr>
      <vt:lpstr>Structure d'une liste de contrôle d'accès IPv4 étendue Listes de contrôle d'accès étendues</vt:lpstr>
      <vt:lpstr>Structure d'une liste de contrôle d'accès IPv4 étendue Listes de contrôle d'accès étendues (suite)</vt:lpstr>
      <vt:lpstr>Configuration des listes de contrôle d'accès IPv4 étendues  Configuration des listes de contrôle d'accès étendues</vt:lpstr>
      <vt:lpstr>Configuration des listes de contrôle d'accès IPv4 étendues  Application des listes de contrôle d'accès étendues aux interfaces</vt:lpstr>
      <vt:lpstr>Configuration des listes de contrôle d'accès IPv4 étendues  Filtrage du trafic avec des listes de contrôle d'accès étendues</vt:lpstr>
      <vt:lpstr>Configuration des listes de contrôle d'accès IPv4 étendues  Création des listes de contrôle d'accès étendues nommées</vt:lpstr>
      <vt:lpstr>Configuration des listes de contrôle d'accès IPv4 étendues  Vérification des listes de contrôle d'accès étendues</vt:lpstr>
      <vt:lpstr>Configuration des listes de contrôle d'accès IPv4 étendues Modification des listes de contrôle d'accès étendues</vt:lpstr>
      <vt:lpstr>Limitation des résultats du débogage Objectif de la limitation des résultats du débogage avec les listes de contrôle d'accès </vt:lpstr>
      <vt:lpstr>Limitation des résultats du débogage Configuration des listes de contrôle d'accès pour limiter les résultats du débogage</vt:lpstr>
      <vt:lpstr>Limitation des résultats du débogage Vérification des listes de contrôle d'accès qui limitent les résultats du débogage</vt:lpstr>
      <vt:lpstr>Traitement des paquets avec les listes de contrôle d'accès  Logique d'une liste de contrôle d'accès pour le trafic entrant</vt:lpstr>
      <vt:lpstr>Traitement des paquets avec les listes de contrôle d'accès  Logique d'une liste de contrôle d'accès pour le trafic sortant</vt:lpstr>
      <vt:lpstr>Traitement des paquets avec les listes de contrôle d'accès  Logique d'une liste de contrôle d'accès pour le trafic sortant (suite)</vt:lpstr>
      <vt:lpstr>Traitement des paquets avec les listes de contrôle d'accès Opérations logiques de la liste de contrôle d'accès</vt:lpstr>
      <vt:lpstr>Traitement des paquets avec les listes de contrôle d'accès Opérations logiques de la liste de contrôle d'accès (suite)</vt:lpstr>
      <vt:lpstr>Traitement des paquets avec les listes de contrôle d'accès Processus de décision avec les listes de contrôle d'accès standard</vt:lpstr>
      <vt:lpstr>Traitement des paquets avec les listes de contrôle d'accès Processus de décision avec les listes de contrôle d'accès étendues</vt:lpstr>
      <vt:lpstr>Erreurs courantes avec les listes de contrôle d'accès  Résolution des erreurs courantes avec listes de contrôle d'accès – Exemple 1</vt:lpstr>
      <vt:lpstr>Erreurs courantes avec les listes de contrôle d'accès  Résolution des erreurs courantes avec listes de contrôle d'accès – Exemple 2</vt:lpstr>
      <vt:lpstr>Erreurs courantes avec les listes de contrôle d'accès  Résolution des erreurs courantes avec listes de contrôle d'accès – Exemple 3</vt:lpstr>
      <vt:lpstr>Erreurs courantes avec les listes de contrôle d'accès  Résolution des erreurs courantes avec listes de contrôle d'accès – Exemple 4</vt:lpstr>
      <vt:lpstr>Erreurs courantes avec les listes de contrôle d'accès  Résolution des erreurs courantes avec listes de contrôle d'accès – Exemple 5</vt:lpstr>
      <vt:lpstr>Création de listes de contrôle d'accès IPv6 Types de listes de contrôle d'accès IPv6</vt:lpstr>
      <vt:lpstr>Création de listes de contrôle d'accès IPv6 Comparaison des listes de contrôle d'accès IPv4 et IPv6</vt:lpstr>
      <vt:lpstr>Configuration des listes de contrôle d'accès IPv6  Configuration de la topologie IPv6</vt:lpstr>
      <vt:lpstr>Configuration des listes de contrôle d'accès IPv6  Configuration des listes de contrôle d'accès IPv6</vt:lpstr>
      <vt:lpstr>Configuration des listes de contrôle d'accès IPv6  Application d'une liste de contrôle d'accès IPv6 à une interface</vt:lpstr>
      <vt:lpstr>Configuration des listes de contrôle d'accès IPv6  Exemples de listes de contrôle d'accès IPv6 </vt:lpstr>
      <vt:lpstr>Configuration des listes de contrôle d'accès IPv6  Vérification des listes de contrôle d'accès IPv6 </vt:lpstr>
      <vt:lpstr>Chapitre 9 : résumé</vt:lpstr>
      <vt:lpstr>Résumé du chapitre 9 (suite)</vt:lpstr>
      <vt:lpstr>Résumé du chapitre 9 (suite)</vt:lpstr>
      <vt:lpstr>Résumé du chapitre 9 (suite)</vt:lpstr>
      <vt:lpstr>Résumé du chapitre 9 (suite)</vt:lpstr>
      <vt:lpstr>Résumé du chapitre 9 (suite)</vt:lpstr>
      <vt:lpstr>Slide 76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CCNA5.0 Instructor PPT</dc:title>
  <dc:creator>Karen Alderson</dc:creator>
  <cp:lastModifiedBy>Daniel</cp:lastModifiedBy>
  <cp:revision>1000</cp:revision>
  <cp:lastPrinted>1999-01-27T00:54:54Z</cp:lastPrinted>
  <dcterms:created xsi:type="dcterms:W3CDTF">2006-10-23T15:07:30Z</dcterms:created>
  <dcterms:modified xsi:type="dcterms:W3CDTF">2014-05-06T09:28:20Z</dcterms:modified>
</cp:coreProperties>
</file>