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6286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85903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28236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794974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2115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65092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8192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15426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089926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2/26/2023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47096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13854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82709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6220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10930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124928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2/26/2023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9375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2/26/2023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47993758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an : incliné vers le haut 3">
            <a:extLst>
              <a:ext uri="{FF2B5EF4-FFF2-40B4-BE49-F238E27FC236}">
                <a16:creationId xmlns:a16="http://schemas.microsoft.com/office/drawing/2014/main" id="{DC52CDC0-9290-FACC-48E3-B641CA79DE98}"/>
              </a:ext>
            </a:extLst>
          </p:cNvPr>
          <p:cNvSpPr/>
          <p:nvPr/>
        </p:nvSpPr>
        <p:spPr>
          <a:xfrm>
            <a:off x="2020045" y="3429000"/>
            <a:ext cx="9055391" cy="2225351"/>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CFD264A-5E50-14F7-B96E-35B57DC2B6DF}"/>
              </a:ext>
            </a:extLst>
          </p:cNvPr>
          <p:cNvSpPr>
            <a:spLocks noGrp="1"/>
          </p:cNvSpPr>
          <p:nvPr>
            <p:ph type="ctrTitle"/>
          </p:nvPr>
        </p:nvSpPr>
        <p:spPr>
          <a:xfrm>
            <a:off x="4492658" y="3733799"/>
            <a:ext cx="4567367" cy="1258077"/>
          </a:xfrm>
          <a:effectLst/>
        </p:spPr>
        <p:txBody>
          <a:bodyPr anchor="t">
            <a:normAutofit/>
          </a:bodyPr>
          <a:lstStyle/>
          <a:p>
            <a:r>
              <a:rPr lang="fr-FR" sz="6600" dirty="0">
                <a:solidFill>
                  <a:schemeClr val="bg1"/>
                </a:solidFill>
                <a:effectLst>
                  <a:glow rad="101600">
                    <a:schemeClr val="accent1">
                      <a:satMod val="175000"/>
                      <a:alpha val="40000"/>
                    </a:schemeClr>
                  </a:glow>
                  <a:outerShdw blurRad="60007" dist="310007" dir="7680000" sy="30000" kx="1300200" algn="ctr" rotWithShape="0">
                    <a:prstClr val="black">
                      <a:alpha val="32000"/>
                    </a:prstClr>
                  </a:outerShdw>
                  <a:reflection blurRad="50800" stA="15000" endPos="46000" dir="5400000" sy="-100000" algn="bl" rotWithShape="0"/>
                </a:effectLst>
                <a:latin typeface="Algerian" panose="04020705040A02060702" pitchFamily="82" charset="0"/>
              </a:rPr>
              <a:t>ARCHIVES</a:t>
            </a:r>
          </a:p>
        </p:txBody>
      </p:sp>
      <p:sp>
        <p:nvSpPr>
          <p:cNvPr id="5" name="Espace réservé du contenu 2">
            <a:extLst>
              <a:ext uri="{FF2B5EF4-FFF2-40B4-BE49-F238E27FC236}">
                <a16:creationId xmlns:a16="http://schemas.microsoft.com/office/drawing/2014/main" id="{E1161679-8809-A627-980E-45976641D346}"/>
              </a:ext>
            </a:extLst>
          </p:cNvPr>
          <p:cNvSpPr txBox="1">
            <a:spLocks/>
          </p:cNvSpPr>
          <p:nvPr/>
        </p:nvSpPr>
        <p:spPr>
          <a:xfrm>
            <a:off x="10494963" y="133350"/>
            <a:ext cx="1601788" cy="4572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fr-FR" sz="2400" b="1" i="1" dirty="0">
                <a:solidFill>
                  <a:schemeClr val="tx1"/>
                </a:solidFill>
                <a:latin typeface="Agency FB" panose="020B0503020202020204" pitchFamily="34" charset="0"/>
              </a:rPr>
              <a:t>2022-2023</a:t>
            </a:r>
          </a:p>
        </p:txBody>
      </p:sp>
      <p:sp>
        <p:nvSpPr>
          <p:cNvPr id="6" name="Espace réservé du contenu 2">
            <a:extLst>
              <a:ext uri="{FF2B5EF4-FFF2-40B4-BE49-F238E27FC236}">
                <a16:creationId xmlns:a16="http://schemas.microsoft.com/office/drawing/2014/main" id="{893C402A-20D6-9EE3-DB14-F8994B400279}"/>
              </a:ext>
            </a:extLst>
          </p:cNvPr>
          <p:cNvSpPr txBox="1">
            <a:spLocks/>
          </p:cNvSpPr>
          <p:nvPr/>
        </p:nvSpPr>
        <p:spPr>
          <a:xfrm>
            <a:off x="407987" y="133350"/>
            <a:ext cx="2135188" cy="4572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fr-FR" sz="2400" b="1" i="1" dirty="0">
                <a:solidFill>
                  <a:schemeClr val="tx1"/>
                </a:solidFill>
                <a:latin typeface="Agency FB" panose="020B0503020202020204" pitchFamily="34" charset="0"/>
              </a:rPr>
              <a:t>DIGITAL CAMPUS</a:t>
            </a:r>
          </a:p>
        </p:txBody>
      </p:sp>
      <p:sp>
        <p:nvSpPr>
          <p:cNvPr id="7" name="Espace réservé du contenu 2">
            <a:extLst>
              <a:ext uri="{FF2B5EF4-FFF2-40B4-BE49-F238E27FC236}">
                <a16:creationId xmlns:a16="http://schemas.microsoft.com/office/drawing/2014/main" id="{E27F72E3-C05D-9740-DA96-64298E6A83F9}"/>
              </a:ext>
            </a:extLst>
          </p:cNvPr>
          <p:cNvSpPr txBox="1">
            <a:spLocks/>
          </p:cNvSpPr>
          <p:nvPr/>
        </p:nvSpPr>
        <p:spPr>
          <a:xfrm>
            <a:off x="9828212" y="6267450"/>
            <a:ext cx="2058988" cy="45720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fr-FR" sz="2400" b="1" i="1" dirty="0">
                <a:solidFill>
                  <a:schemeClr val="tx1"/>
                </a:solidFill>
                <a:latin typeface="Mistral" panose="03090702030407020403" pitchFamily="66" charset="0"/>
              </a:rPr>
              <a:t>T. Kokou GODWIN </a:t>
            </a:r>
          </a:p>
        </p:txBody>
      </p:sp>
    </p:spTree>
    <p:extLst>
      <p:ext uri="{BB962C8B-B14F-4D97-AF65-F5344CB8AC3E}">
        <p14:creationId xmlns:p14="http://schemas.microsoft.com/office/powerpoint/2010/main" val="54512340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EA595E-B870-9A13-3835-20B54D03ACED}"/>
              </a:ext>
            </a:extLst>
          </p:cNvPr>
          <p:cNvSpPr>
            <a:spLocks noGrp="1"/>
          </p:cNvSpPr>
          <p:nvPr>
            <p:ph type="title"/>
          </p:nvPr>
        </p:nvSpPr>
        <p:spPr>
          <a:xfrm>
            <a:off x="1943101" y="624110"/>
            <a:ext cx="9561512" cy="1099915"/>
          </a:xfrm>
        </p:spPr>
        <p:txBody>
          <a:bodyPr>
            <a:normAutofit/>
          </a:bodyPr>
          <a:lstStyle/>
          <a:p>
            <a:pPr marL="1028700" indent="-1028700">
              <a:buFont typeface="+mj-lt"/>
              <a:buAutoNum type="alphaLcParenR"/>
            </a:pPr>
            <a:r>
              <a:rPr lang="fr-FR" sz="4800" b="1" u="sng" dirty="0">
                <a:latin typeface="Times New Roman" panose="02020603050405020304" pitchFamily="18" charset="0"/>
                <a:cs typeface="Times New Roman" panose="02020603050405020304" pitchFamily="18" charset="0"/>
              </a:rPr>
              <a:t>Compression avec Gzip (.tar.gz)</a:t>
            </a:r>
            <a:endParaRPr lang="fr-FR" sz="3200" b="1" u="sng"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8262F401-967D-D4D6-3417-7675E184792B}"/>
              </a:ext>
            </a:extLst>
          </p:cNvPr>
          <p:cNvSpPr>
            <a:spLocks noGrp="1"/>
          </p:cNvSpPr>
          <p:nvPr>
            <p:ph idx="1"/>
          </p:nvPr>
        </p:nvSpPr>
        <p:spPr>
          <a:xfrm>
            <a:off x="1943100" y="1952625"/>
            <a:ext cx="9561512" cy="4190999"/>
          </a:xfrm>
        </p:spPr>
        <p:txBody>
          <a:bodyPr anchor="t">
            <a:normAutofit/>
          </a:bodyPr>
          <a:lstStyle/>
          <a:p>
            <a:pPr marL="0" indent="0" algn="just">
              <a:buNone/>
            </a:pPr>
            <a:r>
              <a:rPr lang="fr-FR" sz="2800" dirty="0">
                <a:latin typeface="Times New Roman" panose="02020603050405020304" pitchFamily="18" charset="0"/>
                <a:cs typeface="Times New Roman" panose="02020603050405020304" pitchFamily="18" charset="0"/>
              </a:rPr>
              <a:t>Pour compresser avec Gzip, on ajoute l’option </a:t>
            </a:r>
            <a:r>
              <a:rPr lang="fr-FR" sz="2800" b="1" i="1" dirty="0">
                <a:solidFill>
                  <a:srgbClr val="0070C0"/>
                </a:solidFill>
                <a:latin typeface="Times New Roman" panose="02020603050405020304" pitchFamily="18" charset="0"/>
                <a:cs typeface="Times New Roman" panose="02020603050405020304" pitchFamily="18" charset="0"/>
              </a:rPr>
              <a:t>–z </a:t>
            </a:r>
            <a:r>
              <a:rPr lang="fr-FR" sz="2800" dirty="0">
                <a:solidFill>
                  <a:schemeClr val="tx1"/>
                </a:solidFill>
                <a:latin typeface="Times New Roman" panose="02020603050405020304" pitchFamily="18" charset="0"/>
                <a:cs typeface="Times New Roman" panose="02020603050405020304" pitchFamily="18" charset="0"/>
              </a:rPr>
              <a:t>à tar</a:t>
            </a:r>
            <a:r>
              <a:rPr lang="fr-FR" sz="2800" dirty="0">
                <a:latin typeface="Times New Roman" panose="02020603050405020304" pitchFamily="18" charset="0"/>
                <a:cs typeface="Times New Roman" panose="02020603050405020304" pitchFamily="18" charset="0"/>
              </a:rPr>
              <a:t>. Cela créera un fichier d’archive au format « </a:t>
            </a:r>
            <a:r>
              <a:rPr lang="fr-FR" sz="2800" b="1" dirty="0">
                <a:solidFill>
                  <a:schemeClr val="accent1"/>
                </a:solidFill>
                <a:latin typeface="Times New Roman" panose="02020603050405020304" pitchFamily="18" charset="0"/>
                <a:cs typeface="Times New Roman" panose="02020603050405020304" pitchFamily="18" charset="0"/>
              </a:rPr>
              <a:t>.tar.gz </a:t>
            </a:r>
            <a:r>
              <a:rPr lang="fr-FR" sz="2800" dirty="0">
                <a:latin typeface="Times New Roman" panose="02020603050405020304" pitchFamily="18" charset="0"/>
                <a:cs typeface="Times New Roman" panose="02020603050405020304" pitchFamily="18" charset="0"/>
              </a:rPr>
              <a:t>».</a:t>
            </a:r>
          </a:p>
          <a:p>
            <a:pPr algn="just"/>
            <a:r>
              <a:rPr lang="fr-FR" sz="2800" dirty="0">
                <a:latin typeface="Times New Roman" panose="02020603050405020304" pitchFamily="18" charset="0"/>
                <a:cs typeface="Times New Roman" panose="02020603050405020304" pitchFamily="18" charset="0"/>
              </a:rPr>
              <a:t>Création : </a:t>
            </a:r>
          </a:p>
          <a:p>
            <a:pPr marL="0" indent="0" algn="just">
              <a:buNone/>
            </a:pPr>
            <a:r>
              <a:rPr lang="fr-FR" sz="2800" dirty="0">
                <a:latin typeface="Times New Roman" panose="02020603050405020304" pitchFamily="18" charset="0"/>
                <a:cs typeface="Times New Roman" panose="02020603050405020304" pitchFamily="18" charset="0"/>
              </a:rPr>
              <a:t> </a:t>
            </a:r>
            <a:r>
              <a:rPr lang="fr-FR" sz="2800" dirty="0">
                <a:highlight>
                  <a:srgbClr val="FFFF00"/>
                </a:highlight>
                <a:latin typeface="Times New Roman" panose="02020603050405020304" pitchFamily="18" charset="0"/>
                <a:cs typeface="Times New Roman" panose="02020603050405020304" pitchFamily="18" charset="0"/>
              </a:rPr>
              <a:t>tar -zcvf votre_archive.tar.gz  votre_dossier/</a:t>
            </a:r>
          </a:p>
          <a:p>
            <a:pPr algn="just"/>
            <a:r>
              <a:rPr lang="fr-FR" sz="2800" dirty="0">
                <a:latin typeface="Times New Roman" panose="02020603050405020304" pitchFamily="18" charset="0"/>
                <a:cs typeface="Times New Roman" panose="02020603050405020304" pitchFamily="18" charset="0"/>
              </a:rPr>
              <a:t>Extraction : </a:t>
            </a:r>
          </a:p>
          <a:p>
            <a:pPr marL="0" indent="0" algn="just">
              <a:buNone/>
            </a:pPr>
            <a:r>
              <a:rPr lang="fr-FR" sz="2800" dirty="0">
                <a:latin typeface="Times New Roman" panose="02020603050405020304" pitchFamily="18" charset="0"/>
                <a:cs typeface="Times New Roman" panose="02020603050405020304" pitchFamily="18" charset="0"/>
              </a:rPr>
              <a:t> </a:t>
            </a:r>
            <a:r>
              <a:rPr lang="fr-FR" sz="2800" dirty="0">
                <a:highlight>
                  <a:srgbClr val="FFFF00"/>
                </a:highlight>
                <a:latin typeface="Times New Roman" panose="02020603050405020304" pitchFamily="18" charset="0"/>
                <a:cs typeface="Times New Roman" panose="02020603050405020304" pitchFamily="18" charset="0"/>
              </a:rPr>
              <a:t>tar -zxvf votre_archive.tar.gz</a:t>
            </a:r>
          </a:p>
          <a:p>
            <a:pPr marL="0" indent="0" algn="just">
              <a:buNone/>
            </a:pP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728351"/>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EA595E-B870-9A13-3835-20B54D03ACED}"/>
              </a:ext>
            </a:extLst>
          </p:cNvPr>
          <p:cNvSpPr>
            <a:spLocks noGrp="1"/>
          </p:cNvSpPr>
          <p:nvPr>
            <p:ph type="title"/>
          </p:nvPr>
        </p:nvSpPr>
        <p:spPr>
          <a:xfrm>
            <a:off x="1800225" y="542925"/>
            <a:ext cx="10115550" cy="1304925"/>
          </a:xfrm>
        </p:spPr>
        <p:txBody>
          <a:bodyPr>
            <a:noAutofit/>
          </a:bodyPr>
          <a:lstStyle/>
          <a:p>
            <a:pPr marL="1028700" indent="-1028700">
              <a:buFont typeface="+mj-lt"/>
              <a:buAutoNum type="alphaLcParenR" startAt="2"/>
            </a:pPr>
            <a:r>
              <a:rPr lang="fr-FR" sz="4800" b="1" u="sng" dirty="0">
                <a:latin typeface="Times New Roman" panose="02020603050405020304" pitchFamily="18" charset="0"/>
                <a:cs typeface="Times New Roman" panose="02020603050405020304" pitchFamily="18" charset="0"/>
              </a:rPr>
              <a:t>Compression avec Bzip2 (.tar.bz2) </a:t>
            </a:r>
          </a:p>
        </p:txBody>
      </p:sp>
      <p:sp>
        <p:nvSpPr>
          <p:cNvPr id="3" name="Espace réservé du contenu 2">
            <a:extLst>
              <a:ext uri="{FF2B5EF4-FFF2-40B4-BE49-F238E27FC236}">
                <a16:creationId xmlns:a16="http://schemas.microsoft.com/office/drawing/2014/main" id="{8262F401-967D-D4D6-3417-7675E184792B}"/>
              </a:ext>
            </a:extLst>
          </p:cNvPr>
          <p:cNvSpPr>
            <a:spLocks noGrp="1"/>
          </p:cNvSpPr>
          <p:nvPr>
            <p:ph idx="1"/>
          </p:nvPr>
        </p:nvSpPr>
        <p:spPr>
          <a:xfrm>
            <a:off x="1943100" y="1952625"/>
            <a:ext cx="9561512" cy="4190999"/>
          </a:xfrm>
        </p:spPr>
        <p:txBody>
          <a:bodyPr anchor="t">
            <a:normAutofit/>
          </a:bodyPr>
          <a:lstStyle/>
          <a:p>
            <a:pPr marL="0" indent="0" algn="just">
              <a:buNone/>
            </a:pPr>
            <a:r>
              <a:rPr lang="fr-FR" sz="2800" dirty="0">
                <a:latin typeface="Times New Roman" panose="02020603050405020304" pitchFamily="18" charset="0"/>
                <a:cs typeface="Times New Roman" panose="02020603050405020304" pitchFamily="18" charset="0"/>
              </a:rPr>
              <a:t>Pour compresser avec Bzip2, on ajoute l’option </a:t>
            </a:r>
            <a:r>
              <a:rPr lang="fr-FR" sz="2800" b="1" i="1" dirty="0">
                <a:solidFill>
                  <a:srgbClr val="0070C0"/>
                </a:solidFill>
                <a:latin typeface="Times New Roman" panose="02020603050405020304" pitchFamily="18" charset="0"/>
                <a:cs typeface="Times New Roman" panose="02020603050405020304" pitchFamily="18" charset="0"/>
              </a:rPr>
              <a:t>–j </a:t>
            </a:r>
            <a:r>
              <a:rPr lang="fr-FR" sz="2800" dirty="0">
                <a:solidFill>
                  <a:schemeClr val="tx1"/>
                </a:solidFill>
                <a:latin typeface="Times New Roman" panose="02020603050405020304" pitchFamily="18" charset="0"/>
                <a:cs typeface="Times New Roman" panose="02020603050405020304" pitchFamily="18" charset="0"/>
              </a:rPr>
              <a:t>à tar</a:t>
            </a:r>
            <a:r>
              <a:rPr lang="fr-FR" sz="2800" dirty="0">
                <a:latin typeface="Times New Roman" panose="02020603050405020304" pitchFamily="18" charset="0"/>
                <a:cs typeface="Times New Roman" panose="02020603050405020304" pitchFamily="18" charset="0"/>
              </a:rPr>
              <a:t>. Cela créera un fichier d’archive au format « </a:t>
            </a:r>
            <a:r>
              <a:rPr lang="fr-FR" sz="2800" b="1" dirty="0">
                <a:solidFill>
                  <a:schemeClr val="accent1"/>
                </a:solidFill>
                <a:latin typeface="Times New Roman" panose="02020603050405020304" pitchFamily="18" charset="0"/>
                <a:cs typeface="Times New Roman" panose="02020603050405020304" pitchFamily="18" charset="0"/>
              </a:rPr>
              <a:t>.tar.bz2 </a:t>
            </a:r>
            <a:r>
              <a:rPr lang="fr-FR" sz="2800" dirty="0">
                <a:latin typeface="Times New Roman" panose="02020603050405020304" pitchFamily="18" charset="0"/>
                <a:cs typeface="Times New Roman" panose="02020603050405020304" pitchFamily="18" charset="0"/>
              </a:rPr>
              <a:t>». Bzip crée des fichiers beaucoup plus petits que Gzip, mais utilise plus de ressources processeur surtout pour compresser.</a:t>
            </a:r>
          </a:p>
          <a:p>
            <a:pPr algn="just"/>
            <a:r>
              <a:rPr lang="fr-FR" sz="2800" dirty="0">
                <a:latin typeface="Times New Roman" panose="02020603050405020304" pitchFamily="18" charset="0"/>
                <a:cs typeface="Times New Roman" panose="02020603050405020304" pitchFamily="18" charset="0"/>
              </a:rPr>
              <a:t>Création : </a:t>
            </a:r>
          </a:p>
          <a:p>
            <a:pPr marL="0" indent="0" algn="just">
              <a:buNone/>
            </a:pPr>
            <a:r>
              <a:rPr lang="fr-FR" sz="2800" dirty="0">
                <a:latin typeface="Times New Roman" panose="02020603050405020304" pitchFamily="18" charset="0"/>
                <a:cs typeface="Times New Roman" panose="02020603050405020304" pitchFamily="18" charset="0"/>
              </a:rPr>
              <a:t> </a:t>
            </a:r>
            <a:r>
              <a:rPr lang="fr-FR" sz="2800" dirty="0">
                <a:highlight>
                  <a:srgbClr val="FFFF00"/>
                </a:highlight>
                <a:latin typeface="Times New Roman" panose="02020603050405020304" pitchFamily="18" charset="0"/>
                <a:cs typeface="Times New Roman" panose="02020603050405020304" pitchFamily="18" charset="0"/>
              </a:rPr>
              <a:t>tar -jcvf votre_archive.tar.bz2  votre_dossier/</a:t>
            </a:r>
          </a:p>
          <a:p>
            <a:pPr algn="just"/>
            <a:r>
              <a:rPr lang="fr-FR" sz="2800" dirty="0">
                <a:latin typeface="Times New Roman" panose="02020603050405020304" pitchFamily="18" charset="0"/>
                <a:cs typeface="Times New Roman" panose="02020603050405020304" pitchFamily="18" charset="0"/>
              </a:rPr>
              <a:t>Extraction : </a:t>
            </a:r>
          </a:p>
          <a:p>
            <a:pPr marL="0" indent="0" algn="just">
              <a:buNone/>
            </a:pPr>
            <a:r>
              <a:rPr lang="fr-FR" sz="2800" dirty="0">
                <a:latin typeface="Times New Roman" panose="02020603050405020304" pitchFamily="18" charset="0"/>
                <a:cs typeface="Times New Roman" panose="02020603050405020304" pitchFamily="18" charset="0"/>
              </a:rPr>
              <a:t> </a:t>
            </a:r>
            <a:r>
              <a:rPr lang="fr-FR" sz="2800" dirty="0">
                <a:highlight>
                  <a:srgbClr val="FFFF00"/>
                </a:highlight>
                <a:latin typeface="Times New Roman" panose="02020603050405020304" pitchFamily="18" charset="0"/>
                <a:cs typeface="Times New Roman" panose="02020603050405020304" pitchFamily="18" charset="0"/>
              </a:rPr>
              <a:t>tar -jxvf votre_archive.tar.bz2</a:t>
            </a:r>
          </a:p>
          <a:p>
            <a:pPr marL="0" indent="0" algn="just">
              <a:buNone/>
            </a:pP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30178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EA595E-B870-9A13-3835-20B54D03ACED}"/>
              </a:ext>
            </a:extLst>
          </p:cNvPr>
          <p:cNvSpPr>
            <a:spLocks noGrp="1"/>
          </p:cNvSpPr>
          <p:nvPr>
            <p:ph type="title"/>
          </p:nvPr>
        </p:nvSpPr>
        <p:spPr>
          <a:xfrm>
            <a:off x="1943101" y="624110"/>
            <a:ext cx="9561512" cy="1099915"/>
          </a:xfrm>
        </p:spPr>
        <p:txBody>
          <a:bodyPr>
            <a:normAutofit/>
          </a:bodyPr>
          <a:lstStyle/>
          <a:p>
            <a:pPr marL="1028700" indent="-1028700">
              <a:buFont typeface="+mj-lt"/>
              <a:buAutoNum type="alphaLcParenR" startAt="3"/>
            </a:pPr>
            <a:r>
              <a:rPr lang="fr-FR" sz="4800" b="1" u="sng" dirty="0">
                <a:latin typeface="Times New Roman" panose="02020603050405020304" pitchFamily="18" charset="0"/>
                <a:cs typeface="Times New Roman" panose="02020603050405020304" pitchFamily="18" charset="0"/>
              </a:rPr>
              <a:t>Compression avec XZ (.</a:t>
            </a:r>
            <a:r>
              <a:rPr lang="fr-FR" sz="4800" b="1" u="sng" dirty="0" err="1">
                <a:latin typeface="Times New Roman" panose="02020603050405020304" pitchFamily="18" charset="0"/>
                <a:cs typeface="Times New Roman" panose="02020603050405020304" pitchFamily="18" charset="0"/>
              </a:rPr>
              <a:t>tar.xz</a:t>
            </a:r>
            <a:r>
              <a:rPr lang="fr-FR" sz="4800" b="1" u="sng" dirty="0">
                <a:latin typeface="Times New Roman" panose="02020603050405020304" pitchFamily="18" charset="0"/>
                <a:cs typeface="Times New Roman" panose="02020603050405020304" pitchFamily="18" charset="0"/>
              </a:rPr>
              <a:t>) </a:t>
            </a:r>
            <a:endParaRPr lang="fr-FR" sz="3200" b="1" u="sng"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8262F401-967D-D4D6-3417-7675E184792B}"/>
              </a:ext>
            </a:extLst>
          </p:cNvPr>
          <p:cNvSpPr>
            <a:spLocks noGrp="1"/>
          </p:cNvSpPr>
          <p:nvPr>
            <p:ph idx="1"/>
          </p:nvPr>
        </p:nvSpPr>
        <p:spPr>
          <a:xfrm>
            <a:off x="1943100" y="1952625"/>
            <a:ext cx="9561512" cy="4190999"/>
          </a:xfrm>
        </p:spPr>
        <p:txBody>
          <a:bodyPr anchor="t">
            <a:normAutofit/>
          </a:bodyPr>
          <a:lstStyle/>
          <a:p>
            <a:pPr marL="0" indent="0" algn="just">
              <a:buNone/>
            </a:pPr>
            <a:r>
              <a:rPr lang="fr-FR" sz="2800" dirty="0">
                <a:latin typeface="Times New Roman" panose="02020603050405020304" pitchFamily="18" charset="0"/>
                <a:cs typeface="Times New Roman" panose="02020603050405020304" pitchFamily="18" charset="0"/>
              </a:rPr>
              <a:t>Pour compresser avec XZ, on ajoute l’option </a:t>
            </a:r>
            <a:r>
              <a:rPr lang="fr-FR" sz="2800" b="1" i="1" dirty="0">
                <a:solidFill>
                  <a:srgbClr val="0070C0"/>
                </a:solidFill>
                <a:latin typeface="Times New Roman" panose="02020603050405020304" pitchFamily="18" charset="0"/>
                <a:cs typeface="Times New Roman" panose="02020603050405020304" pitchFamily="18" charset="0"/>
              </a:rPr>
              <a:t>–J </a:t>
            </a:r>
            <a:r>
              <a:rPr lang="fr-FR" sz="2800" dirty="0">
                <a:solidFill>
                  <a:schemeClr val="tx1"/>
                </a:solidFill>
                <a:latin typeface="Times New Roman" panose="02020603050405020304" pitchFamily="18" charset="0"/>
                <a:cs typeface="Times New Roman" panose="02020603050405020304" pitchFamily="18" charset="0"/>
              </a:rPr>
              <a:t>à tar</a:t>
            </a:r>
            <a:r>
              <a:rPr lang="fr-FR" sz="2800" dirty="0">
                <a:latin typeface="Times New Roman" panose="02020603050405020304" pitchFamily="18" charset="0"/>
                <a:cs typeface="Times New Roman" panose="02020603050405020304" pitchFamily="18" charset="0"/>
              </a:rPr>
              <a:t>. Cela créera un fichier d’archive au format « </a:t>
            </a:r>
            <a:r>
              <a:rPr lang="fr-FR" sz="2800" b="1" dirty="0">
                <a:solidFill>
                  <a:schemeClr val="accent1"/>
                </a:solidFill>
                <a:latin typeface="Times New Roman" panose="02020603050405020304" pitchFamily="18" charset="0"/>
                <a:cs typeface="Times New Roman" panose="02020603050405020304" pitchFamily="18" charset="0"/>
              </a:rPr>
              <a:t>.</a:t>
            </a:r>
            <a:r>
              <a:rPr lang="fr-FR" sz="2800" b="1" dirty="0" err="1">
                <a:solidFill>
                  <a:schemeClr val="accent1"/>
                </a:solidFill>
                <a:latin typeface="Times New Roman" panose="02020603050405020304" pitchFamily="18" charset="0"/>
                <a:cs typeface="Times New Roman" panose="02020603050405020304" pitchFamily="18" charset="0"/>
              </a:rPr>
              <a:t>tar.xz</a:t>
            </a:r>
            <a:r>
              <a:rPr lang="fr-FR" sz="2800" b="1" dirty="0">
                <a:solidFill>
                  <a:schemeClr val="accent1"/>
                </a:solidFill>
                <a:latin typeface="Times New Roman" panose="02020603050405020304" pitchFamily="18" charset="0"/>
                <a:cs typeface="Times New Roman" panose="02020603050405020304" pitchFamily="18" charset="0"/>
              </a:rPr>
              <a:t> </a:t>
            </a:r>
            <a:r>
              <a:rPr lang="fr-FR" sz="2800" dirty="0">
                <a:latin typeface="Times New Roman" panose="02020603050405020304" pitchFamily="18" charset="0"/>
                <a:cs typeface="Times New Roman" panose="02020603050405020304" pitchFamily="18" charset="0"/>
              </a:rPr>
              <a:t>». Ces archives sont des archives tar compressées avec </a:t>
            </a:r>
            <a:r>
              <a:rPr lang="fr-FR" sz="2800" b="1" i="1" dirty="0">
                <a:latin typeface="Times New Roman" panose="02020603050405020304" pitchFamily="18" charset="0"/>
                <a:cs typeface="Times New Roman" panose="02020603050405020304" pitchFamily="18" charset="0"/>
              </a:rPr>
              <a:t>Lzma</a:t>
            </a:r>
            <a:r>
              <a:rPr lang="fr-FR" sz="2800" dirty="0">
                <a:latin typeface="Times New Roman" panose="02020603050405020304" pitchFamily="18" charset="0"/>
                <a:cs typeface="Times New Roman" panose="02020603050405020304" pitchFamily="18" charset="0"/>
              </a:rPr>
              <a:t>, un utilitaire de compression libre parmi les plus puissants.</a:t>
            </a:r>
          </a:p>
          <a:p>
            <a:pPr algn="just"/>
            <a:r>
              <a:rPr lang="fr-FR" sz="2800" dirty="0">
                <a:latin typeface="Times New Roman" panose="02020603050405020304" pitchFamily="18" charset="0"/>
                <a:cs typeface="Times New Roman" panose="02020603050405020304" pitchFamily="18" charset="0"/>
              </a:rPr>
              <a:t>Création : </a:t>
            </a:r>
          </a:p>
          <a:p>
            <a:pPr marL="0" indent="0" algn="just">
              <a:buNone/>
            </a:pPr>
            <a:r>
              <a:rPr lang="fr-FR" sz="2800" dirty="0">
                <a:latin typeface="Times New Roman" panose="02020603050405020304" pitchFamily="18" charset="0"/>
                <a:cs typeface="Times New Roman" panose="02020603050405020304" pitchFamily="18" charset="0"/>
              </a:rPr>
              <a:t> </a:t>
            </a:r>
            <a:r>
              <a:rPr lang="fr-FR" sz="2800" dirty="0">
                <a:highlight>
                  <a:srgbClr val="FFFF00"/>
                </a:highlight>
                <a:latin typeface="Times New Roman" panose="02020603050405020304" pitchFamily="18" charset="0"/>
                <a:cs typeface="Times New Roman" panose="02020603050405020304" pitchFamily="18" charset="0"/>
              </a:rPr>
              <a:t>tar -Jcvf </a:t>
            </a:r>
            <a:r>
              <a:rPr lang="fr-FR" sz="2800" dirty="0" err="1">
                <a:highlight>
                  <a:srgbClr val="FFFF00"/>
                </a:highlight>
                <a:latin typeface="Times New Roman" panose="02020603050405020304" pitchFamily="18" charset="0"/>
                <a:cs typeface="Times New Roman" panose="02020603050405020304" pitchFamily="18" charset="0"/>
              </a:rPr>
              <a:t>votre_archive.tar.xz</a:t>
            </a:r>
            <a:r>
              <a:rPr lang="fr-FR" sz="2800" dirty="0">
                <a:highlight>
                  <a:srgbClr val="FFFF00"/>
                </a:highlight>
                <a:latin typeface="Times New Roman" panose="02020603050405020304" pitchFamily="18" charset="0"/>
                <a:cs typeface="Times New Roman" panose="02020603050405020304" pitchFamily="18" charset="0"/>
              </a:rPr>
              <a:t>  votre_dossier/</a:t>
            </a:r>
          </a:p>
          <a:p>
            <a:pPr algn="just"/>
            <a:r>
              <a:rPr lang="fr-FR" sz="2800" dirty="0">
                <a:latin typeface="Times New Roman" panose="02020603050405020304" pitchFamily="18" charset="0"/>
                <a:cs typeface="Times New Roman" panose="02020603050405020304" pitchFamily="18" charset="0"/>
              </a:rPr>
              <a:t>Extraction : </a:t>
            </a:r>
          </a:p>
          <a:p>
            <a:pPr marL="0" indent="0" algn="just">
              <a:buNone/>
            </a:pPr>
            <a:r>
              <a:rPr lang="fr-FR" sz="2800" dirty="0">
                <a:latin typeface="Times New Roman" panose="02020603050405020304" pitchFamily="18" charset="0"/>
                <a:cs typeface="Times New Roman" panose="02020603050405020304" pitchFamily="18" charset="0"/>
              </a:rPr>
              <a:t> </a:t>
            </a:r>
            <a:r>
              <a:rPr lang="fr-FR" sz="2800" dirty="0">
                <a:highlight>
                  <a:srgbClr val="FFFF00"/>
                </a:highlight>
                <a:latin typeface="Times New Roman" panose="02020603050405020304" pitchFamily="18" charset="0"/>
                <a:cs typeface="Times New Roman" panose="02020603050405020304" pitchFamily="18" charset="0"/>
              </a:rPr>
              <a:t>tar -Jxvf </a:t>
            </a:r>
            <a:r>
              <a:rPr lang="fr-FR" sz="2800" dirty="0" err="1">
                <a:highlight>
                  <a:srgbClr val="FFFF00"/>
                </a:highlight>
                <a:latin typeface="Times New Roman" panose="02020603050405020304" pitchFamily="18" charset="0"/>
                <a:cs typeface="Times New Roman" panose="02020603050405020304" pitchFamily="18" charset="0"/>
              </a:rPr>
              <a:t>votre_archive.tar.xz</a:t>
            </a:r>
            <a:endParaRPr lang="fr-FR" sz="2800" dirty="0">
              <a:highlight>
                <a:srgbClr val="FFFF00"/>
              </a:highlight>
              <a:latin typeface="Times New Roman" panose="02020603050405020304" pitchFamily="18" charset="0"/>
              <a:cs typeface="Times New Roman" panose="02020603050405020304" pitchFamily="18" charset="0"/>
            </a:endParaRPr>
          </a:p>
          <a:p>
            <a:pPr marL="0" indent="0" algn="just">
              <a:buNone/>
            </a:pP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826049"/>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EA595E-B870-9A13-3835-20B54D03ACED}"/>
              </a:ext>
            </a:extLst>
          </p:cNvPr>
          <p:cNvSpPr>
            <a:spLocks noGrp="1"/>
          </p:cNvSpPr>
          <p:nvPr>
            <p:ph type="title"/>
          </p:nvPr>
        </p:nvSpPr>
        <p:spPr>
          <a:xfrm>
            <a:off x="1943101" y="624110"/>
            <a:ext cx="9561512" cy="1099915"/>
          </a:xfrm>
        </p:spPr>
        <p:txBody>
          <a:bodyPr>
            <a:normAutofit/>
          </a:bodyPr>
          <a:lstStyle/>
          <a:p>
            <a:pPr marL="1028700" indent="-1028700">
              <a:buFont typeface="+mj-lt"/>
              <a:buAutoNum type="arabicPeriod" startAt="3"/>
            </a:pPr>
            <a:r>
              <a:rPr lang="fr-FR" sz="4800" b="1" u="sng" dirty="0">
                <a:latin typeface="Times New Roman" panose="02020603050405020304" pitchFamily="18" charset="0"/>
                <a:cs typeface="Times New Roman" panose="02020603050405020304" pitchFamily="18" charset="0"/>
              </a:rPr>
              <a:t>Exclure des dossiers/fichiers</a:t>
            </a:r>
            <a:endParaRPr lang="fr-FR" sz="3200" b="1" u="sng"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8262F401-967D-D4D6-3417-7675E184792B}"/>
              </a:ext>
            </a:extLst>
          </p:cNvPr>
          <p:cNvSpPr>
            <a:spLocks noGrp="1"/>
          </p:cNvSpPr>
          <p:nvPr>
            <p:ph idx="1"/>
          </p:nvPr>
        </p:nvSpPr>
        <p:spPr>
          <a:xfrm>
            <a:off x="1943100" y="1952625"/>
            <a:ext cx="9561512" cy="4190999"/>
          </a:xfrm>
        </p:spPr>
        <p:txBody>
          <a:bodyPr anchor="t">
            <a:normAutofit/>
          </a:bodyPr>
          <a:lstStyle/>
          <a:p>
            <a:pPr marL="0" indent="0" algn="just">
              <a:buNone/>
            </a:pPr>
            <a:r>
              <a:rPr lang="fr-FR" sz="2800" dirty="0">
                <a:latin typeface="Times New Roman" panose="02020603050405020304" pitchFamily="18" charset="0"/>
                <a:cs typeface="Times New Roman" panose="02020603050405020304" pitchFamily="18" charset="0"/>
              </a:rPr>
              <a:t>Pour compresser un répertoire en excluant certains fichiers ou dossiers, vous pouvez utiliser l’option </a:t>
            </a:r>
            <a:r>
              <a:rPr lang="fr-FR" sz="2800" b="1" i="1" dirty="0">
                <a:solidFill>
                  <a:srgbClr val="0070C0"/>
                </a:solidFill>
                <a:latin typeface="Times New Roman" panose="02020603050405020304" pitchFamily="18" charset="0"/>
                <a:cs typeface="Times New Roman" panose="02020603050405020304" pitchFamily="18" charset="0"/>
              </a:rPr>
              <a:t>--exclude </a:t>
            </a:r>
            <a:r>
              <a:rPr lang="fr-FR" sz="2800" dirty="0">
                <a:latin typeface="Times New Roman" panose="02020603050405020304" pitchFamily="18" charset="0"/>
                <a:cs typeface="Times New Roman" panose="02020603050405020304" pitchFamily="18" charset="0"/>
              </a:rPr>
              <a:t>pour chaque dossier et fichier à exclure.</a:t>
            </a:r>
          </a:p>
          <a:p>
            <a:pPr marL="0" indent="0" algn="just">
              <a:buNone/>
            </a:pPr>
            <a:r>
              <a:rPr lang="fr-FR" sz="2800" dirty="0">
                <a:latin typeface="Times New Roman" panose="02020603050405020304" pitchFamily="18" charset="0"/>
                <a:cs typeface="Times New Roman" panose="02020603050405020304" pitchFamily="18" charset="0"/>
              </a:rPr>
              <a:t>Par exemple, pour compresser le répertoire ~/Img/Wall mais sans les sous-dossiers ~/Img/Wall/Ubu et ~/Img/Wall/Fedo, utilisez la commande suivante : </a:t>
            </a:r>
          </a:p>
          <a:p>
            <a:pPr marL="0" indent="0">
              <a:buNone/>
            </a:pPr>
            <a:r>
              <a:rPr lang="fr-FR" sz="2800" dirty="0">
                <a:highlight>
                  <a:srgbClr val="FFFF00"/>
                </a:highlight>
                <a:latin typeface="Times New Roman" panose="02020603050405020304" pitchFamily="18" charset="0"/>
                <a:cs typeface="Times New Roman" panose="02020603050405020304" pitchFamily="18" charset="0"/>
              </a:rPr>
              <a:t>tar -czvf archive.tar.gz /Img/Wall --exclude=/Img/Wall/Ubu --exclude=/Img/Wall/Fedo</a:t>
            </a:r>
          </a:p>
        </p:txBody>
      </p:sp>
    </p:spTree>
    <p:extLst>
      <p:ext uri="{BB962C8B-B14F-4D97-AF65-F5344CB8AC3E}">
        <p14:creationId xmlns:p14="http://schemas.microsoft.com/office/powerpoint/2010/main" val="2557884349"/>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EA595E-B870-9A13-3835-20B54D03ACED}"/>
              </a:ext>
            </a:extLst>
          </p:cNvPr>
          <p:cNvSpPr>
            <a:spLocks noGrp="1"/>
          </p:cNvSpPr>
          <p:nvPr>
            <p:ph type="title"/>
          </p:nvPr>
        </p:nvSpPr>
        <p:spPr>
          <a:xfrm>
            <a:off x="1943100" y="1414685"/>
            <a:ext cx="9561512" cy="776065"/>
          </a:xfrm>
        </p:spPr>
        <p:txBody>
          <a:bodyPr>
            <a:normAutofit/>
          </a:bodyPr>
          <a:lstStyle/>
          <a:p>
            <a:r>
              <a:rPr lang="fr-FR" sz="3200" b="1" u="sng" dirty="0">
                <a:latin typeface="Times New Roman" panose="02020603050405020304" pitchFamily="18" charset="0"/>
                <a:cs typeface="Times New Roman" panose="02020603050405020304" pitchFamily="18" charset="0"/>
              </a:rPr>
              <a:t>Remarque :</a:t>
            </a:r>
          </a:p>
        </p:txBody>
      </p:sp>
      <p:sp>
        <p:nvSpPr>
          <p:cNvPr id="3" name="Espace réservé du contenu 2">
            <a:extLst>
              <a:ext uri="{FF2B5EF4-FFF2-40B4-BE49-F238E27FC236}">
                <a16:creationId xmlns:a16="http://schemas.microsoft.com/office/drawing/2014/main" id="{8262F401-967D-D4D6-3417-7675E184792B}"/>
              </a:ext>
            </a:extLst>
          </p:cNvPr>
          <p:cNvSpPr>
            <a:spLocks noGrp="1"/>
          </p:cNvSpPr>
          <p:nvPr>
            <p:ph idx="1"/>
          </p:nvPr>
        </p:nvSpPr>
        <p:spPr>
          <a:xfrm>
            <a:off x="1943100" y="2400300"/>
            <a:ext cx="9561512" cy="3800475"/>
          </a:xfrm>
        </p:spPr>
        <p:txBody>
          <a:bodyPr anchor="t">
            <a:normAutofit/>
          </a:bodyPr>
          <a:lstStyle/>
          <a:p>
            <a:pPr marL="0" indent="0" algn="just">
              <a:buNone/>
            </a:pPr>
            <a:r>
              <a:rPr lang="fr-FR" sz="2800" dirty="0">
                <a:latin typeface="Times New Roman" panose="02020603050405020304" pitchFamily="18" charset="0"/>
                <a:cs typeface="Times New Roman" panose="02020603050405020304" pitchFamily="18" charset="0"/>
              </a:rPr>
              <a:t>Vous pouvez également utiliser des </a:t>
            </a:r>
            <a:r>
              <a:rPr lang="fr-FR" sz="2800" b="1" i="1" dirty="0">
                <a:latin typeface="Times New Roman" panose="02020603050405020304" pitchFamily="18" charset="0"/>
                <a:cs typeface="Times New Roman" panose="02020603050405020304" pitchFamily="18" charset="0"/>
              </a:rPr>
              <a:t>patterns</a:t>
            </a:r>
            <a:r>
              <a:rPr lang="fr-FR" sz="2800" dirty="0">
                <a:latin typeface="Times New Roman" panose="02020603050405020304" pitchFamily="18" charset="0"/>
                <a:cs typeface="Times New Roman" panose="02020603050405020304" pitchFamily="18" charset="0"/>
              </a:rPr>
              <a:t> (ou modèles) pour </a:t>
            </a:r>
            <a:r>
              <a:rPr lang="fr-FR" sz="2800" b="1" dirty="0">
                <a:solidFill>
                  <a:schemeClr val="accent1"/>
                </a:solidFill>
                <a:latin typeface="Times New Roman" panose="02020603050405020304" pitchFamily="18" charset="0"/>
                <a:cs typeface="Times New Roman" panose="02020603050405020304" pitchFamily="18" charset="0"/>
              </a:rPr>
              <a:t>exclure</a:t>
            </a:r>
            <a:r>
              <a:rPr lang="fr-FR" sz="2800" dirty="0">
                <a:latin typeface="Times New Roman" panose="02020603050405020304" pitchFamily="18" charset="0"/>
                <a:cs typeface="Times New Roman" panose="02020603050405020304" pitchFamily="18" charset="0"/>
              </a:rPr>
              <a:t> des types de fichiers précis. Par exemple, pour exclure tous les fichiers « .jpg », utilisez la commande suivante:</a:t>
            </a:r>
          </a:p>
          <a:p>
            <a:pPr marL="0" indent="0" algn="just">
              <a:buNone/>
            </a:pPr>
            <a:r>
              <a:rPr lang="fr-FR" sz="2800" dirty="0">
                <a:highlight>
                  <a:srgbClr val="FFFF00"/>
                </a:highlight>
                <a:latin typeface="Times New Roman" panose="02020603050405020304" pitchFamily="18" charset="0"/>
                <a:cs typeface="Times New Roman" panose="02020603050405020304" pitchFamily="18" charset="0"/>
              </a:rPr>
              <a:t>tar -czvf archive.tar.gz /Img/Wall --exclude=*.jpg</a:t>
            </a:r>
          </a:p>
        </p:txBody>
      </p:sp>
    </p:spTree>
    <p:extLst>
      <p:ext uri="{BB962C8B-B14F-4D97-AF65-F5344CB8AC3E}">
        <p14:creationId xmlns:p14="http://schemas.microsoft.com/office/powerpoint/2010/main" val="2968708238"/>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EA595E-B870-9A13-3835-20B54D03ACED}"/>
              </a:ext>
            </a:extLst>
          </p:cNvPr>
          <p:cNvSpPr>
            <a:spLocks noGrp="1"/>
          </p:cNvSpPr>
          <p:nvPr>
            <p:ph type="title"/>
          </p:nvPr>
        </p:nvSpPr>
        <p:spPr>
          <a:xfrm>
            <a:off x="1943101" y="624110"/>
            <a:ext cx="9561512" cy="1099915"/>
          </a:xfrm>
        </p:spPr>
        <p:txBody>
          <a:bodyPr>
            <a:normAutofit/>
          </a:bodyPr>
          <a:lstStyle/>
          <a:p>
            <a:pPr marL="857250" indent="-857250">
              <a:buFont typeface="+mj-lt"/>
              <a:buAutoNum type="romanUcPeriod"/>
            </a:pPr>
            <a:r>
              <a:rPr lang="fr-FR" sz="4800" b="1" u="sng" dirty="0">
                <a:latin typeface="Times New Roman" panose="02020603050405020304" pitchFamily="18" charset="0"/>
                <a:cs typeface="Times New Roman" panose="02020603050405020304" pitchFamily="18" charset="0"/>
              </a:rPr>
              <a:t>Notion d’Archive </a:t>
            </a:r>
            <a:endParaRPr lang="fr-FR" sz="3200" b="1" u="sng"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8262F401-967D-D4D6-3417-7675E184792B}"/>
              </a:ext>
            </a:extLst>
          </p:cNvPr>
          <p:cNvSpPr>
            <a:spLocks noGrp="1"/>
          </p:cNvSpPr>
          <p:nvPr>
            <p:ph idx="1"/>
          </p:nvPr>
        </p:nvSpPr>
        <p:spPr>
          <a:xfrm>
            <a:off x="1943100" y="1943100"/>
            <a:ext cx="9561512" cy="3968122"/>
          </a:xfrm>
        </p:spPr>
        <p:txBody>
          <a:bodyPr>
            <a:normAutofit/>
          </a:bodyPr>
          <a:lstStyle/>
          <a:p>
            <a:pPr marL="0" indent="0" algn="just">
              <a:buNone/>
            </a:pPr>
            <a:r>
              <a:rPr lang="fr-FR" sz="2800" dirty="0">
                <a:latin typeface="Times New Roman" panose="02020603050405020304" pitchFamily="18" charset="0"/>
                <a:cs typeface="Times New Roman" panose="02020603050405020304" pitchFamily="18" charset="0"/>
              </a:rPr>
              <a:t>En informatique, une </a:t>
            </a:r>
            <a:r>
              <a:rPr lang="fr-FR" sz="2800" b="1" dirty="0">
                <a:solidFill>
                  <a:srgbClr val="C00000"/>
                </a:solidFill>
                <a:latin typeface="Times New Roman" panose="02020603050405020304" pitchFamily="18" charset="0"/>
                <a:cs typeface="Times New Roman" panose="02020603050405020304" pitchFamily="18" charset="0"/>
              </a:rPr>
              <a:t>archive</a:t>
            </a:r>
            <a:r>
              <a:rPr lang="fr-FR" sz="2800" dirty="0">
                <a:latin typeface="Times New Roman" panose="02020603050405020304" pitchFamily="18" charset="0"/>
                <a:cs typeface="Times New Roman" panose="02020603050405020304" pitchFamily="18" charset="0"/>
              </a:rPr>
              <a:t> est un fichier qui peut regrouper plusieurs fichiers et/ou répertoires. Les archives les plus fréquentes sous linux portent l'extension ‘</a:t>
            </a:r>
            <a:r>
              <a:rPr lang="fr-FR" sz="2800" i="1" dirty="0">
                <a:latin typeface="Times New Roman" panose="02020603050405020304" pitchFamily="18" charset="0"/>
                <a:cs typeface="Times New Roman" panose="02020603050405020304" pitchFamily="18" charset="0"/>
              </a:rPr>
              <a:t>.tar</a:t>
            </a:r>
            <a:r>
              <a:rPr lang="fr-FR" sz="2800" dirty="0">
                <a:latin typeface="Times New Roman" panose="02020603050405020304" pitchFamily="18" charset="0"/>
                <a:cs typeface="Times New Roman" panose="02020603050405020304" pitchFamily="18" charset="0"/>
              </a:rPr>
              <a:t>’ (format UNIX), ou ‘</a:t>
            </a:r>
            <a:r>
              <a:rPr lang="fr-FR" sz="2800" i="1" dirty="0">
                <a:latin typeface="Times New Roman" panose="02020603050405020304" pitchFamily="18" charset="0"/>
                <a:cs typeface="Times New Roman" panose="02020603050405020304" pitchFamily="18" charset="0"/>
              </a:rPr>
              <a:t>.zip</a:t>
            </a:r>
            <a:r>
              <a:rPr lang="fr-FR" sz="2800" dirty="0">
                <a:latin typeface="Times New Roman" panose="02020603050405020304" pitchFamily="18" charset="0"/>
                <a:cs typeface="Times New Roman" panose="02020603050405020304" pitchFamily="18" charset="0"/>
              </a:rPr>
              <a:t>’.</a:t>
            </a:r>
          </a:p>
          <a:p>
            <a:pPr marL="0" indent="0" algn="just">
              <a:spcBef>
                <a:spcPts val="0"/>
              </a:spcBef>
              <a:buNone/>
            </a:pPr>
            <a:r>
              <a:rPr lang="fr-FR" sz="2800" dirty="0">
                <a:latin typeface="Times New Roman" panose="02020603050405020304" pitchFamily="18" charset="0"/>
                <a:cs typeface="Times New Roman" panose="02020603050405020304" pitchFamily="18" charset="0"/>
              </a:rPr>
              <a:t>Les fichiers archives sont souvent compressés (gain de place), mais pas forcément. Le format de compression « </a:t>
            </a:r>
            <a:r>
              <a:rPr lang="fr-FR" sz="2800" b="1" i="1" dirty="0">
                <a:latin typeface="Times New Roman" panose="02020603050405020304" pitchFamily="18" charset="0"/>
                <a:cs typeface="Times New Roman" panose="02020603050405020304" pitchFamily="18" charset="0"/>
              </a:rPr>
              <a:t>gzip</a:t>
            </a:r>
            <a:r>
              <a:rPr lang="fr-FR" sz="2800" dirty="0">
                <a:latin typeface="Times New Roman" panose="02020603050405020304" pitchFamily="18" charset="0"/>
                <a:cs typeface="Times New Roman" panose="02020603050405020304" pitchFamily="18" charset="0"/>
              </a:rPr>
              <a:t> » </a:t>
            </a:r>
            <a:r>
              <a:rPr lang="fr-FR" sz="2800" i="1" dirty="0">
                <a:latin typeface="Times New Roman" panose="02020603050405020304" pitchFamily="18" charset="0"/>
                <a:cs typeface="Times New Roman" panose="02020603050405020304" pitchFamily="18" charset="0"/>
              </a:rPr>
              <a:t>(.gz</a:t>
            </a:r>
            <a:r>
              <a:rPr lang="fr-FR" sz="2800" dirty="0">
                <a:latin typeface="Times New Roman" panose="02020603050405020304" pitchFamily="18" charset="0"/>
                <a:cs typeface="Times New Roman" panose="02020603050405020304" pitchFamily="18" charset="0"/>
              </a:rPr>
              <a:t>) est par exemple presque toujours associé au format d'archives ‘’</a:t>
            </a:r>
            <a:r>
              <a:rPr lang="fr-FR" sz="2800" i="1" dirty="0">
                <a:latin typeface="Times New Roman" panose="02020603050405020304" pitchFamily="18" charset="0"/>
                <a:cs typeface="Times New Roman" panose="02020603050405020304" pitchFamily="18" charset="0"/>
              </a:rPr>
              <a:t>.tar</a:t>
            </a:r>
            <a:r>
              <a:rPr lang="fr-FR"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992209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EA595E-B870-9A13-3835-20B54D03ACED}"/>
              </a:ext>
            </a:extLst>
          </p:cNvPr>
          <p:cNvSpPr>
            <a:spLocks noGrp="1"/>
          </p:cNvSpPr>
          <p:nvPr>
            <p:ph type="title"/>
          </p:nvPr>
        </p:nvSpPr>
        <p:spPr>
          <a:xfrm>
            <a:off x="1943101" y="624110"/>
            <a:ext cx="9561512" cy="1099915"/>
          </a:xfrm>
        </p:spPr>
        <p:txBody>
          <a:bodyPr>
            <a:normAutofit/>
          </a:bodyPr>
          <a:lstStyle/>
          <a:p>
            <a:pPr marL="1028700" indent="-1028700">
              <a:buFont typeface="+mj-lt"/>
              <a:buAutoNum type="romanUcPeriod" startAt="2"/>
            </a:pPr>
            <a:r>
              <a:rPr lang="fr-FR" sz="4800" b="1" u="sng" dirty="0">
                <a:latin typeface="Times New Roman" panose="02020603050405020304" pitchFamily="18" charset="0"/>
                <a:cs typeface="Times New Roman" panose="02020603050405020304" pitchFamily="18" charset="0"/>
              </a:rPr>
              <a:t>La commande « tar » </a:t>
            </a:r>
            <a:endParaRPr lang="fr-FR" sz="3200" b="1" u="sng"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8262F401-967D-D4D6-3417-7675E184792B}"/>
              </a:ext>
            </a:extLst>
          </p:cNvPr>
          <p:cNvSpPr>
            <a:spLocks noGrp="1"/>
          </p:cNvSpPr>
          <p:nvPr>
            <p:ph idx="1"/>
          </p:nvPr>
        </p:nvSpPr>
        <p:spPr>
          <a:xfrm>
            <a:off x="1943100" y="1952625"/>
            <a:ext cx="9561512" cy="4190999"/>
          </a:xfrm>
        </p:spPr>
        <p:txBody>
          <a:bodyPr>
            <a:normAutofit/>
          </a:bodyPr>
          <a:lstStyle/>
          <a:p>
            <a:pPr marL="0" indent="0" algn="just">
              <a:buNone/>
            </a:pPr>
            <a:r>
              <a:rPr lang="fr-FR" sz="2800" dirty="0">
                <a:latin typeface="Times New Roman" panose="02020603050405020304" pitchFamily="18" charset="0"/>
                <a:cs typeface="Times New Roman" panose="02020603050405020304" pitchFamily="18" charset="0"/>
              </a:rPr>
              <a:t>‘’</a:t>
            </a:r>
            <a:r>
              <a:rPr lang="fr-FR" sz="2800" b="1" dirty="0">
                <a:solidFill>
                  <a:srgbClr val="C00000"/>
                </a:solidFill>
                <a:latin typeface="Times New Roman" panose="02020603050405020304" pitchFamily="18" charset="0"/>
                <a:cs typeface="Times New Roman" panose="02020603050405020304" pitchFamily="18" charset="0"/>
              </a:rPr>
              <a:t>tar</a:t>
            </a:r>
            <a:r>
              <a:rPr lang="fr-FR" sz="2800" dirty="0">
                <a:latin typeface="Times New Roman" panose="02020603050405020304" pitchFamily="18" charset="0"/>
                <a:cs typeface="Times New Roman" panose="02020603050405020304" pitchFamily="18" charset="0"/>
              </a:rPr>
              <a:t>’’  (« </a:t>
            </a:r>
            <a:r>
              <a:rPr lang="fr-FR" sz="2800" i="1" dirty="0">
                <a:latin typeface="Times New Roman" panose="02020603050405020304" pitchFamily="18" charset="0"/>
                <a:cs typeface="Times New Roman" panose="02020603050405020304" pitchFamily="18" charset="0"/>
              </a:rPr>
              <a:t>tape archiver </a:t>
            </a:r>
            <a:r>
              <a:rPr lang="fr-FR" sz="2800" dirty="0">
                <a:latin typeface="Times New Roman" panose="02020603050405020304" pitchFamily="18" charset="0"/>
                <a:cs typeface="Times New Roman" panose="02020603050405020304" pitchFamily="18" charset="0"/>
              </a:rPr>
              <a:t>», en français « </a:t>
            </a:r>
            <a:r>
              <a:rPr lang="fr-FR" sz="2800" i="1" dirty="0">
                <a:latin typeface="Times New Roman" panose="02020603050405020304" pitchFamily="18" charset="0"/>
                <a:cs typeface="Times New Roman" panose="02020603050405020304" pitchFamily="18" charset="0"/>
              </a:rPr>
              <a:t>archiveur pour bande </a:t>
            </a:r>
            <a:r>
              <a:rPr lang="fr-FR" sz="2800" dirty="0">
                <a:latin typeface="Times New Roman" panose="02020603050405020304" pitchFamily="18" charset="0"/>
                <a:cs typeface="Times New Roman" panose="02020603050405020304" pitchFamily="18" charset="0"/>
              </a:rPr>
              <a:t>», son rôle à l’origine) est le programme d’archivage de fichiers le plus populaire sous GNU/Linux et les systèmes Unix. Il est généralement installé par défaut. C’est un outil très puissant pour créer et manipuler des archives. Il ne compresse pas les fichiers, mais les concatène au sein d'une seule et même archive. On peut ajouter à une archive ‘.tar’ différents algorithmes de compression. On notera également que </a:t>
            </a:r>
            <a:r>
              <a:rPr lang="fr-FR" sz="2800" i="1" dirty="0">
                <a:latin typeface="Times New Roman" panose="02020603050405020304" pitchFamily="18" charset="0"/>
                <a:cs typeface="Times New Roman" panose="02020603050405020304" pitchFamily="18" charset="0"/>
              </a:rPr>
              <a:t>tar</a:t>
            </a:r>
            <a:r>
              <a:rPr lang="fr-FR" sz="2800" dirty="0">
                <a:latin typeface="Times New Roman" panose="02020603050405020304" pitchFamily="18" charset="0"/>
                <a:cs typeface="Times New Roman" panose="02020603050405020304" pitchFamily="18" charset="0"/>
              </a:rPr>
              <a:t> préserve les permissions et les propriétaires des fichiers, ainsi que les liens symboliques.</a:t>
            </a:r>
          </a:p>
        </p:txBody>
      </p:sp>
    </p:spTree>
    <p:extLst>
      <p:ext uri="{BB962C8B-B14F-4D97-AF65-F5344CB8AC3E}">
        <p14:creationId xmlns:p14="http://schemas.microsoft.com/office/powerpoint/2010/main" val="193981303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EA595E-B870-9A13-3835-20B54D03ACED}"/>
              </a:ext>
            </a:extLst>
          </p:cNvPr>
          <p:cNvSpPr>
            <a:spLocks noGrp="1"/>
          </p:cNvSpPr>
          <p:nvPr>
            <p:ph type="title"/>
          </p:nvPr>
        </p:nvSpPr>
        <p:spPr>
          <a:xfrm>
            <a:off x="1943101" y="624110"/>
            <a:ext cx="9561512" cy="1099915"/>
          </a:xfrm>
        </p:spPr>
        <p:txBody>
          <a:bodyPr>
            <a:normAutofit/>
          </a:bodyPr>
          <a:lstStyle/>
          <a:p>
            <a:pPr marL="1028700" indent="-1028700">
              <a:buFont typeface="+mj-lt"/>
              <a:buAutoNum type="arabicPeriod"/>
            </a:pPr>
            <a:r>
              <a:rPr lang="fr-FR" sz="4800" b="1" u="sng" dirty="0">
                <a:latin typeface="Times New Roman" panose="02020603050405020304" pitchFamily="18" charset="0"/>
                <a:cs typeface="Times New Roman" panose="02020603050405020304" pitchFamily="18" charset="0"/>
              </a:rPr>
              <a:t>Les options de « tar »</a:t>
            </a:r>
            <a:endParaRPr lang="fr-FR" sz="3200" b="1" u="sng"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8262F401-967D-D4D6-3417-7675E184792B}"/>
              </a:ext>
            </a:extLst>
          </p:cNvPr>
          <p:cNvSpPr>
            <a:spLocks noGrp="1"/>
          </p:cNvSpPr>
          <p:nvPr>
            <p:ph idx="1"/>
          </p:nvPr>
        </p:nvSpPr>
        <p:spPr>
          <a:xfrm>
            <a:off x="1943100" y="1952625"/>
            <a:ext cx="9561512" cy="4410075"/>
          </a:xfrm>
        </p:spPr>
        <p:txBody>
          <a:bodyPr anchor="t">
            <a:normAutofit fontScale="92500" lnSpcReduction="20000"/>
          </a:bodyPr>
          <a:lstStyle/>
          <a:p>
            <a:pPr marL="0" indent="0" algn="just">
              <a:buNone/>
            </a:pPr>
            <a:r>
              <a:rPr lang="fr-FR" sz="3000" dirty="0">
                <a:latin typeface="Times New Roman" panose="02020603050405020304" pitchFamily="18" charset="0"/>
                <a:cs typeface="Times New Roman" panose="02020603050405020304" pitchFamily="18" charset="0"/>
              </a:rPr>
              <a:t>Pour tous les formats à base de </a:t>
            </a:r>
            <a:r>
              <a:rPr lang="fr-FR" sz="3000" b="1" i="1" dirty="0">
                <a:latin typeface="Times New Roman" panose="02020603050405020304" pitchFamily="18" charset="0"/>
                <a:cs typeface="Times New Roman" panose="02020603050405020304" pitchFamily="18" charset="0"/>
              </a:rPr>
              <a:t>tar</a:t>
            </a:r>
            <a:r>
              <a:rPr lang="fr-FR" sz="3000" dirty="0">
                <a:latin typeface="Times New Roman" panose="02020603050405020304" pitchFamily="18" charset="0"/>
                <a:cs typeface="Times New Roman" panose="02020603050405020304" pitchFamily="18" charset="0"/>
              </a:rPr>
              <a:t>, vous verrez que les options de </a:t>
            </a:r>
            <a:r>
              <a:rPr lang="fr-FR" sz="3000" i="1" dirty="0">
                <a:latin typeface="Times New Roman" panose="02020603050405020304" pitchFamily="18" charset="0"/>
                <a:cs typeface="Times New Roman" panose="02020603050405020304" pitchFamily="18" charset="0"/>
              </a:rPr>
              <a:t>tar</a:t>
            </a:r>
            <a:r>
              <a:rPr lang="fr-FR" sz="3000" dirty="0">
                <a:latin typeface="Times New Roman" panose="02020603050405020304" pitchFamily="18" charset="0"/>
                <a:cs typeface="Times New Roman" panose="02020603050405020304" pitchFamily="18" charset="0"/>
              </a:rPr>
              <a:t> les plus utilisées sont les mêmes : </a:t>
            </a:r>
          </a:p>
          <a:p>
            <a:pPr algn="just">
              <a:buFont typeface="Wingdings" panose="05000000000000000000" pitchFamily="2" charset="2"/>
              <a:buChar char="Ø"/>
            </a:pPr>
            <a:r>
              <a:rPr lang="fr-FR" sz="3000" dirty="0">
                <a:solidFill>
                  <a:schemeClr val="tx1"/>
                </a:solidFill>
                <a:latin typeface="Times New Roman" panose="02020603050405020304" pitchFamily="18" charset="0"/>
                <a:cs typeface="Times New Roman" panose="02020603050405020304" pitchFamily="18" charset="0"/>
              </a:rPr>
              <a:t>«</a:t>
            </a:r>
            <a:r>
              <a:rPr lang="fr-FR" sz="3000" b="1" dirty="0">
                <a:solidFill>
                  <a:srgbClr val="0070C0"/>
                </a:solidFill>
                <a:latin typeface="Times New Roman" panose="02020603050405020304" pitchFamily="18" charset="0"/>
                <a:cs typeface="Times New Roman" panose="02020603050405020304" pitchFamily="18" charset="0"/>
              </a:rPr>
              <a:t> -c </a:t>
            </a:r>
            <a:r>
              <a:rPr lang="fr-FR" sz="3000" dirty="0">
                <a:solidFill>
                  <a:schemeClr val="tx1"/>
                </a:solidFill>
                <a:latin typeface="Times New Roman" panose="02020603050405020304" pitchFamily="18" charset="0"/>
                <a:cs typeface="Times New Roman" panose="02020603050405020304" pitchFamily="18" charset="0"/>
              </a:rPr>
              <a:t>»</a:t>
            </a:r>
            <a:r>
              <a:rPr lang="fr-FR" sz="3000" b="1" dirty="0">
                <a:solidFill>
                  <a:srgbClr val="0070C0"/>
                </a:solidFill>
                <a:latin typeface="Times New Roman" panose="02020603050405020304" pitchFamily="18" charset="0"/>
                <a:cs typeface="Times New Roman" panose="02020603050405020304" pitchFamily="18" charset="0"/>
              </a:rPr>
              <a:t> </a:t>
            </a:r>
            <a:r>
              <a:rPr lang="fr-FR" sz="3000" dirty="0">
                <a:solidFill>
                  <a:schemeClr val="tx1"/>
                </a:solidFill>
                <a:latin typeface="Times New Roman" panose="02020603050405020304" pitchFamily="18" charset="0"/>
                <a:cs typeface="Times New Roman" panose="02020603050405020304" pitchFamily="18" charset="0"/>
              </a:rPr>
              <a:t>ou</a:t>
            </a:r>
            <a:r>
              <a:rPr lang="fr-FR" sz="3000" b="1" dirty="0">
                <a:solidFill>
                  <a:srgbClr val="0070C0"/>
                </a:solidFill>
                <a:latin typeface="Times New Roman" panose="02020603050405020304" pitchFamily="18" charset="0"/>
                <a:cs typeface="Times New Roman" panose="02020603050405020304" pitchFamily="18" charset="0"/>
              </a:rPr>
              <a:t> </a:t>
            </a:r>
            <a:r>
              <a:rPr lang="fr-FR" sz="3000" dirty="0">
                <a:solidFill>
                  <a:schemeClr val="tx1"/>
                </a:solidFill>
                <a:latin typeface="Times New Roman" panose="02020603050405020304" pitchFamily="18" charset="0"/>
                <a:cs typeface="Times New Roman" panose="02020603050405020304" pitchFamily="18" charset="0"/>
              </a:rPr>
              <a:t>«</a:t>
            </a:r>
            <a:r>
              <a:rPr lang="fr-FR" sz="3000" b="1" dirty="0">
                <a:solidFill>
                  <a:srgbClr val="0070C0"/>
                </a:solidFill>
                <a:latin typeface="Times New Roman" panose="02020603050405020304" pitchFamily="18" charset="0"/>
                <a:cs typeface="Times New Roman" panose="02020603050405020304" pitchFamily="18" charset="0"/>
              </a:rPr>
              <a:t> --create </a:t>
            </a:r>
            <a:r>
              <a:rPr lang="fr-FR" sz="3000" dirty="0">
                <a:solidFill>
                  <a:schemeClr val="tx1"/>
                </a:solidFill>
                <a:latin typeface="Times New Roman" panose="02020603050405020304" pitchFamily="18" charset="0"/>
                <a:cs typeface="Times New Roman" panose="02020603050405020304" pitchFamily="18" charset="0"/>
              </a:rPr>
              <a:t>»</a:t>
            </a:r>
            <a:r>
              <a:rPr lang="fr-FR" sz="3000" dirty="0">
                <a:latin typeface="Times New Roman" panose="02020603050405020304" pitchFamily="18" charset="0"/>
                <a:cs typeface="Times New Roman" panose="02020603050405020304" pitchFamily="18" charset="0"/>
              </a:rPr>
              <a:t> : pour créer une nouvelle archive;</a:t>
            </a:r>
          </a:p>
          <a:p>
            <a:pPr algn="just">
              <a:buFont typeface="Wingdings" panose="05000000000000000000" pitchFamily="2" charset="2"/>
              <a:buChar char="Ø"/>
            </a:pPr>
            <a:r>
              <a:rPr lang="fr-FR" sz="3000" dirty="0">
                <a:latin typeface="Times New Roman" panose="02020603050405020304" pitchFamily="18" charset="0"/>
                <a:cs typeface="Times New Roman" panose="02020603050405020304" pitchFamily="18" charset="0"/>
              </a:rPr>
              <a:t>« </a:t>
            </a:r>
            <a:r>
              <a:rPr lang="fr-FR" sz="3000" b="1" dirty="0">
                <a:solidFill>
                  <a:srgbClr val="0070C0"/>
                </a:solidFill>
                <a:latin typeface="Times New Roman" panose="02020603050405020304" pitchFamily="18" charset="0"/>
                <a:cs typeface="Times New Roman" panose="02020603050405020304" pitchFamily="18" charset="0"/>
              </a:rPr>
              <a:t>-f </a:t>
            </a:r>
            <a:r>
              <a:rPr lang="fr-FR" sz="3000" dirty="0">
                <a:latin typeface="Times New Roman" panose="02020603050405020304" pitchFamily="18" charset="0"/>
                <a:cs typeface="Times New Roman" panose="02020603050405020304" pitchFamily="18" charset="0"/>
              </a:rPr>
              <a:t>» ou « </a:t>
            </a:r>
            <a:r>
              <a:rPr lang="fr-FR" sz="3000" b="1" dirty="0">
                <a:solidFill>
                  <a:srgbClr val="0070C0"/>
                </a:solidFill>
                <a:latin typeface="Times New Roman" panose="02020603050405020304" pitchFamily="18" charset="0"/>
                <a:cs typeface="Times New Roman" panose="02020603050405020304" pitchFamily="18" charset="0"/>
              </a:rPr>
              <a:t>--file= </a:t>
            </a:r>
            <a:r>
              <a:rPr lang="fr-FR" sz="3000" dirty="0">
                <a:latin typeface="Times New Roman" panose="02020603050405020304" pitchFamily="18" charset="0"/>
                <a:cs typeface="Times New Roman" panose="02020603050405020304" pitchFamily="18" charset="0"/>
              </a:rPr>
              <a:t>»: permet de spécifier le nom du fichier d’archive;</a:t>
            </a:r>
          </a:p>
          <a:p>
            <a:pPr algn="just">
              <a:buFont typeface="Wingdings" panose="05000000000000000000" pitchFamily="2" charset="2"/>
              <a:buChar char="Ø"/>
            </a:pPr>
            <a:r>
              <a:rPr lang="fr-FR" sz="3000" dirty="0">
                <a:latin typeface="Times New Roman" panose="02020603050405020304" pitchFamily="18" charset="0"/>
                <a:cs typeface="Times New Roman" panose="02020603050405020304" pitchFamily="18" charset="0"/>
              </a:rPr>
              <a:t>« </a:t>
            </a:r>
            <a:r>
              <a:rPr lang="fr-FR" sz="3000" b="1" dirty="0">
                <a:solidFill>
                  <a:srgbClr val="0070C0"/>
                </a:solidFill>
                <a:latin typeface="Times New Roman" panose="02020603050405020304" pitchFamily="18" charset="0"/>
                <a:cs typeface="Times New Roman" panose="02020603050405020304" pitchFamily="18" charset="0"/>
              </a:rPr>
              <a:t>-x </a:t>
            </a:r>
            <a:r>
              <a:rPr lang="fr-FR" sz="3000" dirty="0">
                <a:latin typeface="Times New Roman" panose="02020603050405020304" pitchFamily="18" charset="0"/>
                <a:cs typeface="Times New Roman" panose="02020603050405020304" pitchFamily="18" charset="0"/>
              </a:rPr>
              <a:t>», « </a:t>
            </a:r>
            <a:r>
              <a:rPr lang="fr-FR" sz="3000" b="1" dirty="0">
                <a:solidFill>
                  <a:srgbClr val="0070C0"/>
                </a:solidFill>
                <a:latin typeface="Times New Roman" panose="02020603050405020304" pitchFamily="18" charset="0"/>
                <a:cs typeface="Times New Roman" panose="02020603050405020304" pitchFamily="18" charset="0"/>
              </a:rPr>
              <a:t>--extract </a:t>
            </a:r>
            <a:r>
              <a:rPr lang="fr-FR" sz="3000" dirty="0">
                <a:latin typeface="Times New Roman" panose="02020603050405020304" pitchFamily="18" charset="0"/>
                <a:cs typeface="Times New Roman" panose="02020603050405020304" pitchFamily="18" charset="0"/>
              </a:rPr>
              <a:t>» ou « </a:t>
            </a:r>
            <a:r>
              <a:rPr lang="fr-FR" sz="3000" b="1" dirty="0">
                <a:solidFill>
                  <a:srgbClr val="0070C0"/>
                </a:solidFill>
                <a:latin typeface="Times New Roman" panose="02020603050405020304" pitchFamily="18" charset="0"/>
                <a:cs typeface="Times New Roman" panose="02020603050405020304" pitchFamily="18" charset="0"/>
              </a:rPr>
              <a:t>--get </a:t>
            </a:r>
            <a:r>
              <a:rPr lang="fr-FR" sz="3000" dirty="0">
                <a:latin typeface="Times New Roman" panose="02020603050405020304" pitchFamily="18" charset="0"/>
                <a:cs typeface="Times New Roman" panose="02020603050405020304" pitchFamily="18" charset="0"/>
              </a:rPr>
              <a:t>» : extraire les fichiers d’une archive;</a:t>
            </a:r>
          </a:p>
          <a:p>
            <a:pPr algn="just">
              <a:buFont typeface="Wingdings" panose="05000000000000000000" pitchFamily="2" charset="2"/>
              <a:buChar char="Ø"/>
            </a:pPr>
            <a:r>
              <a:rPr lang="fr-FR" sz="3000" dirty="0">
                <a:latin typeface="Times New Roman" panose="02020603050405020304" pitchFamily="18" charset="0"/>
                <a:cs typeface="Times New Roman" panose="02020603050405020304" pitchFamily="18" charset="0"/>
              </a:rPr>
              <a:t>« </a:t>
            </a:r>
            <a:r>
              <a:rPr lang="fr-FR" sz="3000" b="1" dirty="0">
                <a:solidFill>
                  <a:srgbClr val="0070C0"/>
                </a:solidFill>
                <a:latin typeface="Times New Roman" panose="02020603050405020304" pitchFamily="18" charset="0"/>
                <a:cs typeface="Times New Roman" panose="02020603050405020304" pitchFamily="18" charset="0"/>
              </a:rPr>
              <a:t>-t </a:t>
            </a:r>
            <a:r>
              <a:rPr lang="fr-FR" sz="3000" dirty="0">
                <a:latin typeface="Times New Roman" panose="02020603050405020304" pitchFamily="18" charset="0"/>
                <a:cs typeface="Times New Roman" panose="02020603050405020304" pitchFamily="18" charset="0"/>
              </a:rPr>
              <a:t>» ou « </a:t>
            </a:r>
            <a:r>
              <a:rPr lang="fr-FR" sz="3000" b="1" dirty="0">
                <a:solidFill>
                  <a:srgbClr val="0070C0"/>
                </a:solidFill>
                <a:latin typeface="Times New Roman" panose="02020603050405020304" pitchFamily="18" charset="0"/>
                <a:cs typeface="Times New Roman" panose="02020603050405020304" pitchFamily="18" charset="0"/>
              </a:rPr>
              <a:t>--list </a:t>
            </a:r>
            <a:r>
              <a:rPr lang="fr-FR" sz="3000" dirty="0">
                <a:latin typeface="Times New Roman" panose="02020603050405020304" pitchFamily="18" charset="0"/>
                <a:cs typeface="Times New Roman" panose="02020603050405020304" pitchFamily="18" charset="0"/>
              </a:rPr>
              <a:t>» : lister le contenu d’un fichier archive;</a:t>
            </a:r>
          </a:p>
          <a:p>
            <a:pPr algn="just">
              <a:buFont typeface="Wingdings" panose="05000000000000000000" pitchFamily="2" charset="2"/>
              <a:buChar char="Ø"/>
            </a:pPr>
            <a:r>
              <a:rPr lang="fr-FR" sz="3000" dirty="0">
                <a:latin typeface="Times New Roman" panose="02020603050405020304" pitchFamily="18" charset="0"/>
                <a:cs typeface="Times New Roman" panose="02020603050405020304" pitchFamily="18" charset="0"/>
              </a:rPr>
              <a:t>« </a:t>
            </a:r>
            <a:r>
              <a:rPr lang="fr-FR" sz="3000" b="1" dirty="0">
                <a:solidFill>
                  <a:srgbClr val="0070C0"/>
                </a:solidFill>
                <a:latin typeface="Times New Roman" panose="02020603050405020304" pitchFamily="18" charset="0"/>
                <a:cs typeface="Times New Roman" panose="02020603050405020304" pitchFamily="18" charset="0"/>
              </a:rPr>
              <a:t>-v </a:t>
            </a:r>
            <a:r>
              <a:rPr lang="fr-FR" sz="3000" dirty="0">
                <a:latin typeface="Times New Roman" panose="02020603050405020304" pitchFamily="18" charset="0"/>
                <a:cs typeface="Times New Roman" panose="02020603050405020304" pitchFamily="18" charset="0"/>
              </a:rPr>
              <a:t>» : active le mode « verbeux » (bavard, affiche la progression);</a:t>
            </a:r>
          </a:p>
          <a:p>
            <a:pPr algn="just">
              <a:buFont typeface="Wingdings" panose="05000000000000000000" pitchFamily="2" charset="2"/>
              <a:buChar char="Ø"/>
            </a:pPr>
            <a:endParaRPr lang="fr-FR"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107850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262F401-967D-D4D6-3417-7675E184792B}"/>
              </a:ext>
            </a:extLst>
          </p:cNvPr>
          <p:cNvSpPr>
            <a:spLocks noGrp="1"/>
          </p:cNvSpPr>
          <p:nvPr>
            <p:ph idx="1"/>
          </p:nvPr>
        </p:nvSpPr>
        <p:spPr>
          <a:xfrm>
            <a:off x="1933575" y="971550"/>
            <a:ext cx="9561512" cy="4914900"/>
          </a:xfrm>
        </p:spPr>
        <p:txBody>
          <a:bodyPr anchor="t">
            <a:normAutofit/>
          </a:bodyPr>
          <a:lstStyle/>
          <a:p>
            <a:pPr algn="just">
              <a:buFont typeface="Wingdings" panose="05000000000000000000" pitchFamily="2" charset="2"/>
              <a:buChar char="Ø"/>
            </a:pPr>
            <a:r>
              <a:rPr lang="fr-FR" sz="2800" dirty="0">
                <a:latin typeface="Times New Roman" panose="02020603050405020304" pitchFamily="18" charset="0"/>
                <a:cs typeface="Times New Roman" panose="02020603050405020304" pitchFamily="18" charset="0"/>
              </a:rPr>
              <a:t>« </a:t>
            </a:r>
            <a:r>
              <a:rPr lang="fr-FR" sz="2800" b="1" dirty="0">
                <a:solidFill>
                  <a:srgbClr val="0070C0"/>
                </a:solidFill>
                <a:latin typeface="Times New Roman" panose="02020603050405020304" pitchFamily="18" charset="0"/>
                <a:cs typeface="Times New Roman" panose="02020603050405020304" pitchFamily="18" charset="0"/>
              </a:rPr>
              <a:t>-A </a:t>
            </a:r>
            <a:r>
              <a:rPr lang="fr-FR" sz="2800" dirty="0">
                <a:latin typeface="Times New Roman" panose="02020603050405020304" pitchFamily="18" charset="0"/>
                <a:cs typeface="Times New Roman" panose="02020603050405020304" pitchFamily="18" charset="0"/>
              </a:rPr>
              <a:t>», « </a:t>
            </a:r>
            <a:r>
              <a:rPr lang="fr-FR" sz="2800" b="1" dirty="0">
                <a:solidFill>
                  <a:srgbClr val="0070C0"/>
                </a:solidFill>
                <a:latin typeface="Times New Roman" panose="02020603050405020304" pitchFamily="18" charset="0"/>
                <a:cs typeface="Times New Roman" panose="02020603050405020304" pitchFamily="18" charset="0"/>
              </a:rPr>
              <a:t>--catenate </a:t>
            </a:r>
            <a:r>
              <a:rPr lang="fr-FR" sz="2800" dirty="0">
                <a:latin typeface="Times New Roman" panose="02020603050405020304" pitchFamily="18" charset="0"/>
                <a:cs typeface="Times New Roman" panose="02020603050405020304" pitchFamily="18" charset="0"/>
              </a:rPr>
              <a:t>» ou « </a:t>
            </a:r>
            <a:r>
              <a:rPr lang="fr-FR" sz="2800" b="1" dirty="0">
                <a:solidFill>
                  <a:srgbClr val="0070C0"/>
                </a:solidFill>
                <a:latin typeface="Times New Roman" panose="02020603050405020304" pitchFamily="18" charset="0"/>
                <a:cs typeface="Times New Roman" panose="02020603050405020304" pitchFamily="18" charset="0"/>
              </a:rPr>
              <a:t>--concatenate </a:t>
            </a:r>
            <a:r>
              <a:rPr lang="fr-FR" sz="2800" dirty="0">
                <a:latin typeface="Times New Roman" panose="02020603050405020304" pitchFamily="18" charset="0"/>
                <a:cs typeface="Times New Roman" panose="02020603050405020304" pitchFamily="18" charset="0"/>
              </a:rPr>
              <a:t>» : ajouter des fichiers à une archive;</a:t>
            </a:r>
          </a:p>
          <a:p>
            <a:pPr algn="just">
              <a:buFont typeface="Wingdings" panose="05000000000000000000" pitchFamily="2" charset="2"/>
              <a:buChar char="Ø"/>
            </a:pPr>
            <a:r>
              <a:rPr lang="fr-FR" sz="2800" dirty="0">
                <a:latin typeface="Times New Roman" panose="02020603050405020304" pitchFamily="18" charset="0"/>
                <a:cs typeface="Times New Roman" panose="02020603050405020304" pitchFamily="18" charset="0"/>
              </a:rPr>
              <a:t>« </a:t>
            </a:r>
            <a:r>
              <a:rPr lang="fr-FR" sz="2800" b="1" dirty="0">
                <a:solidFill>
                  <a:srgbClr val="0070C0"/>
                </a:solidFill>
                <a:latin typeface="Times New Roman" panose="02020603050405020304" pitchFamily="18" charset="0"/>
                <a:cs typeface="Times New Roman" panose="02020603050405020304" pitchFamily="18" charset="0"/>
              </a:rPr>
              <a:t>-d </a:t>
            </a:r>
            <a:r>
              <a:rPr lang="fr-FR" sz="2800" dirty="0">
                <a:latin typeface="Times New Roman" panose="02020603050405020304" pitchFamily="18" charset="0"/>
                <a:cs typeface="Times New Roman" panose="02020603050405020304" pitchFamily="18" charset="0"/>
              </a:rPr>
              <a:t>», « </a:t>
            </a:r>
            <a:r>
              <a:rPr lang="fr-FR" sz="2800" b="1" dirty="0">
                <a:solidFill>
                  <a:srgbClr val="0070C0"/>
                </a:solidFill>
                <a:latin typeface="Times New Roman" panose="02020603050405020304" pitchFamily="18" charset="0"/>
                <a:cs typeface="Times New Roman" panose="02020603050405020304" pitchFamily="18" charset="0"/>
              </a:rPr>
              <a:t>--diff </a:t>
            </a:r>
            <a:r>
              <a:rPr lang="fr-FR" sz="2800" dirty="0">
                <a:latin typeface="Times New Roman" panose="02020603050405020304" pitchFamily="18" charset="0"/>
                <a:cs typeface="Times New Roman" panose="02020603050405020304" pitchFamily="18" charset="0"/>
              </a:rPr>
              <a:t>» ou « </a:t>
            </a:r>
            <a:r>
              <a:rPr lang="fr-FR" sz="2800" b="1" dirty="0">
                <a:solidFill>
                  <a:srgbClr val="0070C0"/>
                </a:solidFill>
                <a:latin typeface="Times New Roman" panose="02020603050405020304" pitchFamily="18" charset="0"/>
                <a:cs typeface="Times New Roman" panose="02020603050405020304" pitchFamily="18" charset="0"/>
              </a:rPr>
              <a:t>--compare </a:t>
            </a:r>
            <a:r>
              <a:rPr lang="fr-FR" sz="2800" dirty="0">
                <a:latin typeface="Times New Roman" panose="02020603050405020304" pitchFamily="18" charset="0"/>
                <a:cs typeface="Times New Roman" panose="02020603050405020304" pitchFamily="18" charset="0"/>
              </a:rPr>
              <a:t>» : trouver les différences entre une archive et les fichiers indiqués;</a:t>
            </a:r>
          </a:p>
          <a:p>
            <a:pPr algn="just">
              <a:buFont typeface="Wingdings" panose="05000000000000000000" pitchFamily="2" charset="2"/>
              <a:buChar char="Ø"/>
            </a:pPr>
            <a:r>
              <a:rPr lang="fr-FR" sz="2800" dirty="0">
                <a:latin typeface="Times New Roman" panose="02020603050405020304" pitchFamily="18" charset="0"/>
                <a:cs typeface="Times New Roman" panose="02020603050405020304" pitchFamily="18" charset="0"/>
              </a:rPr>
              <a:t>«  </a:t>
            </a:r>
            <a:r>
              <a:rPr lang="fr-FR" sz="2800" b="1" dirty="0">
                <a:solidFill>
                  <a:srgbClr val="0070C0"/>
                </a:solidFill>
                <a:latin typeface="Times New Roman" panose="02020603050405020304" pitchFamily="18" charset="0"/>
                <a:cs typeface="Times New Roman" panose="02020603050405020304" pitchFamily="18" charset="0"/>
              </a:rPr>
              <a:t>--delete </a:t>
            </a:r>
            <a:r>
              <a:rPr lang="fr-FR" sz="2800" dirty="0">
                <a:latin typeface="Times New Roman" panose="02020603050405020304" pitchFamily="18" charset="0"/>
                <a:cs typeface="Times New Roman" panose="02020603050405020304" pitchFamily="18" charset="0"/>
              </a:rPr>
              <a:t>» : supprimer des fichiers d'une archive </a:t>
            </a:r>
          </a:p>
          <a:p>
            <a:pPr algn="just">
              <a:buFont typeface="Wingdings" panose="05000000000000000000" pitchFamily="2" charset="2"/>
              <a:buChar char="Ø"/>
            </a:pPr>
            <a:r>
              <a:rPr lang="fr-FR" sz="2800" dirty="0">
                <a:latin typeface="Times New Roman" panose="02020603050405020304" pitchFamily="18" charset="0"/>
                <a:cs typeface="Times New Roman" panose="02020603050405020304" pitchFamily="18" charset="0"/>
              </a:rPr>
              <a:t>« </a:t>
            </a:r>
            <a:r>
              <a:rPr lang="fr-FR" sz="2800" b="1" dirty="0">
                <a:solidFill>
                  <a:srgbClr val="0070C0"/>
                </a:solidFill>
                <a:latin typeface="Times New Roman" panose="02020603050405020304" pitchFamily="18" charset="0"/>
                <a:cs typeface="Times New Roman" panose="02020603050405020304" pitchFamily="18" charset="0"/>
              </a:rPr>
              <a:t>-r</a:t>
            </a:r>
            <a:r>
              <a:rPr lang="fr-FR" sz="2800" dirty="0">
                <a:latin typeface="Times New Roman" panose="02020603050405020304" pitchFamily="18" charset="0"/>
                <a:cs typeface="Times New Roman" panose="02020603050405020304" pitchFamily="18" charset="0"/>
              </a:rPr>
              <a:t> » ou « </a:t>
            </a:r>
            <a:r>
              <a:rPr lang="fr-FR" sz="2800" b="1" dirty="0">
                <a:solidFill>
                  <a:srgbClr val="0070C0"/>
                </a:solidFill>
                <a:latin typeface="Times New Roman" panose="02020603050405020304" pitchFamily="18" charset="0"/>
                <a:cs typeface="Times New Roman" panose="02020603050405020304" pitchFamily="18" charset="0"/>
              </a:rPr>
              <a:t>--append</a:t>
            </a:r>
            <a:r>
              <a:rPr lang="fr-FR" sz="2800" dirty="0">
                <a:latin typeface="Times New Roman" panose="02020603050405020304" pitchFamily="18" charset="0"/>
                <a:cs typeface="Times New Roman" panose="02020603050405020304" pitchFamily="18" charset="0"/>
              </a:rPr>
              <a:t> » : ajouter des fichiers à la fin d'une archive;</a:t>
            </a:r>
          </a:p>
          <a:p>
            <a:pPr algn="just">
              <a:buFont typeface="Wingdings" panose="05000000000000000000" pitchFamily="2" charset="2"/>
              <a:buChar char="Ø"/>
            </a:pPr>
            <a:r>
              <a:rPr lang="fr-FR" sz="2800" dirty="0">
                <a:latin typeface="Times New Roman" panose="02020603050405020304" pitchFamily="18" charset="0"/>
                <a:cs typeface="Times New Roman" panose="02020603050405020304" pitchFamily="18" charset="0"/>
              </a:rPr>
              <a:t>« </a:t>
            </a:r>
            <a:r>
              <a:rPr lang="fr-FR" sz="2800" b="1" dirty="0">
                <a:solidFill>
                  <a:srgbClr val="0070C0"/>
                </a:solidFill>
                <a:latin typeface="Times New Roman" panose="02020603050405020304" pitchFamily="18" charset="0"/>
                <a:cs typeface="Times New Roman" panose="02020603050405020304" pitchFamily="18" charset="0"/>
              </a:rPr>
              <a:t>-u </a:t>
            </a:r>
            <a:r>
              <a:rPr lang="fr-FR" sz="2800" dirty="0">
                <a:latin typeface="Times New Roman" panose="02020603050405020304" pitchFamily="18" charset="0"/>
                <a:cs typeface="Times New Roman" panose="02020603050405020304" pitchFamily="18" charset="0"/>
              </a:rPr>
              <a:t>» ou « </a:t>
            </a:r>
            <a:r>
              <a:rPr lang="fr-FR" sz="2800" b="1" dirty="0">
                <a:solidFill>
                  <a:srgbClr val="0070C0"/>
                </a:solidFill>
                <a:latin typeface="Times New Roman" panose="02020603050405020304" pitchFamily="18" charset="0"/>
                <a:cs typeface="Times New Roman" panose="02020603050405020304" pitchFamily="18" charset="0"/>
              </a:rPr>
              <a:t>--update </a:t>
            </a:r>
            <a:r>
              <a:rPr lang="fr-FR" sz="2800" dirty="0">
                <a:latin typeface="Times New Roman" panose="02020603050405020304" pitchFamily="18" charset="0"/>
                <a:cs typeface="Times New Roman" panose="02020603050405020304" pitchFamily="18" charset="0"/>
              </a:rPr>
              <a:t>» : ajouter seulement les fichiers qui sont plus récents que ceux de l'archive.</a:t>
            </a:r>
          </a:p>
        </p:txBody>
      </p:sp>
    </p:spTree>
    <p:extLst>
      <p:ext uri="{BB962C8B-B14F-4D97-AF65-F5344CB8AC3E}">
        <p14:creationId xmlns:p14="http://schemas.microsoft.com/office/powerpoint/2010/main" val="3531857093"/>
      </p:ext>
    </p:extLst>
  </p:cSld>
  <p:clrMapOvr>
    <a:masterClrMapping/>
  </p:clrMapOvr>
  <p:transition spd="slow">
    <p:circl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EA595E-B870-9A13-3835-20B54D03ACED}"/>
              </a:ext>
            </a:extLst>
          </p:cNvPr>
          <p:cNvSpPr>
            <a:spLocks noGrp="1"/>
          </p:cNvSpPr>
          <p:nvPr>
            <p:ph type="title"/>
          </p:nvPr>
        </p:nvSpPr>
        <p:spPr>
          <a:xfrm>
            <a:off x="1943101" y="624110"/>
            <a:ext cx="9561512" cy="1099915"/>
          </a:xfrm>
        </p:spPr>
        <p:txBody>
          <a:bodyPr>
            <a:normAutofit/>
          </a:bodyPr>
          <a:lstStyle/>
          <a:p>
            <a:pPr marL="914400" indent="-914400">
              <a:buFont typeface="+mj-lt"/>
              <a:buAutoNum type="alphaLcParenR"/>
            </a:pPr>
            <a:r>
              <a:rPr lang="fr-FR" sz="4800" b="1" u="sng" dirty="0">
                <a:latin typeface="Times New Roman" panose="02020603050405020304" pitchFamily="18" charset="0"/>
                <a:cs typeface="Times New Roman" panose="02020603050405020304" pitchFamily="18" charset="0"/>
              </a:rPr>
              <a:t>tar : création d’archive</a:t>
            </a:r>
            <a:endParaRPr lang="fr-FR" sz="3200" b="1" u="sng"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8262F401-967D-D4D6-3417-7675E184792B}"/>
              </a:ext>
            </a:extLst>
          </p:cNvPr>
          <p:cNvSpPr>
            <a:spLocks noGrp="1"/>
          </p:cNvSpPr>
          <p:nvPr>
            <p:ph idx="1"/>
          </p:nvPr>
        </p:nvSpPr>
        <p:spPr>
          <a:xfrm>
            <a:off x="1943100" y="1952625"/>
            <a:ext cx="9561512" cy="4190999"/>
          </a:xfrm>
        </p:spPr>
        <p:txBody>
          <a:bodyPr>
            <a:normAutofit/>
          </a:bodyPr>
          <a:lstStyle/>
          <a:p>
            <a:pPr algn="just"/>
            <a:r>
              <a:rPr lang="fr-FR" sz="2800" dirty="0">
                <a:latin typeface="Times New Roman" panose="02020603050405020304" pitchFamily="18" charset="0"/>
                <a:cs typeface="Times New Roman" panose="02020603050405020304" pitchFamily="18" charset="0"/>
              </a:rPr>
              <a:t>Pour créer une archive contenant plusieurs fichiers, on peut utiliser la commande  :</a:t>
            </a:r>
          </a:p>
          <a:p>
            <a:pPr marL="0" indent="0" algn="just">
              <a:buNone/>
            </a:pPr>
            <a:r>
              <a:rPr lang="it-IT" sz="2800" dirty="0">
                <a:highlight>
                  <a:srgbClr val="FFFF00"/>
                </a:highlight>
                <a:latin typeface="Times New Roman" panose="02020603050405020304" pitchFamily="18" charset="0"/>
                <a:cs typeface="Times New Roman" panose="02020603050405020304" pitchFamily="18" charset="0"/>
              </a:rPr>
              <a:t>tar -cvf nom_archive.tar fichierarchive1 fichierarchive2...</a:t>
            </a:r>
          </a:p>
          <a:p>
            <a:pPr marL="0" indent="0" algn="just">
              <a:buNone/>
            </a:pPr>
            <a:r>
              <a:rPr lang="it-IT" sz="2800" dirty="0">
                <a:latin typeface="Times New Roman" panose="02020603050405020304" pitchFamily="18" charset="0"/>
                <a:cs typeface="Times New Roman" panose="02020603050405020304" pitchFamily="18" charset="0"/>
              </a:rPr>
              <a:t>Il faut noter qu’avec tar, on ne peut pas créer une archive vide.</a:t>
            </a:r>
          </a:p>
          <a:p>
            <a:pPr marL="0" indent="0" algn="just">
              <a:buNone/>
            </a:pPr>
            <a:endParaRPr lang="it-IT" sz="2800" dirty="0">
              <a:highlight>
                <a:srgbClr val="FFFF00"/>
              </a:highlight>
              <a:latin typeface="Times New Roman" panose="02020603050405020304" pitchFamily="18" charset="0"/>
              <a:cs typeface="Times New Roman" panose="02020603050405020304" pitchFamily="18" charset="0"/>
            </a:endParaRPr>
          </a:p>
          <a:p>
            <a:pPr algn="just"/>
            <a:r>
              <a:rPr lang="it-IT" sz="2800" dirty="0">
                <a:latin typeface="Times New Roman" panose="02020603050405020304" pitchFamily="18" charset="0"/>
                <a:cs typeface="Times New Roman" panose="02020603050405020304" pitchFamily="18" charset="0"/>
              </a:rPr>
              <a:t>De même pour archiver un dossier : </a:t>
            </a:r>
          </a:p>
          <a:p>
            <a:pPr marL="0" indent="0" algn="just">
              <a:buNone/>
            </a:pPr>
            <a:r>
              <a:rPr lang="it-IT" sz="2800" dirty="0">
                <a:highlight>
                  <a:srgbClr val="FFFF00"/>
                </a:highlight>
                <a:latin typeface="Times New Roman" panose="02020603050405020304" pitchFamily="18" charset="0"/>
                <a:cs typeface="Times New Roman" panose="02020603050405020304" pitchFamily="18" charset="0"/>
              </a:rPr>
              <a:t>tar -cvf nom_archive.tar chemin_dossier/</a:t>
            </a:r>
            <a:endParaRPr lang="fr-FR" sz="2800" dirty="0">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53754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EA595E-B870-9A13-3835-20B54D03ACED}"/>
              </a:ext>
            </a:extLst>
          </p:cNvPr>
          <p:cNvSpPr>
            <a:spLocks noGrp="1"/>
          </p:cNvSpPr>
          <p:nvPr>
            <p:ph type="title"/>
          </p:nvPr>
        </p:nvSpPr>
        <p:spPr>
          <a:xfrm>
            <a:off x="1943101" y="624110"/>
            <a:ext cx="9561512" cy="1099915"/>
          </a:xfrm>
        </p:spPr>
        <p:txBody>
          <a:bodyPr>
            <a:normAutofit/>
          </a:bodyPr>
          <a:lstStyle/>
          <a:p>
            <a:pPr marL="914400" indent="-914400">
              <a:buFont typeface="+mj-lt"/>
              <a:buAutoNum type="alphaLcParenR" startAt="2"/>
            </a:pPr>
            <a:r>
              <a:rPr lang="fr-FR" sz="4800" b="1" u="sng" dirty="0">
                <a:latin typeface="Times New Roman" panose="02020603050405020304" pitchFamily="18" charset="0"/>
                <a:cs typeface="Times New Roman" panose="02020603050405020304" pitchFamily="18" charset="0"/>
              </a:rPr>
              <a:t>tar : extraction de fichiers</a:t>
            </a:r>
            <a:endParaRPr lang="fr-FR" sz="3200" b="1" u="sng"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8262F401-967D-D4D6-3417-7675E184792B}"/>
              </a:ext>
            </a:extLst>
          </p:cNvPr>
          <p:cNvSpPr>
            <a:spLocks noGrp="1"/>
          </p:cNvSpPr>
          <p:nvPr>
            <p:ph idx="1"/>
          </p:nvPr>
        </p:nvSpPr>
        <p:spPr>
          <a:xfrm>
            <a:off x="1943100" y="1724025"/>
            <a:ext cx="9561512" cy="4895850"/>
          </a:xfrm>
        </p:spPr>
        <p:txBody>
          <a:bodyPr>
            <a:normAutofit lnSpcReduction="10000"/>
          </a:bodyPr>
          <a:lstStyle/>
          <a:p>
            <a:pPr algn="just"/>
            <a:r>
              <a:rPr lang="fr-FR" sz="2800" dirty="0">
                <a:latin typeface="Times New Roman" panose="02020603050405020304" pitchFamily="18" charset="0"/>
                <a:cs typeface="Times New Roman" panose="02020603050405020304" pitchFamily="18" charset="0"/>
              </a:rPr>
              <a:t>Pour extraire tous les fichiers d’une archive, on peut utiliser la commande :</a:t>
            </a:r>
          </a:p>
          <a:p>
            <a:pPr marL="0" indent="0" algn="just">
              <a:buNone/>
            </a:pPr>
            <a:r>
              <a:rPr lang="it-IT" sz="2800" dirty="0">
                <a:highlight>
                  <a:srgbClr val="FFFF00"/>
                </a:highlight>
                <a:latin typeface="Times New Roman" panose="02020603050405020304" pitchFamily="18" charset="0"/>
                <a:cs typeface="Times New Roman" panose="02020603050405020304" pitchFamily="18" charset="0"/>
              </a:rPr>
              <a:t>tar -xvf nom_archive.tar  </a:t>
            </a:r>
          </a:p>
          <a:p>
            <a:pPr algn="just"/>
            <a:r>
              <a:rPr lang="fr-FR" sz="2800" dirty="0">
                <a:latin typeface="Times New Roman" panose="02020603050405020304" pitchFamily="18" charset="0"/>
                <a:cs typeface="Times New Roman" panose="02020603050405020304" pitchFamily="18" charset="0"/>
              </a:rPr>
              <a:t>Pour restaurer un fichier particulier d’une archive, on spécifie le nom de celui-ci</a:t>
            </a:r>
            <a:r>
              <a:rPr lang="it-IT" sz="2800" dirty="0">
                <a:latin typeface="Times New Roman" panose="02020603050405020304" pitchFamily="18" charset="0"/>
                <a:cs typeface="Times New Roman" panose="02020603050405020304" pitchFamily="18" charset="0"/>
              </a:rPr>
              <a:t>: </a:t>
            </a:r>
          </a:p>
          <a:p>
            <a:pPr marL="0" indent="0" algn="just">
              <a:buNone/>
            </a:pPr>
            <a:r>
              <a:rPr lang="it-IT" sz="2800" dirty="0">
                <a:highlight>
                  <a:srgbClr val="FFFF00"/>
                </a:highlight>
                <a:latin typeface="Times New Roman" panose="02020603050405020304" pitchFamily="18" charset="0"/>
                <a:cs typeface="Times New Roman" panose="02020603050405020304" pitchFamily="18" charset="0"/>
              </a:rPr>
              <a:t>tar  -xvf  nom_archive.tar  fichier_a_restaurer</a:t>
            </a:r>
          </a:p>
          <a:p>
            <a:pPr algn="just"/>
            <a:r>
              <a:rPr lang="fr-FR" sz="2800" dirty="0">
                <a:latin typeface="Times New Roman" panose="02020603050405020304" pitchFamily="18" charset="0"/>
                <a:cs typeface="Times New Roman" panose="02020603050405020304" pitchFamily="18" charset="0"/>
              </a:rPr>
              <a:t> </a:t>
            </a:r>
            <a:r>
              <a:rPr lang="fr-FR" sz="2800" dirty="0">
                <a:solidFill>
                  <a:schemeClr val="tx1"/>
                </a:solidFill>
                <a:latin typeface="Times New Roman" panose="02020603050405020304" pitchFamily="18" charset="0"/>
                <a:cs typeface="Times New Roman" panose="02020603050405020304" pitchFamily="18" charset="0"/>
              </a:rPr>
              <a:t>Pour extraire le contenu de l’archive dans un répertoire spécifique, il faudra ajouter l’option </a:t>
            </a:r>
            <a:r>
              <a:rPr lang="fr-FR" sz="2800" b="1" dirty="0">
                <a:solidFill>
                  <a:srgbClr val="0070C0"/>
                </a:solidFill>
                <a:latin typeface="Times New Roman" panose="02020603050405020304" pitchFamily="18" charset="0"/>
                <a:cs typeface="Times New Roman" panose="02020603050405020304" pitchFamily="18" charset="0"/>
              </a:rPr>
              <a:t>-C</a:t>
            </a:r>
            <a:r>
              <a:rPr lang="fr-FR" sz="2800" dirty="0">
                <a:solidFill>
                  <a:schemeClr val="tx1"/>
                </a:solidFill>
                <a:latin typeface="Times New Roman" panose="02020603050405020304" pitchFamily="18" charset="0"/>
                <a:cs typeface="Times New Roman" panose="02020603050405020304" pitchFamily="18" charset="0"/>
              </a:rPr>
              <a:t>. </a:t>
            </a:r>
          </a:p>
          <a:p>
            <a:pPr marL="0" indent="0" algn="just">
              <a:buNone/>
            </a:pPr>
            <a:r>
              <a:rPr lang="fr-FR" sz="2800" dirty="0">
                <a:solidFill>
                  <a:schemeClr val="tx1"/>
                </a:solidFill>
                <a:highlight>
                  <a:srgbClr val="FFFF00"/>
                </a:highlight>
                <a:latin typeface="Times New Roman" panose="02020603050405020304" pitchFamily="18" charset="0"/>
                <a:cs typeface="Times New Roman" panose="02020603050405020304" pitchFamily="18" charset="0"/>
              </a:rPr>
              <a:t>tar -xzvf archive.tar.gz -C /tmp </a:t>
            </a:r>
            <a:r>
              <a:rPr lang="fr-FR" sz="2800" dirty="0">
                <a:solidFill>
                  <a:schemeClr val="tx1"/>
                </a:solidFill>
                <a:latin typeface="Times New Roman" panose="02020603050405020304" pitchFamily="18" charset="0"/>
                <a:cs typeface="Times New Roman" panose="02020603050405020304" pitchFamily="18" charset="0"/>
              </a:rPr>
              <a:t>=&gt; extrait les fichiers dans le répertoire /tmp.</a:t>
            </a:r>
          </a:p>
          <a:p>
            <a:pPr marL="0" indent="0" algn="just">
              <a:buNone/>
            </a:pPr>
            <a:endParaRPr lang="fr-FR"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9237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EA595E-B870-9A13-3835-20B54D03ACED}"/>
              </a:ext>
            </a:extLst>
          </p:cNvPr>
          <p:cNvSpPr>
            <a:spLocks noGrp="1"/>
          </p:cNvSpPr>
          <p:nvPr>
            <p:ph type="title"/>
          </p:nvPr>
        </p:nvSpPr>
        <p:spPr>
          <a:xfrm>
            <a:off x="1943101" y="624110"/>
            <a:ext cx="9561512" cy="1099915"/>
          </a:xfrm>
        </p:spPr>
        <p:txBody>
          <a:bodyPr>
            <a:normAutofit/>
          </a:bodyPr>
          <a:lstStyle/>
          <a:p>
            <a:pPr marL="914400" indent="-914400">
              <a:buFont typeface="+mj-lt"/>
              <a:buAutoNum type="alphaLcParenR" startAt="3"/>
            </a:pPr>
            <a:r>
              <a:rPr lang="fr-FR" sz="4800" b="1" u="sng" dirty="0">
                <a:latin typeface="Times New Roman" panose="02020603050405020304" pitchFamily="18" charset="0"/>
                <a:cs typeface="Times New Roman" panose="02020603050405020304" pitchFamily="18" charset="0"/>
              </a:rPr>
              <a:t>tar : suppression de fichiers</a:t>
            </a:r>
            <a:endParaRPr lang="fr-FR" sz="3200" b="1" u="sng"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8262F401-967D-D4D6-3417-7675E184792B}"/>
              </a:ext>
            </a:extLst>
          </p:cNvPr>
          <p:cNvSpPr>
            <a:spLocks noGrp="1"/>
          </p:cNvSpPr>
          <p:nvPr>
            <p:ph idx="1"/>
          </p:nvPr>
        </p:nvSpPr>
        <p:spPr>
          <a:xfrm>
            <a:off x="1943100" y="1952625"/>
            <a:ext cx="9561512" cy="4190999"/>
          </a:xfrm>
        </p:spPr>
        <p:txBody>
          <a:bodyPr>
            <a:normAutofit/>
          </a:bodyPr>
          <a:lstStyle/>
          <a:p>
            <a:pPr algn="just"/>
            <a:r>
              <a:rPr lang="fr-FR" sz="2800" dirty="0">
                <a:latin typeface="Times New Roman" panose="02020603050405020304" pitchFamily="18" charset="0"/>
                <a:cs typeface="Times New Roman" panose="02020603050405020304" pitchFamily="18" charset="0"/>
              </a:rPr>
              <a:t>Pour supprimer un fichier particulier d’une archive, on spécifie le nom de celui-ci</a:t>
            </a:r>
            <a:r>
              <a:rPr lang="it-IT" sz="2800" dirty="0">
                <a:latin typeface="Times New Roman" panose="02020603050405020304" pitchFamily="18" charset="0"/>
                <a:cs typeface="Times New Roman" panose="02020603050405020304" pitchFamily="18" charset="0"/>
              </a:rPr>
              <a:t>: </a:t>
            </a:r>
          </a:p>
          <a:p>
            <a:pPr marL="0" indent="0" algn="just">
              <a:buNone/>
            </a:pPr>
            <a:r>
              <a:rPr lang="it-IT" sz="2800" dirty="0">
                <a:highlight>
                  <a:srgbClr val="FFFF00"/>
                </a:highlight>
                <a:latin typeface="Times New Roman" panose="02020603050405020304" pitchFamily="18" charset="0"/>
                <a:cs typeface="Times New Roman" panose="02020603050405020304" pitchFamily="18" charset="0"/>
              </a:rPr>
              <a:t>tar --delete --file=nom_archive.tar  fichier_a_supprimer</a:t>
            </a:r>
          </a:p>
          <a:p>
            <a:pPr marL="0" indent="0" algn="just">
              <a:buNone/>
            </a:pPr>
            <a:endParaRPr lang="it-IT" sz="2800" dirty="0">
              <a:highlight>
                <a:srgbClr val="FFFF00"/>
              </a:highlight>
              <a:latin typeface="Times New Roman" panose="02020603050405020304" pitchFamily="18" charset="0"/>
              <a:cs typeface="Times New Roman" panose="02020603050405020304" pitchFamily="18" charset="0"/>
            </a:endParaRPr>
          </a:p>
          <a:p>
            <a:pPr algn="just"/>
            <a:r>
              <a:rPr lang="it-IT" sz="2800" dirty="0">
                <a:latin typeface="Times New Roman" panose="02020603050405020304" pitchFamily="18" charset="0"/>
                <a:cs typeface="Times New Roman" panose="02020603050405020304" pitchFamily="18" charset="0"/>
              </a:rPr>
              <a:t> Pour supprimer l’archive en soi, on fait appel à la commande ‘</a:t>
            </a:r>
            <a:r>
              <a:rPr lang="it-IT" sz="2800" b="1" i="1" dirty="0">
                <a:latin typeface="Times New Roman" panose="02020603050405020304" pitchFamily="18" charset="0"/>
                <a:cs typeface="Times New Roman" panose="02020603050405020304" pitchFamily="18" charset="0"/>
              </a:rPr>
              <a:t>rm’ </a:t>
            </a:r>
            <a:r>
              <a:rPr lang="it-IT" sz="2800" i="1" dirty="0">
                <a:latin typeface="Times New Roman" panose="02020603050405020304" pitchFamily="18" charset="0"/>
                <a:cs typeface="Times New Roman" panose="02020603050405020304" pitchFamily="18" charset="0"/>
              </a:rPr>
              <a:t>:  </a:t>
            </a:r>
            <a:r>
              <a:rPr lang="it-IT" sz="2800" i="1" dirty="0">
                <a:highlight>
                  <a:srgbClr val="FFFF00"/>
                </a:highlight>
                <a:latin typeface="Times New Roman" panose="02020603050405020304" pitchFamily="18" charset="0"/>
                <a:cs typeface="Times New Roman" panose="02020603050405020304" pitchFamily="18" charset="0"/>
              </a:rPr>
              <a:t>rm nom_archive.tar</a:t>
            </a:r>
          </a:p>
        </p:txBody>
      </p:sp>
    </p:spTree>
    <p:extLst>
      <p:ext uri="{BB962C8B-B14F-4D97-AF65-F5344CB8AC3E}">
        <p14:creationId xmlns:p14="http://schemas.microsoft.com/office/powerpoint/2010/main" val="8509033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EA595E-B870-9A13-3835-20B54D03ACED}"/>
              </a:ext>
            </a:extLst>
          </p:cNvPr>
          <p:cNvSpPr>
            <a:spLocks noGrp="1"/>
          </p:cNvSpPr>
          <p:nvPr>
            <p:ph type="title"/>
          </p:nvPr>
        </p:nvSpPr>
        <p:spPr>
          <a:xfrm>
            <a:off x="1943101" y="624110"/>
            <a:ext cx="9561512" cy="1099915"/>
          </a:xfrm>
        </p:spPr>
        <p:txBody>
          <a:bodyPr>
            <a:normAutofit/>
          </a:bodyPr>
          <a:lstStyle/>
          <a:p>
            <a:pPr marL="1028700" indent="-1028700">
              <a:buFont typeface="+mj-lt"/>
              <a:buAutoNum type="arabicPeriod" startAt="2"/>
            </a:pPr>
            <a:r>
              <a:rPr lang="fr-FR" sz="4800" b="1" u="sng" dirty="0">
                <a:latin typeface="Times New Roman" panose="02020603050405020304" pitchFamily="18" charset="0"/>
                <a:cs typeface="Times New Roman" panose="02020603050405020304" pitchFamily="18" charset="0"/>
              </a:rPr>
              <a:t>La Compression</a:t>
            </a:r>
            <a:endParaRPr lang="fr-FR" sz="3200" b="1" u="sng"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8262F401-967D-D4D6-3417-7675E184792B}"/>
              </a:ext>
            </a:extLst>
          </p:cNvPr>
          <p:cNvSpPr>
            <a:spLocks noGrp="1"/>
          </p:cNvSpPr>
          <p:nvPr>
            <p:ph idx="1"/>
          </p:nvPr>
        </p:nvSpPr>
        <p:spPr>
          <a:xfrm>
            <a:off x="1943100" y="1952625"/>
            <a:ext cx="9561512" cy="4190999"/>
          </a:xfrm>
        </p:spPr>
        <p:txBody>
          <a:bodyPr anchor="t">
            <a:normAutofit/>
          </a:bodyPr>
          <a:lstStyle/>
          <a:p>
            <a:pPr marL="0" indent="0" algn="just">
              <a:buNone/>
            </a:pPr>
            <a:r>
              <a:rPr lang="fr-FR" sz="2800" dirty="0">
                <a:latin typeface="Times New Roman" panose="02020603050405020304" pitchFamily="18" charset="0"/>
                <a:cs typeface="Times New Roman" panose="02020603050405020304" pitchFamily="18" charset="0"/>
              </a:rPr>
              <a:t>Il existe différents formats de compression suivant les options de la commande </a:t>
            </a:r>
            <a:r>
              <a:rPr lang="fr-FR" sz="2800" b="1" i="1" dirty="0">
                <a:latin typeface="Times New Roman" panose="02020603050405020304" pitchFamily="18" charset="0"/>
                <a:cs typeface="Times New Roman" panose="02020603050405020304" pitchFamily="18" charset="0"/>
              </a:rPr>
              <a:t>tar</a:t>
            </a:r>
            <a:r>
              <a:rPr lang="fr-FR" sz="2800" dirty="0">
                <a:latin typeface="Times New Roman" panose="02020603050405020304" pitchFamily="18" charset="0"/>
                <a:cs typeface="Times New Roman" panose="02020603050405020304" pitchFamily="18" charset="0"/>
              </a:rPr>
              <a:t> :   </a:t>
            </a:r>
          </a:p>
          <a:p>
            <a:pPr algn="just">
              <a:buFont typeface="Wingdings" panose="05000000000000000000" pitchFamily="2" charset="2"/>
              <a:buChar char="v"/>
            </a:pPr>
            <a:r>
              <a:rPr lang="fr-FR" sz="2800" dirty="0">
                <a:latin typeface="Times New Roman" panose="02020603050405020304" pitchFamily="18" charset="0"/>
                <a:cs typeface="Times New Roman" panose="02020603050405020304" pitchFamily="18" charset="0"/>
              </a:rPr>
              <a:t> « </a:t>
            </a:r>
            <a:r>
              <a:rPr lang="fr-FR" sz="2800" b="1" dirty="0">
                <a:solidFill>
                  <a:srgbClr val="0070C0"/>
                </a:solidFill>
                <a:latin typeface="Times New Roman" panose="02020603050405020304" pitchFamily="18" charset="0"/>
                <a:cs typeface="Times New Roman" panose="02020603050405020304" pitchFamily="18" charset="0"/>
              </a:rPr>
              <a:t>-z</a:t>
            </a:r>
            <a:r>
              <a:rPr lang="fr-FR" sz="2800" dirty="0">
                <a:latin typeface="Times New Roman" panose="02020603050405020304" pitchFamily="18" charset="0"/>
                <a:cs typeface="Times New Roman" panose="02020603050405020304" pitchFamily="18" charset="0"/>
              </a:rPr>
              <a:t> » : ajoute la compression ‘’</a:t>
            </a:r>
            <a:r>
              <a:rPr lang="fr-FR" sz="2800" dirty="0">
                <a:solidFill>
                  <a:schemeClr val="accent1"/>
                </a:solidFill>
                <a:latin typeface="Times New Roman" panose="02020603050405020304" pitchFamily="18" charset="0"/>
                <a:cs typeface="Times New Roman" panose="02020603050405020304" pitchFamily="18" charset="0"/>
              </a:rPr>
              <a:t>Gzip</a:t>
            </a:r>
            <a:r>
              <a:rPr lang="fr-FR" sz="28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fr-FR" sz="2800" dirty="0">
                <a:latin typeface="Times New Roman" panose="02020603050405020304" pitchFamily="18" charset="0"/>
                <a:cs typeface="Times New Roman" panose="02020603050405020304" pitchFamily="18" charset="0"/>
              </a:rPr>
              <a:t> « </a:t>
            </a:r>
            <a:r>
              <a:rPr lang="fr-FR" sz="2800" b="1" dirty="0">
                <a:solidFill>
                  <a:srgbClr val="0070C0"/>
                </a:solidFill>
                <a:latin typeface="Times New Roman" panose="02020603050405020304" pitchFamily="18" charset="0"/>
                <a:cs typeface="Times New Roman" panose="02020603050405020304" pitchFamily="18" charset="0"/>
              </a:rPr>
              <a:t>-j </a:t>
            </a:r>
            <a:r>
              <a:rPr lang="fr-FR" sz="2800" dirty="0">
                <a:latin typeface="Times New Roman" panose="02020603050405020304" pitchFamily="18" charset="0"/>
                <a:cs typeface="Times New Roman" panose="02020603050405020304" pitchFamily="18" charset="0"/>
              </a:rPr>
              <a:t>» : ajoute la compression ‘’</a:t>
            </a:r>
            <a:r>
              <a:rPr lang="fr-FR" sz="2800" dirty="0">
                <a:solidFill>
                  <a:schemeClr val="accent1"/>
                </a:solidFill>
                <a:latin typeface="Times New Roman" panose="02020603050405020304" pitchFamily="18" charset="0"/>
                <a:cs typeface="Times New Roman" panose="02020603050405020304" pitchFamily="18" charset="0"/>
              </a:rPr>
              <a:t>Bzip2</a:t>
            </a:r>
            <a:r>
              <a:rPr lang="fr-FR" sz="28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fr-FR" sz="2800" dirty="0">
                <a:latin typeface="Times New Roman" panose="02020603050405020304" pitchFamily="18" charset="0"/>
                <a:cs typeface="Times New Roman" panose="02020603050405020304" pitchFamily="18" charset="0"/>
              </a:rPr>
              <a:t> « </a:t>
            </a:r>
            <a:r>
              <a:rPr lang="fr-FR" sz="2800" b="1" dirty="0">
                <a:solidFill>
                  <a:srgbClr val="0070C0"/>
                </a:solidFill>
                <a:latin typeface="Times New Roman" panose="02020603050405020304" pitchFamily="18" charset="0"/>
                <a:cs typeface="Times New Roman" panose="02020603050405020304" pitchFamily="18" charset="0"/>
              </a:rPr>
              <a:t>-J </a:t>
            </a:r>
            <a:r>
              <a:rPr lang="fr-FR" sz="2800" dirty="0">
                <a:latin typeface="Times New Roman" panose="02020603050405020304" pitchFamily="18" charset="0"/>
                <a:cs typeface="Times New Roman" panose="02020603050405020304" pitchFamily="18" charset="0"/>
              </a:rPr>
              <a:t>» : ajoute la compression ‘’</a:t>
            </a:r>
            <a:r>
              <a:rPr lang="fr-FR" sz="2800" dirty="0">
                <a:solidFill>
                  <a:schemeClr val="accent1"/>
                </a:solidFill>
                <a:latin typeface="Times New Roman" panose="02020603050405020304" pitchFamily="18" charset="0"/>
                <a:cs typeface="Times New Roman" panose="02020603050405020304" pitchFamily="18" charset="0"/>
              </a:rPr>
              <a:t>xz</a:t>
            </a:r>
            <a:r>
              <a:rPr lang="fr-FR" sz="2800" dirty="0">
                <a:latin typeface="Times New Roman" panose="02020603050405020304" pitchFamily="18" charset="0"/>
                <a:cs typeface="Times New Roman" panose="02020603050405020304" pitchFamily="18" charset="0"/>
              </a:rPr>
              <a:t>’’ ou ‘’</a:t>
            </a:r>
            <a:r>
              <a:rPr lang="fr-FR" sz="2800" dirty="0">
                <a:solidFill>
                  <a:schemeClr val="accent1"/>
                </a:solidFill>
                <a:latin typeface="Times New Roman" panose="02020603050405020304" pitchFamily="18" charset="0"/>
                <a:cs typeface="Times New Roman" panose="02020603050405020304" pitchFamily="18" charset="0"/>
              </a:rPr>
              <a:t>Lzma</a:t>
            </a:r>
            <a:r>
              <a:rPr lang="fr-FR"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16216008"/>
      </p:ext>
    </p:extLst>
  </p:cSld>
  <p:clrMapOvr>
    <a:masterClrMapping/>
  </p:clrMapOvr>
  <mc:AlternateContent xmlns:mc="http://schemas.openxmlformats.org/markup-compatibility/2006">
    <mc:Choice xmlns:p15="http://schemas.microsoft.com/office/powerpoint/2012/main" Requires="p15">
      <p:transition spd="slow">
        <p15:prstTrans prst="wind"/>
      </p:transition>
    </mc:Choice>
    <mc:Fallback>
      <p:transition spd="slow">
        <p:fade/>
      </p:transition>
    </mc:Fallback>
  </mc:AlternateContent>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224</TotalTime>
  <Words>1066</Words>
  <Application>Microsoft Office PowerPoint</Application>
  <PresentationFormat>Grand écran</PresentationFormat>
  <Paragraphs>70</Paragraphs>
  <Slides>14</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14</vt:i4>
      </vt:variant>
    </vt:vector>
  </HeadingPairs>
  <TitlesOfParts>
    <vt:vector size="23" baseType="lpstr">
      <vt:lpstr>Agency FB</vt:lpstr>
      <vt:lpstr>Algerian</vt:lpstr>
      <vt:lpstr>Arial</vt:lpstr>
      <vt:lpstr>Century Gothic</vt:lpstr>
      <vt:lpstr>Mistral</vt:lpstr>
      <vt:lpstr>Times New Roman</vt:lpstr>
      <vt:lpstr>Wingdings</vt:lpstr>
      <vt:lpstr>Wingdings 3</vt:lpstr>
      <vt:lpstr>Brin</vt:lpstr>
      <vt:lpstr>ARCHIVES</vt:lpstr>
      <vt:lpstr>Notion d’Archive </vt:lpstr>
      <vt:lpstr>La commande « tar » </vt:lpstr>
      <vt:lpstr>Les options de « tar »</vt:lpstr>
      <vt:lpstr>Présentation PowerPoint</vt:lpstr>
      <vt:lpstr>tar : création d’archive</vt:lpstr>
      <vt:lpstr>tar : extraction de fichiers</vt:lpstr>
      <vt:lpstr>tar : suppression de fichiers</vt:lpstr>
      <vt:lpstr>La Compression</vt:lpstr>
      <vt:lpstr>Compression avec Gzip (.tar.gz)</vt:lpstr>
      <vt:lpstr>Compression avec Bzip2 (.tar.bz2) </vt:lpstr>
      <vt:lpstr>Compression avec XZ (.tar.xz) </vt:lpstr>
      <vt:lpstr>Exclure des dossiers/fichiers</vt:lpstr>
      <vt:lpstr>Remarque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ARCHIVES</dc:title>
  <dc:creator>Kokou 2.0</dc:creator>
  <cp:lastModifiedBy>Kokou 2.0</cp:lastModifiedBy>
  <cp:revision>2</cp:revision>
  <dcterms:created xsi:type="dcterms:W3CDTF">2023-02-26T09:18:51Z</dcterms:created>
  <dcterms:modified xsi:type="dcterms:W3CDTF">2023-02-26T13:03:02Z</dcterms:modified>
</cp:coreProperties>
</file>