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60" r:id="rId4"/>
    <p:sldId id="259" r:id="rId5"/>
    <p:sldId id="261" r:id="rId6"/>
    <p:sldId id="262" r:id="rId7"/>
    <p:sldId id="277" r:id="rId8"/>
    <p:sldId id="278" r:id="rId9"/>
    <p:sldId id="263" r:id="rId10"/>
    <p:sldId id="264" r:id="rId11"/>
    <p:sldId id="265" r:id="rId12"/>
    <p:sldId id="276" r:id="rId13"/>
    <p:sldId id="266" r:id="rId14"/>
    <p:sldId id="267" r:id="rId15"/>
    <p:sldId id="280"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66859ED6-9B3D-425A-B15D-EFD562B6456F}"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271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1CE2170-7A93-46EF-9A38-B560C807F975}" type="datetimeFigureOut">
              <a:rPr lang="fr-FR" smtClean="0"/>
              <a:t>10/01/2023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6859ED6-9B3D-425A-B15D-EFD562B6456F}" type="slidenum">
              <a:rPr lang="fr-FR" smtClean="0"/>
              <a:t>‹N°›</a:t>
            </a:fld>
            <a:endParaRPr lang="fr-FR"/>
          </a:p>
        </p:txBody>
      </p:sp>
    </p:spTree>
    <p:extLst>
      <p:ext uri="{BB962C8B-B14F-4D97-AF65-F5344CB8AC3E}">
        <p14:creationId xmlns:p14="http://schemas.microsoft.com/office/powerpoint/2010/main" val="318021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842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3799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spTree>
    <p:extLst>
      <p:ext uri="{BB962C8B-B14F-4D97-AF65-F5344CB8AC3E}">
        <p14:creationId xmlns:p14="http://schemas.microsoft.com/office/powerpoint/2010/main" val="3299340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64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056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966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918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spTree>
    <p:extLst>
      <p:ext uri="{BB962C8B-B14F-4D97-AF65-F5344CB8AC3E}">
        <p14:creationId xmlns:p14="http://schemas.microsoft.com/office/powerpoint/2010/main" val="10141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1CE2170-7A93-46EF-9A38-B560C807F975}" type="datetimeFigureOut">
              <a:rPr lang="fr-FR" smtClean="0"/>
              <a:t>10/01/2023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6859ED6-9B3D-425A-B15D-EFD562B6456F}"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447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1CE2170-7A93-46EF-9A38-B560C807F975}" type="datetimeFigureOut">
              <a:rPr lang="fr-FR" smtClean="0"/>
              <a:t>10/01/2023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6859ED6-9B3D-425A-B15D-EFD562B6456F}" type="slidenum">
              <a:rPr lang="fr-FR" smtClean="0"/>
              <a:t>‹N°›</a:t>
            </a:fld>
            <a:endParaRPr lang="fr-FR"/>
          </a:p>
        </p:txBody>
      </p:sp>
    </p:spTree>
    <p:extLst>
      <p:ext uri="{BB962C8B-B14F-4D97-AF65-F5344CB8AC3E}">
        <p14:creationId xmlns:p14="http://schemas.microsoft.com/office/powerpoint/2010/main" val="393631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1CE2170-7A93-46EF-9A38-B560C807F975}" type="datetimeFigureOut">
              <a:rPr lang="fr-FR" smtClean="0"/>
              <a:t>10/01/2023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6859ED6-9B3D-425A-B15D-EFD562B6456F}"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12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1CE2170-7A93-46EF-9A38-B560C807F975}" type="datetimeFigureOut">
              <a:rPr lang="fr-FR" smtClean="0"/>
              <a:t>10/01/2023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6859ED6-9B3D-425A-B15D-EFD562B6456F}"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65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E2170-7A93-46EF-9A38-B560C807F975}" type="datetimeFigureOut">
              <a:rPr lang="fr-FR" smtClean="0"/>
              <a:t>10/01/2023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6859ED6-9B3D-425A-B15D-EFD562B6456F}" type="slidenum">
              <a:rPr lang="fr-FR" smtClean="0"/>
              <a:t>‹N°›</a:t>
            </a:fld>
            <a:endParaRPr lang="fr-FR"/>
          </a:p>
        </p:txBody>
      </p:sp>
    </p:spTree>
    <p:extLst>
      <p:ext uri="{BB962C8B-B14F-4D97-AF65-F5344CB8AC3E}">
        <p14:creationId xmlns:p14="http://schemas.microsoft.com/office/powerpoint/2010/main" val="44601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1CE2170-7A93-46EF-9A38-B560C807F975}" type="datetimeFigureOut">
              <a:rPr lang="fr-FR" smtClean="0"/>
              <a:t>10/01/2023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6859ED6-9B3D-425A-B15D-EFD562B6456F}"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8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1CE2170-7A93-46EF-9A38-B560C807F975}" type="datetimeFigureOut">
              <a:rPr lang="fr-FR" smtClean="0"/>
              <a:t>10/01/2023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6859ED6-9B3D-425A-B15D-EFD562B6456F}" type="slidenum">
              <a:rPr lang="fr-FR" smtClean="0"/>
              <a:t>‹N°›</a:t>
            </a:fld>
            <a:endParaRPr lang="fr-FR"/>
          </a:p>
        </p:txBody>
      </p:sp>
    </p:spTree>
    <p:extLst>
      <p:ext uri="{BB962C8B-B14F-4D97-AF65-F5344CB8AC3E}">
        <p14:creationId xmlns:p14="http://schemas.microsoft.com/office/powerpoint/2010/main" val="69684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CE2170-7A93-46EF-9A38-B560C807F975}" type="datetimeFigureOut">
              <a:rPr lang="fr-FR" smtClean="0"/>
              <a:t>10/01/2023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859ED6-9B3D-425A-B15D-EFD562B6456F}" type="slidenum">
              <a:rPr lang="fr-FR" smtClean="0"/>
              <a:t>‹N°›</a:t>
            </a:fld>
            <a:endParaRPr lang="fr-FR"/>
          </a:p>
        </p:txBody>
      </p:sp>
    </p:spTree>
    <p:extLst>
      <p:ext uri="{BB962C8B-B14F-4D97-AF65-F5344CB8AC3E}">
        <p14:creationId xmlns:p14="http://schemas.microsoft.com/office/powerpoint/2010/main" val="112529422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909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8CB95-D74B-4631-915B-E376D8A571E3}"/>
              </a:ext>
            </a:extLst>
          </p:cNvPr>
          <p:cNvSpPr>
            <a:spLocks noGrp="1"/>
          </p:cNvSpPr>
          <p:nvPr>
            <p:ph type="ctrTitle"/>
          </p:nvPr>
        </p:nvSpPr>
        <p:spPr>
          <a:xfrm>
            <a:off x="1524000" y="2645474"/>
            <a:ext cx="9144000" cy="735106"/>
          </a:xfrm>
        </p:spPr>
        <p:txBody>
          <a:bodyPr>
            <a:normAutofit fontScale="90000"/>
          </a:bodyPr>
          <a:lstStyle/>
          <a:p>
            <a:r>
              <a:rPr lang="fr-FR" sz="4400" dirty="0">
                <a:solidFill>
                  <a:schemeClr val="accent5"/>
                </a:solidFill>
                <a:effectLst>
                  <a:glow rad="101600">
                    <a:schemeClr val="accent2">
                      <a:satMod val="175000"/>
                      <a:alpha val="40000"/>
                    </a:schemeClr>
                  </a:glow>
                  <a:outerShdw blurRad="38100" dist="38100" dir="2700000" algn="tl">
                    <a:srgbClr val="000000">
                      <a:alpha val="43137"/>
                    </a:srgbClr>
                  </a:outerShdw>
                  <a:reflection blurRad="6350" stA="60000" endA="900" endPos="58000" dir="5400000" sy="-100000" algn="bl" rotWithShape="0"/>
                </a:effectLst>
                <a:latin typeface="Algerian" panose="04020705040A02060702" pitchFamily="82" charset="0"/>
              </a:rPr>
              <a:t>ADMINISTRATION</a:t>
            </a:r>
            <a:r>
              <a:rPr lang="fr-FR" sz="4400" dirty="0">
                <a:solidFill>
                  <a:schemeClr val="accent5"/>
                </a:solidFill>
                <a:effectLst>
                  <a:glow rad="101600">
                    <a:schemeClr val="accent2">
                      <a:satMod val="175000"/>
                      <a:alpha val="40000"/>
                    </a:schemeClr>
                  </a:glow>
                </a:effectLst>
                <a:latin typeface="Algerian" panose="04020705040A02060702" pitchFamily="82" charset="0"/>
              </a:rPr>
              <a:t> </a:t>
            </a:r>
          </a:p>
        </p:txBody>
      </p:sp>
      <p:sp>
        <p:nvSpPr>
          <p:cNvPr id="3" name="Sous-titre 2">
            <a:extLst>
              <a:ext uri="{FF2B5EF4-FFF2-40B4-BE49-F238E27FC236}">
                <a16:creationId xmlns:a16="http://schemas.microsoft.com/office/drawing/2014/main" id="{5559BC99-738F-48BF-BAF2-44468C08D771}"/>
              </a:ext>
            </a:extLst>
          </p:cNvPr>
          <p:cNvSpPr>
            <a:spLocks noGrp="1"/>
          </p:cNvSpPr>
          <p:nvPr>
            <p:ph type="subTitle" idx="1"/>
          </p:nvPr>
        </p:nvSpPr>
        <p:spPr>
          <a:xfrm>
            <a:off x="1524000" y="3505200"/>
            <a:ext cx="9144000" cy="692056"/>
          </a:xfrm>
        </p:spPr>
        <p:txBody>
          <a:bodyPr>
            <a:normAutofit fontScale="92500" lnSpcReduction="10000"/>
          </a:bodyPr>
          <a:lstStyle/>
          <a:p>
            <a:r>
              <a:rPr lang="fr-FR" sz="4400" dirty="0">
                <a:solidFill>
                  <a:schemeClr val="accent5"/>
                </a:solidFill>
                <a:effectLst>
                  <a:glow rad="63500">
                    <a:schemeClr val="accent2">
                      <a:satMod val="175000"/>
                      <a:alpha val="40000"/>
                    </a:schemeClr>
                  </a:glow>
                  <a:outerShdw blurRad="38100" dist="38100" dir="2700000" algn="tl">
                    <a:srgbClr val="000000">
                      <a:alpha val="43137"/>
                    </a:srgbClr>
                  </a:outerShdw>
                  <a:reflection blurRad="6350" stA="60000" endA="900" endPos="58000" dir="5400000" sy="-100000" algn="bl" rotWithShape="0"/>
                </a:effectLst>
                <a:latin typeface="Algerian" panose="04020705040A02060702" pitchFamily="82" charset="0"/>
              </a:rPr>
              <a:t>Système  Windows</a:t>
            </a:r>
          </a:p>
        </p:txBody>
      </p:sp>
      <p:sp>
        <p:nvSpPr>
          <p:cNvPr id="6" name="Signe Moins 5">
            <a:extLst>
              <a:ext uri="{FF2B5EF4-FFF2-40B4-BE49-F238E27FC236}">
                <a16:creationId xmlns:a16="http://schemas.microsoft.com/office/drawing/2014/main" id="{370886F8-FC89-497B-B2D0-22A436A84106}"/>
              </a:ext>
            </a:extLst>
          </p:cNvPr>
          <p:cNvSpPr/>
          <p:nvPr/>
        </p:nvSpPr>
        <p:spPr>
          <a:xfrm>
            <a:off x="2051937" y="3276601"/>
            <a:ext cx="8130288" cy="228600"/>
          </a:xfrm>
          <a:prstGeom prst="mathMinus">
            <a:avLst>
              <a:gd name="adj1" fmla="val 235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4720503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23426-263F-4E7B-BEA5-C93700918544}"/>
              </a:ext>
            </a:extLst>
          </p:cNvPr>
          <p:cNvSpPr>
            <a:spLocks noGrp="1"/>
          </p:cNvSpPr>
          <p:nvPr>
            <p:ph type="title"/>
          </p:nvPr>
        </p:nvSpPr>
        <p:spPr/>
        <p:txBody>
          <a:bodyPr/>
          <a:lstStyle/>
          <a:p>
            <a:pPr marL="742950" indent="-742950" algn="ctr">
              <a:buFont typeface="+mj-lt"/>
              <a:buAutoNum type="arabicParenR"/>
            </a:pPr>
            <a:r>
              <a:rPr lang="fr-FR"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Définition</a:t>
            </a:r>
            <a:endParaRPr lang="fr-FR" b="1" u="sng" dirty="0">
              <a:solidFill>
                <a:schemeClr val="accent4">
                  <a:lumMod val="60000"/>
                  <a:lumOff val="40000"/>
                </a:schemeClr>
              </a:solidFill>
              <a:effectLst>
                <a:outerShdw blurRad="38100" dist="38100" dir="2700000" algn="tl">
                  <a:srgbClr val="000000">
                    <a:alpha val="43137"/>
                  </a:srgbClr>
                </a:outerShdw>
              </a:effectLst>
            </a:endParaRPr>
          </a:p>
        </p:txBody>
      </p:sp>
      <p:sp>
        <p:nvSpPr>
          <p:cNvPr id="7" name="Espace réservé du contenu 6">
            <a:extLst>
              <a:ext uri="{FF2B5EF4-FFF2-40B4-BE49-F238E27FC236}">
                <a16:creationId xmlns:a16="http://schemas.microsoft.com/office/drawing/2014/main" id="{D7583316-F8E1-4988-9C53-D74F0650C2D6}"/>
              </a:ext>
            </a:extLst>
          </p:cNvPr>
          <p:cNvSpPr>
            <a:spLocks noGrp="1"/>
          </p:cNvSpPr>
          <p:nvPr>
            <p:ph idx="1"/>
          </p:nvPr>
        </p:nvSpPr>
        <p:spPr/>
        <p:txBody>
          <a:bodyPr>
            <a:normAutofit/>
          </a:bodyPr>
          <a:lstStyle/>
          <a:p>
            <a:pPr marL="0" indent="0" algn="just">
              <a:buNone/>
            </a:pPr>
            <a:r>
              <a:rPr lang="fr-FR" dirty="0">
                <a:solidFill>
                  <a:schemeClr val="tx1"/>
                </a:solidFill>
                <a:latin typeface="Times New Roman" panose="02020603050405020304" pitchFamily="18" charset="0"/>
                <a:cs typeface="Times New Roman" panose="02020603050405020304" pitchFamily="18" charset="0"/>
              </a:rPr>
              <a:t>La messagerie instantanée (MI) permet l’échange instantané de messages textuels et de fichiers entre plusieurs personnes par l'intermédiaire d’ordinateurs, de tablettes ou de téléphones mobiles connectés à un même réseau informatique, plus communément à Internet. </a:t>
            </a:r>
          </a:p>
          <a:p>
            <a:pPr marL="0" indent="0" algn="just">
              <a:buNone/>
            </a:pPr>
            <a:r>
              <a:rPr lang="fr-FR" dirty="0">
                <a:solidFill>
                  <a:schemeClr val="tx1"/>
                </a:solidFill>
                <a:latin typeface="Times New Roman" panose="02020603050405020304" pitchFamily="18" charset="0"/>
                <a:cs typeface="Times New Roman" panose="02020603050405020304" pitchFamily="18" charset="0"/>
              </a:rPr>
              <a:t>Contrairement au courrier électronique, ce moyen de communication permet de conduire un dialogue interactif. La messagerie instantanée est souvent désignée sous le nom « chat ».</a:t>
            </a:r>
          </a:p>
        </p:txBody>
      </p:sp>
    </p:spTree>
    <p:extLst>
      <p:ext uri="{BB962C8B-B14F-4D97-AF65-F5344CB8AC3E}">
        <p14:creationId xmlns:p14="http://schemas.microsoft.com/office/powerpoint/2010/main" val="3758305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4746B-D747-4534-8EAA-C377E51E00D9}"/>
              </a:ext>
            </a:extLst>
          </p:cNvPr>
          <p:cNvSpPr>
            <a:spLocks noGrp="1"/>
          </p:cNvSpPr>
          <p:nvPr>
            <p:ph type="title"/>
          </p:nvPr>
        </p:nvSpPr>
        <p:spPr/>
        <p:txBody>
          <a:bodyPr>
            <a:normAutofit/>
          </a:bodyPr>
          <a:lstStyle/>
          <a:p>
            <a:pPr marL="742950" indent="-742950" algn="ctr">
              <a:buFont typeface="+mj-lt"/>
              <a:buAutoNum type="arabicParenR" startAt="2"/>
            </a:pPr>
            <a:r>
              <a:rPr lang="fr-FR"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Quelques informations sur Asterisk </a:t>
            </a:r>
            <a:endParaRPr lang="fr-FR"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Espace réservé du contenu 3">
            <a:extLst>
              <a:ext uri="{FF2B5EF4-FFF2-40B4-BE49-F238E27FC236}">
                <a16:creationId xmlns:a16="http://schemas.microsoft.com/office/drawing/2014/main" id="{4E56A51A-C408-859E-3D3D-AAAEF6EAB9B1}"/>
              </a:ext>
            </a:extLst>
          </p:cNvPr>
          <p:cNvSpPr>
            <a:spLocks noGrp="1"/>
          </p:cNvSpPr>
          <p:nvPr>
            <p:ph idx="1"/>
          </p:nvPr>
        </p:nvSpPr>
        <p:spPr>
          <a:xfrm>
            <a:off x="838200" y="2393575"/>
            <a:ext cx="10515600" cy="3837175"/>
          </a:xfrm>
        </p:spPr>
        <p:txBody>
          <a:bodyPr>
            <a:normAutofit/>
          </a:bodyPr>
          <a:lstStyle/>
          <a:p>
            <a:pPr algn="just"/>
            <a:r>
              <a:rPr lang="fr-FR" b="1" dirty="0">
                <a:solidFill>
                  <a:schemeClr val="tx1"/>
                </a:solidFill>
                <a:latin typeface="Times New Roman" panose="02020603050405020304" pitchFamily="18" charset="0"/>
                <a:cs typeface="Times New Roman" panose="02020603050405020304" pitchFamily="18" charset="0"/>
              </a:rPr>
              <a:t>Son fonctionnement </a:t>
            </a:r>
            <a:r>
              <a:rPr lang="fr-FR" dirty="0">
                <a:solidFill>
                  <a:schemeClr val="tx1"/>
                </a:solidFill>
                <a:latin typeface="Times New Roman" panose="02020603050405020304" pitchFamily="18" charset="0"/>
                <a:cs typeface="Times New Roman" panose="02020603050405020304" pitchFamily="18" charset="0"/>
              </a:rPr>
              <a:t>:  La messagerie instantanée requiert l'emploi d'un logiciel client qui se connecte à un serveur de messagerie instantanée. Elle diffère du courrier électronique du fait que les conversations se </a:t>
            </a:r>
          </a:p>
          <a:p>
            <a:pPr algn="just"/>
            <a:r>
              <a:rPr lang="fr-FR" b="1" dirty="0">
                <a:solidFill>
                  <a:schemeClr val="tx1"/>
                </a:solidFill>
                <a:latin typeface="Times New Roman" panose="02020603050405020304" pitchFamily="18" charset="0"/>
                <a:cs typeface="Times New Roman" panose="02020603050405020304" pitchFamily="18" charset="0"/>
              </a:rPr>
              <a:t>Son utilisation </a:t>
            </a:r>
            <a:r>
              <a:rPr lang="fr-FR" dirty="0">
                <a:solidFill>
                  <a:schemeClr val="tx1"/>
                </a:solidFill>
                <a:latin typeface="Times New Roman" panose="02020603050405020304" pitchFamily="18" charset="0"/>
                <a:cs typeface="Times New Roman" panose="02020603050405020304" pitchFamily="18" charset="0"/>
              </a:rPr>
              <a:t>: - Réaliser un travail collaboratif ; - Échanger des fichiers ; - Travailler en direct ; - Partager des fichiers ; - Prendre main sur des documents, de les modifier ou les compléter ; - Discuter à plusieurs ; - Envoyer des SMS ; - Piloter une webcam.</a:t>
            </a:r>
          </a:p>
          <a:p>
            <a:pPr algn="just"/>
            <a:r>
              <a:rPr lang="fr-FR"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Ses avantages </a:t>
            </a:r>
            <a:r>
              <a:rPr lang="fr-FR" dirty="0">
                <a:solidFill>
                  <a:schemeClr val="tx1"/>
                </a:solidFill>
                <a:latin typeface="Times New Roman" panose="02020603050405020304" pitchFamily="18" charset="0"/>
                <a:cs typeface="Times New Roman" panose="02020603050405020304" pitchFamily="18" charset="0"/>
              </a:rPr>
              <a:t>: -Rapide et efficace; -Communication longue distance ; -Utilisation en entreprise</a:t>
            </a:r>
          </a:p>
        </p:txBody>
      </p:sp>
    </p:spTree>
    <p:extLst>
      <p:ext uri="{BB962C8B-B14F-4D97-AF65-F5344CB8AC3E}">
        <p14:creationId xmlns:p14="http://schemas.microsoft.com/office/powerpoint/2010/main" val="345951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4746B-D747-4534-8EAA-C377E51E00D9}"/>
              </a:ext>
            </a:extLst>
          </p:cNvPr>
          <p:cNvSpPr>
            <a:spLocks noGrp="1"/>
          </p:cNvSpPr>
          <p:nvPr>
            <p:ph type="title"/>
          </p:nvPr>
        </p:nvSpPr>
        <p:spPr/>
        <p:txBody>
          <a:bodyPr>
            <a:normAutofit/>
          </a:bodyPr>
          <a:lstStyle/>
          <a:p>
            <a:pPr algn="ctr"/>
            <a:r>
              <a:rPr lang="fr-FR"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fr-FR"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Espace réservé du contenu 3">
            <a:extLst>
              <a:ext uri="{FF2B5EF4-FFF2-40B4-BE49-F238E27FC236}">
                <a16:creationId xmlns:a16="http://schemas.microsoft.com/office/drawing/2014/main" id="{860DD54A-5CF6-6D6B-C6BE-E6C82D9A2916}"/>
              </a:ext>
            </a:extLst>
          </p:cNvPr>
          <p:cNvSpPr>
            <a:spLocks noGrp="1"/>
          </p:cNvSpPr>
          <p:nvPr>
            <p:ph idx="1"/>
          </p:nvPr>
        </p:nvSpPr>
        <p:spPr>
          <a:xfrm>
            <a:off x="1295401" y="982132"/>
            <a:ext cx="9601196" cy="4893736"/>
          </a:xfrm>
        </p:spPr>
        <p:txBody>
          <a:bodyPr>
            <a:normAutofit/>
          </a:bodyPr>
          <a:lstStyle/>
          <a:p>
            <a:pPr algn="just">
              <a:spcAft>
                <a:spcPts val="1200"/>
              </a:spcAft>
            </a:pPr>
            <a:r>
              <a:rPr lang="fr-FR" b="1" dirty="0">
                <a:solidFill>
                  <a:schemeClr val="tx1"/>
                </a:solidFill>
                <a:latin typeface="Times New Roman" panose="02020603050405020304" pitchFamily="18" charset="0"/>
                <a:cs typeface="Times New Roman" panose="02020603050405020304" pitchFamily="18" charset="0"/>
              </a:rPr>
              <a:t>Inconvénients : </a:t>
            </a:r>
          </a:p>
          <a:p>
            <a:pPr algn="just">
              <a:spcAft>
                <a:spcPts val="1200"/>
              </a:spcAft>
              <a:buFontTx/>
              <a:buChar char="-"/>
            </a:pPr>
            <a:r>
              <a:rPr lang="fr-FR" b="1" dirty="0">
                <a:solidFill>
                  <a:schemeClr val="tx1"/>
                </a:solidFill>
                <a:latin typeface="Times New Roman" panose="02020603050405020304" pitchFamily="18" charset="0"/>
                <a:cs typeface="Times New Roman" panose="02020603050405020304" pitchFamily="18" charset="0"/>
              </a:rPr>
              <a:t>C’est addictif </a:t>
            </a:r>
            <a:r>
              <a:rPr lang="fr-FR" dirty="0">
                <a:solidFill>
                  <a:schemeClr val="tx1"/>
                </a:solidFill>
                <a:latin typeface="Times New Roman" panose="02020603050405020304" pitchFamily="18" charset="0"/>
                <a:cs typeface="Times New Roman" panose="02020603050405020304" pitchFamily="18" charset="0"/>
              </a:rPr>
              <a:t>: c'est le désavantage le plus frappant de tous. La communication instantanée a un système avec une tendance à développer la dépendance.</a:t>
            </a:r>
          </a:p>
          <a:p>
            <a:pPr algn="just">
              <a:spcAft>
                <a:spcPts val="1200"/>
              </a:spcAft>
              <a:buFontTx/>
              <a:buChar char="-"/>
            </a:pPr>
            <a:r>
              <a:rPr lang="fr-FR"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Plagiat d'identité </a:t>
            </a:r>
            <a:r>
              <a:rPr lang="fr-FR" dirty="0">
                <a:solidFill>
                  <a:schemeClr val="tx1"/>
                </a:solidFill>
                <a:latin typeface="Times New Roman" panose="02020603050405020304" pitchFamily="18" charset="0"/>
                <a:cs typeface="Times New Roman" panose="02020603050405020304" pitchFamily="18" charset="0"/>
              </a:rPr>
              <a:t>: le plagiat d'identité et le vol d'informations par communication instantanée sont des pratiques qui sont devenues courantes. La confiance que le public a dans le système est excessive ; par conséquent, ils se sentent en sécurité dans ce système.</a:t>
            </a:r>
          </a:p>
          <a:p>
            <a:pPr algn="just">
              <a:spcAft>
                <a:spcPts val="1200"/>
              </a:spcAft>
              <a:buFontTx/>
              <a:buChar char="-"/>
            </a:pPr>
            <a:r>
              <a:rPr lang="fr-FR"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La sécurité </a:t>
            </a:r>
            <a:r>
              <a:rPr lang="fr-FR" dirty="0">
                <a:solidFill>
                  <a:schemeClr val="tx1"/>
                </a:solidFill>
                <a:latin typeface="Times New Roman" panose="02020603050405020304" pitchFamily="18" charset="0"/>
                <a:cs typeface="Times New Roman" panose="02020603050405020304" pitchFamily="18" charset="0"/>
              </a:rPr>
              <a:t>: une messagerie instantanée est très facile à pirater et les pièces jointes sont susceptibles de contenir des virus.</a:t>
            </a:r>
          </a:p>
        </p:txBody>
      </p:sp>
    </p:spTree>
    <p:extLst>
      <p:ext uri="{BB962C8B-B14F-4D97-AF65-F5344CB8AC3E}">
        <p14:creationId xmlns:p14="http://schemas.microsoft.com/office/powerpoint/2010/main" val="3814160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EF7D5-88E8-4DC6-96A6-D7C6298A9A75}"/>
              </a:ext>
            </a:extLst>
          </p:cNvPr>
          <p:cNvSpPr>
            <a:spLocks noGrp="1"/>
          </p:cNvSpPr>
          <p:nvPr>
            <p:ph type="title"/>
          </p:nvPr>
        </p:nvSpPr>
        <p:spPr/>
        <p:txBody>
          <a:bodyPr>
            <a:normAutofit fontScale="90000"/>
          </a:bodyPr>
          <a:lstStyle/>
          <a:p>
            <a:pPr marL="742950" indent="-742950" algn="ctr">
              <a:buFont typeface="+mj-lt"/>
              <a:buAutoNum type="arabicParenR" startAt="3"/>
            </a:pPr>
            <a:r>
              <a:rPr lang="fr-FR"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 Solution à l’installation d’Asterisk </a:t>
            </a:r>
            <a:r>
              <a:rPr lang="fr-FR" dirty="0">
                <a:solidFill>
                  <a:schemeClr val="accent4">
                    <a:lumMod val="60000"/>
                    <a:lumOff val="40000"/>
                  </a:schemeClr>
                </a:solidFill>
              </a:rPr>
              <a:t> </a:t>
            </a:r>
          </a:p>
        </p:txBody>
      </p:sp>
      <p:sp>
        <p:nvSpPr>
          <p:cNvPr id="3" name="Espace réservé du contenu 2">
            <a:extLst>
              <a:ext uri="{FF2B5EF4-FFF2-40B4-BE49-F238E27FC236}">
                <a16:creationId xmlns:a16="http://schemas.microsoft.com/office/drawing/2014/main" id="{2E500FF2-CBC8-4CDC-B7CE-B7A3F5B2220E}"/>
              </a:ext>
            </a:extLst>
          </p:cNvPr>
          <p:cNvSpPr>
            <a:spLocks noGrp="1"/>
          </p:cNvSpPr>
          <p:nvPr>
            <p:ph idx="1"/>
          </p:nvPr>
        </p:nvSpPr>
        <p:spPr>
          <a:xfrm>
            <a:off x="838200" y="2294965"/>
            <a:ext cx="10515600" cy="3801035"/>
          </a:xfrm>
        </p:spPr>
        <p:txBody>
          <a:bodyPr>
            <a:normAutofit/>
          </a:bodyPr>
          <a:lstStyle/>
          <a:p>
            <a:pPr marL="0" indent="0" algn="just">
              <a:buNone/>
            </a:pPr>
            <a:r>
              <a:rPr lang="fr-FR" dirty="0">
                <a:solidFill>
                  <a:schemeClr val="tx1"/>
                </a:solidFill>
                <a:latin typeface="Times New Roman" panose="02020603050405020304" pitchFamily="18" charset="0"/>
                <a:cs typeface="Times New Roman" panose="02020603050405020304" pitchFamily="18" charset="0"/>
              </a:rPr>
              <a:t>Nous allons utiliser « </a:t>
            </a:r>
            <a:r>
              <a:rPr lang="fr-FR" dirty="0" err="1">
                <a:solidFill>
                  <a:schemeClr val="tx1"/>
                </a:solidFill>
                <a:latin typeface="Times New Roman" panose="02020603050405020304" pitchFamily="18" charset="0"/>
                <a:cs typeface="Times New Roman" panose="02020603050405020304" pitchFamily="18" charset="0"/>
              </a:rPr>
              <a:t>openfire</a:t>
            </a:r>
            <a:r>
              <a:rPr lang="fr-FR" dirty="0">
                <a:solidFill>
                  <a:schemeClr val="tx1"/>
                </a:solidFill>
                <a:latin typeface="Times New Roman" panose="02020603050405020304" pitchFamily="18" charset="0"/>
                <a:cs typeface="Times New Roman" panose="02020603050405020304" pitchFamily="18" charset="0"/>
              </a:rPr>
              <a:t> » qui est un serveur Jabber/XMPP écrit en Java et distribué licence publique générale GNU, avec un client </a:t>
            </a:r>
            <a:r>
              <a:rPr lang="fr-FR" dirty="0" err="1">
                <a:solidFill>
                  <a:schemeClr val="tx1"/>
                </a:solidFill>
                <a:latin typeface="Times New Roman" panose="02020603050405020304" pitchFamily="18" charset="0"/>
                <a:cs typeface="Times New Roman" panose="02020603050405020304" pitchFamily="18" charset="0"/>
              </a:rPr>
              <a:t>spark</a:t>
            </a:r>
            <a:r>
              <a:rPr lang="fr-FR" dirty="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fr-FR" dirty="0">
                <a:solidFill>
                  <a:schemeClr val="tx1"/>
                </a:solidFill>
                <a:latin typeface="Times New Roman" panose="02020603050405020304" pitchFamily="18" charset="0"/>
                <a:cs typeface="Times New Roman" panose="02020603050405020304" pitchFamily="18" charset="0"/>
              </a:rPr>
              <a:t> </a:t>
            </a:r>
            <a:r>
              <a:rPr lang="fr-FR" b="1" dirty="0" err="1">
                <a:solidFill>
                  <a:schemeClr val="tx1"/>
                </a:solidFill>
                <a:latin typeface="Times New Roman" panose="02020603050405020304" pitchFamily="18" charset="0"/>
                <a:cs typeface="Times New Roman" panose="02020603050405020304" pitchFamily="18" charset="0"/>
              </a:rPr>
              <a:t>Openfire</a:t>
            </a:r>
            <a:r>
              <a:rPr lang="fr-FR" b="1" dirty="0">
                <a:solidFill>
                  <a:schemeClr val="tx1"/>
                </a:solidFill>
                <a:latin typeface="Times New Roman" panose="02020603050405020304" pitchFamily="18" charset="0"/>
                <a:cs typeface="Times New Roman" panose="02020603050405020304" pitchFamily="18" charset="0"/>
              </a:rPr>
              <a:t> </a:t>
            </a:r>
            <a:r>
              <a:rPr lang="fr-FR" dirty="0">
                <a:solidFill>
                  <a:schemeClr val="tx1"/>
                </a:solidFill>
                <a:latin typeface="Times New Roman" panose="02020603050405020304" pitchFamily="18" charset="0"/>
                <a:cs typeface="Times New Roman" panose="02020603050405020304" pitchFamily="18" charset="0"/>
              </a:rPr>
              <a:t>:  Le projet est lancé par </a:t>
            </a:r>
            <a:r>
              <a:rPr lang="fr-FR" dirty="0" err="1">
                <a:solidFill>
                  <a:schemeClr val="tx1"/>
                </a:solidFill>
                <a:latin typeface="Times New Roman" panose="02020603050405020304" pitchFamily="18" charset="0"/>
                <a:cs typeface="Times New Roman" panose="02020603050405020304" pitchFamily="18" charset="0"/>
              </a:rPr>
              <a:t>Jive</a:t>
            </a:r>
            <a:r>
              <a:rPr lang="fr-FR" dirty="0">
                <a:solidFill>
                  <a:schemeClr val="tx1"/>
                </a:solidFill>
                <a:latin typeface="Times New Roman" panose="02020603050405020304" pitchFamily="18" charset="0"/>
                <a:cs typeface="Times New Roman" panose="02020603050405020304" pitchFamily="18" charset="0"/>
              </a:rPr>
              <a:t> Software en 2002, en partie pour servir de base à leur outil de support client basé sur une application en ligne, « </a:t>
            </a:r>
            <a:r>
              <a:rPr lang="fr-FR" dirty="0" err="1">
                <a:solidFill>
                  <a:schemeClr val="tx1"/>
                </a:solidFill>
                <a:latin typeface="Times New Roman" panose="02020603050405020304" pitchFamily="18" charset="0"/>
                <a:cs typeface="Times New Roman" panose="02020603050405020304" pitchFamily="18" charset="0"/>
              </a:rPr>
              <a:t>FastPath</a:t>
            </a:r>
            <a:r>
              <a:rPr lang="fr-FR" dirty="0">
                <a:solidFill>
                  <a:schemeClr val="tx1"/>
                </a:solidFill>
                <a:latin typeface="Times New Roman" panose="02020603050405020304" pitchFamily="18" charset="0"/>
                <a:cs typeface="Times New Roman" panose="02020603050405020304" pitchFamily="18" charset="0"/>
              </a:rPr>
              <a:t> ». Il s'appelle originellement </a:t>
            </a:r>
            <a:r>
              <a:rPr lang="fr-FR" dirty="0" err="1">
                <a:solidFill>
                  <a:schemeClr val="tx1"/>
                </a:solidFill>
                <a:latin typeface="Times New Roman" panose="02020603050405020304" pitchFamily="18" charset="0"/>
                <a:cs typeface="Times New Roman" panose="02020603050405020304" pitchFamily="18" charset="0"/>
              </a:rPr>
              <a:t>Jive</a:t>
            </a:r>
            <a:r>
              <a:rPr lang="fr-FR" dirty="0">
                <a:solidFill>
                  <a:schemeClr val="tx1"/>
                </a:solidFill>
                <a:latin typeface="Times New Roman" panose="02020603050405020304" pitchFamily="18" charset="0"/>
                <a:cs typeface="Times New Roman" panose="02020603050405020304" pitchFamily="18" charset="0"/>
              </a:rPr>
              <a:t> Messenger, mais change de nom pour </a:t>
            </a:r>
            <a:r>
              <a:rPr lang="fr-FR" dirty="0" err="1">
                <a:solidFill>
                  <a:schemeClr val="tx1"/>
                </a:solidFill>
                <a:latin typeface="Times New Roman" panose="02020603050405020304" pitchFamily="18" charset="0"/>
                <a:cs typeface="Times New Roman" panose="02020603050405020304" pitchFamily="18" charset="0"/>
              </a:rPr>
              <a:t>Wildfire</a:t>
            </a:r>
            <a:r>
              <a:rPr lang="fr-FR" dirty="0">
                <a:solidFill>
                  <a:schemeClr val="tx1"/>
                </a:solidFill>
                <a:latin typeface="Times New Roman" panose="02020603050405020304" pitchFamily="18" charset="0"/>
                <a:cs typeface="Times New Roman" panose="02020603050405020304" pitchFamily="18" charset="0"/>
              </a:rPr>
              <a:t> en 2005, puis </a:t>
            </a:r>
            <a:r>
              <a:rPr lang="fr-FR" dirty="0" err="1">
                <a:solidFill>
                  <a:schemeClr val="tx1"/>
                </a:solidFill>
                <a:latin typeface="Times New Roman" panose="02020603050405020304" pitchFamily="18" charset="0"/>
                <a:cs typeface="Times New Roman" panose="02020603050405020304" pitchFamily="18" charset="0"/>
              </a:rPr>
              <a:t>Openfire</a:t>
            </a:r>
            <a:r>
              <a:rPr lang="fr-FR" dirty="0">
                <a:solidFill>
                  <a:schemeClr val="tx1"/>
                </a:solidFill>
                <a:latin typeface="Times New Roman" panose="02020603050405020304" pitchFamily="18" charset="0"/>
                <a:cs typeface="Times New Roman" panose="02020603050405020304" pitchFamily="18" charset="0"/>
              </a:rPr>
              <a:t> en 2007 à la suite d'un problème de protection des marques. A partir de 2008, le projet est totalement géré par la communauté, bien que </a:t>
            </a:r>
            <a:r>
              <a:rPr lang="fr-FR" dirty="0" err="1">
                <a:solidFill>
                  <a:schemeClr val="tx1"/>
                </a:solidFill>
                <a:latin typeface="Times New Roman" panose="02020603050405020304" pitchFamily="18" charset="0"/>
                <a:cs typeface="Times New Roman" panose="02020603050405020304" pitchFamily="18" charset="0"/>
              </a:rPr>
              <a:t>Jive</a:t>
            </a:r>
            <a:r>
              <a:rPr lang="fr-FR" dirty="0">
                <a:solidFill>
                  <a:schemeClr val="tx1"/>
                </a:solidFill>
                <a:latin typeface="Times New Roman" panose="02020603050405020304" pitchFamily="18" charset="0"/>
                <a:cs typeface="Times New Roman" panose="02020603050405020304" pitchFamily="18" charset="0"/>
              </a:rPr>
              <a:t> continue à l'héberger jusqu'en 2016.</a:t>
            </a: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791757"/>
      </p:ext>
    </p:extLst>
  </p:cSld>
  <p:clrMapOvr>
    <a:masterClrMapping/>
  </p:clrMapOvr>
  <mc:AlternateContent xmlns:mc="http://schemas.openxmlformats.org/markup-compatibility/2006" xmlns:p14="http://schemas.microsoft.com/office/powerpoint/2010/main">
    <mc:Choice Requires="p14">
      <p:transition spd="slow" p14:dur="125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C920A5DF-38AA-4E8E-BDA1-EAE70BB1B02C}"/>
              </a:ext>
            </a:extLst>
          </p:cNvPr>
          <p:cNvSpPr>
            <a:spLocks noGrp="1"/>
          </p:cNvSpPr>
          <p:nvPr>
            <p:ph idx="1"/>
          </p:nvPr>
        </p:nvSpPr>
        <p:spPr>
          <a:xfrm>
            <a:off x="838200" y="2563906"/>
            <a:ext cx="10515600" cy="3711388"/>
          </a:xfrm>
        </p:spPr>
        <p:txBody>
          <a:bodyPr>
            <a:normAutofit/>
          </a:body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Spark</a:t>
            </a:r>
            <a:r>
              <a:rPr lang="fr-FR" dirty="0">
                <a:latin typeface="Times New Roman" panose="02020603050405020304" pitchFamily="18" charset="0"/>
                <a:cs typeface="Times New Roman" panose="02020603050405020304" pitchFamily="18" charset="0"/>
              </a:rPr>
              <a:t> : Comme client de messagerie instantanée, Spark se définit clairement comme un outil d'entreprise pour faciliter la communication. Ainsi, le logiciel propose la messagerie instantanée entre les utilisateurs (via une liste de contacts) mais aussi des salles de conférence où plusieurs membres peuvent communiquer en même temps (principe du chat).</a:t>
            </a:r>
          </a:p>
        </p:txBody>
      </p:sp>
    </p:spTree>
    <p:extLst>
      <p:ext uri="{BB962C8B-B14F-4D97-AF65-F5344CB8AC3E}">
        <p14:creationId xmlns:p14="http://schemas.microsoft.com/office/powerpoint/2010/main" val="524476293"/>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EF7D5-88E8-4DC6-96A6-D7C6298A9A75}"/>
              </a:ext>
            </a:extLst>
          </p:cNvPr>
          <p:cNvSpPr>
            <a:spLocks noGrp="1"/>
          </p:cNvSpPr>
          <p:nvPr>
            <p:ph type="title"/>
          </p:nvPr>
        </p:nvSpPr>
        <p:spPr/>
        <p:txBody>
          <a:bodyPr>
            <a:normAutofit/>
          </a:bodyPr>
          <a:lstStyle/>
          <a:p>
            <a:pPr marL="742950" indent="-742950" algn="ctr">
              <a:buFont typeface="+mj-lt"/>
              <a:buAutoNum type="arabicParenR" startAt="4"/>
            </a:pPr>
            <a:r>
              <a:rPr lang="fr-FR"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endParaRPr lang="fr-FR" dirty="0"/>
          </a:p>
        </p:txBody>
      </p:sp>
      <p:sp>
        <p:nvSpPr>
          <p:cNvPr id="3" name="Espace réservé du contenu 2">
            <a:extLst>
              <a:ext uri="{FF2B5EF4-FFF2-40B4-BE49-F238E27FC236}">
                <a16:creationId xmlns:a16="http://schemas.microsoft.com/office/drawing/2014/main" id="{2E500FF2-CBC8-4CDC-B7CE-B7A3F5B2220E}"/>
              </a:ext>
            </a:extLst>
          </p:cNvPr>
          <p:cNvSpPr>
            <a:spLocks noGrp="1"/>
          </p:cNvSpPr>
          <p:nvPr>
            <p:ph idx="1"/>
          </p:nvPr>
        </p:nvSpPr>
        <p:spPr>
          <a:xfrm>
            <a:off x="838200" y="2429435"/>
            <a:ext cx="10515600" cy="3612777"/>
          </a:xfrm>
        </p:spPr>
        <p:txBody>
          <a:bodyPr>
            <a:normAutofit/>
          </a:bodyPr>
          <a:lstStyle/>
          <a:p>
            <a:pPr marL="0" indent="0">
              <a:buNone/>
            </a:pPr>
            <a:r>
              <a:rPr lang="fr-FR" dirty="0">
                <a:solidFill>
                  <a:schemeClr val="tx1"/>
                </a:solidFill>
                <a:latin typeface="Times New Roman" panose="02020603050405020304" pitchFamily="18" charset="0"/>
                <a:cs typeface="Times New Roman" panose="02020603050405020304" pitchFamily="18" charset="0"/>
              </a:rPr>
              <a:t>Les Prérequis : </a:t>
            </a:r>
          </a:p>
          <a:p>
            <a:pPr marL="0" indent="0">
              <a:buNone/>
            </a:pPr>
            <a:r>
              <a:rPr lang="fr-FR" dirty="0">
                <a:solidFill>
                  <a:schemeClr val="tx1"/>
                </a:solidFill>
                <a:latin typeface="Times New Roman" panose="02020603050405020304" pitchFamily="18" charset="0"/>
                <a:cs typeface="Times New Roman" panose="02020603050405020304" pitchFamily="18" charset="0"/>
              </a:rPr>
              <a:t>• Un serveur fonctionnel </a:t>
            </a:r>
          </a:p>
          <a:p>
            <a:pPr marL="0" indent="0">
              <a:buNone/>
            </a:pPr>
            <a:r>
              <a:rPr lang="fr-FR" dirty="0">
                <a:solidFill>
                  <a:schemeClr val="tx1"/>
                </a:solidFill>
                <a:latin typeface="Times New Roman" panose="02020603050405020304" pitchFamily="18" charset="0"/>
                <a:cs typeface="Times New Roman" panose="02020603050405020304" pitchFamily="18" charset="0"/>
              </a:rPr>
              <a:t>• Installation et configuration du DNS et du DHCP </a:t>
            </a:r>
          </a:p>
          <a:p>
            <a:pPr>
              <a:buFont typeface="Wingdings" panose="05000000000000000000" pitchFamily="2" charset="2"/>
              <a:buChar char="Ø"/>
            </a:pPr>
            <a:r>
              <a:rPr lang="fr-FR" b="1" dirty="0">
                <a:solidFill>
                  <a:schemeClr val="tx1"/>
                </a:solidFill>
                <a:latin typeface="Times New Roman" panose="02020603050405020304" pitchFamily="18" charset="0"/>
                <a:cs typeface="Times New Roman" panose="02020603050405020304" pitchFamily="18" charset="0"/>
              </a:rPr>
              <a:t>Etape 1 </a:t>
            </a:r>
            <a:r>
              <a:rPr lang="fr-FR" dirty="0">
                <a:solidFill>
                  <a:schemeClr val="tx1"/>
                </a:solidFill>
                <a:latin typeface="Times New Roman" panose="02020603050405020304" pitchFamily="18" charset="0"/>
                <a:cs typeface="Times New Roman" panose="02020603050405020304" pitchFamily="18" charset="0"/>
              </a:rPr>
              <a:t>:</a:t>
            </a:r>
          </a:p>
          <a:p>
            <a:pPr marL="0" indent="0">
              <a:buNone/>
            </a:pPr>
            <a:r>
              <a:rPr lang="fr-FR" dirty="0">
                <a:solidFill>
                  <a:schemeClr val="tx1"/>
                </a:solidFill>
                <a:latin typeface="Times New Roman" panose="02020603050405020304" pitchFamily="18" charset="0"/>
                <a:cs typeface="Times New Roman" panose="02020603050405020304" pitchFamily="18" charset="0"/>
              </a:rPr>
              <a:t>Sur le serveur, télécharger et installer l’environnement Java puis faire de même pour </a:t>
            </a:r>
            <a:r>
              <a:rPr lang="fr-FR" dirty="0" err="1">
                <a:solidFill>
                  <a:schemeClr val="tx1"/>
                </a:solidFill>
                <a:latin typeface="Times New Roman" panose="02020603050405020304" pitchFamily="18" charset="0"/>
                <a:cs typeface="Times New Roman" panose="02020603050405020304" pitchFamily="18" charset="0"/>
              </a:rPr>
              <a:t>Openfire</a:t>
            </a:r>
            <a:r>
              <a:rPr lang="fr-FR" dirty="0">
                <a:solidFill>
                  <a:schemeClr val="tx1"/>
                </a:solidFill>
                <a:latin typeface="Times New Roman" panose="02020603050405020304" pitchFamily="18" charset="0"/>
                <a:cs typeface="Times New Roman" panose="02020603050405020304" pitchFamily="18" charset="0"/>
              </a:rPr>
              <a:t> et Spark. Ensuite sur une machine </a:t>
            </a:r>
            <a:r>
              <a:rPr lang="fr-FR" dirty="0" err="1">
                <a:solidFill>
                  <a:schemeClr val="tx1"/>
                </a:solidFill>
                <a:latin typeface="Times New Roman" panose="02020603050405020304" pitchFamily="18" charset="0"/>
                <a:cs typeface="Times New Roman" panose="02020603050405020304" pitchFamily="18" charset="0"/>
              </a:rPr>
              <a:t>windows</a:t>
            </a:r>
            <a:r>
              <a:rPr lang="fr-FR" dirty="0">
                <a:solidFill>
                  <a:schemeClr val="tx1"/>
                </a:solidFill>
                <a:latin typeface="Times New Roman" panose="02020603050405020304" pitchFamily="18" charset="0"/>
                <a:cs typeface="Times New Roman" panose="02020603050405020304" pitchFamily="18" charset="0"/>
              </a:rPr>
              <a:t> cliente, installer le client Spark (La machine doit être dans le même domaine que le serveur).</a:t>
            </a: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777531"/>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C920A5DF-38AA-4E8E-BDA1-EAE70BB1B02C}"/>
              </a:ext>
            </a:extLst>
          </p:cNvPr>
          <p:cNvSpPr>
            <a:spLocks noGrp="1"/>
          </p:cNvSpPr>
          <p:nvPr>
            <p:ph idx="1"/>
          </p:nvPr>
        </p:nvSpPr>
        <p:spPr>
          <a:xfrm>
            <a:off x="838200" y="744071"/>
            <a:ext cx="10515600" cy="5351929"/>
          </a:xfrm>
        </p:spPr>
        <p:txBody>
          <a:bodyPr>
            <a:normAutofit/>
          </a:body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Etape 2 :</a:t>
            </a:r>
          </a:p>
          <a:p>
            <a:pPr marL="0" indent="0">
              <a:buNone/>
            </a:pPr>
            <a:r>
              <a:rPr lang="fr-FR" dirty="0">
                <a:latin typeface="Times New Roman" panose="02020603050405020304" pitchFamily="18" charset="0"/>
                <a:cs typeface="Times New Roman" panose="02020603050405020304" pitchFamily="18" charset="0"/>
              </a:rPr>
              <a:t>Une fois l’installation terminée, il faudra paramétrer configurer le serveur </a:t>
            </a:r>
            <a:r>
              <a:rPr lang="fr-FR" dirty="0" err="1">
                <a:latin typeface="Times New Roman" panose="02020603050405020304" pitchFamily="18" charset="0"/>
                <a:cs typeface="Times New Roman" panose="02020603050405020304" pitchFamily="18" charset="0"/>
              </a:rPr>
              <a:t>Openfire</a:t>
            </a:r>
            <a:r>
              <a:rPr lang="fr-FR" dirty="0">
                <a:latin typeface="Times New Roman" panose="02020603050405020304" pitchFamily="18" charset="0"/>
                <a:cs typeface="Times New Roman" panose="02020603050405020304" pitchFamily="18" charset="0"/>
              </a:rPr>
              <a:t>. Cette configuration se fait à partir du navigateur. Pour ce faire, il faut taper dans la barre d’URL, « localhost » ou l’adresse du serveur plus le port 9090 soit : </a:t>
            </a:r>
            <a:r>
              <a:rPr lang="fr-FR" dirty="0">
                <a:latin typeface="Times New Roman" panose="02020603050405020304" pitchFamily="18" charset="0"/>
                <a:cs typeface="Times New Roman" panose="02020603050405020304" pitchFamily="18" charset="0"/>
                <a:hlinkClick r:id="rId2"/>
              </a:rPr>
              <a:t>http://localhost:9090</a:t>
            </a:r>
            <a:r>
              <a:rPr lang="fr-FR"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Etape 3 :</a:t>
            </a:r>
          </a:p>
          <a:p>
            <a:pPr marL="0" indent="0">
              <a:buNone/>
            </a:pPr>
            <a:r>
              <a:rPr lang="fr-FR" dirty="0">
                <a:latin typeface="Times New Roman" panose="02020603050405020304" pitchFamily="18" charset="0"/>
                <a:cs typeface="Times New Roman" panose="02020603050405020304" pitchFamily="18" charset="0"/>
              </a:rPr>
              <a:t>Une fois le paramétrage terminé, il faut se connecter sur l’interface d’</a:t>
            </a:r>
            <a:r>
              <a:rPr lang="fr-FR" dirty="0" err="1">
                <a:latin typeface="Times New Roman" panose="02020603050405020304" pitchFamily="18" charset="0"/>
                <a:cs typeface="Times New Roman" panose="02020603050405020304" pitchFamily="18" charset="0"/>
              </a:rPr>
              <a:t>Openfire</a:t>
            </a:r>
            <a:r>
              <a:rPr lang="fr-FR" dirty="0">
                <a:latin typeface="Times New Roman" panose="02020603050405020304" pitchFamily="18" charset="0"/>
                <a:cs typeface="Times New Roman" panose="02020603050405020304" pitchFamily="18" charset="0"/>
              </a:rPr>
              <a:t> avec les identifiants du compte admin pour créer les utilisateurs de la messagerie.</a:t>
            </a:r>
          </a:p>
          <a:p>
            <a:pPr>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Etape 4 :</a:t>
            </a:r>
          </a:p>
          <a:p>
            <a:pPr marL="0" indent="0">
              <a:buNone/>
            </a:pPr>
            <a:r>
              <a:rPr lang="fr-FR" dirty="0">
                <a:latin typeface="Times New Roman" panose="02020603050405020304" pitchFamily="18" charset="0"/>
                <a:cs typeface="Times New Roman" panose="02020603050405020304" pitchFamily="18" charset="0"/>
              </a:rPr>
              <a:t>Une fois les utilisateurs créés, utiliser les identifiants des différents utilisateurs pour se connecter à aux clients ‘’Spark’’ situés sur le serveur et sur la machine Windows.</a:t>
            </a:r>
          </a:p>
          <a:p>
            <a:pPr>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169018"/>
      </p:ext>
    </p:extLst>
  </p:cSld>
  <p:clrMapOvr>
    <a:masterClrMapping/>
  </p:clrMapOvr>
  <mc:AlternateContent xmlns:mc="http://schemas.openxmlformats.org/markup-compatibility/2006">
    <mc:Choice xmlns:p14="http://schemas.microsoft.com/office/powerpoint/2010/main" Requires="p14">
      <p:transition spd="slow" p14:dur="125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460E7A-6E56-4210-A8BD-4B19779FB57E}"/>
              </a:ext>
            </a:extLst>
          </p:cNvPr>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425662B-BCD9-4A7C-9F2F-7C79D83376A7}"/>
              </a:ext>
            </a:extLst>
          </p:cNvPr>
          <p:cNvSpPr>
            <a:spLocks noGrp="1"/>
          </p:cNvSpPr>
          <p:nvPr>
            <p:ph type="title"/>
          </p:nvPr>
        </p:nvSpPr>
        <p:spPr>
          <a:xfrm>
            <a:off x="865094" y="607172"/>
            <a:ext cx="10242177" cy="880969"/>
          </a:xfrm>
        </p:spPr>
        <p:txBody>
          <a:bodyPr>
            <a:normAutofit/>
          </a:bodyPr>
          <a:lstStyle/>
          <a:p>
            <a:pPr algn="ctr"/>
            <a:r>
              <a:rPr lang="fr-FR" sz="3600"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Avec la participation de :  </a:t>
            </a:r>
          </a:p>
        </p:txBody>
      </p:sp>
      <p:sp>
        <p:nvSpPr>
          <p:cNvPr id="7" name="Espace réservé du contenu 6">
            <a:extLst>
              <a:ext uri="{FF2B5EF4-FFF2-40B4-BE49-F238E27FC236}">
                <a16:creationId xmlns:a16="http://schemas.microsoft.com/office/drawing/2014/main" id="{F66BCF6A-78B6-43F6-A9B6-E6F2F7AB5988}"/>
              </a:ext>
            </a:extLst>
          </p:cNvPr>
          <p:cNvSpPr>
            <a:spLocks noGrp="1"/>
          </p:cNvSpPr>
          <p:nvPr>
            <p:ph idx="1"/>
          </p:nvPr>
        </p:nvSpPr>
        <p:spPr>
          <a:xfrm>
            <a:off x="1138517" y="1766049"/>
            <a:ext cx="9968754" cy="3603810"/>
          </a:xfrm>
        </p:spPr>
        <p:txBody>
          <a:bodyPr>
            <a:normAutofit/>
          </a:bodyPr>
          <a:lstStyle/>
          <a:p>
            <a:pPr>
              <a:lnSpc>
                <a:spcPct val="150000"/>
              </a:lnSpc>
              <a:buFont typeface="Wingdings" panose="05000000000000000000" pitchFamily="2" charset="2"/>
              <a:buChar char="v"/>
            </a:pPr>
            <a:r>
              <a:rPr lang="fr-FR" sz="3000" dirty="0">
                <a:solidFill>
                  <a:schemeClr val="bg1"/>
                </a:solidFill>
                <a:latin typeface="Times New Roman" panose="02020603050405020304" pitchFamily="18" charset="0"/>
                <a:cs typeface="Times New Roman" panose="02020603050405020304" pitchFamily="18" charset="0"/>
              </a:rPr>
              <a:t> Marie SOW</a:t>
            </a:r>
          </a:p>
          <a:p>
            <a:pPr>
              <a:lnSpc>
                <a:spcPct val="150000"/>
              </a:lnSpc>
              <a:buFont typeface="Wingdings" panose="05000000000000000000" pitchFamily="2" charset="2"/>
              <a:buChar char="v"/>
            </a:pPr>
            <a:r>
              <a:rPr lang="fr-FR" sz="3000" dirty="0">
                <a:solidFill>
                  <a:schemeClr val="bg1"/>
                </a:solidFill>
                <a:latin typeface="Times New Roman" panose="02020603050405020304" pitchFamily="18" charset="0"/>
                <a:cs typeface="Times New Roman" panose="02020603050405020304" pitchFamily="18" charset="0"/>
              </a:rPr>
              <a:t>  Franck-Ba MABUILA NKOUNGA</a:t>
            </a:r>
          </a:p>
          <a:p>
            <a:pPr>
              <a:lnSpc>
                <a:spcPct val="150000"/>
              </a:lnSpc>
              <a:buFont typeface="Wingdings" panose="05000000000000000000" pitchFamily="2" charset="2"/>
              <a:buChar char="v"/>
            </a:pPr>
            <a:r>
              <a:rPr lang="fr-FR" sz="3000" dirty="0">
                <a:solidFill>
                  <a:schemeClr val="bg1"/>
                </a:solidFill>
                <a:latin typeface="Times New Roman" panose="02020603050405020304" pitchFamily="18" charset="0"/>
                <a:cs typeface="Times New Roman" panose="02020603050405020304" pitchFamily="18" charset="0"/>
              </a:rPr>
              <a:t> Kokou Godwin TCHAKPANA</a:t>
            </a:r>
          </a:p>
          <a:p>
            <a:pPr>
              <a:lnSpc>
                <a:spcPct val="150000"/>
              </a:lnSpc>
              <a:buFont typeface="Wingdings" panose="05000000000000000000" pitchFamily="2" charset="2"/>
              <a:buChar char="v"/>
            </a:pPr>
            <a:r>
              <a:rPr lang="fr-FR" sz="3000" dirty="0">
                <a:solidFill>
                  <a:schemeClr val="bg1"/>
                </a:solidFill>
                <a:latin typeface="Times New Roman" panose="02020603050405020304" pitchFamily="18" charset="0"/>
                <a:cs typeface="Times New Roman" panose="02020603050405020304" pitchFamily="18" charset="0"/>
              </a:rPr>
              <a:t> Emmanuel Kodjo ANANSI</a:t>
            </a:r>
          </a:p>
          <a:p>
            <a:pPr marL="0" indent="0">
              <a:buNone/>
            </a:pPr>
            <a:endParaRPr lang="fr-FR" sz="30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0" indent="0">
              <a:buNone/>
            </a:pPr>
            <a:endParaRPr lang="fr-FR" sz="30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0" indent="0">
              <a:buNone/>
            </a:pPr>
            <a:endParaRPr lang="fr-FR" sz="3000"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0" indent="0">
              <a:buNone/>
            </a:pPr>
            <a:endParaRPr lang="fr-FR" sz="30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12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460E7A-6E56-4210-A8BD-4B19779FB57E}"/>
              </a:ext>
            </a:extLst>
          </p:cNvPr>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425662B-BCD9-4A7C-9F2F-7C79D83376A7}"/>
              </a:ext>
            </a:extLst>
          </p:cNvPr>
          <p:cNvSpPr>
            <a:spLocks noGrp="1"/>
          </p:cNvSpPr>
          <p:nvPr>
            <p:ph type="title"/>
          </p:nvPr>
        </p:nvSpPr>
        <p:spPr>
          <a:xfrm>
            <a:off x="838200" y="2988515"/>
            <a:ext cx="10515600" cy="880969"/>
          </a:xfrm>
        </p:spPr>
        <p:txBody>
          <a:bodyPr>
            <a:normAutofit fontScale="90000"/>
          </a:bodyPr>
          <a:lstStyle/>
          <a:p>
            <a:pPr marL="857250" indent="-857250" algn="ctr">
              <a:buFont typeface="+mj-lt"/>
              <a:buAutoNum type="romanUcPeriod"/>
            </a:pPr>
            <a:r>
              <a:rPr lang="fr-FR" sz="3600" b="1"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sz="3600"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MESSAGERIE CLASSIQUE AVEC HMAIL SERVEUR</a:t>
            </a:r>
          </a:p>
        </p:txBody>
      </p:sp>
    </p:spTree>
    <p:extLst>
      <p:ext uri="{BB962C8B-B14F-4D97-AF65-F5344CB8AC3E}">
        <p14:creationId xmlns:p14="http://schemas.microsoft.com/office/powerpoint/2010/main" val="369002764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23426-263F-4E7B-BEA5-C93700918544}"/>
              </a:ext>
            </a:extLst>
          </p:cNvPr>
          <p:cNvSpPr>
            <a:spLocks noGrp="1"/>
          </p:cNvSpPr>
          <p:nvPr>
            <p:ph type="title"/>
          </p:nvPr>
        </p:nvSpPr>
        <p:spPr/>
        <p:txBody>
          <a:bodyPr/>
          <a:lstStyle/>
          <a:p>
            <a:pPr marL="742950" indent="-742950" algn="ctr">
              <a:buFont typeface="+mj-lt"/>
              <a:buAutoNum type="arabicParenR"/>
            </a:pPr>
            <a:r>
              <a:rPr lang="fr-FR" b="1" u="sng" dirty="0" err="1">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endParaRPr lang="fr-FR" b="1" u="sng" dirty="0">
              <a:solidFill>
                <a:schemeClr val="accent4">
                  <a:lumMod val="60000"/>
                  <a:lumOff val="40000"/>
                </a:schemeClr>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DD371D5B-0266-49CC-B573-6624A740C993}"/>
              </a:ext>
            </a:extLst>
          </p:cNvPr>
          <p:cNvSpPr>
            <a:spLocks noGrp="1"/>
          </p:cNvSpPr>
          <p:nvPr>
            <p:ph idx="1"/>
          </p:nvPr>
        </p:nvSpPr>
        <p:spPr>
          <a:xfrm>
            <a:off x="1295402" y="2655544"/>
            <a:ext cx="9601196" cy="1916458"/>
          </a:xfrm>
        </p:spPr>
        <p:txBody>
          <a:bodyPr/>
          <a:lstStyle/>
          <a:p>
            <a:pPr marL="0" indent="0" algn="just">
              <a:buNone/>
            </a:pPr>
            <a:r>
              <a:rPr lang="fr-FR" dirty="0">
                <a:solidFill>
                  <a:schemeClr val="tx1"/>
                </a:solidFill>
                <a:latin typeface="Times New Roman" panose="02020603050405020304" pitchFamily="18" charset="0"/>
                <a:cs typeface="Times New Roman" panose="02020603050405020304" pitchFamily="18" charset="0"/>
              </a:rPr>
              <a:t>Le courrier électronique, est un service de transmission de messages envoyés électroniquement via un réseau informatique (principalement l’Internet) dans la boîte aux lettres électronique d’un destinataire choisi par l’émetteur.</a:t>
            </a:r>
            <a:endParaRPr lang="fr-FR" dirty="0">
              <a:solidFill>
                <a:schemeClr val="bg1"/>
              </a:solidFill>
            </a:endParaRPr>
          </a:p>
        </p:txBody>
      </p:sp>
    </p:spTree>
    <p:extLst>
      <p:ext uri="{BB962C8B-B14F-4D97-AF65-F5344CB8AC3E}">
        <p14:creationId xmlns:p14="http://schemas.microsoft.com/office/powerpoint/2010/main" val="265609302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4746B-D747-4534-8EAA-C377E51E00D9}"/>
              </a:ext>
            </a:extLst>
          </p:cNvPr>
          <p:cNvSpPr>
            <a:spLocks noGrp="1"/>
          </p:cNvSpPr>
          <p:nvPr>
            <p:ph type="title"/>
          </p:nvPr>
        </p:nvSpPr>
        <p:spPr/>
        <p:txBody>
          <a:bodyPr>
            <a:normAutofit/>
          </a:bodyPr>
          <a:lstStyle/>
          <a:p>
            <a:pPr marL="742950" indent="-742950" algn="ctr">
              <a:buFont typeface="+mj-lt"/>
              <a:buAutoNum type="arabicParenR" startAt="2"/>
            </a:pPr>
            <a:r>
              <a:rPr lang="fr-FR"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Quelques informations</a:t>
            </a:r>
            <a:endParaRPr lang="fr-FR"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1413E46B-D465-4DC0-898F-CC47B5D82F2D}"/>
              </a:ext>
            </a:extLst>
          </p:cNvPr>
          <p:cNvSpPr>
            <a:spLocks noGrp="1"/>
          </p:cNvSpPr>
          <p:nvPr>
            <p:ph idx="1"/>
          </p:nvPr>
        </p:nvSpPr>
        <p:spPr>
          <a:xfrm>
            <a:off x="838200" y="2537011"/>
            <a:ext cx="10515600" cy="2949389"/>
          </a:xfrm>
        </p:spPr>
        <p:txBody>
          <a:bodyPr>
            <a:normAutofit/>
          </a:bodyPr>
          <a:lstStyle/>
          <a:p>
            <a:pPr marL="0" indent="0" algn="just">
              <a:buNone/>
            </a:pPr>
            <a:r>
              <a:rPr lang="fr-FR" dirty="0">
                <a:solidFill>
                  <a:schemeClr val="tx1"/>
                </a:solidFill>
                <a:latin typeface="Times New Roman" panose="02020603050405020304" pitchFamily="18" charset="0"/>
                <a:cs typeface="Times New Roman" panose="02020603050405020304" pitchFamily="18" charset="0"/>
              </a:rPr>
              <a:t>Le serveur de courrier envoie le message vers le serveur dont le nom apparaît dans l’adresse du destinataire en utilisant les protocoles appropriés. Dès lors, le message pourra être récupéré par le logiciel de courrier du destinataire lorsque celui-ci établira une connexion avec son propre fournisseur. Un message contient : -L’adresse du/des destinataire/s du message; -L’adresse électronique de l’expéditeur; -Un descriptif du contenu du message; -L’adresse de destinataires de copies du message; -Éventuellement un/des fichier/s attaché/s; -Le texte du message.</a:t>
            </a:r>
          </a:p>
        </p:txBody>
      </p:sp>
    </p:spTree>
    <p:extLst>
      <p:ext uri="{BB962C8B-B14F-4D97-AF65-F5344CB8AC3E}">
        <p14:creationId xmlns:p14="http://schemas.microsoft.com/office/powerpoint/2010/main" val="27615577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EF7D5-88E8-4DC6-96A6-D7C6298A9A75}"/>
              </a:ext>
            </a:extLst>
          </p:cNvPr>
          <p:cNvSpPr>
            <a:spLocks noGrp="1"/>
          </p:cNvSpPr>
          <p:nvPr>
            <p:ph type="title"/>
          </p:nvPr>
        </p:nvSpPr>
        <p:spPr/>
        <p:txBody>
          <a:bodyPr>
            <a:normAutofit/>
          </a:bodyPr>
          <a:lstStyle/>
          <a:p>
            <a:pPr marL="742950" indent="-742950" algn="ctr">
              <a:buFont typeface="+mj-lt"/>
              <a:buAutoNum type="arabicParenR" startAt="3"/>
            </a:pPr>
            <a:r>
              <a:rPr lang="fr-FR"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 solution</a:t>
            </a:r>
            <a:r>
              <a:rPr lang="fr-FR" dirty="0"/>
              <a:t> </a:t>
            </a:r>
          </a:p>
        </p:txBody>
      </p:sp>
      <p:sp>
        <p:nvSpPr>
          <p:cNvPr id="3" name="Espace réservé du contenu 2">
            <a:extLst>
              <a:ext uri="{FF2B5EF4-FFF2-40B4-BE49-F238E27FC236}">
                <a16:creationId xmlns:a16="http://schemas.microsoft.com/office/drawing/2014/main" id="{2E500FF2-CBC8-4CDC-B7CE-B7A3F5B2220E}"/>
              </a:ext>
            </a:extLst>
          </p:cNvPr>
          <p:cNvSpPr>
            <a:spLocks noGrp="1"/>
          </p:cNvSpPr>
          <p:nvPr>
            <p:ph idx="1"/>
          </p:nvPr>
        </p:nvSpPr>
        <p:spPr>
          <a:xfrm>
            <a:off x="838200" y="2581835"/>
            <a:ext cx="10515600" cy="3612777"/>
          </a:xfrm>
        </p:spPr>
        <p:txBody>
          <a:bodyPr>
            <a:normAutofit/>
          </a:bodyPr>
          <a:lstStyle/>
          <a:p>
            <a:pPr marL="0" indent="0">
              <a:buNone/>
            </a:pPr>
            <a:r>
              <a:rPr lang="fr-FR" dirty="0">
                <a:solidFill>
                  <a:schemeClr val="tx1"/>
                </a:solidFill>
                <a:latin typeface="Times New Roman" panose="02020603050405020304" pitchFamily="18" charset="0"/>
                <a:cs typeface="Times New Roman" panose="02020603050405020304" pitchFamily="18" charset="0"/>
              </a:rPr>
              <a:t>Nous allons utiliser « </a:t>
            </a:r>
            <a:r>
              <a:rPr lang="fr-FR" dirty="0" err="1">
                <a:solidFill>
                  <a:schemeClr val="tx1"/>
                </a:solidFill>
                <a:latin typeface="Times New Roman" panose="02020603050405020304" pitchFamily="18" charset="0"/>
                <a:cs typeface="Times New Roman" panose="02020603050405020304" pitchFamily="18" charset="0"/>
              </a:rPr>
              <a:t>Hmail</a:t>
            </a:r>
            <a:r>
              <a:rPr lang="fr-FR" dirty="0">
                <a:solidFill>
                  <a:schemeClr val="tx1"/>
                </a:solidFill>
                <a:latin typeface="Times New Roman" panose="02020603050405020304" pitchFamily="18" charset="0"/>
                <a:cs typeface="Times New Roman" panose="02020603050405020304" pitchFamily="18" charset="0"/>
              </a:rPr>
              <a:t> » qui est un serveur de messagerie classique, avec un client Thunderbird.</a:t>
            </a:r>
          </a:p>
          <a:p>
            <a:pPr>
              <a:buFont typeface="Wingdings" panose="05000000000000000000" pitchFamily="2" charset="2"/>
              <a:buChar char="Ø"/>
            </a:pPr>
            <a:r>
              <a:rPr lang="fr-FR" dirty="0">
                <a:solidFill>
                  <a:schemeClr val="tx1"/>
                </a:solidFill>
                <a:latin typeface="Times New Roman" panose="02020603050405020304" pitchFamily="18" charset="0"/>
                <a:cs typeface="Times New Roman" panose="02020603050405020304" pitchFamily="18" charset="0"/>
              </a:rPr>
              <a:t> </a:t>
            </a:r>
            <a:r>
              <a:rPr lang="fr-FR" b="1" dirty="0" err="1">
                <a:solidFill>
                  <a:schemeClr val="tx1"/>
                </a:solidFill>
                <a:latin typeface="Times New Roman" panose="02020603050405020304" pitchFamily="18" charset="0"/>
                <a:cs typeface="Times New Roman" panose="02020603050405020304" pitchFamily="18" charset="0"/>
              </a:rPr>
              <a:t>Hmail</a:t>
            </a:r>
            <a:r>
              <a:rPr lang="fr-FR" b="1" dirty="0">
                <a:solidFill>
                  <a:schemeClr val="tx1"/>
                </a:solidFill>
                <a:latin typeface="Times New Roman" panose="02020603050405020304" pitchFamily="18" charset="0"/>
                <a:cs typeface="Times New Roman" panose="02020603050405020304" pitchFamily="18" charset="0"/>
              </a:rPr>
              <a:t> Serveur </a:t>
            </a:r>
            <a:r>
              <a:rPr lang="fr-FR" dirty="0">
                <a:solidFill>
                  <a:schemeClr val="tx1"/>
                </a:solidFill>
                <a:latin typeface="Times New Roman" panose="02020603050405020304" pitchFamily="18" charset="0"/>
                <a:cs typeface="Times New Roman" panose="02020603050405020304" pitchFamily="18" charset="0"/>
              </a:rPr>
              <a:t>: est serveur de messagerie un gratuit pour Windows créé par ‘’</a:t>
            </a:r>
            <a:r>
              <a:rPr lang="fr-FR" i="1" dirty="0">
                <a:solidFill>
                  <a:schemeClr val="tx1"/>
                </a:solidFill>
                <a:latin typeface="Times New Roman" panose="02020603050405020304" pitchFamily="18" charset="0"/>
                <a:cs typeface="Times New Roman" panose="02020603050405020304" pitchFamily="18" charset="0"/>
              </a:rPr>
              <a:t>Martin </a:t>
            </a:r>
            <a:r>
              <a:rPr lang="fr-FR" i="1" dirty="0" err="1">
                <a:solidFill>
                  <a:schemeClr val="tx1"/>
                </a:solidFill>
                <a:latin typeface="Times New Roman" panose="02020603050405020304" pitchFamily="18" charset="0"/>
                <a:cs typeface="Times New Roman" panose="02020603050405020304" pitchFamily="18" charset="0"/>
              </a:rPr>
              <a:t>Knafve</a:t>
            </a:r>
            <a:r>
              <a:rPr lang="fr-FR" i="1" dirty="0">
                <a:solidFill>
                  <a:schemeClr val="tx1"/>
                </a:solidFill>
                <a:latin typeface="Times New Roman" panose="02020603050405020304" pitchFamily="18" charset="0"/>
                <a:cs typeface="Times New Roman" panose="02020603050405020304" pitchFamily="18" charset="0"/>
              </a:rPr>
              <a:t>’’</a:t>
            </a:r>
            <a:r>
              <a:rPr lang="fr-FR" dirty="0">
                <a:solidFill>
                  <a:schemeClr val="tx1"/>
                </a:solidFill>
                <a:latin typeface="Times New Roman" panose="02020603050405020304" pitchFamily="18" charset="0"/>
                <a:cs typeface="Times New Roman" panose="02020603050405020304" pitchFamily="18" charset="0"/>
              </a:rPr>
              <a:t>. Il fonctionne comme un service Windows et inclut des outils d'administration pour la gestion et la sauvegarde. Il prend en charge les protocoles de messagerie courants (IMAP, SMTP et POP3). Il peut aussi utiliser des moteurs de base de données externes tels que MySQL, MS SQL ou PostgreSQL.</a:t>
            </a:r>
          </a:p>
          <a:p>
            <a:pPr marL="0" indent="0">
              <a:buNone/>
            </a:pPr>
            <a:endParaRPr lang="fr-FR" dirty="0">
              <a:solidFill>
                <a:schemeClr val="tx1"/>
              </a:solidFill>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710811"/>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C920A5DF-38AA-4E8E-BDA1-EAE70BB1B02C}"/>
              </a:ext>
            </a:extLst>
          </p:cNvPr>
          <p:cNvSpPr>
            <a:spLocks noGrp="1"/>
          </p:cNvSpPr>
          <p:nvPr>
            <p:ph idx="1"/>
          </p:nvPr>
        </p:nvSpPr>
        <p:spPr>
          <a:xfrm>
            <a:off x="838200" y="2563906"/>
            <a:ext cx="10515600" cy="3711388"/>
          </a:xfrm>
        </p:spPr>
        <p:txBody>
          <a:bodyPr>
            <a:normAutofit/>
          </a:body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Thunderbird</a:t>
            </a:r>
            <a:r>
              <a:rPr lang="fr-FR" dirty="0">
                <a:latin typeface="Times New Roman" panose="02020603050405020304" pitchFamily="18" charset="0"/>
                <a:cs typeface="Times New Roman" panose="02020603050405020304" pitchFamily="18" charset="0"/>
              </a:rPr>
              <a:t> : un client de messagerie, de groupe de discussion, de flux d'actualités et de chat (XMPP / IRC) avec une fonctionnalité de gestionnaire d’informations personnelles (PIM), intégrée depuis la version 78.0 et précédemment disponible à partir de l'extension de calendrier Lightning. Des fonctionnalités supplémentaires sont disponibles à partir des extensions.</a:t>
            </a:r>
          </a:p>
        </p:txBody>
      </p:sp>
    </p:spTree>
    <p:extLst>
      <p:ext uri="{BB962C8B-B14F-4D97-AF65-F5344CB8AC3E}">
        <p14:creationId xmlns:p14="http://schemas.microsoft.com/office/powerpoint/2010/main" val="340726621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EF7D5-88E8-4DC6-96A6-D7C6298A9A75}"/>
              </a:ext>
            </a:extLst>
          </p:cNvPr>
          <p:cNvSpPr>
            <a:spLocks noGrp="1"/>
          </p:cNvSpPr>
          <p:nvPr>
            <p:ph type="title"/>
          </p:nvPr>
        </p:nvSpPr>
        <p:spPr/>
        <p:txBody>
          <a:bodyPr>
            <a:normAutofit/>
          </a:bodyPr>
          <a:lstStyle/>
          <a:p>
            <a:pPr marL="742950" indent="-742950" algn="ctr">
              <a:buFont typeface="+mj-lt"/>
              <a:buAutoNum type="arabicParenR" startAt="4"/>
            </a:pPr>
            <a:r>
              <a:rPr lang="fr-FR"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a:t>
            </a:r>
            <a:endParaRPr lang="fr-FR" dirty="0"/>
          </a:p>
        </p:txBody>
      </p:sp>
      <p:sp>
        <p:nvSpPr>
          <p:cNvPr id="3" name="Espace réservé du contenu 2">
            <a:extLst>
              <a:ext uri="{FF2B5EF4-FFF2-40B4-BE49-F238E27FC236}">
                <a16:creationId xmlns:a16="http://schemas.microsoft.com/office/drawing/2014/main" id="{2E500FF2-CBC8-4CDC-B7CE-B7A3F5B2220E}"/>
              </a:ext>
            </a:extLst>
          </p:cNvPr>
          <p:cNvSpPr>
            <a:spLocks noGrp="1"/>
          </p:cNvSpPr>
          <p:nvPr>
            <p:ph idx="1"/>
          </p:nvPr>
        </p:nvSpPr>
        <p:spPr>
          <a:xfrm>
            <a:off x="838200" y="2429435"/>
            <a:ext cx="10515600" cy="3612777"/>
          </a:xfrm>
        </p:spPr>
        <p:txBody>
          <a:bodyPr>
            <a:normAutofit/>
          </a:bodyPr>
          <a:lstStyle/>
          <a:p>
            <a:pPr marL="0" indent="0">
              <a:buNone/>
            </a:pPr>
            <a:r>
              <a:rPr lang="fr-FR" b="1" dirty="0">
                <a:solidFill>
                  <a:schemeClr val="tx1"/>
                </a:solidFill>
                <a:latin typeface="Times New Roman" panose="02020603050405020304" pitchFamily="18" charset="0"/>
                <a:cs typeface="Times New Roman" panose="02020603050405020304" pitchFamily="18" charset="0"/>
              </a:rPr>
              <a:t>Les Prérequis </a:t>
            </a:r>
            <a:r>
              <a:rPr lang="fr-FR" dirty="0">
                <a:solidFill>
                  <a:schemeClr val="tx1"/>
                </a:solidFill>
                <a:latin typeface="Times New Roman" panose="02020603050405020304" pitchFamily="18" charset="0"/>
                <a:cs typeface="Times New Roman" panose="02020603050405020304" pitchFamily="18" charset="0"/>
              </a:rPr>
              <a:t>:  Installation de </a:t>
            </a:r>
            <a:r>
              <a:rPr lang="fr-FR" dirty="0" err="1">
                <a:solidFill>
                  <a:schemeClr val="tx1"/>
                </a:solidFill>
                <a:latin typeface="Times New Roman" panose="02020603050405020304" pitchFamily="18" charset="0"/>
                <a:cs typeface="Times New Roman" panose="02020603050405020304" pitchFamily="18" charset="0"/>
              </a:rPr>
              <a:t>Hmail</a:t>
            </a:r>
            <a:r>
              <a:rPr lang="fr-FR" dirty="0">
                <a:solidFill>
                  <a:schemeClr val="tx1"/>
                </a:solidFill>
                <a:latin typeface="Times New Roman" panose="02020603050405020304" pitchFamily="18" charset="0"/>
                <a:cs typeface="Times New Roman" panose="02020603050405020304" pitchFamily="18" charset="0"/>
              </a:rPr>
              <a:t> et Thunderbird sur le serveur puis installer Thunderbird sur la machine cliente.</a:t>
            </a:r>
          </a:p>
          <a:p>
            <a:pPr>
              <a:buFont typeface="Wingdings" panose="05000000000000000000" pitchFamily="2" charset="2"/>
              <a:buChar char="Ø"/>
            </a:pPr>
            <a:r>
              <a:rPr lang="fr-FR" b="1" dirty="0">
                <a:solidFill>
                  <a:schemeClr val="tx1"/>
                </a:solidFill>
                <a:latin typeface="Times New Roman" panose="02020603050405020304" pitchFamily="18" charset="0"/>
                <a:cs typeface="Times New Roman" panose="02020603050405020304" pitchFamily="18" charset="0"/>
              </a:rPr>
              <a:t>Etape 1 </a:t>
            </a:r>
            <a:r>
              <a:rPr lang="fr-FR" dirty="0">
                <a:solidFill>
                  <a:schemeClr val="tx1"/>
                </a:solidFill>
                <a:latin typeface="Times New Roman" panose="02020603050405020304" pitchFamily="18" charset="0"/>
                <a:cs typeface="Times New Roman" panose="02020603050405020304" pitchFamily="18" charset="0"/>
              </a:rPr>
              <a:t>: Configurer le serveur </a:t>
            </a:r>
            <a:r>
              <a:rPr lang="fr-FR" dirty="0" err="1">
                <a:solidFill>
                  <a:schemeClr val="tx1"/>
                </a:solidFill>
                <a:latin typeface="Times New Roman" panose="02020603050405020304" pitchFamily="18" charset="0"/>
                <a:cs typeface="Times New Roman" panose="02020603050405020304" pitchFamily="18" charset="0"/>
              </a:rPr>
              <a:t>Hmail</a:t>
            </a:r>
            <a:r>
              <a:rPr lang="fr-FR"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fr-FR"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Etape 2 </a:t>
            </a:r>
            <a:r>
              <a:rPr lang="fr-FR" dirty="0">
                <a:solidFill>
                  <a:schemeClr val="tx1"/>
                </a:solidFill>
                <a:latin typeface="Times New Roman" panose="02020603050405020304" pitchFamily="18" charset="0"/>
                <a:cs typeface="Times New Roman" panose="02020603050405020304" pitchFamily="18" charset="0"/>
              </a:rPr>
              <a:t>: Configurer le client Thunderbird;</a:t>
            </a:r>
          </a:p>
          <a:p>
            <a:pPr>
              <a:buFont typeface="Wingdings" panose="05000000000000000000" pitchFamily="2" charset="2"/>
              <a:buChar char="Ø"/>
            </a:pPr>
            <a:r>
              <a:rPr lang="fr-FR"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Etape 3 </a:t>
            </a:r>
            <a:r>
              <a:rPr lang="fr-FR" dirty="0">
                <a:solidFill>
                  <a:schemeClr val="tx1"/>
                </a:solidFill>
                <a:latin typeface="Times New Roman" panose="02020603050405020304" pitchFamily="18" charset="0"/>
                <a:cs typeface="Times New Roman" panose="02020603050405020304" pitchFamily="18" charset="0"/>
              </a:rPr>
              <a:t>: Se connecter;</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248342"/>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460E7A-6E56-4210-A8BD-4B19779FB57E}"/>
              </a:ext>
            </a:extLst>
          </p:cNvPr>
          <p:cNvSpPr/>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0425662B-BCD9-4A7C-9F2F-7C79D83376A7}"/>
              </a:ext>
            </a:extLst>
          </p:cNvPr>
          <p:cNvSpPr>
            <a:spLocks noGrp="1"/>
          </p:cNvSpPr>
          <p:nvPr>
            <p:ph type="title"/>
          </p:nvPr>
        </p:nvSpPr>
        <p:spPr>
          <a:xfrm>
            <a:off x="838200" y="2988515"/>
            <a:ext cx="10515600" cy="880969"/>
          </a:xfrm>
        </p:spPr>
        <p:txBody>
          <a:bodyPr>
            <a:normAutofit fontScale="90000"/>
          </a:bodyPr>
          <a:lstStyle/>
          <a:p>
            <a:pPr marL="857250" indent="-857250" algn="ctr">
              <a:buFont typeface="+mj-lt"/>
              <a:buAutoNum type="romanUcPeriod" startAt="2"/>
            </a:pPr>
            <a:r>
              <a:rPr lang="fr-FR" sz="3600" b="1"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sz="3600" b="1" u="sng" dirty="0">
                <a:solidFill>
                  <a:schemeClr val="accent4">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MESSAGERIE INSTANTANÉE AVEC OPENFIRE</a:t>
            </a:r>
          </a:p>
        </p:txBody>
      </p:sp>
    </p:spTree>
    <p:extLst>
      <p:ext uri="{BB962C8B-B14F-4D97-AF65-F5344CB8AC3E}">
        <p14:creationId xmlns:p14="http://schemas.microsoft.com/office/powerpoint/2010/main" val="153151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3359</TotalTime>
  <Words>1007</Words>
  <Application>Microsoft Office PowerPoint</Application>
  <PresentationFormat>Grand écran</PresentationFormat>
  <Paragraphs>52</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Algerian</vt:lpstr>
      <vt:lpstr>Arial</vt:lpstr>
      <vt:lpstr>Garamond</vt:lpstr>
      <vt:lpstr>Times New Roman</vt:lpstr>
      <vt:lpstr>Wingdings</vt:lpstr>
      <vt:lpstr>Organique</vt:lpstr>
      <vt:lpstr>ADMINISTRATION </vt:lpstr>
      <vt:lpstr>Avec la participation de :  </vt:lpstr>
      <vt:lpstr> MESSAGERIE CLASSIQUE AVEC HMAIL SERVEUR</vt:lpstr>
      <vt:lpstr>Definition</vt:lpstr>
      <vt:lpstr>Quelques informations</vt:lpstr>
      <vt:lpstr>La solution </vt:lpstr>
      <vt:lpstr>Présentation PowerPoint</vt:lpstr>
      <vt:lpstr>Application</vt:lpstr>
      <vt:lpstr> MESSAGERIE INSTANTANÉE AVEC OPENFIRE</vt:lpstr>
      <vt:lpstr>Définition</vt:lpstr>
      <vt:lpstr>Quelques informations sur Asterisk </vt:lpstr>
      <vt:lpstr> </vt:lpstr>
      <vt:lpstr>La Solution à l’installation d’Asterisk  </vt:lpstr>
      <vt:lpstr>Présentation PowerPoint</vt:lpstr>
      <vt:lpstr>Application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Théorie</dc:title>
  <dc:creator>Kokou 2.0</dc:creator>
  <cp:lastModifiedBy>Kokou 2.0</cp:lastModifiedBy>
  <cp:revision>56</cp:revision>
  <dcterms:created xsi:type="dcterms:W3CDTF">2022-02-21T08:11:12Z</dcterms:created>
  <dcterms:modified xsi:type="dcterms:W3CDTF">2023-01-10T15:27:50Z</dcterms:modified>
</cp:coreProperties>
</file>