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handoutMasterIdLst>
    <p:handoutMasterId r:id="rId15"/>
  </p:handoutMasterIdLst>
  <p:sldIdLst>
    <p:sldId id="256" r:id="rId2"/>
    <p:sldId id="257" r:id="rId3"/>
    <p:sldId id="258" r:id="rId4"/>
    <p:sldId id="263" r:id="rId5"/>
    <p:sldId id="262" r:id="rId6"/>
    <p:sldId id="275" r:id="rId7"/>
    <p:sldId id="270" r:id="rId8"/>
    <p:sldId id="276" r:id="rId9"/>
    <p:sldId id="265" r:id="rId10"/>
    <p:sldId id="264" r:id="rId11"/>
    <p:sldId id="266" r:id="rId12"/>
    <p:sldId id="267"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BE66B"/>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21/10/2022</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21/10/2022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11</a:t>
            </a:fld>
            <a:endParaRPr lang="fr-FR"/>
          </a:p>
        </p:txBody>
      </p:sp>
    </p:spTree>
    <p:extLst>
      <p:ext uri="{BB962C8B-B14F-4D97-AF65-F5344CB8AC3E}">
        <p14:creationId xmlns:p14="http://schemas.microsoft.com/office/powerpoint/2010/main" val="285818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350905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4</a:t>
            </a:fld>
            <a:endParaRPr lang="fr-FR"/>
          </a:p>
        </p:txBody>
      </p:sp>
    </p:spTree>
    <p:extLst>
      <p:ext uri="{BB962C8B-B14F-4D97-AF65-F5344CB8AC3E}">
        <p14:creationId xmlns:p14="http://schemas.microsoft.com/office/powerpoint/2010/main" val="341128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7697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44333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218109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8</a:t>
            </a:fld>
            <a:endParaRPr lang="fr-FR"/>
          </a:p>
        </p:txBody>
      </p:sp>
    </p:spTree>
    <p:extLst>
      <p:ext uri="{BB962C8B-B14F-4D97-AF65-F5344CB8AC3E}">
        <p14:creationId xmlns:p14="http://schemas.microsoft.com/office/powerpoint/2010/main" val="173169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9</a:t>
            </a:fld>
            <a:endParaRPr lang="fr-FR"/>
          </a:p>
        </p:txBody>
      </p:sp>
    </p:spTree>
    <p:extLst>
      <p:ext uri="{BB962C8B-B14F-4D97-AF65-F5344CB8AC3E}">
        <p14:creationId xmlns:p14="http://schemas.microsoft.com/office/powerpoint/2010/main" val="16637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21/10/2022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21/10/2022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21/10/2022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21/10/2022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21/10/2022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21/10/2022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21/10/2022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hylactère : pensées 7">
            <a:extLst>
              <a:ext uri="{FF2B5EF4-FFF2-40B4-BE49-F238E27FC236}">
                <a16:creationId xmlns:a16="http://schemas.microsoft.com/office/drawing/2014/main" id="{0AEDE799-A399-8F70-4CAC-C9A6477B8471}"/>
              </a:ext>
            </a:extLst>
          </p:cNvPr>
          <p:cNvSpPr/>
          <p:nvPr/>
        </p:nvSpPr>
        <p:spPr>
          <a:xfrm>
            <a:off x="9635066" y="-109449"/>
            <a:ext cx="2365023" cy="1836649"/>
          </a:xfrm>
          <a:prstGeom prst="cloudCallout">
            <a:avLst>
              <a:gd name="adj1" fmla="val -46611"/>
              <a:gd name="adj2" fmla="val 6015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Parchemin : horizontal 6">
            <a:extLst>
              <a:ext uri="{FF2B5EF4-FFF2-40B4-BE49-F238E27FC236}">
                <a16:creationId xmlns:a16="http://schemas.microsoft.com/office/drawing/2014/main" id="{7AF0EEA9-CF47-C090-2E03-4A7A5B2AC3F5}"/>
              </a:ext>
            </a:extLst>
          </p:cNvPr>
          <p:cNvSpPr/>
          <p:nvPr/>
        </p:nvSpPr>
        <p:spPr>
          <a:xfrm>
            <a:off x="2556933" y="1996943"/>
            <a:ext cx="7078133" cy="2517422"/>
          </a:xfrm>
          <a:prstGeom prst="horizontalScroll">
            <a:avLst/>
          </a:prstGeom>
          <a:solidFill>
            <a:schemeClr val="accent2">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777096" y="2421246"/>
            <a:ext cx="10637806" cy="1308630"/>
          </a:xfrm>
        </p:spPr>
        <p:txBody>
          <a:bodyPr rtlCol="0">
            <a:normAutofit/>
            <a:scene3d>
              <a:camera prst="obliqueBottomRight"/>
              <a:lightRig rig="threePt" dir="t"/>
            </a:scene3d>
          </a:bodyPr>
          <a:lstStyle/>
          <a:p>
            <a:pPr algn="ctr" rtl="0"/>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Les</a:t>
            </a:r>
            <a:r>
              <a:rPr lang="fr-FR" sz="6600" b="1"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fichiers</a:t>
            </a:r>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a:xfrm>
            <a:off x="7552268" y="6260571"/>
            <a:ext cx="4639732" cy="597429"/>
          </a:xfrm>
        </p:spPr>
        <p:txBody>
          <a:bodyPr rtlCol="0">
            <a:normAutofit/>
          </a:bodyPr>
          <a:lstStyle/>
          <a:p>
            <a:pPr algn="ctr" rtl="0"/>
            <a:r>
              <a:rPr lang="fr-FR" sz="2400" b="1" dirty="0">
                <a:latin typeface="Times New Roman" panose="02020603050405020304" pitchFamily="18" charset="0"/>
                <a:ea typeface="Tahoma" panose="020B0604030504040204" pitchFamily="34" charset="0"/>
                <a:cs typeface="Times New Roman" panose="02020603050405020304" pitchFamily="18" charset="0"/>
              </a:rPr>
              <a:t>K</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okou</a:t>
            </a:r>
            <a:r>
              <a:rPr lang="fr-FR" sz="2400" b="1" dirty="0">
                <a:latin typeface="Times New Roman" panose="02020603050405020304" pitchFamily="18" charset="0"/>
                <a:ea typeface="Tahoma" panose="020B0604030504040204" pitchFamily="34" charset="0"/>
                <a:cs typeface="Times New Roman" panose="02020603050405020304" pitchFamily="18" charset="0"/>
              </a:rPr>
              <a:t> G</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odwin</a:t>
            </a:r>
            <a:r>
              <a:rPr lang="fr-FR" sz="2400" b="1" dirty="0">
                <a:latin typeface="Times New Roman" panose="02020603050405020304" pitchFamily="18" charset="0"/>
                <a:ea typeface="Tahoma" panose="020B0604030504040204" pitchFamily="34" charset="0"/>
                <a:cs typeface="Times New Roman" panose="02020603050405020304" pitchFamily="18" charset="0"/>
              </a:rPr>
              <a:t> TCHAKPANA</a:t>
            </a:r>
          </a:p>
        </p:txBody>
      </p:sp>
      <p:sp>
        <p:nvSpPr>
          <p:cNvPr id="4" name="Signe Moins 3">
            <a:extLst>
              <a:ext uri="{FF2B5EF4-FFF2-40B4-BE49-F238E27FC236}">
                <a16:creationId xmlns:a16="http://schemas.microsoft.com/office/drawing/2014/main" id="{07F8813F-5802-3081-618B-94731791C88F}"/>
              </a:ext>
            </a:extLst>
          </p:cNvPr>
          <p:cNvSpPr/>
          <p:nvPr/>
        </p:nvSpPr>
        <p:spPr>
          <a:xfrm>
            <a:off x="3162476" y="3569891"/>
            <a:ext cx="5867048" cy="45719"/>
          </a:xfrm>
          <a:prstGeom prst="mathMinu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Sous-titre 2">
            <a:extLst>
              <a:ext uri="{FF2B5EF4-FFF2-40B4-BE49-F238E27FC236}">
                <a16:creationId xmlns:a16="http://schemas.microsoft.com/office/drawing/2014/main" id="{ECED5250-A3FE-E06A-B238-CF8CD9EDD28A}"/>
              </a:ext>
            </a:extLst>
          </p:cNvPr>
          <p:cNvSpPr txBox="1">
            <a:spLocks/>
          </p:cNvSpPr>
          <p:nvPr/>
        </p:nvSpPr>
        <p:spPr>
          <a:xfrm>
            <a:off x="9460088" y="48419"/>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L2-GLRS B</a:t>
            </a:r>
          </a:p>
        </p:txBody>
      </p:sp>
      <p:sp>
        <p:nvSpPr>
          <p:cNvPr id="6" name="Sous-titre 2">
            <a:extLst>
              <a:ext uri="{FF2B5EF4-FFF2-40B4-BE49-F238E27FC236}">
                <a16:creationId xmlns:a16="http://schemas.microsoft.com/office/drawing/2014/main" id="{28A3C5B2-F91E-9093-5AB1-B84ECF7B9FD8}"/>
              </a:ext>
            </a:extLst>
          </p:cNvPr>
          <p:cNvSpPr txBox="1">
            <a:spLocks/>
          </p:cNvSpPr>
          <p:nvPr/>
        </p:nvSpPr>
        <p:spPr>
          <a:xfrm>
            <a:off x="9460088" y="443530"/>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Script MT Bold" panose="03040602040607080904" pitchFamily="66" charset="0"/>
                <a:ea typeface="Tahoma" panose="020B0604030504040204" pitchFamily="34" charset="0"/>
                <a:cs typeface="Times New Roman" panose="02020603050405020304" pitchFamily="18" charset="0"/>
              </a:rPr>
              <a:t>2022-2023</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a:extLst>
              <a:ext uri="{FF2B5EF4-FFF2-40B4-BE49-F238E27FC236}">
                <a16:creationId xmlns:a16="http://schemas.microsoft.com/office/drawing/2014/main" id="{624C2421-DEB9-0B90-96DB-BC9201EB380D}"/>
              </a:ext>
            </a:extLst>
          </p:cNvPr>
          <p:cNvPicPr>
            <a:picLocks noGrp="1" noChangeAspect="1"/>
          </p:cNvPicPr>
          <p:nvPr>
            <p:ph idx="1"/>
          </p:nvPr>
        </p:nvPicPr>
        <p:blipFill>
          <a:blip r:embed="rId2"/>
          <a:stretch>
            <a:fillRect/>
          </a:stretch>
        </p:blipFill>
        <p:spPr>
          <a:xfrm>
            <a:off x="1658812" y="800100"/>
            <a:ext cx="8874376" cy="2628900"/>
          </a:xfrm>
        </p:spPr>
      </p:pic>
      <p:pic>
        <p:nvPicPr>
          <p:cNvPr id="5" name="Image 4">
            <a:extLst>
              <a:ext uri="{FF2B5EF4-FFF2-40B4-BE49-F238E27FC236}">
                <a16:creationId xmlns:a16="http://schemas.microsoft.com/office/drawing/2014/main" id="{C7B9D0BE-13E8-7823-44F5-0C0630E2E1C6}"/>
              </a:ext>
            </a:extLst>
          </p:cNvPr>
          <p:cNvPicPr>
            <a:picLocks noChangeAspect="1"/>
          </p:cNvPicPr>
          <p:nvPr/>
        </p:nvPicPr>
        <p:blipFill>
          <a:blip r:embed="rId3"/>
          <a:stretch>
            <a:fillRect/>
          </a:stretch>
        </p:blipFill>
        <p:spPr>
          <a:xfrm>
            <a:off x="1604830" y="4381501"/>
            <a:ext cx="8982340" cy="876326"/>
          </a:xfrm>
          <a:prstGeom prst="rect">
            <a:avLst/>
          </a:prstGeom>
        </p:spPr>
      </p:pic>
    </p:spTree>
    <p:extLst>
      <p:ext uri="{BB962C8B-B14F-4D97-AF65-F5344CB8AC3E}">
        <p14:creationId xmlns:p14="http://schemas.microsoft.com/office/powerpoint/2010/main" val="251733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457200"/>
            <a:ext cx="9905998" cy="737394"/>
          </a:xfrm>
        </p:spPr>
        <p:txBody>
          <a:bodyPr rtlCol="0">
            <a:normAutofit/>
          </a:bodyPr>
          <a:lstStyle/>
          <a:p>
            <a:pPr marL="742950" indent="-742950" algn="ctr" rtl="0">
              <a:buFont typeface="+mj-lt"/>
              <a:buAutoNum type="arabicPeriod" startAt="2"/>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Parcourir un fichier JSON</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1194594"/>
            <a:ext cx="9905999" cy="5206205"/>
          </a:xfrm>
        </p:spPr>
        <p:txBody>
          <a:bodyPr>
            <a:normAutofit fontScale="85000"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Pour lire un fichier JSON en Python, nous pouvons utiliser </a:t>
            </a:r>
            <a:r>
              <a:rPr lang="fr-FR" sz="3200" b="1" i="1" dirty="0" err="1">
                <a:solidFill>
                  <a:srgbClr val="FF0000"/>
                </a:solidFill>
                <a:latin typeface="Times New Roman" panose="02020603050405020304" pitchFamily="18" charset="0"/>
                <a:cs typeface="Times New Roman" panose="02020603050405020304" pitchFamily="18" charset="0"/>
              </a:rPr>
              <a:t>json.load</a:t>
            </a:r>
            <a:r>
              <a:rPr lang="fr-FR" sz="3200" b="1" i="1"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Cette méthode prend comme paramètre l’objet fichier que vous souhaitez lire.</a:t>
            </a:r>
          </a:p>
          <a:p>
            <a:pPr algn="just"/>
            <a:r>
              <a:rPr lang="fr-FR" sz="3200" dirty="0">
                <a:latin typeface="Times New Roman" panose="02020603050405020304" pitchFamily="18" charset="0"/>
                <a:cs typeface="Times New Roman" panose="02020603050405020304" pitchFamily="18" charset="0"/>
              </a:rPr>
              <a:t> Pour ce faire, tout d’abord nous devons importer le module </a:t>
            </a:r>
            <a:r>
              <a:rPr lang="fr-FR" sz="3200" b="1" i="1" dirty="0" err="1">
                <a:solidFill>
                  <a:schemeClr val="accent3">
                    <a:lumMod val="40000"/>
                    <a:lumOff val="60000"/>
                  </a:schemeClr>
                </a:solidFill>
                <a:latin typeface="Times New Roman" panose="02020603050405020304" pitchFamily="18" charset="0"/>
                <a:cs typeface="Times New Roman" panose="02020603050405020304" pitchFamily="18" charset="0"/>
              </a:rPr>
              <a:t>json</a:t>
            </a:r>
            <a:r>
              <a:rPr lang="fr-FR" sz="3200" dirty="0">
                <a:latin typeface="Times New Roman" panose="02020603050405020304" pitchFamily="18" charset="0"/>
                <a:cs typeface="Times New Roman" panose="02020603050405020304" pitchFamily="18" charset="0"/>
              </a:rPr>
              <a:t> dans notre fichier python créé;</a:t>
            </a:r>
          </a:p>
          <a:p>
            <a:pPr algn="just"/>
            <a:r>
              <a:rPr lang="fr-FR" sz="3200" dirty="0">
                <a:latin typeface="Times New Roman" panose="02020603050405020304" pitchFamily="18" charset="0"/>
                <a:cs typeface="Times New Roman" panose="02020603050405020304" pitchFamily="18" charset="0"/>
              </a:rPr>
              <a:t> Ensuite, nous utilisons l’instruction </a:t>
            </a:r>
            <a:r>
              <a:rPr lang="fr-FR" sz="3200" b="1" i="1" dirty="0" err="1">
                <a:solidFill>
                  <a:schemeClr val="accent3">
                    <a:lumMod val="40000"/>
                    <a:lumOff val="60000"/>
                  </a:schemeClr>
                </a:solidFill>
                <a:latin typeface="Times New Roman" panose="02020603050405020304" pitchFamily="18" charset="0"/>
                <a:cs typeface="Times New Roman" panose="02020603050405020304" pitchFamily="18" charset="0"/>
              </a:rPr>
              <a:t>with</a:t>
            </a:r>
            <a:r>
              <a:rPr lang="fr-FR" sz="3200" dirty="0">
                <a:latin typeface="Times New Roman" panose="02020603050405020304" pitchFamily="18" charset="0"/>
                <a:cs typeface="Times New Roman" panose="02020603050405020304" pitchFamily="18" charset="0"/>
              </a:rPr>
              <a:t> pour lire notre fichier </a:t>
            </a:r>
            <a:r>
              <a:rPr lang="fr-FR" sz="3200" dirty="0" err="1">
                <a:latin typeface="Times New Roman" panose="02020603050405020304" pitchFamily="18" charset="0"/>
                <a:cs typeface="Times New Roman" panose="02020603050405020304" pitchFamily="18" charset="0"/>
              </a:rPr>
              <a:t>json</a:t>
            </a:r>
            <a:r>
              <a:rPr lang="fr-FR" sz="3200" dirty="0">
                <a:latin typeface="Times New Roman" panose="02020603050405020304" pitchFamily="18" charset="0"/>
                <a:cs typeface="Times New Roman" panose="02020603050405020304" pitchFamily="18" charset="0"/>
              </a:rPr>
              <a:t>. </a:t>
            </a:r>
          </a:p>
          <a:p>
            <a:pPr algn="just"/>
            <a:r>
              <a:rPr lang="fr-FR" sz="3200" dirty="0">
                <a:latin typeface="Times New Roman" panose="02020603050405020304" pitchFamily="18" charset="0"/>
                <a:cs typeface="Times New Roman" panose="02020603050405020304" pitchFamily="18" charset="0"/>
              </a:rPr>
              <a:t>Puis, nous utilisons la méthode </a:t>
            </a:r>
            <a:r>
              <a:rPr lang="fr-FR" sz="3200" b="1" i="1" dirty="0" err="1">
                <a:solidFill>
                  <a:schemeClr val="accent3">
                    <a:lumMod val="40000"/>
                    <a:lumOff val="60000"/>
                  </a:schemeClr>
                </a:solidFill>
                <a:latin typeface="Times New Roman" panose="02020603050405020304" pitchFamily="18" charset="0"/>
                <a:cs typeface="Times New Roman" panose="02020603050405020304" pitchFamily="18" charset="0"/>
              </a:rPr>
              <a:t>json.load</a:t>
            </a:r>
            <a:r>
              <a:rPr lang="fr-FR" sz="3200" b="1" i="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fr-FR" sz="3200" dirty="0">
                <a:latin typeface="Times New Roman" panose="02020603050405020304" pitchFamily="18" charset="0"/>
                <a:cs typeface="Times New Roman" panose="02020603050405020304" pitchFamily="18" charset="0"/>
              </a:rPr>
              <a:t>pour convertir le contenu de notre fichier, stocké dans la variable utilisé dans le ‘’</a:t>
            </a:r>
            <a:r>
              <a:rPr lang="fr-FR" sz="3200" dirty="0" err="1">
                <a:latin typeface="Times New Roman" panose="02020603050405020304" pitchFamily="18" charset="0"/>
                <a:cs typeface="Times New Roman" panose="02020603050405020304" pitchFamily="18" charset="0"/>
              </a:rPr>
              <a:t>with</a:t>
            </a:r>
            <a:r>
              <a:rPr lang="fr-FR" sz="3200" dirty="0">
                <a:latin typeface="Times New Roman" panose="02020603050405020304" pitchFamily="18" charset="0"/>
                <a:cs typeface="Times New Roman" panose="02020603050405020304" pitchFamily="18" charset="0"/>
              </a:rPr>
              <a:t>’’, en un dictionnaire;</a:t>
            </a:r>
          </a:p>
          <a:p>
            <a:pPr algn="just"/>
            <a:r>
              <a:rPr lang="fr-FR" sz="3200" dirty="0">
                <a:latin typeface="Times New Roman" panose="02020603050405020304" pitchFamily="18" charset="0"/>
                <a:cs typeface="Times New Roman" panose="02020603050405020304" pitchFamily="18" charset="0"/>
              </a:rPr>
              <a:t> Enfin nous pouvons afficher la valeur de notre dictionnaire.</a:t>
            </a:r>
          </a:p>
        </p:txBody>
      </p:sp>
    </p:spTree>
    <p:extLst>
      <p:ext uri="{BB962C8B-B14F-4D97-AF65-F5344CB8AC3E}">
        <p14:creationId xmlns:p14="http://schemas.microsoft.com/office/powerpoint/2010/main" val="37702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7D1FC90C-D406-2734-EDD6-EA65853AF3C4}"/>
              </a:ext>
            </a:extLst>
          </p:cNvPr>
          <p:cNvPicPr>
            <a:picLocks noGrp="1" noChangeAspect="1"/>
          </p:cNvPicPr>
          <p:nvPr>
            <p:ph idx="1"/>
          </p:nvPr>
        </p:nvPicPr>
        <p:blipFill>
          <a:blip r:embed="rId2"/>
          <a:stretch>
            <a:fillRect/>
          </a:stretch>
        </p:blipFill>
        <p:spPr>
          <a:xfrm>
            <a:off x="1424391" y="392833"/>
            <a:ext cx="9343209" cy="1464541"/>
          </a:xfrm>
        </p:spPr>
      </p:pic>
      <p:pic>
        <p:nvPicPr>
          <p:cNvPr id="9" name="Image 8">
            <a:extLst>
              <a:ext uri="{FF2B5EF4-FFF2-40B4-BE49-F238E27FC236}">
                <a16:creationId xmlns:a16="http://schemas.microsoft.com/office/drawing/2014/main" id="{7BCBC72D-35F6-1004-3573-54565E22554B}"/>
              </a:ext>
            </a:extLst>
          </p:cNvPr>
          <p:cNvPicPr>
            <a:picLocks noChangeAspect="1"/>
          </p:cNvPicPr>
          <p:nvPr/>
        </p:nvPicPr>
        <p:blipFill>
          <a:blip r:embed="rId3"/>
          <a:stretch>
            <a:fillRect/>
          </a:stretch>
        </p:blipFill>
        <p:spPr>
          <a:xfrm>
            <a:off x="1424390" y="2305901"/>
            <a:ext cx="9343210" cy="2367715"/>
          </a:xfrm>
          <a:prstGeom prst="rect">
            <a:avLst/>
          </a:prstGeom>
        </p:spPr>
      </p:pic>
      <p:pic>
        <p:nvPicPr>
          <p:cNvPr id="11" name="Image 10">
            <a:extLst>
              <a:ext uri="{FF2B5EF4-FFF2-40B4-BE49-F238E27FC236}">
                <a16:creationId xmlns:a16="http://schemas.microsoft.com/office/drawing/2014/main" id="{3266B378-B987-5F97-CED3-044675AC43DB}"/>
              </a:ext>
            </a:extLst>
          </p:cNvPr>
          <p:cNvPicPr>
            <a:picLocks noChangeAspect="1"/>
          </p:cNvPicPr>
          <p:nvPr/>
        </p:nvPicPr>
        <p:blipFill>
          <a:blip r:embed="rId4"/>
          <a:stretch>
            <a:fillRect/>
          </a:stretch>
        </p:blipFill>
        <p:spPr>
          <a:xfrm>
            <a:off x="1424391" y="5122143"/>
            <a:ext cx="9343211" cy="1343024"/>
          </a:xfrm>
          <a:prstGeom prst="rect">
            <a:avLst/>
          </a:prstGeom>
        </p:spPr>
      </p:pic>
    </p:spTree>
    <p:extLst>
      <p:ext uri="{BB962C8B-B14F-4D97-AF65-F5344CB8AC3E}">
        <p14:creationId xmlns:p14="http://schemas.microsoft.com/office/powerpoint/2010/main" val="384225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a:pPr>
            <a:r>
              <a:rPr lang="fr-FR" sz="4400" b="1" u="sng" dirty="0">
                <a:solidFill>
                  <a:srgbClr val="FBE66B"/>
                </a:solidFill>
                <a:latin typeface="Times New Roman" panose="02020603050405020304" pitchFamily="18" charset="0"/>
                <a:cs typeface="Times New Roman" panose="02020603050405020304" pitchFamily="18" charset="0"/>
              </a:rPr>
              <a:t>N</a:t>
            </a:r>
            <a:r>
              <a:rPr lang="fr-FR" sz="4400" b="1" u="sng" cap="none" dirty="0">
                <a:solidFill>
                  <a:srgbClr val="FBE66B"/>
                </a:solidFill>
                <a:latin typeface="Times New Roman" panose="02020603050405020304" pitchFamily="18" charset="0"/>
                <a:cs typeface="Times New Roman" panose="02020603050405020304" pitchFamily="18" charset="0"/>
              </a:rPr>
              <a:t>otion de Fichier</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097088"/>
            <a:ext cx="9905999" cy="3976333"/>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Au sens commun, un fichier est une collection, un ensemble de données numériques réunies sous un même nom, enregistrées sur un support de stockage permanent. Il peut être une vidéo, une photo, un morceau de musique ou encore un document. En fonction de la nature du fichier, il peut se catégorifier en un type de fichier reconnaissable grâce à son extension. </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startAt="2"/>
            </a:pPr>
            <a:r>
              <a:rPr lang="fr-FR" sz="4400" b="1" u="sng" cap="none" dirty="0">
                <a:solidFill>
                  <a:srgbClr val="FBE66B"/>
                </a:solidFill>
                <a:latin typeface="Times New Roman" panose="02020603050405020304" pitchFamily="18" charset="0"/>
                <a:cs typeface="Times New Roman" panose="02020603050405020304" pitchFamily="18" charset="0"/>
              </a:rPr>
              <a:t>Les Fichiers Textes</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1828800"/>
            <a:ext cx="9905999" cy="4410682"/>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un fichier texte est un type de fichier dont le contenu représente uniquement une suite de caractères. On les reconnaît par leurs extensions : .txt, .html, .</a:t>
            </a:r>
            <a:r>
              <a:rPr lang="fr-FR" sz="3200" dirty="0" err="1">
                <a:latin typeface="Times New Roman" panose="02020603050405020304" pitchFamily="18" charset="0"/>
                <a:cs typeface="Times New Roman" panose="02020603050405020304" pitchFamily="18" charset="0"/>
              </a:rPr>
              <a:t>ini</a:t>
            </a:r>
            <a:r>
              <a:rPr lang="fr-FR" sz="3200" dirty="0">
                <a:latin typeface="Times New Roman" panose="02020603050405020304" pitchFamily="18" charset="0"/>
                <a:cs typeface="Times New Roman" panose="02020603050405020304" pitchFamily="18" charset="0"/>
              </a:rPr>
              <a:t>, .csv, .log, .conf, .c. Les fichiers textes peuvent être créés, lus, modifiés et supprimés. Pour lire ou modifier le contenu d’un tel fichier, il suffit d’utiliser le bloc-notes ou un éditeur de texte traditionnel.</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42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627856"/>
            <a:ext cx="9905998" cy="1081088"/>
          </a:xfrm>
        </p:spPr>
        <p:txBody>
          <a:bodyPr rtlCol="0">
            <a:normAutofit/>
          </a:bodyPr>
          <a:lstStyle/>
          <a:p>
            <a:pPr algn="ctr" rtl="0"/>
            <a:r>
              <a:rPr lang="fr-FR" sz="3200" u="sng" cap="none" dirty="0">
                <a:latin typeface="Times New Roman" panose="02020603050405020304" pitchFamily="18" charset="0"/>
                <a:cs typeface="Times New Roman" panose="02020603050405020304" pitchFamily="18" charset="0"/>
              </a:rPr>
              <a:t>Exemple de fichier texte</a:t>
            </a:r>
          </a:p>
        </p:txBody>
      </p:sp>
      <p:pic>
        <p:nvPicPr>
          <p:cNvPr id="4" name="Espace réservé du contenu 3">
            <a:extLst>
              <a:ext uri="{FF2B5EF4-FFF2-40B4-BE49-F238E27FC236}">
                <a16:creationId xmlns:a16="http://schemas.microsoft.com/office/drawing/2014/main" id="{2CF3FB9C-D2A5-717B-BF27-80CB3BF6FACC}"/>
              </a:ext>
            </a:extLst>
          </p:cNvPr>
          <p:cNvPicPr>
            <a:picLocks noGrp="1" noChangeAspect="1"/>
          </p:cNvPicPr>
          <p:nvPr>
            <p:ph idx="1"/>
          </p:nvPr>
        </p:nvPicPr>
        <p:blipFill>
          <a:blip r:embed="rId3"/>
          <a:stretch>
            <a:fillRect/>
          </a:stretch>
        </p:blipFill>
        <p:spPr>
          <a:xfrm>
            <a:off x="3314230" y="1708944"/>
            <a:ext cx="5560361" cy="4202707"/>
          </a:xfrm>
        </p:spPr>
      </p:pic>
    </p:spTree>
    <p:extLst>
      <p:ext uri="{BB962C8B-B14F-4D97-AF65-F5344CB8AC3E}">
        <p14:creationId xmlns:p14="http://schemas.microsoft.com/office/powerpoint/2010/main" val="386096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400050"/>
            <a:ext cx="9905998" cy="1068388"/>
          </a:xfrm>
        </p:spPr>
        <p:txBody>
          <a:bodyPr rtlCol="0">
            <a:normAutofit/>
          </a:bodyPr>
          <a:lstStyle/>
          <a:p>
            <a:pPr marL="857250" indent="-857250" algn="ctr" rtl="0">
              <a:buFont typeface="+mj-lt"/>
              <a:buAutoNum type="romanUcPeriod" startAt="3"/>
            </a:pPr>
            <a:r>
              <a:rPr lang="fr-FR" sz="4400" b="1" u="sng" cap="none" dirty="0">
                <a:solidFill>
                  <a:srgbClr val="FBE66B"/>
                </a:solidFill>
                <a:latin typeface="Times New Roman" panose="02020603050405020304" pitchFamily="18" charset="0"/>
                <a:cs typeface="Times New Roman" panose="02020603050405020304" pitchFamily="18" charset="0"/>
              </a:rPr>
              <a:t>Les Fichier Binaires </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1543050"/>
            <a:ext cx="9905999" cy="4543425"/>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Un fichier binaire est un fichier qui ne contient pas de texte. Il est utilisé pour stocker des données sous forme d’octets, qui sont généralement interprétés comme autre chose que des caractères textuels. Ces fichiers contiennent généralement des instructions dans leurs en-têtes pour déterminer comment lire les données qui y sont stockées. Ils peuvent être utilisés pour stocker tout type de données dans un ordinateur.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34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627856"/>
            <a:ext cx="9905998" cy="1081088"/>
          </a:xfrm>
        </p:spPr>
        <p:txBody>
          <a:bodyPr rtlCol="0">
            <a:normAutofit/>
          </a:bodyPr>
          <a:lstStyle/>
          <a:p>
            <a:pPr algn="ctr" rtl="0"/>
            <a:r>
              <a:rPr lang="fr-FR" sz="3200" u="sng" cap="none" dirty="0">
                <a:latin typeface="Times New Roman" panose="02020603050405020304" pitchFamily="18" charset="0"/>
                <a:cs typeface="Times New Roman" panose="02020603050405020304" pitchFamily="18" charset="0"/>
              </a:rPr>
              <a:t>Exemple de fichier binaire</a:t>
            </a:r>
          </a:p>
        </p:txBody>
      </p:sp>
      <p:pic>
        <p:nvPicPr>
          <p:cNvPr id="7" name="Espace réservé du contenu 6">
            <a:extLst>
              <a:ext uri="{FF2B5EF4-FFF2-40B4-BE49-F238E27FC236}">
                <a16:creationId xmlns:a16="http://schemas.microsoft.com/office/drawing/2014/main" id="{B78EEE86-8DE3-952B-7347-3F806CF0A2CE}"/>
              </a:ext>
            </a:extLst>
          </p:cNvPr>
          <p:cNvPicPr>
            <a:picLocks noGrp="1" noChangeAspect="1"/>
          </p:cNvPicPr>
          <p:nvPr>
            <p:ph idx="1"/>
          </p:nvPr>
        </p:nvPicPr>
        <p:blipFill>
          <a:blip r:embed="rId3"/>
          <a:stretch>
            <a:fillRect/>
          </a:stretch>
        </p:blipFill>
        <p:spPr>
          <a:xfrm>
            <a:off x="2938462" y="1636395"/>
            <a:ext cx="6315075" cy="4420552"/>
          </a:xfrm>
        </p:spPr>
      </p:pic>
    </p:spTree>
    <p:extLst>
      <p:ext uri="{BB962C8B-B14F-4D97-AF65-F5344CB8AC3E}">
        <p14:creationId xmlns:p14="http://schemas.microsoft.com/office/powerpoint/2010/main" val="46068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381662"/>
            <a:ext cx="9905998" cy="866113"/>
          </a:xfrm>
        </p:spPr>
        <p:txBody>
          <a:bodyPr rtlCol="0">
            <a:normAutofit/>
          </a:bodyPr>
          <a:lstStyle/>
          <a:p>
            <a:pPr marL="857250" indent="-857250" algn="ctr" rtl="0">
              <a:buFont typeface="+mj-lt"/>
              <a:buAutoNum type="romanUcPeriod" startAt="4"/>
            </a:pPr>
            <a:r>
              <a:rPr lang="fr-FR" sz="4400" b="1" u="sng" cap="none" dirty="0">
                <a:solidFill>
                  <a:srgbClr val="FBE66B"/>
                </a:solidFill>
                <a:latin typeface="Times New Roman" panose="02020603050405020304" pitchFamily="18" charset="0"/>
                <a:cs typeface="Times New Roman" panose="02020603050405020304" pitchFamily="18" charset="0"/>
              </a:rPr>
              <a:t>Les Fichiers JSON</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1478182"/>
            <a:ext cx="9905999" cy="4636868"/>
          </a:xfrm>
        </p:spPr>
        <p:txBody>
          <a:bodyPr>
            <a:normAutofit fontScale="92500"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Un fichier JSON est un fichier qui conserve des structures de données simples et des éléments au format JavaScript Object Notation (JSON), un modèle standard d'échange de données. Il est essentiellement destiné à assurer la transmission de données depuis une application Web vers un serveur et vice-versa. Les fichiers JSON sont légers, sous forme de texte, peuvent être lus par l'homme et peuvent être modifiés à l'aide d'un logiciel de traitement de texte. On les reconnaît par leurs extensions ‘’</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err="1">
                <a:solidFill>
                  <a:srgbClr val="FF0000"/>
                </a:solidFill>
                <a:latin typeface="Times New Roman" panose="02020603050405020304" pitchFamily="18" charset="0"/>
                <a:cs typeface="Times New Roman" panose="02020603050405020304" pitchFamily="18" charset="0"/>
              </a:rPr>
              <a:t>json</a:t>
            </a:r>
            <a:r>
              <a:rPr lang="fr-FR" sz="3200" dirty="0">
                <a:latin typeface="Times New Roman" panose="02020603050405020304" pitchFamily="18" charset="0"/>
                <a:cs typeface="Times New Roman" panose="02020603050405020304" pitchFamily="18" charset="0"/>
              </a:rPr>
              <a:t>’’ présents à la fin de leurs nom.</a:t>
            </a:r>
          </a:p>
        </p:txBody>
      </p:sp>
    </p:spTree>
    <p:extLst>
      <p:ext uri="{BB962C8B-B14F-4D97-AF65-F5344CB8AC3E}">
        <p14:creationId xmlns:p14="http://schemas.microsoft.com/office/powerpoint/2010/main" val="228292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627856"/>
            <a:ext cx="9905998" cy="1081088"/>
          </a:xfrm>
        </p:spPr>
        <p:txBody>
          <a:bodyPr rtlCol="0">
            <a:normAutofit/>
          </a:bodyPr>
          <a:lstStyle/>
          <a:p>
            <a:pPr algn="ctr" rtl="0"/>
            <a:r>
              <a:rPr lang="fr-FR" sz="3200" u="sng" cap="none" dirty="0">
                <a:latin typeface="Times New Roman" panose="02020603050405020304" pitchFamily="18" charset="0"/>
                <a:cs typeface="Times New Roman" panose="02020603050405020304" pitchFamily="18" charset="0"/>
              </a:rPr>
              <a:t>Exemple de fichier JSON</a:t>
            </a:r>
          </a:p>
        </p:txBody>
      </p:sp>
      <p:pic>
        <p:nvPicPr>
          <p:cNvPr id="7" name="Espace réservé du contenu 6">
            <a:extLst>
              <a:ext uri="{FF2B5EF4-FFF2-40B4-BE49-F238E27FC236}">
                <a16:creationId xmlns:a16="http://schemas.microsoft.com/office/drawing/2014/main" id="{B3E62DE4-E089-2BB5-C162-1FFD64E428D6}"/>
              </a:ext>
            </a:extLst>
          </p:cNvPr>
          <p:cNvPicPr>
            <a:picLocks noGrp="1" noChangeAspect="1"/>
          </p:cNvPicPr>
          <p:nvPr>
            <p:ph idx="1"/>
          </p:nvPr>
        </p:nvPicPr>
        <p:blipFill>
          <a:blip r:embed="rId3"/>
          <a:stretch>
            <a:fillRect/>
          </a:stretch>
        </p:blipFill>
        <p:spPr>
          <a:xfrm>
            <a:off x="1667273" y="1838325"/>
            <a:ext cx="8854279" cy="3952875"/>
          </a:xfrm>
        </p:spPr>
      </p:pic>
    </p:spTree>
    <p:extLst>
      <p:ext uri="{BB962C8B-B14F-4D97-AF65-F5344CB8AC3E}">
        <p14:creationId xmlns:p14="http://schemas.microsoft.com/office/powerpoint/2010/main" val="300501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3" y="372532"/>
            <a:ext cx="9905998" cy="1015861"/>
          </a:xfrm>
        </p:spPr>
        <p:txBody>
          <a:bodyPr rtlCol="0">
            <a:normAutofit/>
          </a:bodyPr>
          <a:lstStyle/>
          <a:p>
            <a:pPr marL="742950" indent="-742950" algn="ctr" rtl="0">
              <a:buFont typeface="+mj-lt"/>
              <a:buAutoNum type="arabicPeriod"/>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Créer un fichier JSON</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3" y="1512710"/>
            <a:ext cx="9905999" cy="4678539"/>
          </a:xfrm>
        </p:spPr>
        <p:txBody>
          <a:bodyPr>
            <a:normAutofit/>
          </a:bodyPr>
          <a:lstStyle/>
          <a:p>
            <a:pPr marL="0" indent="0" algn="just">
              <a:spcBef>
                <a:spcPts val="0"/>
              </a:spcBef>
              <a:buNone/>
            </a:pPr>
            <a:endParaRPr lang="en-US" sz="2800" dirty="0">
              <a:solidFill>
                <a:srgbClr val="FF9999"/>
              </a:solidFill>
              <a:latin typeface="Times New Roman" panose="02020603050405020304" pitchFamily="18" charset="0"/>
              <a:cs typeface="Times New Roman" panose="02020603050405020304" pitchFamily="18" charset="0"/>
            </a:endParaRPr>
          </a:p>
          <a:p>
            <a:pPr marL="0" indent="0" algn="just">
              <a:buNone/>
            </a:pPr>
            <a:endParaRPr lang="fr-FR" sz="2800" dirty="0">
              <a:solidFill>
                <a:srgbClr val="FF9999"/>
              </a:solidFill>
              <a:latin typeface="Times New Roman" panose="02020603050405020304" pitchFamily="18" charset="0"/>
              <a:cs typeface="Times New Roman" panose="02020603050405020304" pitchFamily="18" charset="0"/>
            </a:endParaRPr>
          </a:p>
        </p:txBody>
      </p:sp>
      <p:sp>
        <p:nvSpPr>
          <p:cNvPr id="3" name="Espace réservé du contenu 4">
            <a:extLst>
              <a:ext uri="{FF2B5EF4-FFF2-40B4-BE49-F238E27FC236}">
                <a16:creationId xmlns:a16="http://schemas.microsoft.com/office/drawing/2014/main" id="{164BE6E1-830F-4990-6826-BE42D26BE532}"/>
              </a:ext>
            </a:extLst>
          </p:cNvPr>
          <p:cNvSpPr txBox="1">
            <a:spLocks/>
          </p:cNvSpPr>
          <p:nvPr/>
        </p:nvSpPr>
        <p:spPr>
          <a:xfrm>
            <a:off x="1143000" y="1249758"/>
            <a:ext cx="9905999" cy="51796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fr-FR" sz="3200" dirty="0">
                <a:latin typeface="Times New Roman" panose="02020603050405020304" pitchFamily="18" charset="0"/>
                <a:cs typeface="Times New Roman" panose="02020603050405020304" pitchFamily="18" charset="0"/>
              </a:rPr>
              <a:t>Pour ce faire, tout d’abord nous devons importer le module </a:t>
            </a:r>
            <a:r>
              <a:rPr lang="fr-FR" sz="3200" i="1" dirty="0" err="1">
                <a:solidFill>
                  <a:srgbClr val="FFFF00"/>
                </a:solidFill>
                <a:latin typeface="Times New Roman" panose="02020603050405020304" pitchFamily="18" charset="0"/>
                <a:cs typeface="Times New Roman" panose="02020603050405020304" pitchFamily="18" charset="0"/>
              </a:rPr>
              <a:t>json</a:t>
            </a:r>
            <a:r>
              <a:rPr lang="fr-FR" sz="3200" i="1" dirty="0">
                <a:solidFill>
                  <a:srgbClr val="FFFF00"/>
                </a:solidFill>
                <a:latin typeface="Times New Roman" panose="02020603050405020304" pitchFamily="18" charset="0"/>
                <a:cs typeface="Times New Roman" panose="02020603050405020304" pitchFamily="18" charset="0"/>
              </a:rPr>
              <a:t> </a:t>
            </a:r>
            <a:r>
              <a:rPr lang="fr-FR" sz="3200" dirty="0">
                <a:latin typeface="Times New Roman" panose="02020603050405020304" pitchFamily="18" charset="0"/>
                <a:cs typeface="Times New Roman" panose="02020603050405020304" pitchFamily="18" charset="0"/>
              </a:rPr>
              <a:t>dans notre fichier python créé, ensuite il faut stocker le nom du fichier JSON dans une variable;</a:t>
            </a:r>
          </a:p>
          <a:p>
            <a:pPr algn="just"/>
            <a:r>
              <a:rPr lang="fr-FR" sz="3200" dirty="0">
                <a:latin typeface="Times New Roman" panose="02020603050405020304" pitchFamily="18" charset="0"/>
                <a:cs typeface="Times New Roman" panose="02020603050405020304" pitchFamily="18" charset="0"/>
              </a:rPr>
              <a:t>Il faut créer et ouvrir un nouveau fichier avec le nom que nous avons choisi en mode </a:t>
            </a:r>
            <a:r>
              <a:rPr lang="fr-FR" sz="3200" dirty="0" err="1">
                <a:solidFill>
                  <a:srgbClr val="FFFF00"/>
                </a:solidFill>
                <a:latin typeface="Times New Roman" panose="02020603050405020304" pitchFamily="18" charset="0"/>
                <a:cs typeface="Times New Roman" panose="02020603050405020304" pitchFamily="18" charset="0"/>
              </a:rPr>
              <a:t>write</a:t>
            </a:r>
            <a:r>
              <a:rPr lang="fr-FR" sz="3200" dirty="0">
                <a:latin typeface="Times New Roman" panose="02020603050405020304" pitchFamily="18" charset="0"/>
                <a:cs typeface="Times New Roman" panose="02020603050405020304" pitchFamily="18" charset="0"/>
              </a:rPr>
              <a:t>. </a:t>
            </a:r>
          </a:p>
          <a:p>
            <a:pPr algn="just"/>
            <a:r>
              <a:rPr lang="fr-FR" sz="3200" dirty="0">
                <a:latin typeface="Times New Roman" panose="02020603050405020304" pitchFamily="18" charset="0"/>
                <a:cs typeface="Times New Roman" panose="02020603050405020304" pitchFamily="18" charset="0"/>
              </a:rPr>
              <a:t>Enfin, nous fermons le fichier et le programme se ferme. Un fichier JSON du nom que nous avons défini dans le programme sera créé dans le répertoire courant. Si un fichier avec le même nom et la même extension existe dans le répertoire de travail, le contenu de ce fichier sera écrasé.</a:t>
            </a:r>
          </a:p>
        </p:txBody>
      </p:sp>
    </p:spTree>
    <p:extLst>
      <p:ext uri="{BB962C8B-B14F-4D97-AF65-F5344CB8AC3E}">
        <p14:creationId xmlns:p14="http://schemas.microsoft.com/office/powerpoint/2010/main" val="1869046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398</TotalTime>
  <Words>579</Words>
  <Application>Microsoft Office PowerPoint</Application>
  <PresentationFormat>Grand écran</PresentationFormat>
  <Paragraphs>35</Paragraphs>
  <Slides>12</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Algerian</vt:lpstr>
      <vt:lpstr>Arial</vt:lpstr>
      <vt:lpstr>Calibri</vt:lpstr>
      <vt:lpstr>Script MT Bold</vt:lpstr>
      <vt:lpstr>Times New Roman</vt:lpstr>
      <vt:lpstr>Tw Cen MT</vt:lpstr>
      <vt:lpstr>Circuit</vt:lpstr>
      <vt:lpstr>« Les fichiers »</vt:lpstr>
      <vt:lpstr>Notion de Fichier</vt:lpstr>
      <vt:lpstr>Les Fichiers Textes</vt:lpstr>
      <vt:lpstr>Exemple de fichier texte</vt:lpstr>
      <vt:lpstr>Les Fichier Binaires </vt:lpstr>
      <vt:lpstr>Exemple de fichier binaire</vt:lpstr>
      <vt:lpstr>Les Fichiers JSON</vt:lpstr>
      <vt:lpstr>Exemple de fichier JSON</vt:lpstr>
      <vt:lpstr>Créer un fichier JSON</vt:lpstr>
      <vt:lpstr>Présentation PowerPoint</vt:lpstr>
      <vt:lpstr>Parcourir un fichier JSON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 TUPLES »</dc:title>
  <dc:creator>Kokou 2.0</dc:creator>
  <cp:lastModifiedBy>Kokou 2.0</cp:lastModifiedBy>
  <cp:revision>4</cp:revision>
  <dcterms:created xsi:type="dcterms:W3CDTF">2022-10-16T09:04:30Z</dcterms:created>
  <dcterms:modified xsi:type="dcterms:W3CDTF">2022-10-21T11:19:30Z</dcterms:modified>
</cp:coreProperties>
</file>