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5" r:id="rId15"/>
    <p:sldId id="276" r:id="rId16"/>
    <p:sldId id="277" r:id="rId17"/>
    <p:sldId id="278" r:id="rId18"/>
    <p:sldId id="271"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66B"/>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16/10/2022</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16/10/2022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13</a:t>
            </a:fld>
            <a:endParaRPr lang="fr-FR"/>
          </a:p>
        </p:txBody>
      </p:sp>
    </p:spTree>
    <p:extLst>
      <p:ext uri="{BB962C8B-B14F-4D97-AF65-F5344CB8AC3E}">
        <p14:creationId xmlns:p14="http://schemas.microsoft.com/office/powerpoint/2010/main" val="2181098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14</a:t>
            </a:fld>
            <a:endParaRPr lang="fr-FR"/>
          </a:p>
        </p:txBody>
      </p:sp>
    </p:spTree>
    <p:extLst>
      <p:ext uri="{BB962C8B-B14F-4D97-AF65-F5344CB8AC3E}">
        <p14:creationId xmlns:p14="http://schemas.microsoft.com/office/powerpoint/2010/main" val="330561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15</a:t>
            </a:fld>
            <a:endParaRPr lang="fr-FR"/>
          </a:p>
        </p:txBody>
      </p:sp>
    </p:spTree>
    <p:extLst>
      <p:ext uri="{BB962C8B-B14F-4D97-AF65-F5344CB8AC3E}">
        <p14:creationId xmlns:p14="http://schemas.microsoft.com/office/powerpoint/2010/main" val="113582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16</a:t>
            </a:fld>
            <a:endParaRPr lang="fr-FR"/>
          </a:p>
        </p:txBody>
      </p:sp>
    </p:spTree>
    <p:extLst>
      <p:ext uri="{BB962C8B-B14F-4D97-AF65-F5344CB8AC3E}">
        <p14:creationId xmlns:p14="http://schemas.microsoft.com/office/powerpoint/2010/main" val="188151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17</a:t>
            </a:fld>
            <a:endParaRPr lang="fr-FR"/>
          </a:p>
        </p:txBody>
      </p:sp>
    </p:spTree>
    <p:extLst>
      <p:ext uri="{BB962C8B-B14F-4D97-AF65-F5344CB8AC3E}">
        <p14:creationId xmlns:p14="http://schemas.microsoft.com/office/powerpoint/2010/main" val="300052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18</a:t>
            </a:fld>
            <a:endParaRPr lang="fr-FR"/>
          </a:p>
        </p:txBody>
      </p:sp>
    </p:spTree>
    <p:extLst>
      <p:ext uri="{BB962C8B-B14F-4D97-AF65-F5344CB8AC3E}">
        <p14:creationId xmlns:p14="http://schemas.microsoft.com/office/powerpoint/2010/main" val="290380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2</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3</a:t>
            </a:fld>
            <a:endParaRPr lang="fr-FR"/>
          </a:p>
        </p:txBody>
      </p:sp>
    </p:spTree>
    <p:extLst>
      <p:ext uri="{BB962C8B-B14F-4D97-AF65-F5344CB8AC3E}">
        <p14:creationId xmlns:p14="http://schemas.microsoft.com/office/powerpoint/2010/main" val="3509056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5</a:t>
            </a:fld>
            <a:endParaRPr lang="fr-FR"/>
          </a:p>
        </p:txBody>
      </p:sp>
    </p:spTree>
    <p:extLst>
      <p:ext uri="{BB962C8B-B14F-4D97-AF65-F5344CB8AC3E}">
        <p14:creationId xmlns:p14="http://schemas.microsoft.com/office/powerpoint/2010/main" val="875803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6</a:t>
            </a:fld>
            <a:endParaRPr lang="fr-FR"/>
          </a:p>
        </p:txBody>
      </p:sp>
    </p:spTree>
    <p:extLst>
      <p:ext uri="{BB962C8B-B14F-4D97-AF65-F5344CB8AC3E}">
        <p14:creationId xmlns:p14="http://schemas.microsoft.com/office/powerpoint/2010/main" val="206727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76973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8</a:t>
            </a:fld>
            <a:endParaRPr lang="fr-FR"/>
          </a:p>
        </p:txBody>
      </p:sp>
    </p:spTree>
    <p:extLst>
      <p:ext uri="{BB962C8B-B14F-4D97-AF65-F5344CB8AC3E}">
        <p14:creationId xmlns:p14="http://schemas.microsoft.com/office/powerpoint/2010/main" val="341128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10</a:t>
            </a:fld>
            <a:endParaRPr lang="fr-FR"/>
          </a:p>
        </p:txBody>
      </p:sp>
    </p:spTree>
    <p:extLst>
      <p:ext uri="{BB962C8B-B14F-4D97-AF65-F5344CB8AC3E}">
        <p14:creationId xmlns:p14="http://schemas.microsoft.com/office/powerpoint/2010/main" val="16637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12</a:t>
            </a:fld>
            <a:endParaRPr lang="fr-FR"/>
          </a:p>
        </p:txBody>
      </p:sp>
    </p:spTree>
    <p:extLst>
      <p:ext uri="{BB962C8B-B14F-4D97-AF65-F5344CB8AC3E}">
        <p14:creationId xmlns:p14="http://schemas.microsoft.com/office/powerpoint/2010/main" val="1064510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16/10/2022</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16/10/2022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16/10/2022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16/10/2022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16/10/2022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16/10/2022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2">
              <a:lumMod val="75000"/>
            </a:schemeClr>
          </a:fgClr>
          <a:bgClr>
            <a:schemeClr val="bg1">
              <a:lumMod val="95000"/>
              <a:lumOff val="5000"/>
            </a:schemeClr>
          </a:bgClr>
        </a:pattFill>
        <a:effectLst/>
      </p:bgPr>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16/10/2022</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75000"/>
            </a:schemeClr>
          </a:fgClr>
          <a:bgClr>
            <a:schemeClr val="bg1">
              <a:lumMod val="95000"/>
              <a:lumOff val="5000"/>
            </a:schemeClr>
          </a:bgClr>
        </a:pattFill>
        <a:effectLst/>
      </p:bgPr>
    </p:bg>
    <p:spTree>
      <p:nvGrpSpPr>
        <p:cNvPr id="1" name=""/>
        <p:cNvGrpSpPr/>
        <p:nvPr/>
      </p:nvGrpSpPr>
      <p:grpSpPr>
        <a:xfrm>
          <a:off x="0" y="0"/>
          <a:ext cx="0" cy="0"/>
          <a:chOff x="0" y="0"/>
          <a:chExt cx="0" cy="0"/>
        </a:xfrm>
      </p:grpSpPr>
      <p:sp>
        <p:nvSpPr>
          <p:cNvPr id="7" name="Parchemin : horizontal 6">
            <a:extLst>
              <a:ext uri="{FF2B5EF4-FFF2-40B4-BE49-F238E27FC236}">
                <a16:creationId xmlns:a16="http://schemas.microsoft.com/office/drawing/2014/main" id="{7AF0EEA9-CF47-C090-2E03-4A7A5B2AC3F5}"/>
              </a:ext>
            </a:extLst>
          </p:cNvPr>
          <p:cNvSpPr/>
          <p:nvPr/>
        </p:nvSpPr>
        <p:spPr>
          <a:xfrm>
            <a:off x="2556933" y="1996943"/>
            <a:ext cx="7078133" cy="2517422"/>
          </a:xfrm>
          <a:prstGeom prst="horizontalScroll">
            <a:avLst/>
          </a:prstGeom>
          <a:solidFill>
            <a:schemeClr val="tx2">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777096" y="2421246"/>
            <a:ext cx="10637806" cy="1308630"/>
          </a:xfrm>
        </p:spPr>
        <p:txBody>
          <a:bodyPr rtlCol="0">
            <a:normAutofit/>
            <a:scene3d>
              <a:camera prst="obliqueBottomRight"/>
              <a:lightRig rig="threePt" dir="t"/>
            </a:scene3d>
            <a:sp3d prstMaterial="metal"/>
          </a:bodyPr>
          <a:lstStyle/>
          <a:p>
            <a:pPr algn="ctr" rtl="0"/>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Les</a:t>
            </a:r>
            <a:r>
              <a:rPr lang="fr-FR" sz="6600" b="1"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a:t>
            </a:r>
            <a:r>
              <a:rPr lang="fr-FR" sz="6600" dirty="0" err="1">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SETs</a:t>
            </a:r>
            <a:r>
              <a:rPr lang="fr-FR" sz="6600" b="1"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 </a:t>
            </a:r>
            <a:r>
              <a:rPr lang="fr-FR" sz="6600" dirty="0">
                <a:effectLst>
                  <a:glow rad="139700">
                    <a:schemeClr val="accent2">
                      <a:satMod val="175000"/>
                      <a:alpha val="40000"/>
                    </a:schemeClr>
                  </a:glow>
                  <a:outerShdw blurRad="60007" dist="200025" dir="15000000" sy="30000" kx="-1800000" algn="bl" rotWithShape="0">
                    <a:prstClr val="black">
                      <a:alpha val="32000"/>
                    </a:prstClr>
                  </a:outerShdw>
                </a:effectLst>
                <a:latin typeface="Algerian" panose="04020705040A02060702" pitchFamily="82" charset="0"/>
              </a:rPr>
              <a:t>’’</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a:xfrm>
            <a:off x="7457018" y="6260571"/>
            <a:ext cx="4639732" cy="597429"/>
          </a:xfrm>
        </p:spPr>
        <p:txBody>
          <a:bodyPr rtlCol="0">
            <a:normAutofit/>
          </a:bodyPr>
          <a:lstStyle/>
          <a:p>
            <a:pPr algn="ctr" rtl="0"/>
            <a:r>
              <a:rPr lang="fr-FR" sz="2400" b="1" dirty="0">
                <a:latin typeface="Times New Roman" panose="02020603050405020304" pitchFamily="18" charset="0"/>
                <a:ea typeface="Tahoma" panose="020B0604030504040204" pitchFamily="34" charset="0"/>
                <a:cs typeface="Times New Roman" panose="02020603050405020304" pitchFamily="18" charset="0"/>
              </a:rPr>
              <a:t>K</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okou</a:t>
            </a:r>
            <a:r>
              <a:rPr lang="fr-FR" sz="2400" b="1" dirty="0">
                <a:latin typeface="Times New Roman" panose="02020603050405020304" pitchFamily="18" charset="0"/>
                <a:ea typeface="Tahoma" panose="020B0604030504040204" pitchFamily="34" charset="0"/>
                <a:cs typeface="Times New Roman" panose="02020603050405020304" pitchFamily="18" charset="0"/>
              </a:rPr>
              <a:t> G</a:t>
            </a:r>
            <a:r>
              <a:rPr lang="fr-FR" sz="2400" b="1" cap="none" dirty="0">
                <a:latin typeface="Times New Roman" panose="02020603050405020304" pitchFamily="18" charset="0"/>
                <a:ea typeface="Tahoma" panose="020B0604030504040204" pitchFamily="34" charset="0"/>
                <a:cs typeface="Times New Roman" panose="02020603050405020304" pitchFamily="18" charset="0"/>
              </a:rPr>
              <a:t>odwin</a:t>
            </a:r>
            <a:r>
              <a:rPr lang="fr-FR" sz="2400" b="1" dirty="0">
                <a:latin typeface="Times New Roman" panose="02020603050405020304" pitchFamily="18" charset="0"/>
                <a:ea typeface="Tahoma" panose="020B0604030504040204" pitchFamily="34" charset="0"/>
                <a:cs typeface="Times New Roman" panose="02020603050405020304" pitchFamily="18" charset="0"/>
              </a:rPr>
              <a:t> TCHAKPANA</a:t>
            </a:r>
          </a:p>
        </p:txBody>
      </p:sp>
      <p:sp>
        <p:nvSpPr>
          <p:cNvPr id="4" name="Signe Moins 3">
            <a:extLst>
              <a:ext uri="{FF2B5EF4-FFF2-40B4-BE49-F238E27FC236}">
                <a16:creationId xmlns:a16="http://schemas.microsoft.com/office/drawing/2014/main" id="{07F8813F-5802-3081-618B-94731791C88F}"/>
              </a:ext>
            </a:extLst>
          </p:cNvPr>
          <p:cNvSpPr/>
          <p:nvPr/>
        </p:nvSpPr>
        <p:spPr>
          <a:xfrm>
            <a:off x="3476977" y="3569891"/>
            <a:ext cx="5238044" cy="159985"/>
          </a:xfrm>
          <a:prstGeom prst="mathMinus">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Sous-titre 2">
            <a:extLst>
              <a:ext uri="{FF2B5EF4-FFF2-40B4-BE49-F238E27FC236}">
                <a16:creationId xmlns:a16="http://schemas.microsoft.com/office/drawing/2014/main" id="{ECED5250-A3FE-E06A-B238-CF8CD9EDD28A}"/>
              </a:ext>
            </a:extLst>
          </p:cNvPr>
          <p:cNvSpPr txBox="1">
            <a:spLocks/>
          </p:cNvSpPr>
          <p:nvPr/>
        </p:nvSpPr>
        <p:spPr>
          <a:xfrm>
            <a:off x="9460088" y="48419"/>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L2-GLRS B</a:t>
            </a:r>
          </a:p>
        </p:txBody>
      </p:sp>
      <p:sp>
        <p:nvSpPr>
          <p:cNvPr id="6" name="Sous-titre 2">
            <a:extLst>
              <a:ext uri="{FF2B5EF4-FFF2-40B4-BE49-F238E27FC236}">
                <a16:creationId xmlns:a16="http://schemas.microsoft.com/office/drawing/2014/main" id="{28A3C5B2-F91E-9093-5AB1-B84ECF7B9FD8}"/>
              </a:ext>
            </a:extLst>
          </p:cNvPr>
          <p:cNvSpPr txBox="1">
            <a:spLocks/>
          </p:cNvSpPr>
          <p:nvPr/>
        </p:nvSpPr>
        <p:spPr>
          <a:xfrm>
            <a:off x="9460088" y="443530"/>
            <a:ext cx="2731912" cy="597429"/>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sz="2400" b="1" dirty="0">
                <a:solidFill>
                  <a:schemeClr val="tx1"/>
                </a:solidFill>
                <a:latin typeface="Script MT Bold" panose="03040602040607080904" pitchFamily="66" charset="0"/>
                <a:ea typeface="Tahoma" panose="020B0604030504040204" pitchFamily="34" charset="0"/>
                <a:cs typeface="Times New Roman" panose="02020603050405020304" pitchFamily="18" charset="0"/>
              </a:rPr>
              <a:t>2022-2023</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3" y="676060"/>
            <a:ext cx="9905998" cy="1015861"/>
          </a:xfrm>
        </p:spPr>
        <p:txBody>
          <a:bodyPr rtlCol="0">
            <a:normAutofit/>
          </a:bodyPr>
          <a:lstStyle/>
          <a:p>
            <a:pPr marL="742950" indent="-742950" algn="ctr" rtl="0">
              <a:buFont typeface="+mj-lt"/>
              <a:buAutoNum type="arabicPeriod" startAt="2"/>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Retirer certains éléments d'un set</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3" y="2084211"/>
            <a:ext cx="9905999" cy="3081868"/>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On peut retirer les éléments d'un set grâce aux méthodes </a:t>
            </a:r>
            <a:r>
              <a:rPr lang="fr-FR" sz="3200" b="1" dirty="0">
                <a:solidFill>
                  <a:srgbClr val="FF0000"/>
                </a:solidFill>
                <a:latin typeface="Times New Roman" panose="02020603050405020304" pitchFamily="18" charset="0"/>
                <a:cs typeface="Times New Roman" panose="02020603050405020304" pitchFamily="18" charset="0"/>
              </a:rPr>
              <a:t>discard</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item</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et </a:t>
            </a:r>
            <a:r>
              <a:rPr lang="fr-FR" sz="3200" b="1" dirty="0">
                <a:solidFill>
                  <a:srgbClr val="FF0000"/>
                </a:solidFill>
                <a:latin typeface="Times New Roman" panose="02020603050405020304" pitchFamily="18" charset="0"/>
                <a:cs typeface="Times New Roman" panose="02020603050405020304" pitchFamily="18" charset="0"/>
              </a:rPr>
              <a:t>remove</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item</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a:t>
            </a:r>
          </a:p>
          <a:p>
            <a:pPr marL="0" indent="0" algn="just">
              <a:buNone/>
            </a:pPr>
            <a:r>
              <a:rPr lang="fr-FR" sz="3200" dirty="0">
                <a:latin typeface="Times New Roman" panose="02020603050405020304" pitchFamily="18" charset="0"/>
                <a:cs typeface="Times New Roman" panose="02020603050405020304" pitchFamily="18" charset="0"/>
              </a:rPr>
              <a:t>La méthode </a:t>
            </a:r>
            <a:r>
              <a:rPr lang="fr-FR" sz="3200" b="1" i="1" dirty="0">
                <a:latin typeface="Times New Roman" panose="02020603050405020304" pitchFamily="18" charset="0"/>
                <a:cs typeface="Times New Roman" panose="02020603050405020304" pitchFamily="18" charset="0"/>
              </a:rPr>
              <a:t>discard</a:t>
            </a:r>
            <a:r>
              <a:rPr lang="fr-FR" sz="3200" dirty="0">
                <a:latin typeface="Times New Roman" panose="02020603050405020304" pitchFamily="18" charset="0"/>
                <a:cs typeface="Times New Roman" panose="02020603050405020304" pitchFamily="18" charset="0"/>
              </a:rPr>
              <a:t> ne modifie pas le set si l'élément à supprimer n'est pas présent dans le set à l'inverse de </a:t>
            </a:r>
            <a:r>
              <a:rPr lang="fr-FR" sz="3200" b="1" i="1" dirty="0">
                <a:latin typeface="Times New Roman" panose="02020603050405020304" pitchFamily="18" charset="0"/>
                <a:cs typeface="Times New Roman" panose="02020603050405020304" pitchFamily="18" charset="0"/>
              </a:rPr>
              <a:t>remove</a:t>
            </a:r>
            <a:r>
              <a:rPr lang="fr-FR" sz="3200" dirty="0">
                <a:latin typeface="Times New Roman" panose="02020603050405020304" pitchFamily="18" charset="0"/>
                <a:cs typeface="Times New Roman" panose="02020603050405020304" pitchFamily="18" charset="0"/>
              </a:rPr>
              <a:t> qui lèvera une exception.</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04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D81F82D4-27DC-EEAD-662A-ED06F0A7433D}"/>
              </a:ext>
            </a:extLst>
          </p:cNvPr>
          <p:cNvPicPr>
            <a:picLocks noGrp="1" noChangeAspect="1"/>
          </p:cNvPicPr>
          <p:nvPr>
            <p:ph idx="1"/>
          </p:nvPr>
        </p:nvPicPr>
        <p:blipFill>
          <a:blip r:embed="rId2"/>
          <a:stretch>
            <a:fillRect/>
          </a:stretch>
        </p:blipFill>
        <p:spPr>
          <a:xfrm>
            <a:off x="1662112" y="679693"/>
            <a:ext cx="8867775" cy="5498613"/>
          </a:xfrm>
        </p:spPr>
      </p:pic>
    </p:spTree>
    <p:extLst>
      <p:ext uri="{BB962C8B-B14F-4D97-AF65-F5344CB8AC3E}">
        <p14:creationId xmlns:p14="http://schemas.microsoft.com/office/powerpoint/2010/main" val="384225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1170915"/>
            <a:ext cx="9905999" cy="1515136"/>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Vous pouvez aussi vider complètement un set avec la méthode </a:t>
            </a:r>
            <a:r>
              <a:rPr lang="fr-FR" sz="3200" b="1" dirty="0">
                <a:solidFill>
                  <a:srgbClr val="FF0000"/>
                </a:solidFill>
                <a:latin typeface="Times New Roman" panose="02020603050405020304" pitchFamily="18" charset="0"/>
                <a:cs typeface="Times New Roman" panose="02020603050405020304" pitchFamily="18" charset="0"/>
              </a:rPr>
              <a:t>clear</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a:t>
            </a:r>
          </a:p>
        </p:txBody>
      </p:sp>
      <p:pic>
        <p:nvPicPr>
          <p:cNvPr id="8" name="Image 7">
            <a:extLst>
              <a:ext uri="{FF2B5EF4-FFF2-40B4-BE49-F238E27FC236}">
                <a16:creationId xmlns:a16="http://schemas.microsoft.com/office/drawing/2014/main" id="{6B3EFD1A-8B1C-CBAF-5972-149584C9AB75}"/>
              </a:ext>
            </a:extLst>
          </p:cNvPr>
          <p:cNvPicPr>
            <a:picLocks noChangeAspect="1"/>
          </p:cNvPicPr>
          <p:nvPr/>
        </p:nvPicPr>
        <p:blipFill>
          <a:blip r:embed="rId3"/>
          <a:stretch>
            <a:fillRect/>
          </a:stretch>
        </p:blipFill>
        <p:spPr>
          <a:xfrm>
            <a:off x="2962275" y="2530653"/>
            <a:ext cx="6267450" cy="1977185"/>
          </a:xfrm>
          <a:prstGeom prst="rect">
            <a:avLst/>
          </a:prstGeom>
        </p:spPr>
      </p:pic>
      <p:sp>
        <p:nvSpPr>
          <p:cNvPr id="9" name="Espace réservé du contenu 4">
            <a:extLst>
              <a:ext uri="{FF2B5EF4-FFF2-40B4-BE49-F238E27FC236}">
                <a16:creationId xmlns:a16="http://schemas.microsoft.com/office/drawing/2014/main" id="{D76B4F3E-36B5-090C-D326-4EABB6EEE648}"/>
              </a:ext>
            </a:extLst>
          </p:cNvPr>
          <p:cNvSpPr txBox="1">
            <a:spLocks/>
          </p:cNvSpPr>
          <p:nvPr/>
        </p:nvSpPr>
        <p:spPr>
          <a:xfrm>
            <a:off x="1142999" y="4618964"/>
            <a:ext cx="9905999" cy="16770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fr-FR" sz="3200" b="1" u="sng" dirty="0">
                <a:solidFill>
                  <a:srgbClr val="FF0000"/>
                </a:solidFill>
                <a:latin typeface="Times New Roman" panose="02020603050405020304" pitchFamily="18" charset="0"/>
                <a:cs typeface="Times New Roman" panose="02020603050405020304" pitchFamily="18" charset="0"/>
              </a:rPr>
              <a:t>NB</a:t>
            </a:r>
            <a:r>
              <a:rPr lang="fr-FR" sz="3200" dirty="0">
                <a:latin typeface="Times New Roman" panose="02020603050405020304" pitchFamily="18" charset="0"/>
                <a:cs typeface="Times New Roman" panose="02020603050405020304" pitchFamily="18" charset="0"/>
              </a:rPr>
              <a:t>: Même si le set a été créé en utilisant les accolades, la méthode ‘’</a:t>
            </a:r>
            <a:r>
              <a:rPr lang="fr-FR" sz="3200" b="1" i="1" dirty="0" err="1">
                <a:latin typeface="Times New Roman" panose="02020603050405020304" pitchFamily="18" charset="0"/>
                <a:cs typeface="Times New Roman" panose="02020603050405020304" pitchFamily="18" charset="0"/>
              </a:rPr>
              <a:t>clear</a:t>
            </a:r>
            <a:r>
              <a:rPr lang="fr-FR" sz="3200" b="1" i="1" dirty="0">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retourne </a:t>
            </a:r>
            <a:r>
              <a:rPr lang="fr-FR" sz="3200" b="1" dirty="0">
                <a:latin typeface="Times New Roman" panose="02020603050405020304" pitchFamily="18" charset="0"/>
                <a:cs typeface="Times New Roman" panose="02020603050405020304" pitchFamily="18" charset="0"/>
              </a:rPr>
              <a:t>set()</a:t>
            </a:r>
            <a:r>
              <a:rPr lang="fr-FR" sz="3200" dirty="0">
                <a:latin typeface="Times New Roman" panose="02020603050405020304" pitchFamily="18" charset="0"/>
                <a:cs typeface="Times New Roman" panose="02020603050405020304" pitchFamily="18" charset="0"/>
              </a:rPr>
              <a:t> et non {} (car des accolades vides correspondent à un dictionnaire).</a:t>
            </a:r>
          </a:p>
          <a:p>
            <a:pPr marL="0" indent="0" algn="just">
              <a:buFont typeface="Arial" panose="020B0604020202020204" pitchFamily="34" charset="0"/>
              <a:buNone/>
            </a:pP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92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695987"/>
            <a:ext cx="9905998" cy="1081088"/>
          </a:xfrm>
        </p:spPr>
        <p:txBody>
          <a:bodyPr rtlCol="0">
            <a:normAutofit/>
          </a:bodyPr>
          <a:lstStyle/>
          <a:p>
            <a:pPr marL="857250" indent="-857250" algn="ctr" rtl="0">
              <a:buFont typeface="+mj-lt"/>
              <a:buAutoNum type="romanUcPeriod" startAt="4"/>
            </a:pPr>
            <a:r>
              <a:rPr lang="fr-FR" sz="4400" b="1" u="sng" cap="none" dirty="0">
                <a:solidFill>
                  <a:srgbClr val="FBE66B"/>
                </a:solidFill>
                <a:latin typeface="Times New Roman" panose="02020603050405020304" pitchFamily="18" charset="0"/>
                <a:cs typeface="Times New Roman" panose="02020603050405020304" pitchFamily="18" charset="0"/>
              </a:rPr>
              <a:t> Les opérations possibles sur un set</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1" y="2453591"/>
            <a:ext cx="9905999" cy="1950818"/>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Les sets peuvent être utilisés pour réaliser des opérations mathématiques comme des </a:t>
            </a:r>
            <a:r>
              <a:rPr lang="fr-FR" sz="3200" dirty="0">
                <a:solidFill>
                  <a:srgbClr val="FF0000"/>
                </a:solidFill>
                <a:latin typeface="Times New Roman" panose="02020603050405020304" pitchFamily="18" charset="0"/>
                <a:cs typeface="Times New Roman" panose="02020603050405020304" pitchFamily="18" charset="0"/>
              </a:rPr>
              <a:t>unions</a:t>
            </a:r>
            <a:r>
              <a:rPr lang="fr-FR" sz="3200" dirty="0">
                <a:latin typeface="Times New Roman" panose="02020603050405020304" pitchFamily="18" charset="0"/>
                <a:cs typeface="Times New Roman" panose="02020603050405020304" pitchFamily="18" charset="0"/>
              </a:rPr>
              <a:t>, des </a:t>
            </a:r>
            <a:r>
              <a:rPr lang="fr-FR" sz="3200" dirty="0">
                <a:solidFill>
                  <a:srgbClr val="FF0000"/>
                </a:solidFill>
                <a:latin typeface="Times New Roman" panose="02020603050405020304" pitchFamily="18" charset="0"/>
                <a:cs typeface="Times New Roman" panose="02020603050405020304" pitchFamily="18" charset="0"/>
              </a:rPr>
              <a:t>différences</a:t>
            </a:r>
            <a:r>
              <a:rPr lang="fr-FR" sz="3200" dirty="0">
                <a:latin typeface="Times New Roman" panose="02020603050405020304" pitchFamily="18" charset="0"/>
                <a:cs typeface="Times New Roman" panose="02020603050405020304" pitchFamily="18" charset="0"/>
              </a:rPr>
              <a:t>, des </a:t>
            </a:r>
            <a:r>
              <a:rPr lang="fr-FR" sz="3200" dirty="0">
                <a:solidFill>
                  <a:srgbClr val="FF0000"/>
                </a:solidFill>
                <a:latin typeface="Times New Roman" panose="02020603050405020304" pitchFamily="18" charset="0"/>
                <a:cs typeface="Times New Roman" panose="02020603050405020304" pitchFamily="18" charset="0"/>
              </a:rPr>
              <a:t>intersections</a:t>
            </a:r>
            <a:r>
              <a:rPr lang="fr-FR" sz="3200" dirty="0">
                <a:latin typeface="Times New Roman" panose="02020603050405020304" pitchFamily="18" charset="0"/>
                <a:cs typeface="Times New Roman" panose="02020603050405020304" pitchFamily="18" charset="0"/>
              </a:rPr>
              <a:t> ou encore des </a:t>
            </a:r>
            <a:r>
              <a:rPr lang="fr-FR" sz="3200" dirty="0">
                <a:solidFill>
                  <a:srgbClr val="FF0000"/>
                </a:solidFill>
                <a:latin typeface="Times New Roman" panose="02020603050405020304" pitchFamily="18" charset="0"/>
                <a:cs typeface="Times New Roman" panose="02020603050405020304" pitchFamily="18" charset="0"/>
              </a:rPr>
              <a:t>différences symétriques</a:t>
            </a:r>
            <a:r>
              <a:rPr lang="fr-FR"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292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1" y="542527"/>
            <a:ext cx="9905998" cy="777611"/>
          </a:xfrm>
        </p:spPr>
        <p:txBody>
          <a:bodyPr rtlCol="0">
            <a:normAutofit/>
          </a:bodyPr>
          <a:lstStyle/>
          <a:p>
            <a:pPr marL="742950" indent="-742950" algn="ctr" rtl="0">
              <a:buFont typeface="+mj-lt"/>
              <a:buAutoNum type="arabicPeriod"/>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Union</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0" y="1392239"/>
            <a:ext cx="9905999" cy="2617786"/>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Une union entre A et B crée </a:t>
            </a:r>
            <a:r>
              <a:rPr lang="fr-FR" sz="3200" b="1" dirty="0">
                <a:solidFill>
                  <a:schemeClr val="accent1">
                    <a:lumMod val="40000"/>
                    <a:lumOff val="60000"/>
                  </a:schemeClr>
                </a:solidFill>
                <a:latin typeface="Times New Roman" panose="02020603050405020304" pitchFamily="18" charset="0"/>
                <a:cs typeface="Times New Roman" panose="02020603050405020304" pitchFamily="18" charset="0"/>
              </a:rPr>
              <a:t>un set avec tous les éléments de A et de B.</a:t>
            </a:r>
          </a:p>
          <a:p>
            <a:pPr marL="0" indent="0" algn="just">
              <a:buNone/>
            </a:pPr>
            <a:r>
              <a:rPr lang="fr-FR" sz="3200" dirty="0">
                <a:latin typeface="Times New Roman" panose="02020603050405020304" pitchFamily="18" charset="0"/>
                <a:cs typeface="Times New Roman" panose="02020603050405020304" pitchFamily="18" charset="0"/>
              </a:rPr>
              <a:t>Pour créer cette union, on utilise le symbole « </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 on peut aussi utiliser la méthode </a:t>
            </a:r>
            <a:r>
              <a:rPr lang="fr-FR" sz="3200" b="1" dirty="0">
                <a:solidFill>
                  <a:srgbClr val="FF0000"/>
                </a:solidFill>
                <a:latin typeface="Times New Roman" panose="02020603050405020304" pitchFamily="18" charset="0"/>
                <a:cs typeface="Times New Roman" panose="02020603050405020304" pitchFamily="18" charset="0"/>
              </a:rPr>
              <a:t>union() </a:t>
            </a:r>
            <a:r>
              <a:rPr lang="fr-FR" sz="3200" dirty="0">
                <a:latin typeface="Times New Roman" panose="02020603050405020304" pitchFamily="18" charset="0"/>
                <a:cs typeface="Times New Roman" panose="02020603050405020304" pitchFamily="18" charset="0"/>
              </a:rPr>
              <a:t>:</a:t>
            </a:r>
          </a:p>
        </p:txBody>
      </p:sp>
      <p:pic>
        <p:nvPicPr>
          <p:cNvPr id="6" name="Image 5">
            <a:extLst>
              <a:ext uri="{FF2B5EF4-FFF2-40B4-BE49-F238E27FC236}">
                <a16:creationId xmlns:a16="http://schemas.microsoft.com/office/drawing/2014/main" id="{35E61595-E5AF-B21F-710B-38FB4E31F001}"/>
              </a:ext>
            </a:extLst>
          </p:cNvPr>
          <p:cNvPicPr>
            <a:picLocks noChangeAspect="1"/>
          </p:cNvPicPr>
          <p:nvPr/>
        </p:nvPicPr>
        <p:blipFill>
          <a:blip r:embed="rId3"/>
          <a:stretch>
            <a:fillRect/>
          </a:stretch>
        </p:blipFill>
        <p:spPr>
          <a:xfrm>
            <a:off x="2801015" y="4010025"/>
            <a:ext cx="6589970" cy="2428641"/>
          </a:xfrm>
          <a:prstGeom prst="rect">
            <a:avLst/>
          </a:prstGeom>
        </p:spPr>
      </p:pic>
    </p:spTree>
    <p:extLst>
      <p:ext uri="{BB962C8B-B14F-4D97-AF65-F5344CB8AC3E}">
        <p14:creationId xmlns:p14="http://schemas.microsoft.com/office/powerpoint/2010/main" val="60802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1" y="542527"/>
            <a:ext cx="9905998" cy="777611"/>
          </a:xfrm>
        </p:spPr>
        <p:txBody>
          <a:bodyPr rtlCol="0">
            <a:normAutofit/>
          </a:bodyPr>
          <a:lstStyle/>
          <a:p>
            <a:pPr marL="742950" indent="-742950" algn="ctr" rtl="0">
              <a:buFont typeface="+mj-lt"/>
              <a:buAutoNum type="arabicPeriod" startAt="2"/>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Intersection</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0" y="1392239"/>
            <a:ext cx="9905999" cy="2617786"/>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Une intersection entre A et B crée </a:t>
            </a:r>
            <a:r>
              <a:rPr lang="fr-FR" sz="3200" b="1" dirty="0">
                <a:solidFill>
                  <a:schemeClr val="accent1">
                    <a:lumMod val="40000"/>
                    <a:lumOff val="60000"/>
                  </a:schemeClr>
                </a:solidFill>
                <a:latin typeface="Times New Roman" panose="02020603050405020304" pitchFamily="18" charset="0"/>
                <a:cs typeface="Times New Roman" panose="02020603050405020304" pitchFamily="18" charset="0"/>
              </a:rPr>
              <a:t>un set avec tous les éléments communs de A et de B.</a:t>
            </a:r>
          </a:p>
          <a:p>
            <a:pPr marL="0" indent="0" algn="just">
              <a:buNone/>
            </a:pPr>
            <a:r>
              <a:rPr lang="fr-FR" sz="3200" dirty="0">
                <a:latin typeface="Times New Roman" panose="02020603050405020304" pitchFamily="18" charset="0"/>
                <a:cs typeface="Times New Roman" panose="02020603050405020304" pitchFamily="18" charset="0"/>
              </a:rPr>
              <a:t>Pour créer cette intersection, on utilise le symbole « </a:t>
            </a:r>
            <a:r>
              <a:rPr lang="fr-FR" sz="3200" dirty="0">
                <a:solidFill>
                  <a:srgbClr val="FF0000"/>
                </a:solidFill>
                <a:latin typeface="Times New Roman" panose="02020603050405020304" pitchFamily="18" charset="0"/>
                <a:cs typeface="Times New Roman" panose="02020603050405020304" pitchFamily="18" charset="0"/>
              </a:rPr>
              <a:t>&amp;</a:t>
            </a:r>
            <a:r>
              <a:rPr lang="fr-FR" sz="3200" dirty="0">
                <a:latin typeface="Times New Roman" panose="02020603050405020304" pitchFamily="18" charset="0"/>
                <a:cs typeface="Times New Roman" panose="02020603050405020304" pitchFamily="18" charset="0"/>
              </a:rPr>
              <a:t> » ; on peut aussi utiliser la méthode </a:t>
            </a:r>
            <a:r>
              <a:rPr lang="fr-FR" sz="3200" b="1" dirty="0">
                <a:solidFill>
                  <a:srgbClr val="FF0000"/>
                </a:solidFill>
                <a:latin typeface="Times New Roman" panose="02020603050405020304" pitchFamily="18" charset="0"/>
                <a:cs typeface="Times New Roman" panose="02020603050405020304" pitchFamily="18" charset="0"/>
              </a:rPr>
              <a:t>intersection() </a:t>
            </a:r>
            <a:r>
              <a:rPr lang="fr-FR" sz="3200" dirty="0">
                <a:latin typeface="Times New Roman" panose="02020603050405020304" pitchFamily="18" charset="0"/>
                <a:cs typeface="Times New Roman" panose="02020603050405020304" pitchFamily="18" charset="0"/>
              </a:rPr>
              <a:t>:</a:t>
            </a:r>
          </a:p>
        </p:txBody>
      </p:sp>
      <p:pic>
        <p:nvPicPr>
          <p:cNvPr id="4" name="Image 3">
            <a:extLst>
              <a:ext uri="{FF2B5EF4-FFF2-40B4-BE49-F238E27FC236}">
                <a16:creationId xmlns:a16="http://schemas.microsoft.com/office/drawing/2014/main" id="{2CA92ADB-61BC-B3C5-0BEA-79027F702ED6}"/>
              </a:ext>
            </a:extLst>
          </p:cNvPr>
          <p:cNvPicPr>
            <a:picLocks noChangeAspect="1"/>
          </p:cNvPicPr>
          <p:nvPr/>
        </p:nvPicPr>
        <p:blipFill>
          <a:blip r:embed="rId3"/>
          <a:stretch>
            <a:fillRect/>
          </a:stretch>
        </p:blipFill>
        <p:spPr>
          <a:xfrm>
            <a:off x="3524625" y="4156455"/>
            <a:ext cx="5142749" cy="2159018"/>
          </a:xfrm>
          <a:prstGeom prst="rect">
            <a:avLst/>
          </a:prstGeom>
        </p:spPr>
      </p:pic>
    </p:spTree>
    <p:extLst>
      <p:ext uri="{BB962C8B-B14F-4D97-AF65-F5344CB8AC3E}">
        <p14:creationId xmlns:p14="http://schemas.microsoft.com/office/powerpoint/2010/main" val="3322905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1" y="542527"/>
            <a:ext cx="9905998" cy="777611"/>
          </a:xfrm>
        </p:spPr>
        <p:txBody>
          <a:bodyPr rtlCol="0">
            <a:normAutofit/>
          </a:bodyPr>
          <a:lstStyle/>
          <a:p>
            <a:pPr marL="742950" indent="-742950" algn="ctr" rtl="0">
              <a:buFont typeface="+mj-lt"/>
              <a:buAutoNum type="arabicPeriod" startAt="3"/>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Différence</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0" y="1392239"/>
            <a:ext cx="9905999" cy="2617786"/>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Une différence de A sur B crée </a:t>
            </a:r>
            <a:r>
              <a:rPr lang="fr-FR" sz="3200" b="1" dirty="0">
                <a:solidFill>
                  <a:schemeClr val="accent1">
                    <a:lumMod val="40000"/>
                    <a:lumOff val="60000"/>
                  </a:schemeClr>
                </a:solidFill>
                <a:latin typeface="Times New Roman" panose="02020603050405020304" pitchFamily="18" charset="0"/>
                <a:cs typeface="Times New Roman" panose="02020603050405020304" pitchFamily="18" charset="0"/>
              </a:rPr>
              <a:t>un set avec tous les éléments uniquement compris dans A mais pas dans B</a:t>
            </a:r>
            <a:r>
              <a:rPr lang="fr-FR" sz="3200" dirty="0">
                <a:latin typeface="Times New Roman" panose="02020603050405020304" pitchFamily="18" charset="0"/>
                <a:cs typeface="Times New Roman" panose="02020603050405020304" pitchFamily="18" charset="0"/>
              </a:rPr>
              <a:t>.</a:t>
            </a:r>
          </a:p>
          <a:p>
            <a:pPr marL="0" indent="0" algn="just">
              <a:buNone/>
            </a:pPr>
            <a:r>
              <a:rPr lang="fr-FR" sz="3200" dirty="0">
                <a:latin typeface="Times New Roman" panose="02020603050405020304" pitchFamily="18" charset="0"/>
                <a:cs typeface="Times New Roman" panose="02020603050405020304" pitchFamily="18" charset="0"/>
              </a:rPr>
              <a:t>Pour créer cette différence, on utilise le symbole « </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 on peut aussi utiliser la méthode </a:t>
            </a:r>
            <a:r>
              <a:rPr lang="fr-FR" sz="3200" b="1" dirty="0">
                <a:solidFill>
                  <a:srgbClr val="FF0000"/>
                </a:solidFill>
                <a:latin typeface="Times New Roman" panose="02020603050405020304" pitchFamily="18" charset="0"/>
                <a:cs typeface="Times New Roman" panose="02020603050405020304" pitchFamily="18" charset="0"/>
              </a:rPr>
              <a:t>difference() </a:t>
            </a:r>
            <a:r>
              <a:rPr lang="fr-FR" sz="3200" dirty="0">
                <a:latin typeface="Times New Roman" panose="02020603050405020304" pitchFamily="18" charset="0"/>
                <a:cs typeface="Times New Roman" panose="02020603050405020304" pitchFamily="18" charset="0"/>
              </a:rPr>
              <a:t>:</a:t>
            </a:r>
          </a:p>
        </p:txBody>
      </p:sp>
      <p:pic>
        <p:nvPicPr>
          <p:cNvPr id="6" name="Image 5">
            <a:extLst>
              <a:ext uri="{FF2B5EF4-FFF2-40B4-BE49-F238E27FC236}">
                <a16:creationId xmlns:a16="http://schemas.microsoft.com/office/drawing/2014/main" id="{ADEF6232-12F5-DE41-D908-4B64C2A22C65}"/>
              </a:ext>
            </a:extLst>
          </p:cNvPr>
          <p:cNvPicPr>
            <a:picLocks noChangeAspect="1"/>
          </p:cNvPicPr>
          <p:nvPr/>
        </p:nvPicPr>
        <p:blipFill>
          <a:blip r:embed="rId3"/>
          <a:stretch>
            <a:fillRect/>
          </a:stretch>
        </p:blipFill>
        <p:spPr>
          <a:xfrm>
            <a:off x="3528593" y="4097586"/>
            <a:ext cx="5131631" cy="2217887"/>
          </a:xfrm>
          <a:prstGeom prst="rect">
            <a:avLst/>
          </a:prstGeom>
        </p:spPr>
      </p:pic>
    </p:spTree>
    <p:extLst>
      <p:ext uri="{BB962C8B-B14F-4D97-AF65-F5344CB8AC3E}">
        <p14:creationId xmlns:p14="http://schemas.microsoft.com/office/powerpoint/2010/main" val="59672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1" y="428227"/>
            <a:ext cx="9905998" cy="777611"/>
          </a:xfrm>
        </p:spPr>
        <p:txBody>
          <a:bodyPr rtlCol="0">
            <a:normAutofit/>
          </a:bodyPr>
          <a:lstStyle/>
          <a:p>
            <a:pPr marL="742950" indent="-742950" algn="ctr" rtl="0">
              <a:buFont typeface="+mj-lt"/>
              <a:buAutoNum type="arabicPeriod" startAt="4"/>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Différence symétrique</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0" y="1205838"/>
            <a:ext cx="9905999" cy="3023261"/>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Une différence symétrique entre A et B crée </a:t>
            </a:r>
            <a:r>
              <a:rPr lang="fr-FR" sz="3200" b="1" dirty="0">
                <a:solidFill>
                  <a:schemeClr val="accent1">
                    <a:lumMod val="40000"/>
                    <a:lumOff val="60000"/>
                  </a:schemeClr>
                </a:solidFill>
                <a:latin typeface="Times New Roman" panose="02020603050405020304" pitchFamily="18" charset="0"/>
                <a:cs typeface="Times New Roman" panose="02020603050405020304" pitchFamily="18" charset="0"/>
              </a:rPr>
              <a:t>un set avec tous les éléments compris dans A et dans B mais pas dans les deux à la fois</a:t>
            </a:r>
            <a:r>
              <a:rPr lang="fr-FR" sz="3200" dirty="0">
                <a:latin typeface="Times New Roman" panose="02020603050405020304" pitchFamily="18" charset="0"/>
                <a:cs typeface="Times New Roman" panose="02020603050405020304" pitchFamily="18" charset="0"/>
              </a:rPr>
              <a:t>.</a:t>
            </a:r>
          </a:p>
          <a:p>
            <a:pPr marL="0" indent="0" algn="just">
              <a:buNone/>
            </a:pPr>
            <a:r>
              <a:rPr lang="fr-FR" sz="3200" dirty="0">
                <a:latin typeface="Times New Roman" panose="02020603050405020304" pitchFamily="18" charset="0"/>
                <a:cs typeface="Times New Roman" panose="02020603050405020304" pitchFamily="18" charset="0"/>
              </a:rPr>
              <a:t>Pour créer cette différence, on utilise le symbole « </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 on peut aussi utiliser la méthode </a:t>
            </a:r>
            <a:r>
              <a:rPr lang="fr-FR" sz="3200" dirty="0">
                <a:solidFill>
                  <a:srgbClr val="FF0000"/>
                </a:solidFill>
                <a:latin typeface="Times New Roman" panose="02020603050405020304" pitchFamily="18" charset="0"/>
                <a:cs typeface="Times New Roman" panose="02020603050405020304" pitchFamily="18" charset="0"/>
              </a:rPr>
              <a:t>symmetric_difference() </a:t>
            </a:r>
            <a:r>
              <a:rPr lang="fr-FR" sz="3200" dirty="0">
                <a:latin typeface="Times New Roman" panose="02020603050405020304" pitchFamily="18" charset="0"/>
                <a:cs typeface="Times New Roman" panose="02020603050405020304" pitchFamily="18" charset="0"/>
              </a:rPr>
              <a:t>:</a:t>
            </a:r>
          </a:p>
        </p:txBody>
      </p:sp>
      <p:pic>
        <p:nvPicPr>
          <p:cNvPr id="4" name="Image 3">
            <a:extLst>
              <a:ext uri="{FF2B5EF4-FFF2-40B4-BE49-F238E27FC236}">
                <a16:creationId xmlns:a16="http://schemas.microsoft.com/office/drawing/2014/main" id="{3A84D057-7F0A-BFC0-BCCD-797AB849C674}"/>
              </a:ext>
            </a:extLst>
          </p:cNvPr>
          <p:cNvPicPr>
            <a:picLocks noChangeAspect="1"/>
          </p:cNvPicPr>
          <p:nvPr/>
        </p:nvPicPr>
        <p:blipFill>
          <a:blip r:embed="rId3"/>
          <a:stretch>
            <a:fillRect/>
          </a:stretch>
        </p:blipFill>
        <p:spPr>
          <a:xfrm>
            <a:off x="2982270" y="4229099"/>
            <a:ext cx="6224277" cy="2322244"/>
          </a:xfrm>
          <a:prstGeom prst="rect">
            <a:avLst/>
          </a:prstGeom>
        </p:spPr>
      </p:pic>
    </p:spTree>
    <p:extLst>
      <p:ext uri="{BB962C8B-B14F-4D97-AF65-F5344CB8AC3E}">
        <p14:creationId xmlns:p14="http://schemas.microsoft.com/office/powerpoint/2010/main" val="354965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3001" y="257175"/>
            <a:ext cx="9905998" cy="738850"/>
          </a:xfrm>
        </p:spPr>
        <p:txBody>
          <a:bodyPr rtlCol="0">
            <a:normAutofit/>
          </a:bodyPr>
          <a:lstStyle/>
          <a:p>
            <a:pPr marL="857250" indent="-857250" algn="ctr" rtl="0">
              <a:buFont typeface="+mj-lt"/>
              <a:buAutoNum type="romanUcPeriod" startAt="5"/>
            </a:pPr>
            <a:r>
              <a:rPr lang="fr-FR" sz="4400" b="1" u="sng" cap="none" dirty="0">
                <a:solidFill>
                  <a:srgbClr val="FBE66B"/>
                </a:solidFill>
                <a:latin typeface="Times New Roman" panose="02020603050405020304" pitchFamily="18" charset="0"/>
                <a:cs typeface="Times New Roman" panose="02020603050405020304" pitchFamily="18" charset="0"/>
              </a:rPr>
              <a:t>Frozenset</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996026"/>
            <a:ext cx="9905999" cy="2537750"/>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 Les frozenset ont exactement les mêmes caractéristiques qu'un set classique à la différence </a:t>
            </a:r>
            <a:r>
              <a:rPr lang="fr-FR" sz="3200" b="1" dirty="0">
                <a:solidFill>
                  <a:schemeClr val="accent1">
                    <a:lumMod val="40000"/>
                    <a:lumOff val="60000"/>
                  </a:schemeClr>
                </a:solidFill>
                <a:latin typeface="Times New Roman" panose="02020603050405020304" pitchFamily="18" charset="0"/>
                <a:cs typeface="Times New Roman" panose="02020603050405020304" pitchFamily="18" charset="0"/>
              </a:rPr>
              <a:t>qu'ils ne peuvent plus être modifiés une fois créés.</a:t>
            </a:r>
            <a:endParaRPr lang="fr-FR" sz="3200" dirty="0">
              <a:latin typeface="Times New Roman" panose="02020603050405020304" pitchFamily="18" charset="0"/>
              <a:cs typeface="Times New Roman" panose="02020603050405020304" pitchFamily="18" charset="0"/>
            </a:endParaRPr>
          </a:p>
          <a:p>
            <a:pPr marL="0" indent="0" algn="just">
              <a:buNone/>
            </a:pPr>
            <a:r>
              <a:rPr lang="fr-FR" sz="3200" dirty="0">
                <a:latin typeface="Times New Roman" panose="02020603050405020304" pitchFamily="18" charset="0"/>
                <a:cs typeface="Times New Roman" panose="02020603050405020304" pitchFamily="18" charset="0"/>
              </a:rPr>
              <a:t>On les définit en utilisant la fonction </a:t>
            </a:r>
            <a:r>
              <a:rPr lang="fr-FR" sz="3200" b="1" dirty="0">
                <a:solidFill>
                  <a:srgbClr val="FF0000"/>
                </a:solidFill>
                <a:latin typeface="Times New Roman" panose="02020603050405020304" pitchFamily="18" charset="0"/>
                <a:cs typeface="Times New Roman" panose="02020603050405020304" pitchFamily="18" charset="0"/>
              </a:rPr>
              <a:t>frozenset() </a:t>
            </a:r>
            <a:r>
              <a:rPr lang="fr-FR" sz="3200" dirty="0">
                <a:latin typeface="Times New Roman" panose="02020603050405020304" pitchFamily="18" charset="0"/>
                <a:cs typeface="Times New Roman" panose="02020603050405020304" pitchFamily="18" charset="0"/>
              </a:rPr>
              <a:t>:</a:t>
            </a:r>
          </a:p>
        </p:txBody>
      </p:sp>
      <p:pic>
        <p:nvPicPr>
          <p:cNvPr id="6" name="Image 5">
            <a:extLst>
              <a:ext uri="{FF2B5EF4-FFF2-40B4-BE49-F238E27FC236}">
                <a16:creationId xmlns:a16="http://schemas.microsoft.com/office/drawing/2014/main" id="{649A0FAF-90DA-E3AE-338F-9FFA367EE2D7}"/>
              </a:ext>
            </a:extLst>
          </p:cNvPr>
          <p:cNvPicPr>
            <a:picLocks noChangeAspect="1"/>
          </p:cNvPicPr>
          <p:nvPr/>
        </p:nvPicPr>
        <p:blipFill>
          <a:blip r:embed="rId3"/>
          <a:stretch>
            <a:fillRect/>
          </a:stretch>
        </p:blipFill>
        <p:spPr>
          <a:xfrm>
            <a:off x="2606173" y="3819453"/>
            <a:ext cx="6979651" cy="2781372"/>
          </a:xfrm>
          <a:prstGeom prst="rect">
            <a:avLst/>
          </a:prstGeom>
        </p:spPr>
      </p:pic>
    </p:spTree>
    <p:extLst>
      <p:ext uri="{BB962C8B-B14F-4D97-AF65-F5344CB8AC3E}">
        <p14:creationId xmlns:p14="http://schemas.microsoft.com/office/powerpoint/2010/main" val="244627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2" y="400050"/>
            <a:ext cx="9905998" cy="1211263"/>
          </a:xfrm>
        </p:spPr>
        <p:txBody>
          <a:bodyPr rtlCol="0">
            <a:normAutofit/>
          </a:bodyPr>
          <a:lstStyle/>
          <a:p>
            <a:pPr marL="857250" indent="-857250" algn="ctr" rtl="0">
              <a:buFont typeface="+mj-lt"/>
              <a:buAutoNum type="romanUcPeriod"/>
            </a:pPr>
            <a:r>
              <a:rPr lang="fr-FR" sz="4400" b="1" u="sng" dirty="0">
                <a:solidFill>
                  <a:srgbClr val="FBE66B"/>
                </a:solidFill>
                <a:latin typeface="Times New Roman" panose="02020603050405020304" pitchFamily="18" charset="0"/>
                <a:cs typeface="Times New Roman" panose="02020603050405020304" pitchFamily="18" charset="0"/>
              </a:rPr>
              <a:t>N</a:t>
            </a:r>
            <a:r>
              <a:rPr lang="fr-FR" sz="4400" b="1" u="sng" cap="none" dirty="0">
                <a:solidFill>
                  <a:srgbClr val="FBE66B"/>
                </a:solidFill>
                <a:latin typeface="Times New Roman" panose="02020603050405020304" pitchFamily="18" charset="0"/>
                <a:cs typeface="Times New Roman" panose="02020603050405020304" pitchFamily="18" charset="0"/>
              </a:rPr>
              <a:t>otion de SET</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1611313"/>
            <a:ext cx="9905999" cy="4846637"/>
          </a:xfrm>
        </p:spPr>
        <p:txBody>
          <a:bodyPr>
            <a:normAutofit fontScale="92500" lnSpcReduction="20000"/>
          </a:bodyPr>
          <a:lstStyle/>
          <a:p>
            <a:pPr marL="0" indent="0" algn="just">
              <a:buNone/>
            </a:pPr>
            <a:r>
              <a:rPr lang="fr-FR" sz="3200" dirty="0">
                <a:latin typeface="Times New Roman" panose="02020603050405020304" pitchFamily="18" charset="0"/>
                <a:cs typeface="Times New Roman" panose="02020603050405020304" pitchFamily="18" charset="0"/>
              </a:rPr>
              <a:t>Comme les dictionnaires, les sets sont des collections d'éléments non-ordonnées. Dans un set, </a:t>
            </a:r>
            <a:r>
              <a:rPr lang="fr-FR" sz="3200" b="1" dirty="0">
                <a:latin typeface="Times New Roman" panose="02020603050405020304" pitchFamily="18" charset="0"/>
                <a:cs typeface="Times New Roman" panose="02020603050405020304" pitchFamily="18" charset="0"/>
              </a:rPr>
              <a:t>chaque élément doit être unique et immuable</a:t>
            </a:r>
            <a:r>
              <a:rPr lang="fr-FR" sz="3200" dirty="0">
                <a:latin typeface="Times New Roman" panose="02020603050405020304" pitchFamily="18" charset="0"/>
                <a:cs typeface="Times New Roman" panose="02020603050405020304" pitchFamily="18" charset="0"/>
              </a:rPr>
              <a:t>, c’est-à-dire qu'il ne peut pas être modifié. On peut donc stocker des chaînes de caractères, des nombres et des tuples dans un set mais pas de listes ou de dictionnaires. En revanche, </a:t>
            </a:r>
            <a:r>
              <a:rPr lang="fr-FR" sz="3200" b="1" dirty="0">
                <a:solidFill>
                  <a:srgbClr val="FF0000"/>
                </a:solidFill>
                <a:latin typeface="Times New Roman" panose="02020603050405020304" pitchFamily="18" charset="0"/>
                <a:cs typeface="Times New Roman" panose="02020603050405020304" pitchFamily="18" charset="0"/>
              </a:rPr>
              <a:t>le set en lui-même peut être modifié</a:t>
            </a:r>
            <a:r>
              <a:rPr lang="fr-FR" sz="3200" dirty="0">
                <a:latin typeface="Times New Roman" panose="02020603050405020304" pitchFamily="18" charset="0"/>
                <a:cs typeface="Times New Roman" panose="02020603050405020304" pitchFamily="18" charset="0"/>
              </a:rPr>
              <a:t> ! On peut y ajouter des objets et aussi en supprimer. Les sets sont souvent utilisés pour contrôler les doublons et effectuer des opérations sur les ensembles comme les unions, les différences, les intersections, etc.</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857857"/>
          </a:xfrm>
        </p:spPr>
        <p:txBody>
          <a:bodyPr rtlCol="0">
            <a:normAutofit/>
          </a:bodyPr>
          <a:lstStyle/>
          <a:p>
            <a:pPr marL="857250" indent="-857250" algn="ctr" rtl="0">
              <a:buFont typeface="+mj-lt"/>
              <a:buAutoNum type="romanUcPeriod" startAt="2"/>
            </a:pPr>
            <a:r>
              <a:rPr lang="fr-FR" sz="4400" b="1" u="sng" cap="none" dirty="0">
                <a:solidFill>
                  <a:srgbClr val="FBE66B"/>
                </a:solidFill>
                <a:latin typeface="Times New Roman" panose="02020603050405020304" pitchFamily="18" charset="0"/>
                <a:cs typeface="Times New Roman" panose="02020603050405020304" pitchFamily="18" charset="0"/>
              </a:rPr>
              <a:t>Créer un SET</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3" y="1581150"/>
            <a:ext cx="9905999" cy="3543299"/>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Il existe deux façons de créer un set en Python.</a:t>
            </a:r>
          </a:p>
          <a:p>
            <a:pPr algn="just">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La première consiste à utiliser la </a:t>
            </a:r>
            <a:r>
              <a:rPr lang="fr-FR" sz="3200" dirty="0">
                <a:solidFill>
                  <a:srgbClr val="FF0000"/>
                </a:solidFill>
                <a:latin typeface="Times New Roman" panose="02020603050405020304" pitchFamily="18" charset="0"/>
                <a:cs typeface="Times New Roman" panose="02020603050405020304" pitchFamily="18" charset="0"/>
              </a:rPr>
              <a:t>fonction set() </a:t>
            </a:r>
            <a:r>
              <a:rPr lang="fr-FR" sz="3200" dirty="0">
                <a:latin typeface="Times New Roman" panose="02020603050405020304" pitchFamily="18" charset="0"/>
                <a:cs typeface="Times New Roman" panose="02020603050405020304" pitchFamily="18" charset="0"/>
              </a:rPr>
              <a:t>:</a:t>
            </a:r>
          </a:p>
          <a:p>
            <a:pPr marL="0" indent="0" algn="just">
              <a:buNone/>
            </a:pPr>
            <a:r>
              <a:rPr lang="fr-FR" sz="3200" dirty="0">
                <a:solidFill>
                  <a:srgbClr val="00B0F0"/>
                </a:solidFill>
                <a:latin typeface="Times New Roman" panose="02020603050405020304" pitchFamily="18" charset="0"/>
                <a:cs typeface="Times New Roman" panose="02020603050405020304" pitchFamily="18" charset="0"/>
              </a:rPr>
              <a:t>var = set(itérable)</a:t>
            </a:r>
            <a:r>
              <a:rPr lang="fr-FR" sz="3200" dirty="0">
                <a:latin typeface="Times New Roman" panose="02020603050405020304" pitchFamily="18" charset="0"/>
                <a:cs typeface="Times New Roman" panose="02020603050405020304" pitchFamily="18" charset="0"/>
              </a:rPr>
              <a:t>. Lorsque vous définissez un set avec cette fonction, vous devez passer un objet itérable comme une liste, un tuple ou une chaîne de caractères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42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EDA3D8C2-AA53-6224-931F-E8E32BD434A2}"/>
              </a:ext>
            </a:extLst>
          </p:cNvPr>
          <p:cNvPicPr>
            <a:picLocks noGrp="1" noChangeAspect="1"/>
          </p:cNvPicPr>
          <p:nvPr>
            <p:ph idx="1"/>
          </p:nvPr>
        </p:nvPicPr>
        <p:blipFill>
          <a:blip r:embed="rId2"/>
          <a:stretch>
            <a:fillRect/>
          </a:stretch>
        </p:blipFill>
        <p:spPr>
          <a:xfrm>
            <a:off x="1762838" y="856602"/>
            <a:ext cx="8666324" cy="5144796"/>
          </a:xfrm>
        </p:spPr>
      </p:pic>
    </p:spTree>
    <p:extLst>
      <p:ext uri="{BB962C8B-B14F-4D97-AF65-F5344CB8AC3E}">
        <p14:creationId xmlns:p14="http://schemas.microsoft.com/office/powerpoint/2010/main" val="332951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666750"/>
            <a:ext cx="9905999" cy="5143500"/>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Je peux passer une liste en argument alors que c'est un objet muable. Cependant, la fonction set() retourne bien un set dans lequel la liste a été décomposée en chaînes de caractères, qui elles, sont bien des objets immuables.</a:t>
            </a:r>
          </a:p>
          <a:p>
            <a:pPr algn="just">
              <a:buFont typeface="Wingdings" panose="05000000000000000000" pitchFamily="2" charset="2"/>
              <a:buChar char="Ø"/>
            </a:pPr>
            <a:r>
              <a:rPr lang="fr-FR" sz="3200" b="1" dirty="0">
                <a:latin typeface="Times New Roman" panose="02020603050405020304" pitchFamily="18" charset="0"/>
                <a:cs typeface="Times New Roman" panose="02020603050405020304" pitchFamily="18" charset="0"/>
              </a:rPr>
              <a:t> </a:t>
            </a:r>
            <a:r>
              <a:rPr lang="fr-FR" sz="3200" dirty="0">
                <a:latin typeface="Times New Roman" panose="02020603050405020304" pitchFamily="18" charset="0"/>
                <a:cs typeface="Times New Roman" panose="02020603050405020304" pitchFamily="18" charset="0"/>
              </a:rPr>
              <a:t>L'autre manière de faire est d'</a:t>
            </a:r>
            <a:r>
              <a:rPr lang="fr-FR" sz="3200" dirty="0">
                <a:solidFill>
                  <a:srgbClr val="FF0000"/>
                </a:solidFill>
                <a:latin typeface="Times New Roman" panose="02020603050405020304" pitchFamily="18" charset="0"/>
                <a:cs typeface="Times New Roman" panose="02020603050405020304" pitchFamily="18" charset="0"/>
              </a:rPr>
              <a:t>utiliser les accolades {} </a:t>
            </a:r>
            <a:r>
              <a:rPr lang="fr-FR" sz="3200" dirty="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1F62B8D7-988C-61B2-94CA-C8D1E3D68B8A}"/>
              </a:ext>
            </a:extLst>
          </p:cNvPr>
          <p:cNvPicPr>
            <a:picLocks noChangeAspect="1"/>
          </p:cNvPicPr>
          <p:nvPr/>
        </p:nvPicPr>
        <p:blipFill>
          <a:blip r:embed="rId3"/>
          <a:stretch>
            <a:fillRect/>
          </a:stretch>
        </p:blipFill>
        <p:spPr>
          <a:xfrm>
            <a:off x="2868666" y="4011881"/>
            <a:ext cx="6454668" cy="2179369"/>
          </a:xfrm>
          <a:prstGeom prst="rect">
            <a:avLst/>
          </a:prstGeom>
        </p:spPr>
      </p:pic>
    </p:spTree>
    <p:extLst>
      <p:ext uri="{BB962C8B-B14F-4D97-AF65-F5344CB8AC3E}">
        <p14:creationId xmlns:p14="http://schemas.microsoft.com/office/powerpoint/2010/main" val="330031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3000" y="1028700"/>
            <a:ext cx="9905999" cy="2400300"/>
          </a:xfrm>
        </p:spPr>
        <p:txBody>
          <a:bodyPr>
            <a:normAutofit lnSpcReduction="10000"/>
          </a:bodyPr>
          <a:lstStyle/>
          <a:p>
            <a:pPr marL="0" indent="0" algn="just">
              <a:buNone/>
            </a:pPr>
            <a:r>
              <a:rPr lang="fr-FR" sz="3200" dirty="0">
                <a:latin typeface="Times New Roman" panose="02020603050405020304" pitchFamily="18" charset="0"/>
                <a:cs typeface="Times New Roman" panose="02020603050405020304" pitchFamily="18" charset="0"/>
              </a:rPr>
              <a:t>Chaque objet passé entre les accolades devient un item distinct du set, que cet objet soit itérable ou non.</a:t>
            </a:r>
          </a:p>
          <a:p>
            <a:pPr marL="0" indent="0" algn="just">
              <a:buNone/>
            </a:pPr>
            <a:r>
              <a:rPr lang="fr-FR" sz="3200" dirty="0">
                <a:latin typeface="Times New Roman" panose="02020603050405020304" pitchFamily="18" charset="0"/>
                <a:cs typeface="Times New Roman" panose="02020603050405020304" pitchFamily="18" charset="0"/>
              </a:rPr>
              <a:t>C'est ce qui différencie les deux méthodes de création d'un set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283DE442-1766-EF4B-56CF-CE3FD80913EE}"/>
              </a:ext>
            </a:extLst>
          </p:cNvPr>
          <p:cNvPicPr>
            <a:picLocks noChangeAspect="1"/>
          </p:cNvPicPr>
          <p:nvPr/>
        </p:nvPicPr>
        <p:blipFill>
          <a:blip r:embed="rId3"/>
          <a:stretch>
            <a:fillRect/>
          </a:stretch>
        </p:blipFill>
        <p:spPr>
          <a:xfrm>
            <a:off x="1903052" y="3429000"/>
            <a:ext cx="8385894" cy="2769923"/>
          </a:xfrm>
          <a:prstGeom prst="rect">
            <a:avLst/>
          </a:prstGeom>
        </p:spPr>
      </p:pic>
    </p:spTree>
    <p:extLst>
      <p:ext uri="{BB962C8B-B14F-4D97-AF65-F5344CB8AC3E}">
        <p14:creationId xmlns:p14="http://schemas.microsoft.com/office/powerpoint/2010/main" val="51443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marL="857250" indent="-857250" algn="ctr" rtl="0">
              <a:buFont typeface="+mj-lt"/>
              <a:buAutoNum type="romanUcPeriod" startAt="3"/>
            </a:pPr>
            <a:r>
              <a:rPr lang="fr-FR" sz="4400" b="1" u="sng" cap="none" dirty="0">
                <a:solidFill>
                  <a:srgbClr val="FBE66B"/>
                </a:solidFill>
                <a:latin typeface="Times New Roman" panose="02020603050405020304" pitchFamily="18" charset="0"/>
                <a:cs typeface="Times New Roman" panose="02020603050405020304" pitchFamily="18" charset="0"/>
              </a:rPr>
              <a:t>Modifier un SET</a:t>
            </a:r>
            <a:endParaRPr lang="fr-FR" sz="4400" b="1" u="sng" dirty="0">
              <a:solidFill>
                <a:srgbClr val="FBE66B"/>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2" y="2325511"/>
            <a:ext cx="9905999" cy="1636889"/>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Les sets étant désordonnés, on ne peut pas accéder aux éléments qu'ils contiennent grâce à un index : </a:t>
            </a: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b="1" dirty="0">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7129C711-2519-D5C5-1A7E-051BC707DEDA}"/>
              </a:ext>
            </a:extLst>
          </p:cNvPr>
          <p:cNvPicPr>
            <a:picLocks noChangeAspect="1"/>
          </p:cNvPicPr>
          <p:nvPr/>
        </p:nvPicPr>
        <p:blipFill>
          <a:blip r:embed="rId3"/>
          <a:stretch>
            <a:fillRect/>
          </a:stretch>
        </p:blipFill>
        <p:spPr>
          <a:xfrm>
            <a:off x="3038774" y="3962400"/>
            <a:ext cx="6114452" cy="2090289"/>
          </a:xfrm>
          <a:prstGeom prst="rect">
            <a:avLst/>
          </a:prstGeom>
        </p:spPr>
      </p:pic>
    </p:spTree>
    <p:extLst>
      <p:ext uri="{BB962C8B-B14F-4D97-AF65-F5344CB8AC3E}">
        <p14:creationId xmlns:p14="http://schemas.microsoft.com/office/powerpoint/2010/main" val="3687346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a:xfrm>
            <a:off x="1141411" y="542527"/>
            <a:ext cx="9905998" cy="777611"/>
          </a:xfrm>
        </p:spPr>
        <p:txBody>
          <a:bodyPr rtlCol="0">
            <a:normAutofit/>
          </a:bodyPr>
          <a:lstStyle/>
          <a:p>
            <a:pPr marL="742950" indent="-742950" algn="ctr" rtl="0">
              <a:buFont typeface="+mj-lt"/>
              <a:buAutoNum type="arabicPeriod"/>
            </a:pPr>
            <a:r>
              <a:rPr lang="fr-FR" sz="4400" b="1" u="sng" cap="none" dirty="0">
                <a:solidFill>
                  <a:schemeClr val="accent3">
                    <a:lumMod val="60000"/>
                    <a:lumOff val="40000"/>
                  </a:schemeClr>
                </a:solidFill>
                <a:latin typeface="Times New Roman" panose="02020603050405020304" pitchFamily="18" charset="0"/>
                <a:cs typeface="Times New Roman" panose="02020603050405020304" pitchFamily="18" charset="0"/>
              </a:rPr>
              <a:t> Ajouter des items au Set</a:t>
            </a:r>
            <a:endParaRPr lang="fr-FR" sz="4400" b="1" u="sng"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5" name="Espace réservé du contenu 4">
            <a:extLst>
              <a:ext uri="{FF2B5EF4-FFF2-40B4-BE49-F238E27FC236}">
                <a16:creationId xmlns:a16="http://schemas.microsoft.com/office/drawing/2014/main" id="{412DF6C3-2988-DC0A-2141-C0CFEC406E43}"/>
              </a:ext>
            </a:extLst>
          </p:cNvPr>
          <p:cNvSpPr>
            <a:spLocks noGrp="1"/>
          </p:cNvSpPr>
          <p:nvPr>
            <p:ph idx="1"/>
          </p:nvPr>
        </p:nvSpPr>
        <p:spPr>
          <a:xfrm>
            <a:off x="1141410" y="1392239"/>
            <a:ext cx="9905999" cy="3427412"/>
          </a:xfrm>
        </p:spPr>
        <p:txBody>
          <a:bodyPr>
            <a:normAutofit/>
          </a:bodyPr>
          <a:lstStyle/>
          <a:p>
            <a:pPr marL="0" indent="0" algn="just">
              <a:buNone/>
            </a:pPr>
            <a:r>
              <a:rPr lang="fr-FR" sz="3200" dirty="0">
                <a:latin typeface="Times New Roman" panose="02020603050405020304" pitchFamily="18" charset="0"/>
                <a:cs typeface="Times New Roman" panose="02020603050405020304" pitchFamily="18" charset="0"/>
              </a:rPr>
              <a:t>Pour rappel, on ne peut pas modifier les éléments d'un set car ils sont immuables ! Du coup, Python met à notre disposition deux méthodes pour ajouter des éléments à l'intérieur d'un set : </a:t>
            </a:r>
          </a:p>
          <a:p>
            <a:pPr algn="just">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 Ajouter un élément avec </a:t>
            </a:r>
            <a:r>
              <a:rPr lang="fr-FR" sz="3200" b="1" dirty="0" err="1">
                <a:solidFill>
                  <a:srgbClr val="FF0000"/>
                </a:solidFill>
                <a:latin typeface="Times New Roman" panose="02020603050405020304" pitchFamily="18" charset="0"/>
                <a:cs typeface="Times New Roman" panose="02020603050405020304" pitchFamily="18" charset="0"/>
              </a:rPr>
              <a:t>add</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item</a:t>
            </a:r>
            <a:r>
              <a:rPr lang="fr-FR" sz="3200" dirty="0">
                <a:solidFill>
                  <a:srgbClr val="FF0000"/>
                </a:solidFill>
                <a:latin typeface="Times New Roman" panose="02020603050405020304" pitchFamily="18" charset="0"/>
                <a:cs typeface="Times New Roman" panose="02020603050405020304" pitchFamily="18" charset="0"/>
              </a:rPr>
              <a:t>) </a:t>
            </a:r>
            <a:r>
              <a:rPr lang="fr-FR" sz="3200" dirty="0">
                <a:latin typeface="Times New Roman" panose="02020603050405020304" pitchFamily="18" charset="0"/>
                <a:cs typeface="Times New Roman" panose="02020603050405020304" pitchFamily="18" charset="0"/>
              </a:rPr>
              <a:t>:</a:t>
            </a:r>
            <a:endParaRPr lang="fr-FR" sz="28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5F26C8B3-A821-84FB-BB01-C9797FD11718}"/>
              </a:ext>
            </a:extLst>
          </p:cNvPr>
          <p:cNvPicPr>
            <a:picLocks noChangeAspect="1"/>
          </p:cNvPicPr>
          <p:nvPr/>
        </p:nvPicPr>
        <p:blipFill>
          <a:blip r:embed="rId3"/>
          <a:stretch>
            <a:fillRect/>
          </a:stretch>
        </p:blipFill>
        <p:spPr>
          <a:xfrm>
            <a:off x="3290698" y="4581525"/>
            <a:ext cx="5607421" cy="1912728"/>
          </a:xfrm>
          <a:prstGeom prst="rect">
            <a:avLst/>
          </a:prstGeom>
        </p:spPr>
      </p:pic>
    </p:spTree>
    <p:extLst>
      <p:ext uri="{BB962C8B-B14F-4D97-AF65-F5344CB8AC3E}">
        <p14:creationId xmlns:p14="http://schemas.microsoft.com/office/powerpoint/2010/main" val="386096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83E856B-49E4-A5E2-BDFA-B197DA020EE6}"/>
              </a:ext>
            </a:extLst>
          </p:cNvPr>
          <p:cNvSpPr>
            <a:spLocks noGrp="1"/>
          </p:cNvSpPr>
          <p:nvPr>
            <p:ph idx="1"/>
          </p:nvPr>
        </p:nvSpPr>
        <p:spPr>
          <a:xfrm>
            <a:off x="1143000" y="748518"/>
            <a:ext cx="9905999" cy="1832757"/>
          </a:xfrm>
        </p:spPr>
        <p:txBody>
          <a:bodyPr>
            <a:normAutofit/>
          </a:bodyPr>
          <a:lstStyle/>
          <a:p>
            <a:pPr algn="just">
              <a:buFont typeface="Wingdings" panose="05000000000000000000" pitchFamily="2" charset="2"/>
              <a:buChar char="Ø"/>
            </a:pPr>
            <a:r>
              <a:rPr lang="fr-FR" sz="3200" dirty="0">
                <a:latin typeface="Times New Roman" panose="02020603050405020304" pitchFamily="18" charset="0"/>
                <a:cs typeface="Times New Roman" panose="02020603050405020304" pitchFamily="18" charset="0"/>
              </a:rPr>
              <a:t> La fonction </a:t>
            </a:r>
            <a:r>
              <a:rPr lang="fr-FR" sz="3200" b="1" dirty="0">
                <a:solidFill>
                  <a:srgbClr val="FF0000"/>
                </a:solidFill>
                <a:latin typeface="Times New Roman" panose="02020603050405020304" pitchFamily="18" charset="0"/>
                <a:cs typeface="Times New Roman" panose="02020603050405020304" pitchFamily="18" charset="0"/>
              </a:rPr>
              <a:t>update</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err="1">
                <a:latin typeface="Times New Roman" panose="02020603050405020304" pitchFamily="18" charset="0"/>
                <a:cs typeface="Times New Roman" panose="02020603050405020304" pitchFamily="18" charset="0"/>
              </a:rPr>
              <a:t>iterable</a:t>
            </a:r>
            <a:r>
              <a:rPr lang="fr-FR" sz="3200" dirty="0">
                <a:solidFill>
                  <a:srgbClr val="FF0000"/>
                </a:solidFill>
                <a:latin typeface="Times New Roman" panose="02020603050405020304" pitchFamily="18" charset="0"/>
                <a:cs typeface="Times New Roman" panose="02020603050405020304" pitchFamily="18" charset="0"/>
              </a:rPr>
              <a:t>)</a:t>
            </a:r>
            <a:r>
              <a:rPr lang="fr-FR" sz="3200" dirty="0">
                <a:latin typeface="Times New Roman" panose="02020603050405020304" pitchFamily="18" charset="0"/>
                <a:cs typeface="Times New Roman" panose="02020603050405020304" pitchFamily="18" charset="0"/>
              </a:rPr>
              <a:t> met à jour le set avec les éléments contenus dans l'itérable :</a:t>
            </a:r>
          </a:p>
        </p:txBody>
      </p:sp>
      <p:pic>
        <p:nvPicPr>
          <p:cNvPr id="3" name="Image 2">
            <a:extLst>
              <a:ext uri="{FF2B5EF4-FFF2-40B4-BE49-F238E27FC236}">
                <a16:creationId xmlns:a16="http://schemas.microsoft.com/office/drawing/2014/main" id="{98B887F2-8687-4E94-B6C1-3466263E3BA1}"/>
              </a:ext>
            </a:extLst>
          </p:cNvPr>
          <p:cNvPicPr>
            <a:picLocks noChangeAspect="1"/>
          </p:cNvPicPr>
          <p:nvPr/>
        </p:nvPicPr>
        <p:blipFill>
          <a:blip r:embed="rId2"/>
          <a:stretch>
            <a:fillRect/>
          </a:stretch>
        </p:blipFill>
        <p:spPr>
          <a:xfrm>
            <a:off x="2123716" y="2383523"/>
            <a:ext cx="7944567" cy="3786406"/>
          </a:xfrm>
          <a:prstGeom prst="rect">
            <a:avLst/>
          </a:prstGeom>
        </p:spPr>
      </p:pic>
    </p:spTree>
    <p:extLst>
      <p:ext uri="{BB962C8B-B14F-4D97-AF65-F5344CB8AC3E}">
        <p14:creationId xmlns:p14="http://schemas.microsoft.com/office/powerpoint/2010/main" val="251733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296</TotalTime>
  <Words>723</Words>
  <Application>Microsoft Office PowerPoint</Application>
  <PresentationFormat>Grand écran</PresentationFormat>
  <Paragraphs>57</Paragraphs>
  <Slides>18</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Algerian</vt:lpstr>
      <vt:lpstr>Arial</vt:lpstr>
      <vt:lpstr>Calibri</vt:lpstr>
      <vt:lpstr>Script MT Bold</vt:lpstr>
      <vt:lpstr>Times New Roman</vt:lpstr>
      <vt:lpstr>Tw Cen MT</vt:lpstr>
      <vt:lpstr>Wingdings</vt:lpstr>
      <vt:lpstr>Circuit</vt:lpstr>
      <vt:lpstr>‘’ Les SETs ’’</vt:lpstr>
      <vt:lpstr>Notion de SET</vt:lpstr>
      <vt:lpstr>Créer un SET</vt:lpstr>
      <vt:lpstr>Présentation PowerPoint</vt:lpstr>
      <vt:lpstr>Présentation PowerPoint</vt:lpstr>
      <vt:lpstr>Présentation PowerPoint</vt:lpstr>
      <vt:lpstr>Modifier un SET</vt:lpstr>
      <vt:lpstr> Ajouter des items au Set</vt:lpstr>
      <vt:lpstr>Présentation PowerPoint</vt:lpstr>
      <vt:lpstr> Retirer certains éléments d'un set</vt:lpstr>
      <vt:lpstr>Présentation PowerPoint</vt:lpstr>
      <vt:lpstr>Présentation PowerPoint</vt:lpstr>
      <vt:lpstr> Les opérations possibles sur un set</vt:lpstr>
      <vt:lpstr>Union</vt:lpstr>
      <vt:lpstr>Intersection</vt:lpstr>
      <vt:lpstr>Différence</vt:lpstr>
      <vt:lpstr>Différence symétrique</vt:lpstr>
      <vt:lpstr>Frozenset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 TUPLES »</dc:title>
  <dc:creator>Kokou 2.0</dc:creator>
  <cp:lastModifiedBy>Kokou 2.0</cp:lastModifiedBy>
  <cp:revision>2</cp:revision>
  <dcterms:created xsi:type="dcterms:W3CDTF">2022-10-16T09:04:30Z</dcterms:created>
  <dcterms:modified xsi:type="dcterms:W3CDTF">2022-10-16T14:01:34Z</dcterms:modified>
</cp:coreProperties>
</file>