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66B"/>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16/10/2022</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16/10/2022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13</a:t>
            </a:fld>
            <a:endParaRPr lang="fr-FR"/>
          </a:p>
        </p:txBody>
      </p:sp>
    </p:spTree>
    <p:extLst>
      <p:ext uri="{BB962C8B-B14F-4D97-AF65-F5344CB8AC3E}">
        <p14:creationId xmlns:p14="http://schemas.microsoft.com/office/powerpoint/2010/main" val="106451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14</a:t>
            </a:fld>
            <a:endParaRPr lang="fr-FR"/>
          </a:p>
        </p:txBody>
      </p:sp>
    </p:spTree>
    <p:extLst>
      <p:ext uri="{BB962C8B-B14F-4D97-AF65-F5344CB8AC3E}">
        <p14:creationId xmlns:p14="http://schemas.microsoft.com/office/powerpoint/2010/main" val="129187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15</a:t>
            </a:fld>
            <a:endParaRPr lang="fr-FR"/>
          </a:p>
        </p:txBody>
      </p:sp>
    </p:spTree>
    <p:extLst>
      <p:ext uri="{BB962C8B-B14F-4D97-AF65-F5344CB8AC3E}">
        <p14:creationId xmlns:p14="http://schemas.microsoft.com/office/powerpoint/2010/main" val="2181098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16</a:t>
            </a:fld>
            <a:endParaRPr lang="fr-FR"/>
          </a:p>
        </p:txBody>
      </p:sp>
    </p:spTree>
    <p:extLst>
      <p:ext uri="{BB962C8B-B14F-4D97-AF65-F5344CB8AC3E}">
        <p14:creationId xmlns:p14="http://schemas.microsoft.com/office/powerpoint/2010/main" val="2903806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17</a:t>
            </a:fld>
            <a:endParaRPr lang="fr-FR"/>
          </a:p>
        </p:txBody>
      </p:sp>
    </p:spTree>
    <p:extLst>
      <p:ext uri="{BB962C8B-B14F-4D97-AF65-F5344CB8AC3E}">
        <p14:creationId xmlns:p14="http://schemas.microsoft.com/office/powerpoint/2010/main" val="289787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18</a:t>
            </a:fld>
            <a:endParaRPr lang="fr-FR"/>
          </a:p>
        </p:txBody>
      </p:sp>
    </p:spTree>
    <p:extLst>
      <p:ext uri="{BB962C8B-B14F-4D97-AF65-F5344CB8AC3E}">
        <p14:creationId xmlns:p14="http://schemas.microsoft.com/office/powerpoint/2010/main" val="192780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19</a:t>
            </a:fld>
            <a:endParaRPr lang="fr-FR"/>
          </a:p>
        </p:txBody>
      </p:sp>
    </p:spTree>
    <p:extLst>
      <p:ext uri="{BB962C8B-B14F-4D97-AF65-F5344CB8AC3E}">
        <p14:creationId xmlns:p14="http://schemas.microsoft.com/office/powerpoint/2010/main" val="142592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2</a:t>
            </a:fld>
            <a:endParaRPr lang="fr-FR"/>
          </a:p>
        </p:txBody>
      </p:sp>
    </p:spTree>
    <p:extLst>
      <p:ext uri="{BB962C8B-B14F-4D97-AF65-F5344CB8AC3E}">
        <p14:creationId xmlns:p14="http://schemas.microsoft.com/office/powerpoint/2010/main" val="67045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350905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5</a:t>
            </a:fld>
            <a:endParaRPr lang="fr-FR"/>
          </a:p>
        </p:txBody>
      </p:sp>
    </p:spTree>
    <p:extLst>
      <p:ext uri="{BB962C8B-B14F-4D97-AF65-F5344CB8AC3E}">
        <p14:creationId xmlns:p14="http://schemas.microsoft.com/office/powerpoint/2010/main" val="87580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206727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7697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8</a:t>
            </a:fld>
            <a:endParaRPr lang="fr-FR"/>
          </a:p>
        </p:txBody>
      </p:sp>
    </p:spTree>
    <p:extLst>
      <p:ext uri="{BB962C8B-B14F-4D97-AF65-F5344CB8AC3E}">
        <p14:creationId xmlns:p14="http://schemas.microsoft.com/office/powerpoint/2010/main" val="341128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10</a:t>
            </a:fld>
            <a:endParaRPr lang="fr-FR"/>
          </a:p>
        </p:txBody>
      </p:sp>
    </p:spTree>
    <p:extLst>
      <p:ext uri="{BB962C8B-B14F-4D97-AF65-F5344CB8AC3E}">
        <p14:creationId xmlns:p14="http://schemas.microsoft.com/office/powerpoint/2010/main" val="166371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11</a:t>
            </a:fld>
            <a:endParaRPr lang="fr-FR"/>
          </a:p>
        </p:txBody>
      </p:sp>
    </p:spTree>
    <p:extLst>
      <p:ext uri="{BB962C8B-B14F-4D97-AF65-F5344CB8AC3E}">
        <p14:creationId xmlns:p14="http://schemas.microsoft.com/office/powerpoint/2010/main" val="2858181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16/10/2022</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16/10/2022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16/10/2022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16/10/2022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16/10/2022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16/10/2022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16/10/2022</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hylactère : pensées 7">
            <a:extLst>
              <a:ext uri="{FF2B5EF4-FFF2-40B4-BE49-F238E27FC236}">
                <a16:creationId xmlns:a16="http://schemas.microsoft.com/office/drawing/2014/main" id="{0AEDE799-A399-8F70-4CAC-C9A6477B8471}"/>
              </a:ext>
            </a:extLst>
          </p:cNvPr>
          <p:cNvSpPr/>
          <p:nvPr/>
        </p:nvSpPr>
        <p:spPr>
          <a:xfrm>
            <a:off x="9635066" y="-109449"/>
            <a:ext cx="2365023" cy="1836649"/>
          </a:xfrm>
          <a:prstGeom prst="cloudCallout">
            <a:avLst>
              <a:gd name="adj1" fmla="val -46611"/>
              <a:gd name="adj2" fmla="val 6015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Parchemin : horizontal 6">
            <a:extLst>
              <a:ext uri="{FF2B5EF4-FFF2-40B4-BE49-F238E27FC236}">
                <a16:creationId xmlns:a16="http://schemas.microsoft.com/office/drawing/2014/main" id="{7AF0EEA9-CF47-C090-2E03-4A7A5B2AC3F5}"/>
              </a:ext>
            </a:extLst>
          </p:cNvPr>
          <p:cNvSpPr/>
          <p:nvPr/>
        </p:nvSpPr>
        <p:spPr>
          <a:xfrm>
            <a:off x="2556933" y="1996943"/>
            <a:ext cx="7078133" cy="2517422"/>
          </a:xfrm>
          <a:prstGeom prst="horizontalScroll">
            <a:avLst/>
          </a:prstGeom>
          <a:solidFill>
            <a:schemeClr val="accent2">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777096" y="2421246"/>
            <a:ext cx="10637806" cy="1308630"/>
          </a:xfrm>
        </p:spPr>
        <p:txBody>
          <a:bodyPr rtlCol="0">
            <a:normAutofit/>
            <a:scene3d>
              <a:camera prst="obliqueBottomRight"/>
              <a:lightRig rig="threePt" dir="t"/>
            </a:scene3d>
          </a:bodyPr>
          <a:lstStyle/>
          <a:p>
            <a:pPr algn="ctr" rtl="0"/>
            <a:r>
              <a:rPr lang="fr-FR" sz="6600"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Les</a:t>
            </a:r>
            <a:r>
              <a:rPr lang="fr-FR" sz="6600" b="1"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a:t>
            </a:r>
            <a:r>
              <a:rPr lang="fr-FR" sz="6600"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TUPLES »</a:t>
            </a: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a:xfrm>
            <a:off x="7552268" y="6260571"/>
            <a:ext cx="4639732" cy="597429"/>
          </a:xfrm>
        </p:spPr>
        <p:txBody>
          <a:bodyPr rtlCol="0">
            <a:normAutofit/>
          </a:bodyPr>
          <a:lstStyle/>
          <a:p>
            <a:pPr algn="ctr" rtl="0"/>
            <a:r>
              <a:rPr lang="fr-FR" sz="2400" b="1" dirty="0">
                <a:latin typeface="Times New Roman" panose="02020603050405020304" pitchFamily="18" charset="0"/>
                <a:ea typeface="Tahoma" panose="020B0604030504040204" pitchFamily="34" charset="0"/>
                <a:cs typeface="Times New Roman" panose="02020603050405020304" pitchFamily="18" charset="0"/>
              </a:rPr>
              <a:t>K</a:t>
            </a:r>
            <a:r>
              <a:rPr lang="fr-FR" sz="2400" b="1" cap="none" dirty="0">
                <a:latin typeface="Times New Roman" panose="02020603050405020304" pitchFamily="18" charset="0"/>
                <a:ea typeface="Tahoma" panose="020B0604030504040204" pitchFamily="34" charset="0"/>
                <a:cs typeface="Times New Roman" panose="02020603050405020304" pitchFamily="18" charset="0"/>
              </a:rPr>
              <a:t>okou</a:t>
            </a:r>
            <a:r>
              <a:rPr lang="fr-FR" sz="2400" b="1" dirty="0">
                <a:latin typeface="Times New Roman" panose="02020603050405020304" pitchFamily="18" charset="0"/>
                <a:ea typeface="Tahoma" panose="020B0604030504040204" pitchFamily="34" charset="0"/>
                <a:cs typeface="Times New Roman" panose="02020603050405020304" pitchFamily="18" charset="0"/>
              </a:rPr>
              <a:t> G</a:t>
            </a:r>
            <a:r>
              <a:rPr lang="fr-FR" sz="2400" b="1" cap="none" dirty="0">
                <a:latin typeface="Times New Roman" panose="02020603050405020304" pitchFamily="18" charset="0"/>
                <a:ea typeface="Tahoma" panose="020B0604030504040204" pitchFamily="34" charset="0"/>
                <a:cs typeface="Times New Roman" panose="02020603050405020304" pitchFamily="18" charset="0"/>
              </a:rPr>
              <a:t>odwin</a:t>
            </a:r>
            <a:r>
              <a:rPr lang="fr-FR" sz="2400" b="1" dirty="0">
                <a:latin typeface="Times New Roman" panose="02020603050405020304" pitchFamily="18" charset="0"/>
                <a:ea typeface="Tahoma" panose="020B0604030504040204" pitchFamily="34" charset="0"/>
                <a:cs typeface="Times New Roman" panose="02020603050405020304" pitchFamily="18" charset="0"/>
              </a:rPr>
              <a:t> TCHAKPANA</a:t>
            </a:r>
          </a:p>
        </p:txBody>
      </p:sp>
      <p:sp>
        <p:nvSpPr>
          <p:cNvPr id="4" name="Signe Moins 3">
            <a:extLst>
              <a:ext uri="{FF2B5EF4-FFF2-40B4-BE49-F238E27FC236}">
                <a16:creationId xmlns:a16="http://schemas.microsoft.com/office/drawing/2014/main" id="{07F8813F-5802-3081-618B-94731791C88F}"/>
              </a:ext>
            </a:extLst>
          </p:cNvPr>
          <p:cNvSpPr/>
          <p:nvPr/>
        </p:nvSpPr>
        <p:spPr>
          <a:xfrm>
            <a:off x="3476977" y="3569891"/>
            <a:ext cx="5238044" cy="159985"/>
          </a:xfrm>
          <a:prstGeom prst="mathMinu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Sous-titre 2">
            <a:extLst>
              <a:ext uri="{FF2B5EF4-FFF2-40B4-BE49-F238E27FC236}">
                <a16:creationId xmlns:a16="http://schemas.microsoft.com/office/drawing/2014/main" id="{ECED5250-A3FE-E06A-B238-CF8CD9EDD28A}"/>
              </a:ext>
            </a:extLst>
          </p:cNvPr>
          <p:cNvSpPr txBox="1">
            <a:spLocks/>
          </p:cNvSpPr>
          <p:nvPr/>
        </p:nvSpPr>
        <p:spPr>
          <a:xfrm>
            <a:off x="9460088" y="48419"/>
            <a:ext cx="2731912" cy="597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L2-GLRS B</a:t>
            </a:r>
          </a:p>
        </p:txBody>
      </p:sp>
      <p:sp>
        <p:nvSpPr>
          <p:cNvPr id="6" name="Sous-titre 2">
            <a:extLst>
              <a:ext uri="{FF2B5EF4-FFF2-40B4-BE49-F238E27FC236}">
                <a16:creationId xmlns:a16="http://schemas.microsoft.com/office/drawing/2014/main" id="{28A3C5B2-F91E-9093-5AB1-B84ECF7B9FD8}"/>
              </a:ext>
            </a:extLst>
          </p:cNvPr>
          <p:cNvSpPr txBox="1">
            <a:spLocks/>
          </p:cNvSpPr>
          <p:nvPr/>
        </p:nvSpPr>
        <p:spPr>
          <a:xfrm>
            <a:off x="9460088" y="443530"/>
            <a:ext cx="2731912" cy="597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2400" b="1" dirty="0">
                <a:solidFill>
                  <a:schemeClr val="tx1"/>
                </a:solidFill>
                <a:latin typeface="Script MT Bold" panose="03040602040607080904" pitchFamily="66" charset="0"/>
                <a:ea typeface="Tahoma" panose="020B0604030504040204" pitchFamily="34" charset="0"/>
                <a:cs typeface="Times New Roman" panose="02020603050405020304" pitchFamily="18" charset="0"/>
              </a:rPr>
              <a:t>2022-2023</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3" y="372532"/>
            <a:ext cx="9905998" cy="1015861"/>
          </a:xfrm>
        </p:spPr>
        <p:txBody>
          <a:bodyPr rtlCol="0">
            <a:normAutofit/>
          </a:bodyPr>
          <a:lstStyle/>
          <a:p>
            <a:pPr marL="742950" indent="-742950" algn="ctr" rtl="0">
              <a:buFont typeface="+mj-lt"/>
              <a:buAutoNum type="arabicPeriod" startAt="2"/>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 Avec son indice négatif</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3" y="1512711"/>
            <a:ext cx="9905999" cy="3081868"/>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Vous pouvez aussi accéder à l'élément d'un tuple en utilisant un indice négatif ! C'est pratique lorsque vous avez un tuple qui contient beaucoup de valeurs et que vous avez besoin d'accéder aux dernières . </a:t>
            </a:r>
            <a:r>
              <a:rPr lang="fr-FR" sz="3200" b="1" i="1" dirty="0">
                <a:latin typeface="Times New Roman" panose="02020603050405020304" pitchFamily="18" charset="0"/>
                <a:cs typeface="Times New Roman" panose="02020603050405020304" pitchFamily="18" charset="0"/>
              </a:rPr>
              <a:t>Le dernier item se trouve à l’indice -1</a:t>
            </a:r>
            <a:r>
              <a:rPr lang="fr-FR" sz="3200" dirty="0">
                <a:latin typeface="Times New Roman" panose="02020603050405020304" pitchFamily="18" charset="0"/>
                <a:cs typeface="Times New Roman" panose="02020603050405020304" pitchFamily="18" charset="0"/>
              </a:rPr>
              <a:t>.</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153616B8-8737-C930-80C4-B18A6FE31EB6}"/>
              </a:ext>
            </a:extLst>
          </p:cNvPr>
          <p:cNvPicPr>
            <a:picLocks noChangeAspect="1"/>
          </p:cNvPicPr>
          <p:nvPr/>
        </p:nvPicPr>
        <p:blipFill>
          <a:blip r:embed="rId3"/>
          <a:stretch>
            <a:fillRect/>
          </a:stretch>
        </p:blipFill>
        <p:spPr>
          <a:xfrm>
            <a:off x="2325511" y="4594579"/>
            <a:ext cx="6905951" cy="1670754"/>
          </a:xfrm>
          <a:prstGeom prst="rect">
            <a:avLst/>
          </a:prstGeom>
        </p:spPr>
      </p:pic>
    </p:spTree>
    <p:extLst>
      <p:ext uri="{BB962C8B-B14F-4D97-AF65-F5344CB8AC3E}">
        <p14:creationId xmlns:p14="http://schemas.microsoft.com/office/powerpoint/2010/main" val="18690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627856"/>
            <a:ext cx="9905998" cy="1081088"/>
          </a:xfrm>
        </p:spPr>
        <p:txBody>
          <a:bodyPr rtlCol="0">
            <a:normAutofit/>
          </a:bodyPr>
          <a:lstStyle/>
          <a:p>
            <a:pPr marL="742950" indent="-742950" algn="ctr" rtl="0">
              <a:buFont typeface="+mj-lt"/>
              <a:buAutoNum type="arabicPeriod" startAt="3"/>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 Avec le Slicing</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2246489"/>
            <a:ext cx="9905999" cy="3983655"/>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Encore une fois, comme pour les listes, vous pouvez utiliser le </a:t>
            </a:r>
            <a:r>
              <a:rPr lang="fr-FR" sz="3200" b="1" dirty="0">
                <a:latin typeface="Times New Roman" panose="02020603050405020304" pitchFamily="18" charset="0"/>
                <a:cs typeface="Times New Roman" panose="02020603050405020304" pitchFamily="18" charset="0"/>
              </a:rPr>
              <a:t>slicing</a:t>
            </a:r>
            <a:r>
              <a:rPr lang="fr-FR" sz="3200" dirty="0">
                <a:latin typeface="Times New Roman" panose="02020603050405020304" pitchFamily="18" charset="0"/>
                <a:cs typeface="Times New Roman" panose="02020603050405020304" pitchFamily="18" charset="0"/>
              </a:rPr>
              <a:t> pour préciser un intervalle de recherche.</a:t>
            </a:r>
          </a:p>
          <a:p>
            <a:pPr marL="0" indent="0" algn="just">
              <a:buNone/>
            </a:pPr>
            <a:r>
              <a:rPr lang="fr-FR" sz="3200" dirty="0">
                <a:latin typeface="Times New Roman" panose="02020603050405020304" pitchFamily="18" charset="0"/>
                <a:cs typeface="Times New Roman" panose="02020603050405020304" pitchFamily="18" charset="0"/>
              </a:rPr>
              <a:t>Pour rappel, la syntaxe pour le slicing est : </a:t>
            </a:r>
            <a:r>
              <a:rPr lang="fr-FR" sz="3200" b="1" dirty="0">
                <a:solidFill>
                  <a:schemeClr val="accent1">
                    <a:lumMod val="60000"/>
                    <a:lumOff val="40000"/>
                  </a:schemeClr>
                </a:solidFill>
                <a:latin typeface="Times New Roman" panose="02020603050405020304" pitchFamily="18" charset="0"/>
                <a:cs typeface="Times New Roman" panose="02020603050405020304" pitchFamily="18" charset="0"/>
              </a:rPr>
              <a:t>[début:fin:pas].</a:t>
            </a:r>
          </a:p>
          <a:p>
            <a:pPr marL="0" indent="0" algn="just">
              <a:buNone/>
            </a:pPr>
            <a:r>
              <a:rPr lang="fr-FR" sz="3200" dirty="0">
                <a:latin typeface="Times New Roman" panose="02020603050405020304" pitchFamily="18" charset="0"/>
                <a:cs typeface="Times New Roman" panose="02020603050405020304" pitchFamily="18" charset="0"/>
              </a:rPr>
              <a:t>La valeur de </a:t>
            </a:r>
            <a:r>
              <a:rPr lang="fr-FR" sz="3200" b="1" dirty="0">
                <a:latin typeface="Times New Roman" panose="02020603050405020304" pitchFamily="18" charset="0"/>
                <a:cs typeface="Times New Roman" panose="02020603050405020304" pitchFamily="18" charset="0"/>
              </a:rPr>
              <a:t>début de l'intervalle est inclusive </a:t>
            </a:r>
            <a:r>
              <a:rPr lang="fr-FR" sz="3200" dirty="0">
                <a:latin typeface="Times New Roman" panose="02020603050405020304" pitchFamily="18" charset="0"/>
                <a:cs typeface="Times New Roman" panose="02020603050405020304" pitchFamily="18" charset="0"/>
              </a:rPr>
              <a:t>alors quelle celle de </a:t>
            </a:r>
            <a:r>
              <a:rPr lang="fr-FR" sz="3200" b="1" dirty="0">
                <a:latin typeface="Times New Roman" panose="02020603050405020304" pitchFamily="18" charset="0"/>
                <a:cs typeface="Times New Roman" panose="02020603050405020304" pitchFamily="18" charset="0"/>
              </a:rPr>
              <a:t>fin est exclusive </a:t>
            </a:r>
            <a:r>
              <a:rPr lang="fr-FR"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02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F4A442-5EDB-8F15-8D92-939B12B24B16}"/>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B656118-C945-706C-7C61-B8A2356A1172}"/>
              </a:ext>
            </a:extLst>
          </p:cNvPr>
          <p:cNvPicPr>
            <a:picLocks noGrp="1" noChangeAspect="1"/>
          </p:cNvPicPr>
          <p:nvPr>
            <p:ph idx="1"/>
          </p:nvPr>
        </p:nvPicPr>
        <p:blipFill>
          <a:blip r:embed="rId2"/>
          <a:stretch>
            <a:fillRect/>
          </a:stretch>
        </p:blipFill>
        <p:spPr>
          <a:xfrm>
            <a:off x="1139117" y="618518"/>
            <a:ext cx="9905998" cy="5620964"/>
          </a:xfrm>
        </p:spPr>
      </p:pic>
    </p:spTree>
    <p:extLst>
      <p:ext uri="{BB962C8B-B14F-4D97-AF65-F5344CB8AC3E}">
        <p14:creationId xmlns:p14="http://schemas.microsoft.com/office/powerpoint/2010/main" val="384225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526256"/>
            <a:ext cx="9905998" cy="1081088"/>
          </a:xfrm>
        </p:spPr>
        <p:txBody>
          <a:bodyPr rtlCol="0">
            <a:normAutofit/>
          </a:bodyPr>
          <a:lstStyle/>
          <a:p>
            <a:pPr marL="742950" indent="-742950" algn="ctr" rtl="0">
              <a:buFont typeface="+mj-lt"/>
              <a:buAutoNum type="arabicPeriod" startAt="4"/>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 Packing et Unpacking</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751939"/>
            <a:ext cx="9905999" cy="2596444"/>
          </a:xfrm>
        </p:spPr>
        <p:txBody>
          <a:bodyPr>
            <a:normAutofit fontScale="92500"/>
          </a:bodyPr>
          <a:lstStyle/>
          <a:p>
            <a:pPr marL="0" indent="0" algn="just">
              <a:buNone/>
            </a:pPr>
            <a:r>
              <a:rPr lang="fr-FR" sz="3200" dirty="0">
                <a:latin typeface="Times New Roman" panose="02020603050405020304" pitchFamily="18" charset="0"/>
                <a:cs typeface="Times New Roman" panose="02020603050405020304" pitchFamily="18" charset="0"/>
              </a:rPr>
              <a:t>Lorsque vous créez un tuple, en réalité vous assignez un pack de données à une variable. De ce fait, vous pouvez aussi « déballer » ces données, c’est-à-dire déconstruire ce paquet pour récupérer chaque valeur contenue dans le tuple :</a:t>
            </a:r>
          </a:p>
        </p:txBody>
      </p:sp>
      <p:pic>
        <p:nvPicPr>
          <p:cNvPr id="4" name="Image 3">
            <a:extLst>
              <a:ext uri="{FF2B5EF4-FFF2-40B4-BE49-F238E27FC236}">
                <a16:creationId xmlns:a16="http://schemas.microsoft.com/office/drawing/2014/main" id="{EC9A0206-275C-7B34-A370-3D76CBDFB1F4}"/>
              </a:ext>
            </a:extLst>
          </p:cNvPr>
          <p:cNvPicPr>
            <a:picLocks noChangeAspect="1"/>
          </p:cNvPicPr>
          <p:nvPr/>
        </p:nvPicPr>
        <p:blipFill>
          <a:blip r:embed="rId3"/>
          <a:stretch>
            <a:fillRect/>
          </a:stretch>
        </p:blipFill>
        <p:spPr>
          <a:xfrm>
            <a:off x="2822222" y="4348383"/>
            <a:ext cx="6897511" cy="1737166"/>
          </a:xfrm>
          <a:prstGeom prst="rect">
            <a:avLst/>
          </a:prstGeom>
        </p:spPr>
      </p:pic>
    </p:spTree>
    <p:extLst>
      <p:ext uri="{BB962C8B-B14F-4D97-AF65-F5344CB8AC3E}">
        <p14:creationId xmlns:p14="http://schemas.microsoft.com/office/powerpoint/2010/main" val="365792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767645"/>
            <a:ext cx="9905999" cy="1988889"/>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Quand vous faites ça, vous devez faire attention à ce qu'il y ait exactement le même nombre d'éléments d'un côté et de l'autre de l'assignation :</a:t>
            </a:r>
          </a:p>
        </p:txBody>
      </p:sp>
      <p:pic>
        <p:nvPicPr>
          <p:cNvPr id="6" name="Image 5">
            <a:extLst>
              <a:ext uri="{FF2B5EF4-FFF2-40B4-BE49-F238E27FC236}">
                <a16:creationId xmlns:a16="http://schemas.microsoft.com/office/drawing/2014/main" id="{1D2BDDAF-69C8-25C6-2920-02B87F27193E}"/>
              </a:ext>
            </a:extLst>
          </p:cNvPr>
          <p:cNvPicPr>
            <a:picLocks noChangeAspect="1"/>
          </p:cNvPicPr>
          <p:nvPr/>
        </p:nvPicPr>
        <p:blipFill>
          <a:blip r:embed="rId3"/>
          <a:stretch>
            <a:fillRect/>
          </a:stretch>
        </p:blipFill>
        <p:spPr>
          <a:xfrm>
            <a:off x="1230489" y="2756533"/>
            <a:ext cx="9818510" cy="3333821"/>
          </a:xfrm>
          <a:prstGeom prst="rect">
            <a:avLst/>
          </a:prstGeom>
        </p:spPr>
      </p:pic>
    </p:spTree>
    <p:extLst>
      <p:ext uri="{BB962C8B-B14F-4D97-AF65-F5344CB8AC3E}">
        <p14:creationId xmlns:p14="http://schemas.microsoft.com/office/powerpoint/2010/main" val="153836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381662"/>
            <a:ext cx="9905998" cy="1081088"/>
          </a:xfrm>
        </p:spPr>
        <p:txBody>
          <a:bodyPr rtlCol="0">
            <a:normAutofit/>
          </a:bodyPr>
          <a:lstStyle/>
          <a:p>
            <a:pPr marL="857250" indent="-857250" algn="ctr" rtl="0">
              <a:buFont typeface="+mj-lt"/>
              <a:buAutoNum type="romanUcPeriod" startAt="4"/>
            </a:pPr>
            <a:r>
              <a:rPr lang="fr-FR" sz="4400" b="1" u="sng" cap="none" dirty="0">
                <a:solidFill>
                  <a:srgbClr val="FBE66B"/>
                </a:solidFill>
                <a:latin typeface="Times New Roman" panose="02020603050405020304" pitchFamily="18" charset="0"/>
                <a:cs typeface="Times New Roman" panose="02020603050405020304" pitchFamily="18" charset="0"/>
              </a:rPr>
              <a:t> Modifier un Tuple</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478182"/>
            <a:ext cx="9905999" cy="1950818"/>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 Bien que les tuples soient des objets immuables, vous pouvez quand même modifier les objets muables stockés à l'intérieur d'un tuple comme les listes, les dictionnaires, etc.</a:t>
            </a:r>
          </a:p>
        </p:txBody>
      </p:sp>
      <p:pic>
        <p:nvPicPr>
          <p:cNvPr id="6" name="Image 5">
            <a:extLst>
              <a:ext uri="{FF2B5EF4-FFF2-40B4-BE49-F238E27FC236}">
                <a16:creationId xmlns:a16="http://schemas.microsoft.com/office/drawing/2014/main" id="{7229442F-BC6F-9504-325D-B42240181FBA}"/>
              </a:ext>
            </a:extLst>
          </p:cNvPr>
          <p:cNvPicPr>
            <a:picLocks noChangeAspect="1"/>
          </p:cNvPicPr>
          <p:nvPr/>
        </p:nvPicPr>
        <p:blipFill>
          <a:blip r:embed="rId3"/>
          <a:stretch>
            <a:fillRect/>
          </a:stretch>
        </p:blipFill>
        <p:spPr>
          <a:xfrm>
            <a:off x="1143001" y="3567290"/>
            <a:ext cx="9905998" cy="2764454"/>
          </a:xfrm>
          <a:prstGeom prst="rect">
            <a:avLst/>
          </a:prstGeom>
        </p:spPr>
      </p:pic>
    </p:spTree>
    <p:extLst>
      <p:ext uri="{BB962C8B-B14F-4D97-AF65-F5344CB8AC3E}">
        <p14:creationId xmlns:p14="http://schemas.microsoft.com/office/powerpoint/2010/main" val="228292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381662"/>
            <a:ext cx="9905998" cy="1081088"/>
          </a:xfrm>
        </p:spPr>
        <p:txBody>
          <a:bodyPr rtlCol="0">
            <a:normAutofit/>
          </a:bodyPr>
          <a:lstStyle/>
          <a:p>
            <a:pPr marL="857250" indent="-857250" algn="ctr" rtl="0">
              <a:buFont typeface="+mj-lt"/>
              <a:buAutoNum type="romanUcPeriod" startAt="5"/>
            </a:pPr>
            <a:r>
              <a:rPr lang="fr-FR" sz="4400" b="1" u="sng" cap="none" dirty="0">
                <a:solidFill>
                  <a:srgbClr val="FBE66B"/>
                </a:solidFill>
                <a:latin typeface="Times New Roman" panose="02020603050405020304" pitchFamily="18" charset="0"/>
                <a:cs typeface="Times New Roman" panose="02020603050405020304" pitchFamily="18" charset="0"/>
              </a:rPr>
              <a:t>Concaténer de Tuples</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478182"/>
            <a:ext cx="9905999" cy="1648840"/>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 Vous pouvez également concaténer deux ou plusieurs tuples à l'aide de l'opérateur plus + :</a:t>
            </a:r>
          </a:p>
        </p:txBody>
      </p:sp>
      <p:pic>
        <p:nvPicPr>
          <p:cNvPr id="4" name="Image 3">
            <a:extLst>
              <a:ext uri="{FF2B5EF4-FFF2-40B4-BE49-F238E27FC236}">
                <a16:creationId xmlns:a16="http://schemas.microsoft.com/office/drawing/2014/main" id="{803A8CCD-B20D-3586-1C6D-41F50EAFE0B0}"/>
              </a:ext>
            </a:extLst>
          </p:cNvPr>
          <p:cNvPicPr>
            <a:picLocks noChangeAspect="1"/>
          </p:cNvPicPr>
          <p:nvPr/>
        </p:nvPicPr>
        <p:blipFill>
          <a:blip r:embed="rId3"/>
          <a:stretch>
            <a:fillRect/>
          </a:stretch>
        </p:blipFill>
        <p:spPr>
          <a:xfrm>
            <a:off x="1143000" y="3036711"/>
            <a:ext cx="9905998" cy="3296355"/>
          </a:xfrm>
          <a:prstGeom prst="rect">
            <a:avLst/>
          </a:prstGeom>
        </p:spPr>
      </p:pic>
    </p:spTree>
    <p:extLst>
      <p:ext uri="{BB962C8B-B14F-4D97-AF65-F5344CB8AC3E}">
        <p14:creationId xmlns:p14="http://schemas.microsoft.com/office/powerpoint/2010/main" val="244627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381662"/>
            <a:ext cx="9905998" cy="1081088"/>
          </a:xfrm>
        </p:spPr>
        <p:txBody>
          <a:bodyPr rtlCol="0">
            <a:normAutofit/>
          </a:bodyPr>
          <a:lstStyle/>
          <a:p>
            <a:pPr marL="857250" indent="-857250" algn="ctr" rtl="0">
              <a:buFont typeface="+mj-lt"/>
              <a:buAutoNum type="romanUcPeriod" startAt="6"/>
            </a:pPr>
            <a:r>
              <a:rPr lang="fr-FR" sz="4400" b="1" u="sng" cap="none" dirty="0">
                <a:solidFill>
                  <a:srgbClr val="FBE66B"/>
                </a:solidFill>
                <a:latin typeface="Times New Roman" panose="02020603050405020304" pitchFamily="18" charset="0"/>
                <a:cs typeface="Times New Roman" panose="02020603050405020304" pitchFamily="18" charset="0"/>
              </a:rPr>
              <a:t>Supprimer un Tuple</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478181"/>
            <a:ext cx="9905999" cy="2258441"/>
          </a:xfrm>
        </p:spPr>
        <p:txBody>
          <a:bodyPr>
            <a:normAutofit fontScale="85000"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 Vous ne pouvez pas supprimer un élément en particulier d'un tuple car les tuples sont des objets immuables.</a:t>
            </a:r>
          </a:p>
          <a:p>
            <a:pPr marL="0" indent="0" algn="just">
              <a:buNone/>
            </a:pPr>
            <a:r>
              <a:rPr lang="fr-FR" sz="3200" dirty="0">
                <a:latin typeface="Times New Roman" panose="02020603050405020304" pitchFamily="18" charset="0"/>
                <a:cs typeface="Times New Roman" panose="02020603050405020304" pitchFamily="18" charset="0"/>
              </a:rPr>
              <a:t>Par contre, vous pouvez supprimer le tuple en entier grâce à l'instruction </a:t>
            </a:r>
            <a:r>
              <a:rPr lang="fr-FR" sz="3200" b="1" dirty="0" err="1">
                <a:solidFill>
                  <a:schemeClr val="accent3">
                    <a:lumMod val="40000"/>
                    <a:lumOff val="60000"/>
                  </a:schemeClr>
                </a:solidFill>
                <a:latin typeface="Times New Roman" panose="02020603050405020304" pitchFamily="18" charset="0"/>
                <a:cs typeface="Times New Roman" panose="02020603050405020304" pitchFamily="18" charset="0"/>
              </a:rPr>
              <a:t>del</a:t>
            </a:r>
            <a:r>
              <a:rPr lang="fr-FR" sz="3200" b="1"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fr-FR" sz="3200" dirty="0">
                <a:latin typeface="Times New Roman" panose="02020603050405020304" pitchFamily="18" charset="0"/>
                <a:cs typeface="Times New Roman" panose="02020603050405020304" pitchFamily="18" charset="0"/>
              </a:rPr>
              <a:t>(comme ‘’</a:t>
            </a:r>
            <a:r>
              <a:rPr lang="fr-FR" sz="3200" i="1" dirty="0" err="1">
                <a:latin typeface="Times New Roman" panose="02020603050405020304" pitchFamily="18" charset="0"/>
                <a:cs typeface="Times New Roman" panose="02020603050405020304" pitchFamily="18" charset="0"/>
              </a:rPr>
              <a:t>delete</a:t>
            </a:r>
            <a:r>
              <a:rPr lang="fr-FR" sz="3200" dirty="0">
                <a:latin typeface="Times New Roman" panose="02020603050405020304" pitchFamily="18" charset="0"/>
                <a:cs typeface="Times New Roman" panose="02020603050405020304" pitchFamily="18" charset="0"/>
              </a:rPr>
              <a:t>’’ en anglais qui signifie supprimer).</a:t>
            </a:r>
          </a:p>
        </p:txBody>
      </p:sp>
      <p:pic>
        <p:nvPicPr>
          <p:cNvPr id="6" name="Image 5">
            <a:extLst>
              <a:ext uri="{FF2B5EF4-FFF2-40B4-BE49-F238E27FC236}">
                <a16:creationId xmlns:a16="http://schemas.microsoft.com/office/drawing/2014/main" id="{370A1BA2-2702-EA3C-C221-C3384061CE75}"/>
              </a:ext>
            </a:extLst>
          </p:cNvPr>
          <p:cNvPicPr>
            <a:picLocks noChangeAspect="1"/>
          </p:cNvPicPr>
          <p:nvPr/>
        </p:nvPicPr>
        <p:blipFill>
          <a:blip r:embed="rId3"/>
          <a:stretch>
            <a:fillRect/>
          </a:stretch>
        </p:blipFill>
        <p:spPr>
          <a:xfrm>
            <a:off x="1253068" y="3635023"/>
            <a:ext cx="9905998" cy="2709334"/>
          </a:xfrm>
          <a:prstGeom prst="rect">
            <a:avLst/>
          </a:prstGeom>
        </p:spPr>
      </p:pic>
    </p:spTree>
    <p:extLst>
      <p:ext uri="{BB962C8B-B14F-4D97-AF65-F5344CB8AC3E}">
        <p14:creationId xmlns:p14="http://schemas.microsoft.com/office/powerpoint/2010/main" val="212056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381662"/>
            <a:ext cx="9905998" cy="1081088"/>
          </a:xfrm>
        </p:spPr>
        <p:txBody>
          <a:bodyPr rtlCol="0">
            <a:normAutofit/>
          </a:bodyPr>
          <a:lstStyle/>
          <a:p>
            <a:pPr marL="857250" indent="-857250" algn="ctr" rtl="0">
              <a:buFont typeface="+mj-lt"/>
              <a:buAutoNum type="romanUcPeriod" startAt="7"/>
            </a:pPr>
            <a:r>
              <a:rPr lang="fr-FR" sz="4400" b="1" u="sng" cap="none" dirty="0">
                <a:solidFill>
                  <a:srgbClr val="FBE66B"/>
                </a:solidFill>
                <a:latin typeface="Times New Roman" panose="02020603050405020304" pitchFamily="18" charset="0"/>
                <a:cs typeface="Times New Roman" panose="02020603050405020304" pitchFamily="18" charset="0"/>
              </a:rPr>
              <a:t> </a:t>
            </a:r>
            <a:r>
              <a:rPr lang="fr-FR" sz="4400" b="1" u="sng" cap="none" dirty="0" err="1">
                <a:solidFill>
                  <a:srgbClr val="FBE66B"/>
                </a:solidFill>
                <a:latin typeface="Times New Roman" panose="02020603050405020304" pitchFamily="18" charset="0"/>
                <a:cs typeface="Times New Roman" panose="02020603050405020304" pitchFamily="18" charset="0"/>
              </a:rPr>
              <a:t>Methodes</a:t>
            </a:r>
            <a:r>
              <a:rPr lang="fr-FR" sz="4400" b="1" u="sng" cap="none" dirty="0">
                <a:solidFill>
                  <a:srgbClr val="FBE66B"/>
                </a:solidFill>
                <a:latin typeface="Times New Roman" panose="02020603050405020304" pitchFamily="18" charset="0"/>
                <a:cs typeface="Times New Roman" panose="02020603050405020304" pitchFamily="18" charset="0"/>
              </a:rPr>
              <a:t> utilisables avec les Tuples</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478182"/>
            <a:ext cx="9905999" cy="2698708"/>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 Étant des objets immuables, les méthodes sur les tuples sont peu nombreuses : il n'y en a que deux !</a:t>
            </a:r>
          </a:p>
          <a:p>
            <a:pPr algn="just">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 Récupérer le </a:t>
            </a:r>
            <a:r>
              <a:rPr lang="fr-FR" sz="3200" dirty="0">
                <a:solidFill>
                  <a:srgbClr val="FF0000"/>
                </a:solidFill>
                <a:latin typeface="Times New Roman" panose="02020603050405020304" pitchFamily="18" charset="0"/>
                <a:cs typeface="Times New Roman" panose="02020603050405020304" pitchFamily="18" charset="0"/>
              </a:rPr>
              <a:t>nombre d'occurrences </a:t>
            </a:r>
            <a:r>
              <a:rPr lang="fr-FR" sz="3200" dirty="0">
                <a:latin typeface="Times New Roman" panose="02020603050405020304" pitchFamily="18" charset="0"/>
                <a:cs typeface="Times New Roman" panose="02020603050405020304" pitchFamily="18" charset="0"/>
              </a:rPr>
              <a:t>dans un tuple avec </a:t>
            </a:r>
            <a:r>
              <a:rPr lang="fr-FR" sz="3200" b="1" dirty="0">
                <a:solidFill>
                  <a:srgbClr val="FF0000"/>
                </a:solidFill>
                <a:latin typeface="Times New Roman" panose="02020603050405020304" pitchFamily="18" charset="0"/>
                <a:cs typeface="Times New Roman" panose="02020603050405020304" pitchFamily="18" charset="0"/>
              </a:rPr>
              <a:t>count() </a:t>
            </a:r>
            <a:r>
              <a:rPr lang="fr-FR" sz="3200" dirty="0">
                <a:latin typeface="Times New Roman" panose="02020603050405020304" pitchFamily="18" charset="0"/>
                <a:cs typeface="Times New Roman" panose="02020603050405020304" pitchFamily="18" charset="0"/>
              </a:rPr>
              <a:t>: </a:t>
            </a:r>
          </a:p>
        </p:txBody>
      </p:sp>
      <p:pic>
        <p:nvPicPr>
          <p:cNvPr id="4" name="Image 3">
            <a:extLst>
              <a:ext uri="{FF2B5EF4-FFF2-40B4-BE49-F238E27FC236}">
                <a16:creationId xmlns:a16="http://schemas.microsoft.com/office/drawing/2014/main" id="{B414BC10-0799-A59B-F8D2-0455393527B4}"/>
              </a:ext>
            </a:extLst>
          </p:cNvPr>
          <p:cNvPicPr>
            <a:picLocks noChangeAspect="1"/>
          </p:cNvPicPr>
          <p:nvPr/>
        </p:nvPicPr>
        <p:blipFill>
          <a:blip r:embed="rId3"/>
          <a:stretch>
            <a:fillRect/>
          </a:stretch>
        </p:blipFill>
        <p:spPr>
          <a:xfrm>
            <a:off x="2365022" y="4176890"/>
            <a:ext cx="7461956" cy="2167466"/>
          </a:xfrm>
          <a:prstGeom prst="rect">
            <a:avLst/>
          </a:prstGeom>
        </p:spPr>
      </p:pic>
    </p:spTree>
    <p:extLst>
      <p:ext uri="{BB962C8B-B14F-4D97-AF65-F5344CB8AC3E}">
        <p14:creationId xmlns:p14="http://schemas.microsoft.com/office/powerpoint/2010/main" val="347024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659467"/>
            <a:ext cx="9905999" cy="1986844"/>
          </a:xfrm>
        </p:spPr>
        <p:txBody>
          <a:bodyPr>
            <a:normAutofit/>
          </a:bodyPr>
          <a:lstStyle/>
          <a:p>
            <a:pPr algn="just">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Récupérer </a:t>
            </a:r>
            <a:r>
              <a:rPr lang="fr-FR" sz="3200" dirty="0">
                <a:solidFill>
                  <a:srgbClr val="FF0000"/>
                </a:solidFill>
                <a:latin typeface="Times New Roman" panose="02020603050405020304" pitchFamily="18" charset="0"/>
                <a:cs typeface="Times New Roman" panose="02020603050405020304" pitchFamily="18" charset="0"/>
              </a:rPr>
              <a:t>l'indice d'une valeur </a:t>
            </a:r>
            <a:r>
              <a:rPr lang="fr-FR" sz="3200" dirty="0">
                <a:latin typeface="Times New Roman" panose="02020603050405020304" pitchFamily="18" charset="0"/>
                <a:cs typeface="Times New Roman" panose="02020603050405020304" pitchFamily="18" charset="0"/>
              </a:rPr>
              <a:t>dans un tuple avec </a:t>
            </a:r>
            <a:r>
              <a:rPr lang="fr-FR" sz="3200" b="1" dirty="0">
                <a:solidFill>
                  <a:srgbClr val="FF0000"/>
                </a:solidFill>
                <a:latin typeface="Times New Roman" panose="02020603050405020304" pitchFamily="18" charset="0"/>
                <a:cs typeface="Times New Roman" panose="02020603050405020304" pitchFamily="18" charset="0"/>
              </a:rPr>
              <a:t>index() </a:t>
            </a:r>
            <a:r>
              <a:rPr lang="fr-FR" sz="3200" dirty="0">
                <a:latin typeface="Times New Roman" panose="02020603050405020304" pitchFamily="18" charset="0"/>
                <a:cs typeface="Times New Roman" panose="02020603050405020304" pitchFamily="18" charset="0"/>
              </a:rPr>
              <a:t>:</a:t>
            </a:r>
          </a:p>
        </p:txBody>
      </p:sp>
      <p:pic>
        <p:nvPicPr>
          <p:cNvPr id="8" name="Image 7">
            <a:extLst>
              <a:ext uri="{FF2B5EF4-FFF2-40B4-BE49-F238E27FC236}">
                <a16:creationId xmlns:a16="http://schemas.microsoft.com/office/drawing/2014/main" id="{8B215E50-4398-C03F-7861-9751BD3A8BF6}"/>
              </a:ext>
            </a:extLst>
          </p:cNvPr>
          <p:cNvPicPr>
            <a:picLocks noChangeAspect="1"/>
          </p:cNvPicPr>
          <p:nvPr/>
        </p:nvPicPr>
        <p:blipFill>
          <a:blip r:embed="rId3"/>
          <a:stretch>
            <a:fillRect/>
          </a:stretch>
        </p:blipFill>
        <p:spPr>
          <a:xfrm>
            <a:off x="2981931" y="3200069"/>
            <a:ext cx="6228137" cy="2444375"/>
          </a:xfrm>
          <a:prstGeom prst="rect">
            <a:avLst/>
          </a:prstGeom>
        </p:spPr>
      </p:pic>
    </p:spTree>
    <p:extLst>
      <p:ext uri="{BB962C8B-B14F-4D97-AF65-F5344CB8AC3E}">
        <p14:creationId xmlns:p14="http://schemas.microsoft.com/office/powerpoint/2010/main" val="384367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L="857250" indent="-857250" algn="ctr" rtl="0">
              <a:buFont typeface="+mj-lt"/>
              <a:buAutoNum type="romanUcPeriod"/>
            </a:pPr>
            <a:r>
              <a:rPr lang="fr-FR" sz="4400" b="1" u="sng" dirty="0">
                <a:solidFill>
                  <a:srgbClr val="FBE66B"/>
                </a:solidFill>
                <a:latin typeface="Times New Roman" panose="02020603050405020304" pitchFamily="18" charset="0"/>
                <a:cs typeface="Times New Roman" panose="02020603050405020304" pitchFamily="18" charset="0"/>
              </a:rPr>
              <a:t>N</a:t>
            </a:r>
            <a:r>
              <a:rPr lang="fr-FR" sz="4400" b="1" u="sng" cap="none" dirty="0">
                <a:solidFill>
                  <a:srgbClr val="FBE66B"/>
                </a:solidFill>
                <a:latin typeface="Times New Roman" panose="02020603050405020304" pitchFamily="18" charset="0"/>
                <a:cs typeface="Times New Roman" panose="02020603050405020304" pitchFamily="18" charset="0"/>
              </a:rPr>
              <a:t>otion de </a:t>
            </a:r>
            <a:r>
              <a:rPr lang="fr-FR" sz="4400" b="1" u="sng" dirty="0">
                <a:solidFill>
                  <a:srgbClr val="FBE66B"/>
                </a:solidFill>
                <a:latin typeface="Times New Roman" panose="02020603050405020304" pitchFamily="18" charset="0"/>
                <a:cs typeface="Times New Roman" panose="02020603050405020304" pitchFamily="18" charset="0"/>
              </a:rPr>
              <a:t>tUPLE</a:t>
            </a: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2097088"/>
            <a:ext cx="9905999" cy="3976333"/>
          </a:xfrm>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En plus des listes, Python propose un autre type de structure de données : les </a:t>
            </a:r>
            <a:r>
              <a:rPr lang="fr-FR" sz="3200" b="1" dirty="0">
                <a:latin typeface="Times New Roman" panose="02020603050405020304" pitchFamily="18" charset="0"/>
                <a:cs typeface="Times New Roman" panose="02020603050405020304" pitchFamily="18" charset="0"/>
              </a:rPr>
              <a:t>tuples</a:t>
            </a:r>
            <a:r>
              <a:rPr lang="fr-FR" sz="3200" dirty="0">
                <a:latin typeface="Times New Roman" panose="02020603050405020304" pitchFamily="18" charset="0"/>
                <a:cs typeface="Times New Roman" panose="02020603050405020304" pitchFamily="18" charset="0"/>
              </a:rPr>
              <a:t>. Un tuple est défini de la même manière qu'une liste sauf que l'ensemble d'éléments est entouré de parenthèses plutôt que de crochets. Les éléments d'un tuple ont un ordre défini, tout comme ceux d'une liste. Par contre, un tuple ne peut pas être modifié après l'assignation car c'est un </a:t>
            </a:r>
            <a:r>
              <a:rPr lang="fr-FR" sz="3200" b="1" i="1" dirty="0">
                <a:latin typeface="Times New Roman" panose="02020603050405020304" pitchFamily="18" charset="0"/>
                <a:cs typeface="Times New Roman" panose="02020603050405020304" pitchFamily="18" charset="0"/>
              </a:rPr>
              <a:t>objet immuable</a:t>
            </a:r>
            <a:r>
              <a:rPr lang="fr-FR"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L="857250" indent="-857250" algn="ctr" rtl="0">
              <a:buFont typeface="+mj-lt"/>
              <a:buAutoNum type="romanUcPeriod" startAt="2"/>
            </a:pPr>
            <a:r>
              <a:rPr lang="fr-FR" sz="4400" b="1" u="sng" cap="none" dirty="0">
                <a:solidFill>
                  <a:srgbClr val="FBE66B"/>
                </a:solidFill>
                <a:latin typeface="Times New Roman" panose="02020603050405020304" pitchFamily="18" charset="0"/>
                <a:cs typeface="Times New Roman" panose="02020603050405020304" pitchFamily="18" charset="0"/>
              </a:rPr>
              <a:t>Créer un TUPLE</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Pour créer un tuple en Python, on utilise les parenthèses () puis on place les éléments à l'intérieur en les séparant par une virgule. Comme les listes, les tuples peuvent contenir un nombre </a:t>
            </a:r>
            <a:r>
              <a:rPr lang="fr-FR" sz="3200" b="1" dirty="0">
                <a:latin typeface="Times New Roman" panose="02020603050405020304" pitchFamily="18" charset="0"/>
                <a:cs typeface="Times New Roman" panose="02020603050405020304" pitchFamily="18" charset="0"/>
              </a:rPr>
              <a:t>illimité</a:t>
            </a:r>
            <a:r>
              <a:rPr lang="fr-FR" sz="3200" dirty="0">
                <a:latin typeface="Times New Roman" panose="02020603050405020304" pitchFamily="18" charset="0"/>
                <a:cs typeface="Times New Roman" panose="02020603050405020304" pitchFamily="18" charset="0"/>
              </a:rPr>
              <a:t> d'éléments qui </a:t>
            </a:r>
            <a:r>
              <a:rPr lang="fr-FR" sz="3200" b="1" dirty="0">
                <a:latin typeface="Times New Roman" panose="02020603050405020304" pitchFamily="18" charset="0"/>
                <a:cs typeface="Times New Roman" panose="02020603050405020304" pitchFamily="18" charset="0"/>
              </a:rPr>
              <a:t>peuvent être de différents types. </a:t>
            </a:r>
            <a:r>
              <a:rPr lang="fr-FR" sz="3200" dirty="0">
                <a:latin typeface="Times New Roman" panose="02020603050405020304" pitchFamily="18" charset="0"/>
                <a:cs typeface="Times New Roman" panose="02020603050405020304" pitchFamily="18" charset="0"/>
              </a:rPr>
              <a:t>Vous pouvez également stocker un tuple à l'intérieur d'un tuple.</a:t>
            </a: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42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B4B3E-5B16-AE4E-7ACA-37EB80474715}"/>
              </a:ext>
            </a:extLst>
          </p:cNvPr>
          <p:cNvSpPr>
            <a:spLocks noGrp="1"/>
          </p:cNvSpPr>
          <p:nvPr>
            <p:ph type="title"/>
          </p:nvPr>
        </p:nvSpPr>
        <p:spPr/>
        <p:txBody>
          <a:bodyPr/>
          <a:lstStyle/>
          <a:p>
            <a:endParaRPr lang="fr-FR" dirty="0"/>
          </a:p>
        </p:txBody>
      </p:sp>
      <p:pic>
        <p:nvPicPr>
          <p:cNvPr id="5" name="Espace réservé du contenu 4">
            <a:extLst>
              <a:ext uri="{FF2B5EF4-FFF2-40B4-BE49-F238E27FC236}">
                <a16:creationId xmlns:a16="http://schemas.microsoft.com/office/drawing/2014/main" id="{51074F84-9BDA-0172-340A-8A122FE7C961}"/>
              </a:ext>
            </a:extLst>
          </p:cNvPr>
          <p:cNvPicPr>
            <a:picLocks noGrp="1" noChangeAspect="1"/>
          </p:cNvPicPr>
          <p:nvPr>
            <p:ph idx="1"/>
          </p:nvPr>
        </p:nvPicPr>
        <p:blipFill>
          <a:blip r:embed="rId2"/>
          <a:stretch>
            <a:fillRect/>
          </a:stretch>
        </p:blipFill>
        <p:spPr>
          <a:xfrm>
            <a:off x="31077" y="0"/>
            <a:ext cx="12160923" cy="6858000"/>
          </a:xfrm>
        </p:spPr>
      </p:pic>
    </p:spTree>
    <p:extLst>
      <p:ext uri="{BB962C8B-B14F-4D97-AF65-F5344CB8AC3E}">
        <p14:creationId xmlns:p14="http://schemas.microsoft.com/office/powerpoint/2010/main" val="332951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798866"/>
            <a:ext cx="9905999" cy="3541714"/>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Pour déclarer un Tuple, les parenthèses sont optionnelles. Cependant il est fortement recommander de les utiliser pour respecter la convention.</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848336EC-0496-5C2F-0151-879CD5CAD3DD}"/>
              </a:ext>
            </a:extLst>
          </p:cNvPr>
          <p:cNvPicPr>
            <a:picLocks noChangeAspect="1"/>
          </p:cNvPicPr>
          <p:nvPr/>
        </p:nvPicPr>
        <p:blipFill>
          <a:blip r:embed="rId3"/>
          <a:stretch>
            <a:fillRect/>
          </a:stretch>
        </p:blipFill>
        <p:spPr>
          <a:xfrm>
            <a:off x="1133164" y="2887932"/>
            <a:ext cx="9915835" cy="3171201"/>
          </a:xfrm>
          <a:prstGeom prst="rect">
            <a:avLst/>
          </a:prstGeom>
        </p:spPr>
      </p:pic>
    </p:spTree>
    <p:extLst>
      <p:ext uri="{BB962C8B-B14F-4D97-AF65-F5344CB8AC3E}">
        <p14:creationId xmlns:p14="http://schemas.microsoft.com/office/powerpoint/2010/main" val="330031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798866"/>
            <a:ext cx="9905999" cy="3541714"/>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Pour créer un tuple qui ne contiendrait qu’un élément, il faut faire suivre cet élément d'une virgule pour indiquer à Python que c'est bien un tuple,</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D080D3EA-84BF-8964-4002-798DB2165CA3}"/>
              </a:ext>
            </a:extLst>
          </p:cNvPr>
          <p:cNvPicPr>
            <a:picLocks noChangeAspect="1"/>
          </p:cNvPicPr>
          <p:nvPr/>
        </p:nvPicPr>
        <p:blipFill>
          <a:blip r:embed="rId3"/>
          <a:stretch>
            <a:fillRect/>
          </a:stretch>
        </p:blipFill>
        <p:spPr>
          <a:xfrm>
            <a:off x="2325511" y="2781689"/>
            <a:ext cx="6445956" cy="3338026"/>
          </a:xfrm>
          <a:prstGeom prst="rect">
            <a:avLst/>
          </a:prstGeom>
        </p:spPr>
      </p:pic>
    </p:spTree>
    <p:extLst>
      <p:ext uri="{BB962C8B-B14F-4D97-AF65-F5344CB8AC3E}">
        <p14:creationId xmlns:p14="http://schemas.microsoft.com/office/powerpoint/2010/main" val="51443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L="857250" indent="-857250" algn="ctr" rtl="0">
              <a:buFont typeface="+mj-lt"/>
              <a:buAutoNum type="romanUcPeriod" startAt="3"/>
            </a:pPr>
            <a:r>
              <a:rPr lang="fr-FR" sz="4400" b="1" u="sng" cap="none" dirty="0">
                <a:solidFill>
                  <a:srgbClr val="FBE66B"/>
                </a:solidFill>
                <a:latin typeface="Times New Roman" panose="02020603050405020304" pitchFamily="18" charset="0"/>
                <a:cs typeface="Times New Roman" panose="02020603050405020304" pitchFamily="18" charset="0"/>
              </a:rPr>
              <a:t>Accéder à un item d’un TUPLE</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2325511"/>
            <a:ext cx="9905999" cy="2435402"/>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Comme pour les listes, il y a plusieurs façons d'accéder à un ou plusieurs items contenus dans un tuple: </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34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627856"/>
            <a:ext cx="9905998" cy="1081088"/>
          </a:xfrm>
        </p:spPr>
        <p:txBody>
          <a:bodyPr rtlCol="0">
            <a:normAutofit/>
          </a:bodyPr>
          <a:lstStyle/>
          <a:p>
            <a:pPr marL="742950" indent="-742950" algn="ctr" rtl="0">
              <a:buFont typeface="+mj-lt"/>
              <a:buAutoNum type="arabicPeriod"/>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 Avec son indice</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2097088"/>
            <a:ext cx="9905999" cy="3829579"/>
          </a:xfrm>
        </p:spPr>
        <p:txBody>
          <a:bodyPr>
            <a:normAutofit fontScale="92500"/>
          </a:bodyPr>
          <a:lstStyle/>
          <a:p>
            <a:pPr marL="0" indent="0" algn="just">
              <a:buNone/>
            </a:pPr>
            <a:r>
              <a:rPr lang="fr-FR" sz="3200" dirty="0">
                <a:latin typeface="Times New Roman" panose="02020603050405020304" pitchFamily="18" charset="0"/>
                <a:cs typeface="Times New Roman" panose="02020603050405020304" pitchFamily="18" charset="0"/>
              </a:rPr>
              <a:t>On peut utiliser les crochets </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pour accéder à un élément via son indice. Comme pour toutes les structures de données en Python, </a:t>
            </a:r>
            <a:r>
              <a:rPr lang="fr-FR" sz="3200" b="1" i="1" dirty="0">
                <a:latin typeface="Times New Roman" panose="02020603050405020304" pitchFamily="18" charset="0"/>
                <a:cs typeface="Times New Roman" panose="02020603050405020304" pitchFamily="18" charset="0"/>
              </a:rPr>
              <a:t>le premier indice est 0 et le dernier est n-1</a:t>
            </a:r>
            <a:r>
              <a:rPr lang="fr-FR" sz="3200" dirty="0">
                <a:latin typeface="Times New Roman" panose="02020603050405020304" pitchFamily="18" charset="0"/>
                <a:cs typeface="Times New Roman" panose="02020603050405020304" pitchFamily="18" charset="0"/>
              </a:rPr>
              <a:t>.</a:t>
            </a:r>
          </a:p>
          <a:p>
            <a:pPr marL="0" indent="0" algn="just">
              <a:buNone/>
            </a:pPr>
            <a:r>
              <a:rPr lang="fr-FR" sz="3200" dirty="0">
                <a:latin typeface="Times New Roman" panose="02020603050405020304" pitchFamily="18" charset="0"/>
                <a:cs typeface="Times New Roman" panose="02020603050405020304" pitchFamily="18" charset="0"/>
              </a:rPr>
              <a:t>Si vous avez un tuple qui contient trois éléments, l'indice du premier élément sera 0, celui du deuxième 1 et celui du troisième 2 .</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96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83E856B-49E4-A5E2-BDFA-B197DA020EE6}"/>
              </a:ext>
            </a:extLst>
          </p:cNvPr>
          <p:cNvSpPr>
            <a:spLocks noGrp="1"/>
          </p:cNvSpPr>
          <p:nvPr>
            <p:ph idx="1"/>
          </p:nvPr>
        </p:nvSpPr>
        <p:spPr>
          <a:xfrm>
            <a:off x="1141413" y="2537628"/>
            <a:ext cx="9905999" cy="3070579"/>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Si vous tentez d'utiliser un indice dont la valeur est supérieure à la longueur du tuple, vous déclencherez une erreur de type </a:t>
            </a:r>
            <a:r>
              <a:rPr lang="fr-FR" sz="3200" dirty="0" err="1">
                <a:latin typeface="Times New Roman" panose="02020603050405020304" pitchFamily="18" charset="0"/>
                <a:cs typeface="Times New Roman" panose="02020603050405020304" pitchFamily="18" charset="0"/>
              </a:rPr>
              <a:t>IndexError</a:t>
            </a:r>
            <a:r>
              <a:rPr lang="fr-FR" sz="3200" dirty="0">
                <a:latin typeface="Times New Roman" panose="02020603050405020304" pitchFamily="18" charset="0"/>
                <a:cs typeface="Times New Roman" panose="02020603050405020304" pitchFamily="18" charset="0"/>
              </a:rPr>
              <a:t> :</a:t>
            </a:r>
          </a:p>
        </p:txBody>
      </p:sp>
      <p:pic>
        <p:nvPicPr>
          <p:cNvPr id="10" name="Image 9">
            <a:extLst>
              <a:ext uri="{FF2B5EF4-FFF2-40B4-BE49-F238E27FC236}">
                <a16:creationId xmlns:a16="http://schemas.microsoft.com/office/drawing/2014/main" id="{07628E27-9B29-3475-EA78-7335CB48D14E}"/>
              </a:ext>
            </a:extLst>
          </p:cNvPr>
          <p:cNvPicPr>
            <a:picLocks noChangeAspect="1"/>
          </p:cNvPicPr>
          <p:nvPr/>
        </p:nvPicPr>
        <p:blipFill>
          <a:blip r:embed="rId2"/>
          <a:stretch>
            <a:fillRect/>
          </a:stretch>
        </p:blipFill>
        <p:spPr>
          <a:xfrm>
            <a:off x="1896531" y="618518"/>
            <a:ext cx="7958667" cy="1718282"/>
          </a:xfrm>
          <a:prstGeom prst="rect">
            <a:avLst/>
          </a:prstGeom>
        </p:spPr>
      </p:pic>
      <p:pic>
        <p:nvPicPr>
          <p:cNvPr id="12" name="Image 11">
            <a:extLst>
              <a:ext uri="{FF2B5EF4-FFF2-40B4-BE49-F238E27FC236}">
                <a16:creationId xmlns:a16="http://schemas.microsoft.com/office/drawing/2014/main" id="{BB9A96BE-0F8E-EF1F-44A1-052C441D82A5}"/>
              </a:ext>
            </a:extLst>
          </p:cNvPr>
          <p:cNvPicPr>
            <a:picLocks noChangeAspect="1"/>
          </p:cNvPicPr>
          <p:nvPr/>
        </p:nvPicPr>
        <p:blipFill>
          <a:blip r:embed="rId3"/>
          <a:stretch>
            <a:fillRect/>
          </a:stretch>
        </p:blipFill>
        <p:spPr>
          <a:xfrm>
            <a:off x="1896532" y="4581977"/>
            <a:ext cx="7958667" cy="1832756"/>
          </a:xfrm>
          <a:prstGeom prst="rect">
            <a:avLst/>
          </a:prstGeom>
        </p:spPr>
      </p:pic>
    </p:spTree>
    <p:extLst>
      <p:ext uri="{BB962C8B-B14F-4D97-AF65-F5344CB8AC3E}">
        <p14:creationId xmlns:p14="http://schemas.microsoft.com/office/powerpoint/2010/main" val="2517337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176</TotalTime>
  <Words>669</Words>
  <Application>Microsoft Office PowerPoint</Application>
  <PresentationFormat>Grand écran</PresentationFormat>
  <Paragraphs>53</Paragraphs>
  <Slides>19</Slides>
  <Notes>16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Algerian</vt:lpstr>
      <vt:lpstr>Arial</vt:lpstr>
      <vt:lpstr>Calibri</vt:lpstr>
      <vt:lpstr>Script MT Bold</vt:lpstr>
      <vt:lpstr>Times New Roman</vt:lpstr>
      <vt:lpstr>Tw Cen MT</vt:lpstr>
      <vt:lpstr>Wingdings</vt:lpstr>
      <vt:lpstr>Circuit</vt:lpstr>
      <vt:lpstr>« Les TUPLES »</vt:lpstr>
      <vt:lpstr>Notion de tUPLE</vt:lpstr>
      <vt:lpstr>Créer un TUPLE</vt:lpstr>
      <vt:lpstr>Présentation PowerPoint</vt:lpstr>
      <vt:lpstr>Présentation PowerPoint</vt:lpstr>
      <vt:lpstr>Présentation PowerPoint</vt:lpstr>
      <vt:lpstr>Accéder à un item d’un TUPLE</vt:lpstr>
      <vt:lpstr> Avec son indice</vt:lpstr>
      <vt:lpstr>Présentation PowerPoint</vt:lpstr>
      <vt:lpstr> Avec son indice négatif</vt:lpstr>
      <vt:lpstr> Avec le Slicing</vt:lpstr>
      <vt:lpstr>Présentation PowerPoint</vt:lpstr>
      <vt:lpstr> Packing et Unpacking</vt:lpstr>
      <vt:lpstr>Présentation PowerPoint</vt:lpstr>
      <vt:lpstr> Modifier un Tuple</vt:lpstr>
      <vt:lpstr>Concaténer de Tuples</vt:lpstr>
      <vt:lpstr>Supprimer un Tuple</vt:lpstr>
      <vt:lpstr> Methodes utilisables avec les Tuples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 TUPLES »</dc:title>
  <dc:creator>Kokou 2.0</dc:creator>
  <cp:lastModifiedBy>Kokou 2.0</cp:lastModifiedBy>
  <cp:revision>2</cp:revision>
  <dcterms:created xsi:type="dcterms:W3CDTF">2022-10-16T09:04:30Z</dcterms:created>
  <dcterms:modified xsi:type="dcterms:W3CDTF">2022-10-16T12:32:02Z</dcterms:modified>
</cp:coreProperties>
</file>