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Poppins"/>
      <p:regular r:id="rId26"/>
      <p:bold r:id="rId27"/>
      <p:italic r:id="rId28"/>
      <p:boldItalic r:id="rId29"/>
    </p:embeddedFont>
    <p:embeddedFont>
      <p:font typeface="Pacifico"/>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regular.fntdata"/><Relationship Id="rId25" Type="http://schemas.openxmlformats.org/officeDocument/2006/relationships/slide" Target="slides/slide21.xml"/><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bold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Pacifico-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4b4a8583_0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4b4a8583_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4b4a8583_0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4b4a8583_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4b4a8583_0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4b4a8583_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4b4a8583_0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4b4a8583_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4b4a8583_0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4b4a8583_0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4b4a8583_0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4b4a8583_0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4b4a8583_0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4b4a8583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d0b7625c_0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d0b7625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4b4a8583_0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4b4a8583_0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4b4a8583_0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4b4a8583_0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g54b4a8583_0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54b4a8583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4b4a8583_0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4b4a8583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4b4a8583_0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4b4a8583_0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g54b4a8583_0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54b4a8583_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g54b4a8583_0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54b4a8583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54b4a8583_0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54b4a8583_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4b4a8583_0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4b4a8583_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4b4a8583_0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4b4a8583_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4b4a8583_0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4b4a8583_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4b4a8583_0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4b4a8583_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685800" y="2840053"/>
            <a:ext cx="7772400" cy="784800"/>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1" name="Google Shape;11;p2"/>
          <p:cNvSpPr txBox="1"/>
          <p:nvPr>
            <p:ph type="ctrTitle"/>
          </p:nvPr>
        </p:nvSpPr>
        <p:spPr>
          <a:xfrm>
            <a:off x="685800" y="1583342"/>
            <a:ext cx="7772400" cy="11598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2" name="Google Shape;12;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457200"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92274"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0"/>
              </a:spcBef>
              <a:spcAft>
                <a:spcPts val="0"/>
              </a:spcAft>
              <a:buClr>
                <a:schemeClr val="dk1"/>
              </a:buClr>
              <a:buSzPts val="1800"/>
              <a:buNone/>
              <a:defRPr sz="1800">
                <a:solidFill>
                  <a:schemeClr val="dk1"/>
                </a:solidFill>
              </a:defRPr>
            </a:lvl1pPr>
          </a:lstStyle>
          <a:p/>
        </p:txBody>
      </p:sp>
      <p:sp>
        <p:nvSpPr>
          <p:cNvPr id="27" name="Google Shape;27;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ight-gradient">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SzPts val="3000"/>
              <a:buChar char="●"/>
              <a:defRPr sz="30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 name="Shape 33"/>
        <p:cNvGrpSpPr/>
        <p:nvPr/>
      </p:nvGrpSpPr>
      <p:grpSpPr>
        <a:xfrm>
          <a:off x="0" y="0"/>
          <a:ext cx="0" cy="0"/>
          <a:chOff x="0" y="0"/>
          <a:chExt cx="0" cy="0"/>
        </a:xfrm>
      </p:grpSpPr>
      <p:sp>
        <p:nvSpPr>
          <p:cNvPr id="34" name="Google Shape;34;p8"/>
          <p:cNvSpPr txBox="1"/>
          <p:nvPr/>
        </p:nvSpPr>
        <p:spPr>
          <a:xfrm>
            <a:off x="174775" y="1154550"/>
            <a:ext cx="8876400" cy="283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5600">
                <a:solidFill>
                  <a:srgbClr val="FFFFFF"/>
                </a:solidFill>
                <a:highlight>
                  <a:srgbClr val="CC0000"/>
                </a:highlight>
                <a:latin typeface="Poppins"/>
                <a:ea typeface="Poppins"/>
                <a:cs typeface="Poppins"/>
                <a:sym typeface="Poppins"/>
              </a:rPr>
              <a:t>20 YouTube Tips</a:t>
            </a:r>
            <a:endParaRPr b="1" sz="5600">
              <a:solidFill>
                <a:srgbClr val="FFFFFF"/>
              </a:solidFill>
              <a:highlight>
                <a:srgbClr val="CC0000"/>
              </a:highlight>
              <a:latin typeface="Poppins"/>
              <a:ea typeface="Poppins"/>
              <a:cs typeface="Poppins"/>
              <a:sym typeface="Poppins"/>
            </a:endParaRPr>
          </a:p>
          <a:p>
            <a:pPr indent="0" lvl="0" marL="0" rtl="0" algn="ctr">
              <a:lnSpc>
                <a:spcPct val="115000"/>
              </a:lnSpc>
              <a:spcBef>
                <a:spcPts val="0"/>
              </a:spcBef>
              <a:spcAft>
                <a:spcPts val="0"/>
              </a:spcAft>
              <a:buNone/>
            </a:pPr>
            <a:r>
              <a:rPr b="1" lang="en" sz="5600">
                <a:solidFill>
                  <a:srgbClr val="FFFFFF"/>
                </a:solidFill>
                <a:latin typeface="Poppins"/>
                <a:ea typeface="Poppins"/>
                <a:cs typeface="Poppins"/>
                <a:sym typeface="Poppins"/>
              </a:rPr>
              <a:t>To Get More Views</a:t>
            </a:r>
            <a:endParaRPr b="1" sz="5600">
              <a:solidFill>
                <a:srgbClr val="FFFFFF"/>
              </a:solidFill>
              <a:latin typeface="Poppins"/>
              <a:ea typeface="Poppins"/>
              <a:cs typeface="Poppins"/>
              <a:sym typeface="Poppins"/>
            </a:endParaRPr>
          </a:p>
          <a:p>
            <a:pPr indent="0" lvl="0" marL="0" rtl="0" algn="ctr">
              <a:lnSpc>
                <a:spcPct val="115000"/>
              </a:lnSpc>
              <a:spcBef>
                <a:spcPts val="0"/>
              </a:spcBef>
              <a:spcAft>
                <a:spcPts val="0"/>
              </a:spcAft>
              <a:buNone/>
            </a:pPr>
            <a:r>
              <a:rPr b="1" lang="en" sz="5600">
                <a:solidFill>
                  <a:srgbClr val="FFFFFF"/>
                </a:solidFill>
                <a:latin typeface="Poppins"/>
                <a:ea typeface="Poppins"/>
                <a:cs typeface="Poppins"/>
                <a:sym typeface="Poppins"/>
              </a:rPr>
              <a:t>And Subscribers</a:t>
            </a:r>
            <a:endParaRPr b="1" sz="5600">
              <a:solidFill>
                <a:srgbClr val="FFFFFF"/>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#9</a:t>
            </a:r>
            <a:endParaRPr>
              <a:latin typeface="Pacifico"/>
              <a:ea typeface="Pacifico"/>
              <a:cs typeface="Pacifico"/>
              <a:sym typeface="Pacifico"/>
            </a:endParaRPr>
          </a:p>
        </p:txBody>
      </p:sp>
      <p:sp>
        <p:nvSpPr>
          <p:cNvPr id="88" name="Google Shape;88;p1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a:solidFill>
                  <a:schemeClr val="dk1"/>
                </a:solidFill>
              </a:rPr>
              <a:t>Keep Titles Short and Related to the Video</a:t>
            </a:r>
            <a:endParaRPr b="1">
              <a:solidFill>
                <a:schemeClr val="dk1"/>
              </a:solidFill>
            </a:endParaRPr>
          </a:p>
          <a:p>
            <a:pPr indent="0" lvl="0" marL="0" rtl="0" algn="l">
              <a:spcBef>
                <a:spcPts val="600"/>
              </a:spcBef>
              <a:spcAft>
                <a:spcPts val="0"/>
              </a:spcAft>
              <a:buClr>
                <a:schemeClr val="dk1"/>
              </a:buClr>
              <a:buSzPts val="1100"/>
              <a:buFont typeface="Arial"/>
              <a:buNone/>
            </a:pPr>
            <a:r>
              <a:t/>
            </a:r>
            <a:endParaRPr b="1">
              <a:solidFill>
                <a:schemeClr val="dk1"/>
              </a:solidFill>
            </a:endParaRPr>
          </a:p>
          <a:p>
            <a:pPr indent="0" lvl="0" marL="0" rtl="0" algn="ctr">
              <a:spcBef>
                <a:spcPts val="600"/>
              </a:spcBef>
              <a:spcAft>
                <a:spcPts val="0"/>
              </a:spcAft>
              <a:buClr>
                <a:schemeClr val="dk1"/>
              </a:buClr>
              <a:buSzPts val="1100"/>
              <a:buFont typeface="Arial"/>
              <a:buNone/>
            </a:pPr>
            <a:r>
              <a:rPr lang="en" sz="2800">
                <a:solidFill>
                  <a:schemeClr val="dk1"/>
                </a:solidFill>
              </a:rPr>
              <a:t>Make sure you create titles for your videos that will grab the viewer’s attention by making them curious about what your video is about. </a:t>
            </a:r>
            <a:endParaRPr sz="2800">
              <a:solidFill>
                <a:schemeClr val="dk1"/>
              </a:solidFill>
            </a:endParaRPr>
          </a:p>
          <a:p>
            <a:pPr indent="0" lvl="0" marL="0" rtl="0" algn="ctr">
              <a:spcBef>
                <a:spcPts val="600"/>
              </a:spcBef>
              <a:spcAft>
                <a:spcPts val="0"/>
              </a:spcAft>
              <a:buClr>
                <a:schemeClr val="dk1"/>
              </a:buClr>
              <a:buSzPts val="1100"/>
              <a:buFont typeface="Arial"/>
              <a:buNone/>
            </a:pPr>
            <a:r>
              <a:t/>
            </a:r>
            <a:endParaRPr>
              <a:solidFill>
                <a:schemeClr val="dk1"/>
              </a:solidFill>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lang="en"/>
              <a:t>.</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#10</a:t>
            </a:r>
            <a:endParaRPr>
              <a:latin typeface="Pacifico"/>
              <a:ea typeface="Pacifico"/>
              <a:cs typeface="Pacifico"/>
              <a:sym typeface="Pacifico"/>
            </a:endParaRPr>
          </a:p>
        </p:txBody>
      </p:sp>
      <p:sp>
        <p:nvSpPr>
          <p:cNvPr id="94" name="Google Shape;94;p18"/>
          <p:cNvSpPr txBox="1"/>
          <p:nvPr>
            <p:ph idx="1" type="body"/>
          </p:nvPr>
        </p:nvSpPr>
        <p:spPr>
          <a:xfrm>
            <a:off x="457200" y="1187050"/>
            <a:ext cx="8229600" cy="3725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a:t>Make Interesting Thumbnails</a:t>
            </a:r>
            <a:endParaRPr b="1"/>
          </a:p>
          <a:p>
            <a:pPr indent="0" lvl="0" marL="0" rtl="0" algn="l">
              <a:spcBef>
                <a:spcPts val="600"/>
              </a:spcBef>
              <a:spcAft>
                <a:spcPts val="0"/>
              </a:spcAft>
              <a:buClr>
                <a:schemeClr val="dk1"/>
              </a:buClr>
              <a:buSzPts val="1100"/>
              <a:buFont typeface="Arial"/>
              <a:buNone/>
            </a:pPr>
            <a:r>
              <a:t/>
            </a:r>
            <a:endParaRPr sz="2800"/>
          </a:p>
          <a:p>
            <a:pPr indent="0" lvl="0" marL="0" rtl="0" algn="ctr">
              <a:spcBef>
                <a:spcPts val="600"/>
              </a:spcBef>
              <a:spcAft>
                <a:spcPts val="0"/>
              </a:spcAft>
              <a:buClr>
                <a:schemeClr val="dk1"/>
              </a:buClr>
              <a:buSzPts val="1100"/>
              <a:buFont typeface="Arial"/>
              <a:buNone/>
            </a:pPr>
            <a:r>
              <a:rPr lang="en" sz="2800"/>
              <a:t>Create a thumbnail that will grab attention and make viewers curious about your video.</a:t>
            </a:r>
            <a:endParaRPr sz="2800"/>
          </a:p>
          <a:p>
            <a:pPr indent="0" lvl="0" marL="0" rtl="0" algn="ctr">
              <a:spcBef>
                <a:spcPts val="600"/>
              </a:spcBef>
              <a:spcAft>
                <a:spcPts val="0"/>
              </a:spcAft>
              <a:buClr>
                <a:schemeClr val="dk1"/>
              </a:buClr>
              <a:buSzPts val="1100"/>
              <a:buFont typeface="Arial"/>
              <a:buNone/>
            </a:pPr>
            <a:r>
              <a:rPr lang="en"/>
              <a:t>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#11</a:t>
            </a:r>
            <a:endParaRPr>
              <a:latin typeface="Pacifico"/>
              <a:ea typeface="Pacifico"/>
              <a:cs typeface="Pacifico"/>
              <a:sym typeface="Pacifico"/>
            </a:endParaRPr>
          </a:p>
        </p:txBody>
      </p:sp>
      <p:sp>
        <p:nvSpPr>
          <p:cNvPr id="100" name="Google Shape;100;p19"/>
          <p:cNvSpPr txBox="1"/>
          <p:nvPr>
            <p:ph idx="1" type="body"/>
          </p:nvPr>
        </p:nvSpPr>
        <p:spPr>
          <a:xfrm>
            <a:off x="457200" y="384950"/>
            <a:ext cx="8229600" cy="443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b="1" lang="en"/>
              <a:t>Create a Unique Intro</a:t>
            </a:r>
            <a:endParaRPr b="1"/>
          </a:p>
          <a:p>
            <a:pPr indent="0" lvl="0" marL="0" rtl="0" algn="l">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lang="en"/>
              <a:t>This can help to strengthen your brand and show a few highlights of your most watched videos and will give new viewers insight into your channel.</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l">
              <a:spcBef>
                <a:spcPts val="600"/>
              </a:spcBef>
              <a:spcAft>
                <a:spcPts val="0"/>
              </a:spcAft>
              <a:buClr>
                <a:schemeClr val="dk1"/>
              </a:buClr>
              <a:buSzPts val="1100"/>
              <a:buFont typeface="Arial"/>
              <a:buNone/>
            </a:pPr>
            <a:r>
              <a:t/>
            </a:r>
            <a:endParaRPr b="1"/>
          </a:p>
          <a:p>
            <a:pPr indent="0" lvl="0" marL="0" rtl="0" algn="l">
              <a:spcBef>
                <a:spcPts val="600"/>
              </a:spcBef>
              <a:spcAft>
                <a:spcPts val="0"/>
              </a:spcAft>
              <a:buClr>
                <a:schemeClr val="dk1"/>
              </a:buClr>
              <a:buSzPts val="1100"/>
              <a:buFont typeface="Arial"/>
              <a:buNone/>
            </a:pPr>
            <a:r>
              <a:t/>
            </a:r>
            <a:endParaRPr b="1"/>
          </a:p>
          <a:p>
            <a:pPr indent="0" lvl="0" marL="0" rtl="0" algn="l">
              <a:spcBef>
                <a:spcPts val="600"/>
              </a:spcBef>
              <a:spcAft>
                <a:spcPts val="0"/>
              </a:spcAft>
              <a:buClr>
                <a:schemeClr val="dk1"/>
              </a:buClr>
              <a:buSzPts val="1100"/>
              <a:buFont typeface="Arial"/>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#12</a:t>
            </a:r>
            <a:endParaRPr>
              <a:latin typeface="Pacifico"/>
              <a:ea typeface="Pacifico"/>
              <a:cs typeface="Pacifico"/>
              <a:sym typeface="Pacifico"/>
            </a:endParaRPr>
          </a:p>
        </p:txBody>
      </p:sp>
      <p:sp>
        <p:nvSpPr>
          <p:cNvPr id="106" name="Google Shape;106;p20"/>
          <p:cNvSpPr txBox="1"/>
          <p:nvPr>
            <p:ph idx="1" type="body"/>
          </p:nvPr>
        </p:nvSpPr>
        <p:spPr>
          <a:xfrm>
            <a:off x="457200" y="387450"/>
            <a:ext cx="8229600" cy="4189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t> </a:t>
            </a:r>
            <a:endParaRPr b="1"/>
          </a:p>
          <a:p>
            <a:pPr indent="0" lvl="0" marL="0" rtl="0" algn="ctr">
              <a:spcBef>
                <a:spcPts val="600"/>
              </a:spcBef>
              <a:spcAft>
                <a:spcPts val="0"/>
              </a:spcAft>
              <a:buClr>
                <a:schemeClr val="dk1"/>
              </a:buClr>
              <a:buSzPts val="1100"/>
              <a:buFont typeface="Arial"/>
              <a:buNone/>
            </a:pPr>
            <a:r>
              <a:rPr b="1" lang="en"/>
              <a:t>End All Your Videos with a Call-to-Action</a:t>
            </a:r>
            <a:endParaRPr b="1"/>
          </a:p>
          <a:p>
            <a:pPr indent="0" lvl="0" marL="0" rtl="0" algn="l">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rPr lang="en"/>
              <a:t>You always need to ask viewers to like, share and subscribe to your channel if they like what they watched.</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#13</a:t>
            </a:r>
            <a:endParaRPr>
              <a:latin typeface="Pacifico"/>
              <a:ea typeface="Pacifico"/>
              <a:cs typeface="Pacifico"/>
              <a:sym typeface="Pacifico"/>
            </a:endParaRPr>
          </a:p>
        </p:txBody>
      </p:sp>
      <p:sp>
        <p:nvSpPr>
          <p:cNvPr id="112" name="Google Shape;112;p21"/>
          <p:cNvSpPr txBox="1"/>
          <p:nvPr>
            <p:ph idx="1" type="body"/>
          </p:nvPr>
        </p:nvSpPr>
        <p:spPr>
          <a:xfrm>
            <a:off x="531875" y="472050"/>
            <a:ext cx="8229600" cy="456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 </a:t>
            </a:r>
            <a:endParaRPr b="1"/>
          </a:p>
          <a:p>
            <a:pPr indent="0" lvl="0" marL="0" rtl="0" algn="ctr">
              <a:spcBef>
                <a:spcPts val="600"/>
              </a:spcBef>
              <a:spcAft>
                <a:spcPts val="0"/>
              </a:spcAft>
              <a:buClr>
                <a:schemeClr val="dk1"/>
              </a:buClr>
              <a:buSzPts val="1100"/>
              <a:buFont typeface="Arial"/>
              <a:buNone/>
            </a:pPr>
            <a:r>
              <a:rPr b="1" lang="en"/>
              <a:t>Write Detailed Descriptions</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lang="en"/>
              <a:t>Write a description that is at least 300 words and is sure to include relevant keywords to help you rank better in searches.</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None/>
            </a:pPr>
            <a:r>
              <a:t/>
            </a:r>
            <a:endParaRPr b="1"/>
          </a:p>
          <a:p>
            <a:pPr indent="0" lvl="0" marL="0" rtl="0" algn="ctr">
              <a:spcBef>
                <a:spcPts val="600"/>
              </a:spcBef>
              <a:spcAft>
                <a:spcPts val="0"/>
              </a:spcAft>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#14</a:t>
            </a:r>
            <a:endParaRPr>
              <a:latin typeface="Pacifico"/>
              <a:ea typeface="Pacifico"/>
              <a:cs typeface="Pacifico"/>
              <a:sym typeface="Pacifico"/>
            </a:endParaRPr>
          </a:p>
        </p:txBody>
      </p:sp>
      <p:sp>
        <p:nvSpPr>
          <p:cNvPr id="118" name="Google Shape;118;p22"/>
          <p:cNvSpPr txBox="1"/>
          <p:nvPr>
            <p:ph idx="1" type="body"/>
          </p:nvPr>
        </p:nvSpPr>
        <p:spPr>
          <a:xfrm>
            <a:off x="457200" y="429600"/>
            <a:ext cx="8229600" cy="4093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b="1" lang="en"/>
              <a:t>Add Appropriate Tags to Your Videos</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lang="en"/>
              <a:t>This will help YouTube understand what your video is about. Make sure to include relevant keywords so that you'll appear high in searches.</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b="1" lang="en"/>
              <a:t>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#15</a:t>
            </a:r>
            <a:endParaRPr>
              <a:latin typeface="Pacifico"/>
              <a:ea typeface="Pacifico"/>
              <a:cs typeface="Pacifico"/>
              <a:sym typeface="Pacifico"/>
            </a:endParaRPr>
          </a:p>
        </p:txBody>
      </p:sp>
      <p:sp>
        <p:nvSpPr>
          <p:cNvPr id="124" name="Google Shape;124;p23"/>
          <p:cNvSpPr txBox="1"/>
          <p:nvPr>
            <p:ph idx="1" type="body"/>
          </p:nvPr>
        </p:nvSpPr>
        <p:spPr>
          <a:xfrm>
            <a:off x="556000" y="549250"/>
            <a:ext cx="8229600" cy="4092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t/>
            </a:r>
            <a:endParaRPr b="1"/>
          </a:p>
          <a:p>
            <a:pPr indent="0" lvl="0" marL="0" rtl="0" algn="ctr">
              <a:spcBef>
                <a:spcPts val="600"/>
              </a:spcBef>
              <a:spcAft>
                <a:spcPts val="0"/>
              </a:spcAft>
              <a:buClr>
                <a:schemeClr val="dk1"/>
              </a:buClr>
              <a:buSzPts val="1100"/>
              <a:buFont typeface="Arial"/>
              <a:buNone/>
            </a:pPr>
            <a:r>
              <a:rPr b="1" lang="en"/>
              <a:t>Collaborate with Other YouTubers</a:t>
            </a:r>
            <a:endParaRPr b="1"/>
          </a:p>
          <a:p>
            <a:pPr indent="0" lvl="0" marL="0" rtl="0" algn="l">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rPr lang="en"/>
              <a:t>Collaborating with others is one of the best ways to get more views and subscribers.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#16</a:t>
            </a:r>
            <a:endParaRPr>
              <a:latin typeface="Pacifico"/>
              <a:ea typeface="Pacifico"/>
              <a:cs typeface="Pacifico"/>
              <a:sym typeface="Pacifico"/>
            </a:endParaRPr>
          </a:p>
        </p:txBody>
      </p:sp>
      <p:sp>
        <p:nvSpPr>
          <p:cNvPr id="130" name="Google Shape;130;p24"/>
          <p:cNvSpPr txBox="1"/>
          <p:nvPr>
            <p:ph idx="1" type="body"/>
          </p:nvPr>
        </p:nvSpPr>
        <p:spPr>
          <a:xfrm>
            <a:off x="510900" y="563025"/>
            <a:ext cx="8229600" cy="41235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b="1" lang="en"/>
              <a:t>Interact With Your Audience</a:t>
            </a:r>
            <a:endParaRPr b="1"/>
          </a:p>
          <a:p>
            <a:pPr indent="0" lvl="0" marL="0" rtl="0" algn="l">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rPr lang="en"/>
              <a:t>Encourage viewers to leave comments and ask questions. Make sure that you answer questions and reply to the comments left on your videos to show that you care about your audience and value their opinions.</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None/>
            </a:pPr>
            <a:r>
              <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#17</a:t>
            </a:r>
            <a:endParaRPr>
              <a:latin typeface="Pacifico"/>
              <a:ea typeface="Pacifico"/>
              <a:cs typeface="Pacifico"/>
              <a:sym typeface="Pacifico"/>
            </a:endParaRPr>
          </a:p>
        </p:txBody>
      </p:sp>
      <p:sp>
        <p:nvSpPr>
          <p:cNvPr id="136" name="Google Shape;136;p25"/>
          <p:cNvSpPr txBox="1"/>
          <p:nvPr>
            <p:ph idx="1" type="body"/>
          </p:nvPr>
        </p:nvSpPr>
        <p:spPr>
          <a:xfrm>
            <a:off x="648550" y="432375"/>
            <a:ext cx="8229600" cy="4161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b="1" lang="en"/>
              <a:t>Comment on Other Channel’s Videos</a:t>
            </a:r>
            <a:endParaRPr b="1"/>
          </a:p>
          <a:p>
            <a:pPr indent="0" lvl="0" marL="0" rtl="0" algn="l">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rPr lang="en"/>
              <a:t>Leave positive comments on recent videos of other YouTube channels which operate in the same niche as you. When viewers see you commenting on other channels, they are more likely to visit your channel.</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None/>
            </a:pPr>
            <a:r>
              <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#18</a:t>
            </a:r>
            <a:endParaRPr>
              <a:latin typeface="Pacifico"/>
              <a:ea typeface="Pacifico"/>
              <a:cs typeface="Pacifico"/>
              <a:sym typeface="Pacifico"/>
            </a:endParaRPr>
          </a:p>
        </p:txBody>
      </p:sp>
      <p:sp>
        <p:nvSpPr>
          <p:cNvPr id="142" name="Google Shape;142;p26"/>
          <p:cNvSpPr txBox="1"/>
          <p:nvPr>
            <p:ph idx="1" type="body"/>
          </p:nvPr>
        </p:nvSpPr>
        <p:spPr>
          <a:xfrm>
            <a:off x="361125" y="517325"/>
            <a:ext cx="8229600" cy="410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b="1" lang="en"/>
              <a:t>Use Annotations to Link Viewers to Relevant Videos</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lang="en"/>
              <a:t>Use YouTube’s annotation tool to add relevant annotations to your videos. Annotations allow you to link to other videos that you’ve created.</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#1</a:t>
            </a:r>
            <a:endParaRPr>
              <a:latin typeface="Pacifico"/>
              <a:ea typeface="Pacifico"/>
              <a:cs typeface="Pacifico"/>
              <a:sym typeface="Pacifico"/>
            </a:endParaRPr>
          </a:p>
        </p:txBody>
      </p:sp>
      <p:sp>
        <p:nvSpPr>
          <p:cNvPr id="40" name="Google Shape;40;p9"/>
          <p:cNvSpPr txBox="1"/>
          <p:nvPr>
            <p:ph idx="1" type="body"/>
          </p:nvPr>
        </p:nvSpPr>
        <p:spPr>
          <a:xfrm>
            <a:off x="457200" y="1128425"/>
            <a:ext cx="8229600" cy="3769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a:t>Complete Your Profile</a:t>
            </a:r>
            <a:endParaRPr b="1"/>
          </a:p>
          <a:p>
            <a:pPr indent="0" lvl="0" marL="0" rtl="0" algn="l">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rPr lang="en"/>
              <a:t>Make sure that you have filled in all of the information in your profile.</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#19</a:t>
            </a:r>
            <a:endParaRPr>
              <a:latin typeface="Pacifico"/>
              <a:ea typeface="Pacifico"/>
              <a:cs typeface="Pacifico"/>
              <a:sym typeface="Pacifico"/>
            </a:endParaRPr>
          </a:p>
        </p:txBody>
      </p:sp>
      <p:sp>
        <p:nvSpPr>
          <p:cNvPr id="148" name="Google Shape;148;p27"/>
          <p:cNvSpPr txBox="1"/>
          <p:nvPr>
            <p:ph idx="1" type="body"/>
          </p:nvPr>
        </p:nvSpPr>
        <p:spPr>
          <a:xfrm>
            <a:off x="457200" y="446125"/>
            <a:ext cx="8229600" cy="437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b="1" lang="en"/>
              <a:t>Use YouTube Analytics to Optimize Your Channel</a:t>
            </a:r>
            <a:endParaRPr b="1"/>
          </a:p>
          <a:p>
            <a:pPr indent="0" lvl="0" marL="0" rtl="0" algn="l">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rPr lang="en"/>
              <a:t>Keeping an eye on your analytics will allow you to make any necessary changes to optimize your videos and channel better.</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None/>
            </a:pPr>
            <a:r>
              <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457200" y="165001"/>
            <a:ext cx="8229600" cy="72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#20</a:t>
            </a:r>
            <a:endParaRPr>
              <a:latin typeface="Pacifico"/>
              <a:ea typeface="Pacifico"/>
              <a:cs typeface="Pacifico"/>
              <a:sym typeface="Pacifico"/>
            </a:endParaRPr>
          </a:p>
        </p:txBody>
      </p:sp>
      <p:sp>
        <p:nvSpPr>
          <p:cNvPr id="154" name="Google Shape;154;p28"/>
          <p:cNvSpPr txBox="1"/>
          <p:nvPr>
            <p:ph idx="1" type="body"/>
          </p:nvPr>
        </p:nvSpPr>
        <p:spPr>
          <a:xfrm>
            <a:off x="523975" y="427300"/>
            <a:ext cx="8292900" cy="4374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b="1" lang="en"/>
              <a:t>Try New Things</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lang="en"/>
              <a:t>Experiment with the kinds of videos you produce, the content you share, and different editing styles.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457200" lvl="0" marL="0" rtl="0" algn="l">
              <a:spcBef>
                <a:spcPts val="600"/>
              </a:spcBef>
              <a:spcAft>
                <a:spcPts val="0"/>
              </a:spcAft>
              <a:buClr>
                <a:schemeClr val="dk1"/>
              </a:buClr>
              <a:buSzPts val="1100"/>
              <a:buFont typeface="Arial"/>
              <a:buNone/>
            </a:pPr>
            <a:r>
              <a:t/>
            </a:r>
            <a:endParaRPr/>
          </a:p>
          <a:p>
            <a:pPr indent="457200" lvl="0" marL="0" rtl="0" algn="l">
              <a:spcBef>
                <a:spcPts val="600"/>
              </a:spcBef>
              <a:spcAft>
                <a:spcPts val="0"/>
              </a:spcAft>
              <a:buClr>
                <a:schemeClr val="dk1"/>
              </a:buClr>
              <a:buSzPts val="1100"/>
              <a:buFont typeface="Arial"/>
              <a:buNone/>
            </a:pPr>
            <a:r>
              <a:t/>
            </a:r>
            <a:endParaRPr b="1"/>
          </a:p>
          <a:p>
            <a:pPr indent="457200" lvl="0" marL="0" rtl="0" algn="l">
              <a:spcBef>
                <a:spcPts val="600"/>
              </a:spcBef>
              <a:spcAft>
                <a:spcPts val="0"/>
              </a:spcAft>
              <a:buClr>
                <a:schemeClr val="dk1"/>
              </a:buClr>
              <a:buSzPts val="1100"/>
              <a:buFont typeface="Arial"/>
              <a:buNone/>
            </a:pPr>
            <a:r>
              <a:t/>
            </a:r>
            <a:endParaRPr b="1"/>
          </a:p>
          <a:p>
            <a:pPr indent="0" lvl="0" marL="0" rtl="0" algn="l">
              <a:spcBef>
                <a:spcPts val="600"/>
              </a:spcBef>
              <a:spcAft>
                <a:spcPts val="0"/>
              </a:spcAft>
              <a:buClr>
                <a:schemeClr val="dk1"/>
              </a:buClr>
              <a:buSzPts val="1100"/>
              <a:buFont typeface="Arial"/>
              <a:buNone/>
            </a:pPr>
            <a:r>
              <a:t/>
            </a:r>
            <a:endParaRPr b="1"/>
          </a:p>
          <a:p>
            <a:pPr indent="0" lvl="0" marL="0" rtl="0" algn="l">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Google Shape;45;p10"/>
          <p:cNvSpPr txBox="1"/>
          <p:nvPr>
            <p:ph type="title"/>
          </p:nvPr>
        </p:nvSpPr>
        <p:spPr>
          <a:xfrm>
            <a:off x="457200" y="77653"/>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#2</a:t>
            </a:r>
            <a:endParaRPr>
              <a:latin typeface="Pacifico"/>
              <a:ea typeface="Pacifico"/>
              <a:cs typeface="Pacifico"/>
              <a:sym typeface="Pacifico"/>
            </a:endParaRPr>
          </a:p>
        </p:txBody>
      </p:sp>
      <p:sp>
        <p:nvSpPr>
          <p:cNvPr id="46" name="Google Shape;46;p10"/>
          <p:cNvSpPr txBox="1"/>
          <p:nvPr>
            <p:ph idx="1" type="body"/>
          </p:nvPr>
        </p:nvSpPr>
        <p:spPr>
          <a:xfrm>
            <a:off x="457200" y="622725"/>
            <a:ext cx="8229600" cy="4446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b="1" lang="en"/>
              <a:t>Add Your Social Media Profiles</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lang="en"/>
              <a:t>Make sure you have all of your social media accounts linked on your YouTube channel so new and existing subscribers can follow you on social media.</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sz="2400"/>
          </a:p>
          <a:p>
            <a:pPr indent="0" lvl="0" marL="0" rtl="0" algn="l">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#3</a:t>
            </a:r>
            <a:endParaRPr>
              <a:latin typeface="Pacifico"/>
              <a:ea typeface="Pacifico"/>
              <a:cs typeface="Pacifico"/>
              <a:sym typeface="Pacifico"/>
            </a:endParaRPr>
          </a:p>
        </p:txBody>
      </p:sp>
      <p:sp>
        <p:nvSpPr>
          <p:cNvPr id="52" name="Google Shape;52;p11"/>
          <p:cNvSpPr txBox="1"/>
          <p:nvPr>
            <p:ph idx="1" type="body"/>
          </p:nvPr>
        </p:nvSpPr>
        <p:spPr>
          <a:xfrm>
            <a:off x="457200" y="1166550"/>
            <a:ext cx="8229600" cy="3725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a:t>Create a Channel Thumbnail</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lang="en" sz="2600"/>
              <a:t>The thumbnail visually represents your channel on YouTube. This will show up when you comment on other’s videos or if you are a featured channel on another YouTuber’s channel.</a:t>
            </a:r>
            <a:endParaRPr sz="2600"/>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a:p>
            <a:pPr indent="457200" lvl="0" marL="0" rtl="0" algn="l">
              <a:spcBef>
                <a:spcPts val="600"/>
              </a:spcBef>
              <a:spcAft>
                <a:spcPts val="0"/>
              </a:spcAft>
              <a:buNone/>
            </a:pPr>
            <a:r>
              <a:t/>
            </a:r>
            <a:endParaRPr b="1"/>
          </a:p>
          <a:p>
            <a:pPr indent="457200" lvl="0" marL="0" rtl="0" algn="l">
              <a:spcBef>
                <a:spcPts val="600"/>
              </a:spcBef>
              <a:spcAft>
                <a:spcPts val="0"/>
              </a:spcAft>
              <a:buNone/>
            </a:pPr>
            <a:r>
              <a:t/>
            </a:r>
            <a:endParaRPr b="1"/>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2"/>
          <p:cNvSpPr txBox="1"/>
          <p:nvPr>
            <p:ph type="title"/>
          </p:nvPr>
        </p:nvSpPr>
        <p:spPr>
          <a:xfrm>
            <a:off x="457200" y="379126"/>
            <a:ext cx="8229600" cy="69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#4</a:t>
            </a:r>
            <a:endParaRPr>
              <a:latin typeface="Pacifico"/>
              <a:ea typeface="Pacifico"/>
              <a:cs typeface="Pacifico"/>
              <a:sym typeface="Pacifico"/>
            </a:endParaRPr>
          </a:p>
        </p:txBody>
      </p:sp>
      <p:sp>
        <p:nvSpPr>
          <p:cNvPr id="58" name="Google Shape;58;p12"/>
          <p:cNvSpPr txBox="1"/>
          <p:nvPr>
            <p:ph idx="1" type="body"/>
          </p:nvPr>
        </p:nvSpPr>
        <p:spPr>
          <a:xfrm>
            <a:off x="457200" y="499200"/>
            <a:ext cx="8229600" cy="4511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a:p>
          <a:p>
            <a:pPr indent="0" lvl="0" marL="0" rtl="0" algn="ctr">
              <a:spcBef>
                <a:spcPts val="600"/>
              </a:spcBef>
              <a:spcAft>
                <a:spcPts val="0"/>
              </a:spcAft>
              <a:buClr>
                <a:schemeClr val="dk1"/>
              </a:buClr>
              <a:buSzPts val="1100"/>
              <a:buFont typeface="Arial"/>
              <a:buNone/>
            </a:pPr>
            <a:r>
              <a:rPr b="1" lang="en"/>
              <a:t>Create a Channel Banner</a:t>
            </a:r>
            <a:endParaRPr b="1"/>
          </a:p>
          <a:p>
            <a:pPr indent="0" lvl="0" marL="0" rtl="0" algn="l">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rPr lang="en"/>
              <a:t>This provides an excellent opportunity to show off your YouTube channel's personality and make your brand stronger.</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None/>
            </a:pPr>
            <a:r>
              <a:t/>
            </a:r>
            <a:endParaRPr b="1"/>
          </a:p>
          <a:p>
            <a:pPr indent="0" lvl="0" marL="0" rtl="0" algn="ctr">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#5</a:t>
            </a:r>
            <a:endParaRPr>
              <a:latin typeface="Pacifico"/>
              <a:ea typeface="Pacifico"/>
              <a:cs typeface="Pacifico"/>
              <a:sym typeface="Pacifico"/>
            </a:endParaRPr>
          </a:p>
        </p:txBody>
      </p:sp>
      <p:sp>
        <p:nvSpPr>
          <p:cNvPr id="64" name="Google Shape;64;p13"/>
          <p:cNvSpPr txBox="1"/>
          <p:nvPr>
            <p:ph idx="1" type="body"/>
          </p:nvPr>
        </p:nvSpPr>
        <p:spPr>
          <a:xfrm>
            <a:off x="618150" y="1115575"/>
            <a:ext cx="8068800" cy="35265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a:t>Create Playlists</a:t>
            </a:r>
            <a:endParaRPr b="1"/>
          </a:p>
          <a:p>
            <a:pPr indent="0" lvl="0" marL="0" rtl="0" algn="l">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lang="en"/>
              <a:t>If you create multiple videos focusing on a particular topic, or if you have different kinds of videos, you should organize them and create playlists, so it's easier for viewers to keep watching videos they like.</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t/>
            </a:r>
            <a:endParaRPr b="1"/>
          </a:p>
          <a:p>
            <a:pPr indent="0" lvl="0" marL="0" rtl="0" algn="l">
              <a:spcBef>
                <a:spcPts val="600"/>
              </a:spcBef>
              <a:spcAft>
                <a:spcPts val="0"/>
              </a:spcAft>
              <a:buClr>
                <a:schemeClr val="dk1"/>
              </a:buClr>
              <a:buSzPts val="1100"/>
              <a:buFont typeface="Arial"/>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457200" y="57603"/>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#6</a:t>
            </a:r>
            <a:endParaRPr>
              <a:latin typeface="Pacifico"/>
              <a:ea typeface="Pacifico"/>
              <a:cs typeface="Pacifico"/>
              <a:sym typeface="Pacifico"/>
            </a:endParaRPr>
          </a:p>
        </p:txBody>
      </p:sp>
      <p:sp>
        <p:nvSpPr>
          <p:cNvPr id="70" name="Google Shape;70;p14"/>
          <p:cNvSpPr txBox="1"/>
          <p:nvPr>
            <p:ph idx="1" type="body"/>
          </p:nvPr>
        </p:nvSpPr>
        <p:spPr>
          <a:xfrm>
            <a:off x="457200" y="1002325"/>
            <a:ext cx="8229600" cy="3992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a:t> </a:t>
            </a:r>
            <a:r>
              <a:rPr b="1" lang="en"/>
              <a:t>Create a Channel Trailer</a:t>
            </a:r>
            <a:endParaRPr b="1"/>
          </a:p>
          <a:p>
            <a:pPr indent="0" lvl="0" marL="0" rtl="0" algn="l">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rPr lang="en"/>
              <a:t>This allows you to highlight what your channel has to offer so viewers will be encouraged to subscribe to your channel.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l">
              <a:spcBef>
                <a:spcPts val="600"/>
              </a:spcBef>
              <a:spcAft>
                <a:spcPts val="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#7</a:t>
            </a:r>
            <a:endParaRPr>
              <a:latin typeface="Pacifico"/>
              <a:ea typeface="Pacifico"/>
              <a:cs typeface="Pacifico"/>
              <a:sym typeface="Pacifico"/>
            </a:endParaRPr>
          </a:p>
        </p:txBody>
      </p:sp>
      <p:sp>
        <p:nvSpPr>
          <p:cNvPr id="76" name="Google Shape;76;p15"/>
          <p:cNvSpPr txBox="1"/>
          <p:nvPr>
            <p:ph idx="1" type="body"/>
          </p:nvPr>
        </p:nvSpPr>
        <p:spPr>
          <a:xfrm>
            <a:off x="410525" y="528050"/>
            <a:ext cx="8229600" cy="42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b="1" lang="en"/>
              <a:t>Upload Videos Consistently</a:t>
            </a:r>
            <a:endParaRPr b="1"/>
          </a:p>
          <a:p>
            <a:pPr indent="0" lvl="0" marL="0" rtl="0" algn="l">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rPr lang="en" sz="2400"/>
              <a:t>Decide on the number of videos you want to create and upload every week and which days and time you will upload new videos.</a:t>
            </a:r>
            <a:endParaRPr sz="2400"/>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Tip #8</a:t>
            </a:r>
            <a:endParaRPr>
              <a:latin typeface="Pacifico"/>
              <a:ea typeface="Pacifico"/>
              <a:cs typeface="Pacifico"/>
              <a:sym typeface="Pacifico"/>
            </a:endParaRPr>
          </a:p>
        </p:txBody>
      </p:sp>
      <p:sp>
        <p:nvSpPr>
          <p:cNvPr id="82" name="Google Shape;82;p16"/>
          <p:cNvSpPr txBox="1"/>
          <p:nvPr>
            <p:ph idx="1" type="body"/>
          </p:nvPr>
        </p:nvSpPr>
        <p:spPr>
          <a:xfrm>
            <a:off x="457200" y="500050"/>
            <a:ext cx="8229600" cy="4130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t/>
            </a:r>
            <a:endParaRPr b="1"/>
          </a:p>
          <a:p>
            <a:pPr indent="0" lvl="0" marL="0" rtl="0" algn="ctr">
              <a:spcBef>
                <a:spcPts val="600"/>
              </a:spcBef>
              <a:spcAft>
                <a:spcPts val="0"/>
              </a:spcAft>
              <a:buClr>
                <a:schemeClr val="dk1"/>
              </a:buClr>
              <a:buSzPts val="1100"/>
              <a:buFont typeface="Arial"/>
              <a:buNone/>
            </a:pPr>
            <a:r>
              <a:rPr b="1" lang="en"/>
              <a:t> </a:t>
            </a:r>
            <a:r>
              <a:rPr b="1" lang="en"/>
              <a:t>Create High-Quality Videos</a:t>
            </a:r>
            <a:endParaRPr b="1"/>
          </a:p>
          <a:p>
            <a:pPr indent="0" lvl="0" marL="0" rtl="0" algn="l">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rPr lang="en"/>
              <a:t>You will never attract more viewers with low-quality videos. Always strive to ensure your videos are of the highest quality.</a:t>
            </a:r>
            <a:endParaRPr/>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Clr>
                <a:schemeClr val="dk1"/>
              </a:buClr>
              <a:buSzPts val="1100"/>
              <a:buFont typeface="Arial"/>
              <a:buNone/>
            </a:pPr>
            <a:r>
              <a:t/>
            </a:r>
            <a:endParaRPr b="1"/>
          </a:p>
          <a:p>
            <a:pPr indent="0" lvl="0" marL="0" rtl="0" algn="ctr">
              <a:spcBef>
                <a:spcPts val="600"/>
              </a:spcBef>
              <a:spcAft>
                <a:spcPts val="0"/>
              </a:spcAft>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