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09404e0a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09404e0a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09404e0a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09404e0a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6f90357f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6f9035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09404e0a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09404e0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09404e0a1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09404e0a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herovired.com/learning-hub/blogs/data-structure-types/"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ctr">
              <a:lnSpc>
                <a:spcPct val="130000"/>
              </a:lnSpc>
              <a:spcBef>
                <a:spcPts val="600"/>
              </a:spcBef>
              <a:spcAft>
                <a:spcPts val="0"/>
              </a:spcAft>
              <a:buClr>
                <a:schemeClr val="dk1"/>
              </a:buClr>
              <a:buSzPts val="1100"/>
              <a:buFont typeface="Arial"/>
              <a:buNone/>
            </a:pPr>
            <a:r>
              <a:rPr i="1" lang="en" sz="2600" u="sng">
                <a:solidFill>
                  <a:schemeClr val="lt1"/>
                </a:solidFill>
                <a:latin typeface="Droid Serif"/>
                <a:ea typeface="Droid Serif"/>
                <a:cs typeface="Droid Serif"/>
                <a:sym typeface="Droid Serif"/>
              </a:rPr>
              <a:t>TOPIC: Melodic Stacks in Music Players</a:t>
            </a:r>
            <a:endParaRPr>
              <a:solidFill>
                <a:schemeClr val="lt1"/>
              </a:solidFill>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t>
            </a:r>
            <a:r>
              <a:rPr b="1" lang="en" sz="1800">
                <a:latin typeface="Droid Serif"/>
                <a:ea typeface="Droid Serif"/>
                <a:cs typeface="Droid Serif"/>
                <a:sym typeface="Droid Serif"/>
              </a:rPr>
              <a:t>BHASWAT LENKA[RA2211026010522]</a:t>
            </a:r>
            <a:endParaRPr b="1" sz="1800">
              <a:latin typeface="Droid Serif"/>
              <a:ea typeface="Droid Serif"/>
              <a:cs typeface="Droid Serif"/>
              <a:sym typeface="Droid Serif"/>
            </a:endParaRPr>
          </a:p>
          <a:p>
            <a:pPr indent="0" lvl="0" marL="0" rtl="0" algn="ctr">
              <a:lnSpc>
                <a:spcPct val="130000"/>
              </a:lnSpc>
              <a:spcBef>
                <a:spcPts val="2000"/>
              </a:spcBef>
              <a:spcAft>
                <a:spcPts val="0"/>
              </a:spcAft>
              <a:buClr>
                <a:schemeClr val="dk1"/>
              </a:buClr>
              <a:buSzPts val="1100"/>
              <a:buFont typeface="Arial"/>
              <a:buNone/>
            </a:pPr>
            <a:r>
              <a:rPr b="1" lang="en" sz="1800">
                <a:latin typeface="Droid Serif"/>
                <a:ea typeface="Droid Serif"/>
                <a:cs typeface="Droid Serif"/>
                <a:sym typeface="Droid Serif"/>
              </a:rPr>
              <a:t>SHASHANKA NIRAULA[RA2211026010528]</a:t>
            </a:r>
            <a:endParaRPr sz="1100">
              <a:latin typeface="Droid Serif"/>
              <a:ea typeface="Droid Serif"/>
              <a:cs typeface="Droid Serif"/>
              <a:sym typeface="Droid Serif"/>
            </a:endParaRPr>
          </a:p>
          <a:p>
            <a:pPr indent="0" lvl="0" marL="0" rtl="0" algn="l">
              <a:spcBef>
                <a:spcPts val="0"/>
              </a:spcBef>
              <a:spcAft>
                <a:spcPts val="0"/>
              </a:spcAft>
              <a:buNone/>
            </a:pPr>
            <a:r>
              <a:t/>
            </a:r>
            <a:endParaRPr/>
          </a:p>
        </p:txBody>
      </p:sp>
      <p:sp>
        <p:nvSpPr>
          <p:cNvPr id="61" name="Google Shape;61;p13"/>
          <p:cNvSpPr txBox="1"/>
          <p:nvPr/>
        </p:nvSpPr>
        <p:spPr>
          <a:xfrm>
            <a:off x="404000" y="541950"/>
            <a:ext cx="8227200" cy="886800"/>
          </a:xfrm>
          <a:prstGeom prst="rect">
            <a:avLst/>
          </a:prstGeom>
          <a:noFill/>
          <a:ln>
            <a:noFill/>
          </a:ln>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lang="en" sz="4200">
                <a:solidFill>
                  <a:schemeClr val="dk1"/>
                </a:solidFill>
                <a:latin typeface="Oswald"/>
                <a:ea typeface="Oswald"/>
                <a:cs typeface="Oswald"/>
                <a:sym typeface="Oswald"/>
              </a:rPr>
              <a:t>DATA STRUCTURES AND ALGORITHMS</a:t>
            </a:r>
            <a:endParaRPr sz="4200">
              <a:solidFill>
                <a:schemeClr val="dk1"/>
              </a:solidFill>
              <a:latin typeface="Oswald"/>
              <a:ea typeface="Oswald"/>
              <a:cs typeface="Oswald"/>
              <a:sym typeface="Oswald"/>
            </a:endParaRPr>
          </a:p>
          <a:p>
            <a:pPr indent="0" lvl="0" marL="0" rtl="0" algn="l">
              <a:spcBef>
                <a:spcPts val="0"/>
              </a:spcBef>
              <a:spcAft>
                <a:spcPts val="0"/>
              </a:spcAft>
              <a:buNone/>
            </a:pPr>
            <a:r>
              <a:t/>
            </a:r>
            <a:endParaRPr sz="1800">
              <a:solidFill>
                <a:schemeClr val="dk1"/>
              </a:solidFill>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5675"/>
            <a:ext cx="8520600" cy="56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CODE:</a:t>
            </a:r>
            <a:endParaRPr b="1" u="sng"/>
          </a:p>
        </p:txBody>
      </p:sp>
      <p:sp>
        <p:nvSpPr>
          <p:cNvPr id="119" name="Google Shape;119;p22"/>
          <p:cNvSpPr txBox="1"/>
          <p:nvPr>
            <p:ph idx="1" type="body"/>
          </p:nvPr>
        </p:nvSpPr>
        <p:spPr>
          <a:xfrm>
            <a:off x="311700" y="776025"/>
            <a:ext cx="3764100" cy="39567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Pop a song from the stack and play it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void play(Stack *stack)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if (stack-&gt;top &gt;= 0)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printf("Now playing: '%s'\n", stack-&gt;songs[stack-&gt;top].title);</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stack-&gt;top--;</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else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printf("No more songs in the playlist.\n");</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int main()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Stack playlist;</a:t>
            </a:r>
            <a:endParaRPr sz="1200">
              <a:latin typeface="Droid Serif"/>
              <a:ea typeface="Droid Serif"/>
              <a:cs typeface="Droid Serif"/>
              <a:sym typeface="Droid Serif"/>
            </a:endParaRPr>
          </a:p>
          <a:p>
            <a:pPr indent="0" lvl="0" marL="0" rtl="0" algn="l">
              <a:spcBef>
                <a:spcPts val="0"/>
              </a:spcBef>
              <a:spcAft>
                <a:spcPts val="1600"/>
              </a:spcAft>
              <a:buNone/>
            </a:pPr>
            <a:r>
              <a:t/>
            </a:r>
            <a:endParaRPr sz="1200"/>
          </a:p>
        </p:txBody>
      </p:sp>
      <p:sp>
        <p:nvSpPr>
          <p:cNvPr id="120" name="Google Shape;120;p22"/>
          <p:cNvSpPr txBox="1"/>
          <p:nvPr>
            <p:ph idx="2" type="body"/>
          </p:nvPr>
        </p:nvSpPr>
        <p:spPr>
          <a:xfrm>
            <a:off x="4572000" y="612075"/>
            <a:ext cx="4308000" cy="42846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initialize(&amp;playlist);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printf("Welcome to the Music Player!\n");</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while (1)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printf("\nMenu:\n");</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printf("1. Add a song to the playlist\n");</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printf("2. Play the next song\n");</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printf("3. Exit\n");</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int choice;</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printf("Enter your choice: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scanf("%d", &amp;choice);</a:t>
            </a:r>
            <a:endParaRPr sz="1200">
              <a:latin typeface="Droid Serif"/>
              <a:ea typeface="Droid Serif"/>
              <a:cs typeface="Droid Serif"/>
              <a:sym typeface="Droid Serif"/>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CODE:</a:t>
            </a:r>
            <a:endParaRPr b="1" u="sng"/>
          </a:p>
        </p:txBody>
      </p:sp>
      <p:sp>
        <p:nvSpPr>
          <p:cNvPr id="126" name="Google Shape;126;p23"/>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switch (choice)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case 1:</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printf("Enter the title of the song: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char title[MAX_SONG_TITLE_LENGTH];</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scanf(" %[^\n]", title); // Read the song title with spaces</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push(&amp;playlist, title);</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break;</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case 2:</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play(&amp;playlist);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break;</a:t>
            </a:r>
            <a:endParaRPr sz="1200">
              <a:latin typeface="Droid Serif"/>
              <a:ea typeface="Droid Serif"/>
              <a:cs typeface="Droid Serif"/>
              <a:sym typeface="Droid Serif"/>
            </a:endParaRPr>
          </a:p>
          <a:p>
            <a:pPr indent="0" lvl="0" marL="0" rtl="0" algn="l">
              <a:spcBef>
                <a:spcPts val="0"/>
              </a:spcBef>
              <a:spcAft>
                <a:spcPts val="1600"/>
              </a:spcAft>
              <a:buNone/>
            </a:pPr>
            <a:r>
              <a:t/>
            </a:r>
            <a:endParaRPr/>
          </a:p>
        </p:txBody>
      </p:sp>
      <p:sp>
        <p:nvSpPr>
          <p:cNvPr id="127" name="Google Shape;127;p23"/>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case 3:</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printf("Goodbye!\n");</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exit(0);</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default:</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printf("Invalid choice. Please try again.\n");</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    return 0;</a:t>
            </a:r>
            <a:endParaRPr>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a:latin typeface="Droid Serif"/>
                <a:ea typeface="Droid Serif"/>
                <a:cs typeface="Droid Serif"/>
                <a:sym typeface="Droid Serif"/>
              </a:rPr>
              <a:t>}</a:t>
            </a:r>
            <a:endParaRPr>
              <a:latin typeface="Droid Serif"/>
              <a:ea typeface="Droid Serif"/>
              <a:cs typeface="Droid Serif"/>
              <a:sym typeface="Droid Serif"/>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4230575"/>
            <a:ext cx="1524600" cy="6051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pic>
        <p:nvPicPr>
          <p:cNvPr id="133" name="Google Shape;133;p24"/>
          <p:cNvPicPr preferRelativeResize="0"/>
          <p:nvPr/>
        </p:nvPicPr>
        <p:blipFill>
          <a:blip r:embed="rId3">
            <a:alphaModFix/>
          </a:blip>
          <a:stretch>
            <a:fillRect/>
          </a:stretch>
        </p:blipFill>
        <p:spPr>
          <a:xfrm>
            <a:off x="673150" y="152400"/>
            <a:ext cx="3785176" cy="4078175"/>
          </a:xfrm>
          <a:prstGeom prst="rect">
            <a:avLst/>
          </a:prstGeom>
          <a:noFill/>
          <a:ln>
            <a:noFill/>
          </a:ln>
        </p:spPr>
      </p:pic>
      <p:pic>
        <p:nvPicPr>
          <p:cNvPr id="134" name="Google Shape;134;p24"/>
          <p:cNvPicPr preferRelativeResize="0"/>
          <p:nvPr/>
        </p:nvPicPr>
        <p:blipFill>
          <a:blip r:embed="rId4">
            <a:alphaModFix/>
          </a:blip>
          <a:stretch>
            <a:fillRect/>
          </a:stretch>
        </p:blipFill>
        <p:spPr>
          <a:xfrm>
            <a:off x="5168001" y="152400"/>
            <a:ext cx="3214580"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1000"/>
                                        <p:tgtEl>
                                          <p:spTgt spid="133"/>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138100" y="4230575"/>
            <a:ext cx="14607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chemeClr val="lt1"/>
                </a:highlight>
              </a:rPr>
              <a:t>OUTPUT</a:t>
            </a:r>
            <a:endParaRPr>
              <a:highlight>
                <a:schemeClr val="lt1"/>
              </a:highlight>
            </a:endParaRPr>
          </a:p>
        </p:txBody>
      </p:sp>
      <p:pic>
        <p:nvPicPr>
          <p:cNvPr id="140" name="Google Shape;140;p25"/>
          <p:cNvPicPr preferRelativeResize="0"/>
          <p:nvPr/>
        </p:nvPicPr>
        <p:blipFill>
          <a:blip r:embed="rId3">
            <a:alphaModFix/>
          </a:blip>
          <a:stretch>
            <a:fillRect/>
          </a:stretch>
        </p:blipFill>
        <p:spPr>
          <a:xfrm>
            <a:off x="1751200" y="152400"/>
            <a:ext cx="2983608" cy="4838701"/>
          </a:xfrm>
          <a:prstGeom prst="rect">
            <a:avLst/>
          </a:prstGeom>
          <a:noFill/>
          <a:ln>
            <a:noFill/>
          </a:ln>
        </p:spPr>
      </p:pic>
      <p:pic>
        <p:nvPicPr>
          <p:cNvPr id="141" name="Google Shape;141;p25"/>
          <p:cNvPicPr preferRelativeResize="0"/>
          <p:nvPr/>
        </p:nvPicPr>
        <p:blipFill>
          <a:blip r:embed="rId4">
            <a:alphaModFix/>
          </a:blip>
          <a:stretch>
            <a:fillRect/>
          </a:stretch>
        </p:blipFill>
        <p:spPr>
          <a:xfrm>
            <a:off x="4887208" y="152400"/>
            <a:ext cx="4104391" cy="33983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1000"/>
                                        <p:tgtEl>
                                          <p:spTgt spid="1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274E13"/>
                </a:solidFill>
              </a:rPr>
              <a:t>Conclusion:</a:t>
            </a:r>
            <a:endParaRPr b="1" u="sng">
              <a:solidFill>
                <a:srgbClr val="274E13"/>
              </a:solidFill>
            </a:endParaRPr>
          </a:p>
        </p:txBody>
      </p:sp>
      <p:sp>
        <p:nvSpPr>
          <p:cNvPr id="147" name="Google Shape;147;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i="1" lang="en" sz="1900">
                <a:solidFill>
                  <a:schemeClr val="dk2"/>
                </a:solidFill>
                <a:latin typeface="Droid Serif"/>
                <a:ea typeface="Droid Serif"/>
                <a:cs typeface="Droid Serif"/>
                <a:sym typeface="Droid Serif"/>
              </a:rPr>
              <a:t>In the grand symphony of life, we often overlook the little notes, like how a simple stack of tunes powers our musical adventures. These melodic stacks in music players keep the groove going, ensuring that we dance, sing, and sometimes cringe to our favorite songs. So, the next time you're tapping your feet or hitting the skip button with enthusiasm, remember that behind every catchy beat is a mischievous stack making sure your playlist rocks! Keep the music playing, and let the stacks stack – because in the end, they're the unsung heroes of our toe-tapping, earworm-filled lives.</a:t>
            </a:r>
            <a:endParaRPr i="1" sz="1900">
              <a:solidFill>
                <a:schemeClr val="dk2"/>
              </a:solidFill>
              <a:latin typeface="Droid Serif"/>
              <a:ea typeface="Droid Serif"/>
              <a:cs typeface="Droid Serif"/>
              <a:sym typeface="Droid Serif"/>
            </a:endParaRPr>
          </a:p>
          <a:p>
            <a:pPr indent="0" lvl="0" marL="0" rtl="0" algn="l">
              <a:spcBef>
                <a:spcPts val="0"/>
              </a:spcBef>
              <a:spcAft>
                <a:spcPts val="1600"/>
              </a:spcAft>
              <a:buNone/>
            </a:pPr>
            <a:r>
              <a:t/>
            </a:r>
            <a:endParaRPr i="1" sz="23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76375" y="526350"/>
            <a:ext cx="5604000" cy="4090800"/>
          </a:xfrm>
          <a:prstGeom prst="rect">
            <a:avLst/>
          </a:prstGeom>
        </p:spPr>
        <p:txBody>
          <a:bodyPr anchorCtr="0" anchor="ctr" bIns="91425" lIns="91425" spcFirstLastPara="1" rIns="91425" wrap="square" tIns="91425">
            <a:noAutofit/>
          </a:bodyPr>
          <a:lstStyle/>
          <a:p>
            <a:pPr indent="0" lvl="0" marL="0" rtl="0" algn="l">
              <a:lnSpc>
                <a:spcPct val="130000"/>
              </a:lnSpc>
              <a:spcBef>
                <a:spcPts val="1000"/>
              </a:spcBef>
              <a:spcAft>
                <a:spcPts val="0"/>
              </a:spcAft>
              <a:buNone/>
            </a:pPr>
            <a:r>
              <a:t/>
            </a:r>
            <a:endParaRPr/>
          </a:p>
          <a:p>
            <a:pPr indent="0" lvl="0" marL="0" rtl="0" algn="l">
              <a:lnSpc>
                <a:spcPct val="130000"/>
              </a:lnSpc>
              <a:spcBef>
                <a:spcPts val="1000"/>
              </a:spcBef>
              <a:spcAft>
                <a:spcPts val="0"/>
              </a:spcAft>
              <a:buNone/>
            </a:pPr>
            <a:r>
              <a:t/>
            </a:r>
            <a:endParaRPr/>
          </a:p>
          <a:p>
            <a:pPr indent="0" lvl="0" marL="0" rtl="0" algn="l">
              <a:lnSpc>
                <a:spcPct val="130000"/>
              </a:lnSpc>
              <a:spcBef>
                <a:spcPts val="1000"/>
              </a:spcBef>
              <a:spcAft>
                <a:spcPts val="0"/>
              </a:spcAft>
              <a:buClr>
                <a:schemeClr val="dk1"/>
              </a:buClr>
              <a:buSzPts val="1100"/>
              <a:buFont typeface="Arial"/>
              <a:buNone/>
            </a:pPr>
            <a:r>
              <a:rPr b="1" lang="en" sz="2800">
                <a:solidFill>
                  <a:schemeClr val="dk1"/>
                </a:solidFill>
                <a:latin typeface="Arial"/>
                <a:ea typeface="Arial"/>
                <a:cs typeface="Arial"/>
                <a:sym typeface="Arial"/>
              </a:rPr>
              <a:t>WHAT IS DATA STRUCTURES?</a:t>
            </a:r>
            <a:endParaRPr b="1" sz="28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700">
                <a:latin typeface="Arial"/>
                <a:ea typeface="Arial"/>
                <a:cs typeface="Arial"/>
                <a:sym typeface="Arial"/>
              </a:rPr>
              <a:t>Simply put, they are essential in today's computer science world. It refers to the format comprising an assortment of data values, relationships, and functions applied to data. Data structures can arrange data such that it gets accessed &amp; worked on with specified algorithms.</a:t>
            </a:r>
            <a:endParaRPr sz="1700">
              <a:latin typeface="Arial"/>
              <a:ea typeface="Arial"/>
              <a:cs typeface="Arial"/>
              <a:sym typeface="Arial"/>
            </a:endParaRPr>
          </a:p>
          <a:p>
            <a:pPr indent="0" lvl="0" marL="0" rtl="0" algn="l">
              <a:spcBef>
                <a:spcPts val="0"/>
              </a:spcBef>
              <a:spcAft>
                <a:spcPts val="0"/>
              </a:spcAft>
              <a:buNone/>
            </a:pPr>
            <a:r>
              <a:t/>
            </a:r>
            <a:endParaRPr sz="1400">
              <a:solidFill>
                <a:srgbClr val="434343"/>
              </a:solidFill>
            </a:endParaRPr>
          </a:p>
        </p:txBody>
      </p:sp>
      <p:pic>
        <p:nvPicPr>
          <p:cNvPr id="67" name="Google Shape;67;p14"/>
          <p:cNvPicPr preferRelativeResize="0"/>
          <p:nvPr/>
        </p:nvPicPr>
        <p:blipFill>
          <a:blip r:embed="rId3">
            <a:alphaModFix/>
          </a:blip>
          <a:stretch>
            <a:fillRect/>
          </a:stretch>
        </p:blipFill>
        <p:spPr>
          <a:xfrm>
            <a:off x="5271600" y="118250"/>
            <a:ext cx="3622825" cy="2286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ppt_w</p:attrName>
                                        </p:attrNameLst>
                                      </p:cBhvr>
                                      <p:tavLst>
                                        <p:tav fmla="" tm="0">
                                          <p:val>
                                            <p:strVal val="0"/>
                                          </p:val>
                                        </p:tav>
                                        <p:tav fmla="" tm="100000">
                                          <p:val>
                                            <p:strVal val="#ppt_w"/>
                                          </p:val>
                                        </p:tav>
                                      </p:tavLst>
                                    </p:anim>
                                    <p:anim calcmode="lin" valueType="num">
                                      <p:cBhvr additive="base">
                                        <p:cTn dur="1000"/>
                                        <p:tgtEl>
                                          <p:spTgt spid="6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0"/>
            <a:ext cx="8520600" cy="105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450" u="sng">
                <a:solidFill>
                  <a:srgbClr val="38761D"/>
                </a:solidFill>
                <a:latin typeface="Oswald"/>
                <a:ea typeface="Oswald"/>
                <a:cs typeface="Oswald"/>
                <a:sym typeface="Oswald"/>
              </a:rPr>
              <a:t>Data Structures and Their Classification:</a:t>
            </a:r>
            <a:endParaRPr sz="3450" u="sng">
              <a:solidFill>
                <a:srgbClr val="38761D"/>
              </a:solidFill>
              <a:latin typeface="Oswald"/>
              <a:ea typeface="Oswald"/>
              <a:cs typeface="Oswald"/>
              <a:sym typeface="Oswald"/>
            </a:endParaRPr>
          </a:p>
          <a:p>
            <a:pPr indent="0" lvl="0" marL="0" rtl="0" algn="l">
              <a:spcBef>
                <a:spcPts val="400"/>
              </a:spcBef>
              <a:spcAft>
                <a:spcPts val="0"/>
              </a:spcAft>
              <a:buNone/>
            </a:pPr>
            <a:r>
              <a:t/>
            </a:r>
            <a:endParaRPr/>
          </a:p>
        </p:txBody>
      </p:sp>
      <p:sp>
        <p:nvSpPr>
          <p:cNvPr id="73" name="Google Shape;73;p15"/>
          <p:cNvSpPr txBox="1"/>
          <p:nvPr>
            <p:ph idx="1" type="body"/>
          </p:nvPr>
        </p:nvSpPr>
        <p:spPr>
          <a:xfrm>
            <a:off x="311700" y="768575"/>
            <a:ext cx="3999900" cy="3800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600">
                <a:solidFill>
                  <a:srgbClr val="464646"/>
                </a:solidFill>
                <a:latin typeface="Arial"/>
                <a:ea typeface="Arial"/>
                <a:cs typeface="Arial"/>
                <a:sym typeface="Arial"/>
              </a:rPr>
              <a:t>I</a:t>
            </a:r>
            <a:r>
              <a:rPr lang="en" sz="1450">
                <a:solidFill>
                  <a:srgbClr val="464646"/>
                </a:solidFill>
                <a:latin typeface="Arial"/>
                <a:ea typeface="Arial"/>
                <a:cs typeface="Arial"/>
                <a:sym typeface="Arial"/>
              </a:rPr>
              <a:t>n the universe of computer science, data structures are used for arranging data in memory. They are essential in organizing, accessing, processing, and storing data. Besides, different</a:t>
            </a:r>
            <a:r>
              <a:rPr lang="en" sz="1450">
                <a:solidFill>
                  <a:srgbClr val="C8242D"/>
                </a:solidFill>
                <a:uFill>
                  <a:noFill/>
                </a:uFill>
                <a:latin typeface="Arial"/>
                <a:ea typeface="Arial"/>
                <a:cs typeface="Arial"/>
                <a:sym typeface="Arial"/>
                <a:hlinkClick r:id="rId3">
                  <a:extLst>
                    <a:ext uri="{A12FA001-AC4F-418D-AE19-62706E023703}">
                      <ahyp:hlinkClr val="tx"/>
                    </a:ext>
                  </a:extLst>
                </a:hlinkClick>
              </a:rPr>
              <a:t> types of data structure</a:t>
            </a:r>
            <a:r>
              <a:rPr lang="en" sz="1450">
                <a:solidFill>
                  <a:srgbClr val="464646"/>
                </a:solidFill>
                <a:latin typeface="Arial"/>
                <a:ea typeface="Arial"/>
                <a:cs typeface="Arial"/>
                <a:sym typeface="Arial"/>
              </a:rPr>
              <a:t>s have their characteristics, data structures, applications, features, pros, and cons.</a:t>
            </a:r>
            <a:endParaRPr sz="1450">
              <a:solidFill>
                <a:srgbClr val="464646"/>
              </a:solidFill>
              <a:latin typeface="Arial"/>
              <a:ea typeface="Arial"/>
              <a:cs typeface="Arial"/>
              <a:sym typeface="Arial"/>
            </a:endParaRPr>
          </a:p>
          <a:p>
            <a:pPr indent="0" lvl="0" marL="0" rtl="0" algn="l">
              <a:lnSpc>
                <a:spcPct val="130000"/>
              </a:lnSpc>
              <a:spcBef>
                <a:spcPts val="0"/>
              </a:spcBef>
              <a:spcAft>
                <a:spcPts val="0"/>
              </a:spcAft>
              <a:buNone/>
            </a:pPr>
            <a:r>
              <a:rPr lang="en" sz="1450">
                <a:solidFill>
                  <a:srgbClr val="464646"/>
                </a:solidFill>
                <a:latin typeface="Arial"/>
                <a:ea typeface="Arial"/>
                <a:cs typeface="Arial"/>
                <a:sym typeface="Arial"/>
              </a:rPr>
              <a:t>They have various uses in our daily life. Some of them are used for solving mathematical problems. Implementing their use can assist in organizing and processing a large amount of data in a short span. Here's a rundown of each type and application of data structures in the following pointers:</a:t>
            </a:r>
            <a:endParaRPr sz="1450">
              <a:solidFill>
                <a:srgbClr val="464646"/>
              </a:solidFill>
              <a:latin typeface="Arial"/>
              <a:ea typeface="Arial"/>
              <a:cs typeface="Arial"/>
              <a:sym typeface="Arial"/>
            </a:endParaRPr>
          </a:p>
          <a:p>
            <a:pPr indent="0" lvl="0" marL="457200" rtl="0" algn="l">
              <a:lnSpc>
                <a:spcPct val="130000"/>
              </a:lnSpc>
              <a:spcBef>
                <a:spcPts val="0"/>
              </a:spcBef>
              <a:spcAft>
                <a:spcPts val="0"/>
              </a:spcAft>
              <a:buNone/>
            </a:pPr>
            <a:r>
              <a:t/>
            </a:r>
            <a:endParaRPr sz="1200">
              <a:solidFill>
                <a:srgbClr val="464646"/>
              </a:solidFill>
              <a:latin typeface="Arial"/>
              <a:ea typeface="Arial"/>
              <a:cs typeface="Arial"/>
              <a:sym typeface="Arial"/>
            </a:endParaRPr>
          </a:p>
          <a:p>
            <a:pPr indent="0" lvl="0" marL="0" rtl="0" algn="l">
              <a:spcBef>
                <a:spcPts val="0"/>
              </a:spcBef>
              <a:spcAft>
                <a:spcPts val="1600"/>
              </a:spcAft>
              <a:buNone/>
            </a:pPr>
            <a:r>
              <a:t/>
            </a:r>
            <a:endParaRPr sz="1600"/>
          </a:p>
        </p:txBody>
      </p:sp>
      <p:pic>
        <p:nvPicPr>
          <p:cNvPr id="74" name="Google Shape;74;p15"/>
          <p:cNvPicPr preferRelativeResize="0"/>
          <p:nvPr/>
        </p:nvPicPr>
        <p:blipFill>
          <a:blip r:embed="rId4">
            <a:alphaModFix/>
          </a:blip>
          <a:stretch>
            <a:fillRect/>
          </a:stretch>
        </p:blipFill>
        <p:spPr>
          <a:xfrm>
            <a:off x="4464000" y="1210500"/>
            <a:ext cx="4527600" cy="33772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2700" y="189450"/>
            <a:ext cx="8118600" cy="805200"/>
          </a:xfrm>
          <a:prstGeom prst="rect">
            <a:avLst/>
          </a:prstGeom>
        </p:spPr>
        <p:txBody>
          <a:bodyPr anchorCtr="0" anchor="b"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t/>
            </a:r>
            <a:endParaRPr sz="1400">
              <a:solidFill>
                <a:srgbClr val="464646"/>
              </a:solidFill>
              <a:latin typeface="Arial"/>
              <a:ea typeface="Arial"/>
              <a:cs typeface="Arial"/>
              <a:sym typeface="Arial"/>
            </a:endParaRPr>
          </a:p>
          <a:p>
            <a:pPr indent="0" lvl="0" marL="0" rtl="0" algn="l">
              <a:spcBef>
                <a:spcPts val="0"/>
              </a:spcBef>
              <a:spcAft>
                <a:spcPts val="0"/>
              </a:spcAft>
              <a:buNone/>
            </a:pPr>
            <a:r>
              <a:rPr b="1" lang="en" sz="4500" u="sng"/>
              <a:t>LINEAR DATA STRUCTURE</a:t>
            </a:r>
            <a:endParaRPr b="1" sz="4500" u="sng"/>
          </a:p>
        </p:txBody>
      </p:sp>
      <p:sp>
        <p:nvSpPr>
          <p:cNvPr id="80" name="Google Shape;80;p16"/>
          <p:cNvSpPr txBox="1"/>
          <p:nvPr/>
        </p:nvSpPr>
        <p:spPr>
          <a:xfrm>
            <a:off x="170500" y="899875"/>
            <a:ext cx="8724000" cy="3969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a:solidFill>
                  <a:schemeClr val="lt1"/>
                </a:solidFill>
              </a:rPr>
              <a:t>A linear data structure is a type of data organization where elements are stored sequentially, with each element having a unique predecessor and successor, except for the first and last elements. This linear arrangement facilitates easy traversal, insertion, and deletion of elements. Common examples of linear data structures include arrays, linked lists, stacks, and queues.</a:t>
            </a:r>
            <a:endParaRPr>
              <a:solidFill>
                <a:schemeClr val="lt1"/>
              </a:solidFill>
            </a:endParaRPr>
          </a:p>
          <a:p>
            <a:pPr indent="0" lvl="0" marL="0" rtl="0" algn="l">
              <a:lnSpc>
                <a:spcPct val="130000"/>
              </a:lnSpc>
              <a:spcBef>
                <a:spcPts val="1000"/>
              </a:spcBef>
              <a:spcAft>
                <a:spcPts val="0"/>
              </a:spcAft>
              <a:buClr>
                <a:schemeClr val="dk1"/>
              </a:buClr>
              <a:buSzPts val="1100"/>
              <a:buFont typeface="Arial"/>
              <a:buNone/>
            </a:pPr>
            <a:r>
              <a:rPr lang="en">
                <a:solidFill>
                  <a:schemeClr val="lt1"/>
                </a:solidFill>
              </a:rPr>
              <a:t>1)ARRAYS: store elements of the same data type in contiguous memory locations, making them efficient for random access.</a:t>
            </a:r>
            <a:endParaRPr>
              <a:solidFill>
                <a:schemeClr val="lt1"/>
              </a:solidFill>
            </a:endParaRPr>
          </a:p>
          <a:p>
            <a:pPr indent="0" lvl="0" marL="0" rtl="0" algn="l">
              <a:lnSpc>
                <a:spcPct val="130000"/>
              </a:lnSpc>
              <a:spcBef>
                <a:spcPts val="1000"/>
              </a:spcBef>
              <a:spcAft>
                <a:spcPts val="0"/>
              </a:spcAft>
              <a:buClr>
                <a:schemeClr val="dk1"/>
              </a:buClr>
              <a:buSzPts val="1100"/>
              <a:buFont typeface="Arial"/>
              <a:buNone/>
            </a:pPr>
            <a:r>
              <a:rPr lang="en">
                <a:solidFill>
                  <a:schemeClr val="lt1"/>
                </a:solidFill>
              </a:rPr>
              <a:t>2)LINKED LIST: consist of nodes connected by pointers, allowing for dynamic memory allocation and easy insertion/deletion but slowing down random access.</a:t>
            </a:r>
            <a:endParaRPr>
              <a:solidFill>
                <a:schemeClr val="lt1"/>
              </a:solidFill>
            </a:endParaRPr>
          </a:p>
          <a:p>
            <a:pPr indent="0" lvl="0" marL="0" rtl="0" algn="l">
              <a:lnSpc>
                <a:spcPct val="130000"/>
              </a:lnSpc>
              <a:spcBef>
                <a:spcPts val="1000"/>
              </a:spcBef>
              <a:spcAft>
                <a:spcPts val="0"/>
              </a:spcAft>
              <a:buClr>
                <a:schemeClr val="dk1"/>
              </a:buClr>
              <a:buSzPts val="1100"/>
              <a:buFont typeface="Arial"/>
              <a:buNone/>
            </a:pPr>
            <a:r>
              <a:rPr lang="en">
                <a:solidFill>
                  <a:schemeClr val="lt1"/>
                </a:solidFill>
              </a:rPr>
              <a:t>3)STACKS: follow the Last-In-First-Out (LIFO) principle, and are used for tasks like function calls and managing data temporarily.</a:t>
            </a:r>
            <a:endParaRPr>
              <a:solidFill>
                <a:schemeClr val="lt1"/>
              </a:solidFill>
            </a:endParaRPr>
          </a:p>
          <a:p>
            <a:pPr indent="0" lvl="0" marL="0" rtl="0" algn="l">
              <a:lnSpc>
                <a:spcPct val="130000"/>
              </a:lnSpc>
              <a:spcBef>
                <a:spcPts val="1000"/>
              </a:spcBef>
              <a:spcAft>
                <a:spcPts val="0"/>
              </a:spcAft>
              <a:buClr>
                <a:schemeClr val="dk1"/>
              </a:buClr>
              <a:buSzPts val="1100"/>
              <a:buFont typeface="Arial"/>
              <a:buNone/>
            </a:pPr>
            <a:r>
              <a:rPr lang="en">
                <a:solidFill>
                  <a:schemeClr val="lt1"/>
                </a:solidFill>
              </a:rPr>
              <a:t>4)QUEUES: adhere to the First-In-First-Out (FIFO) principle and are suitable for tasks like scheduling and managing tasks in a linear order.</a:t>
            </a:r>
            <a:endParaRPr>
              <a:solidFill>
                <a:schemeClr val="lt1"/>
              </a:solidFill>
            </a:endParaRPr>
          </a:p>
          <a:p>
            <a:pPr indent="0" lvl="0" marL="0" rtl="0" algn="l">
              <a:spcBef>
                <a:spcPts val="0"/>
              </a:spcBef>
              <a:spcAft>
                <a:spcPts val="0"/>
              </a:spcAft>
              <a:buNone/>
            </a:pPr>
            <a:r>
              <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512700" y="189450"/>
            <a:ext cx="8118600" cy="805200"/>
          </a:xfrm>
          <a:prstGeom prst="rect">
            <a:avLst/>
          </a:prstGeom>
        </p:spPr>
        <p:txBody>
          <a:bodyPr anchorCtr="0" anchor="b" bIns="91425" lIns="91425" spcFirstLastPara="1" rIns="91425" wrap="square" tIns="91425">
            <a:noAutofit/>
          </a:bodyPr>
          <a:lstStyle/>
          <a:p>
            <a:pPr indent="0" lvl="0" marL="0" rtl="0" algn="l">
              <a:lnSpc>
                <a:spcPct val="130000"/>
              </a:lnSpc>
              <a:spcBef>
                <a:spcPts val="1000"/>
              </a:spcBef>
              <a:spcAft>
                <a:spcPts val="0"/>
              </a:spcAft>
              <a:buNone/>
            </a:pPr>
            <a:r>
              <a:t/>
            </a:r>
            <a:endParaRPr b="1" sz="1400" u="sng">
              <a:solidFill>
                <a:schemeClr val="lt1"/>
              </a:solidFill>
              <a:latin typeface="Arial"/>
              <a:ea typeface="Arial"/>
              <a:cs typeface="Arial"/>
              <a:sym typeface="Arial"/>
            </a:endParaRPr>
          </a:p>
          <a:p>
            <a:pPr indent="0" lvl="0" marL="0" rtl="0" algn="l">
              <a:spcBef>
                <a:spcPts val="0"/>
              </a:spcBef>
              <a:spcAft>
                <a:spcPts val="0"/>
              </a:spcAft>
              <a:buNone/>
            </a:pPr>
            <a:r>
              <a:rPr b="1" lang="en" sz="3800" u="sng">
                <a:solidFill>
                  <a:schemeClr val="lt1"/>
                </a:solidFill>
              </a:rPr>
              <a:t>NON-LINEAR DATA STRUCTURE</a:t>
            </a:r>
            <a:endParaRPr b="1" sz="3800" u="sng">
              <a:solidFill>
                <a:schemeClr val="lt1"/>
              </a:solidFill>
            </a:endParaRPr>
          </a:p>
        </p:txBody>
      </p:sp>
      <p:sp>
        <p:nvSpPr>
          <p:cNvPr id="86" name="Google Shape;86;p17"/>
          <p:cNvSpPr txBox="1"/>
          <p:nvPr/>
        </p:nvSpPr>
        <p:spPr>
          <a:xfrm>
            <a:off x="170500" y="899875"/>
            <a:ext cx="8724000" cy="39690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600">
                <a:solidFill>
                  <a:schemeClr val="lt1"/>
                </a:solidFill>
              </a:rPr>
              <a:t>In contrast, non-linear data structures do not organize elements in a sequential manner. Instead, they establish relationships between elements that can be hierarchical or network-based, enabling more complex data representations. Common non-linear data structures include trees and graphs.</a:t>
            </a:r>
            <a:endParaRPr sz="1600">
              <a:solidFill>
                <a:schemeClr val="lt1"/>
              </a:solidFill>
            </a:endParaRPr>
          </a:p>
          <a:p>
            <a:pPr indent="-330200" lvl="0" marL="457200" rtl="0" algn="l">
              <a:lnSpc>
                <a:spcPct val="130000"/>
              </a:lnSpc>
              <a:spcBef>
                <a:spcPts val="1000"/>
              </a:spcBef>
              <a:spcAft>
                <a:spcPts val="0"/>
              </a:spcAft>
              <a:buClr>
                <a:schemeClr val="lt1"/>
              </a:buClr>
              <a:buSzPts val="1600"/>
              <a:buAutoNum type="arabicParenR"/>
            </a:pPr>
            <a:r>
              <a:rPr lang="en" sz="1600">
                <a:solidFill>
                  <a:schemeClr val="lt1"/>
                </a:solidFill>
              </a:rPr>
              <a:t>TREES: are hierarchical structures with a root node and child nodes, and are used for tasks like organizing data in file systems or implementing search algorithms (e.g., binary search trees).</a:t>
            </a:r>
            <a:endParaRPr sz="1600">
              <a:solidFill>
                <a:schemeClr val="lt1"/>
              </a:solidFill>
            </a:endParaRPr>
          </a:p>
          <a:p>
            <a:pPr indent="-330200" lvl="0" marL="457200" rtl="0" algn="l">
              <a:lnSpc>
                <a:spcPct val="130000"/>
              </a:lnSpc>
              <a:spcBef>
                <a:spcPts val="0"/>
              </a:spcBef>
              <a:spcAft>
                <a:spcPts val="0"/>
              </a:spcAft>
              <a:buClr>
                <a:schemeClr val="lt1"/>
              </a:buClr>
              <a:buSzPts val="1600"/>
              <a:buAutoNum type="arabicParenR"/>
            </a:pPr>
            <a:r>
              <a:rPr lang="en" sz="1600">
                <a:solidFill>
                  <a:schemeClr val="lt1"/>
                </a:solidFill>
              </a:rPr>
              <a:t>GRAPHS: are versatile structures that consist of nodes and edges, allowing for complex connections and relationships between data points. Graphs are essential for modeling social networks, transportation systems, and more</a:t>
            </a:r>
            <a:endParaRPr sz="1600">
              <a:solidFill>
                <a:schemeClr val="lt1"/>
              </a:solidFill>
            </a:endParaRPr>
          </a:p>
          <a:p>
            <a:pPr indent="0" lvl="0" marL="0" rtl="0" algn="l">
              <a:lnSpc>
                <a:spcPct val="130000"/>
              </a:lnSpc>
              <a:spcBef>
                <a:spcPts val="1000"/>
              </a:spcBef>
              <a:spcAft>
                <a:spcPts val="0"/>
              </a:spcAft>
              <a:buNone/>
            </a:pPr>
            <a:r>
              <a:rPr lang="en" sz="1600">
                <a:solidFill>
                  <a:schemeClr val="lt1"/>
                </a:solidFill>
              </a:rPr>
              <a:t>Non-linear data structures enable the representation of complex relationships and are vital in solving many real-world problems efficiently</a:t>
            </a:r>
            <a:r>
              <a:rPr lang="en" sz="1600">
                <a:solidFill>
                  <a:srgbClr val="464646"/>
                </a:solidFill>
              </a:rPr>
              <a:t>.</a:t>
            </a:r>
            <a:endParaRPr sz="1600">
              <a:solidFill>
                <a:srgbClr val="A61C00"/>
              </a:solidFill>
              <a:latin typeface="Droid Serif"/>
              <a:ea typeface="Droid Serif"/>
              <a:cs typeface="Droid Serif"/>
              <a:sym typeface="Droid Serif"/>
            </a:endParaRPr>
          </a:p>
          <a:p>
            <a:pPr indent="0" lvl="0" marL="457200" rtl="0" algn="l">
              <a:lnSpc>
                <a:spcPct val="130000"/>
              </a:lnSpc>
              <a:spcBef>
                <a:spcPts val="1000"/>
              </a:spcBef>
              <a:spcAft>
                <a:spcPts val="0"/>
              </a:spcAft>
              <a:buNone/>
            </a:pPr>
            <a:r>
              <a:t/>
            </a:r>
            <a:endParaRPr sz="1500">
              <a:solidFill>
                <a:schemeClr val="lt1"/>
              </a:solidFill>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660750" y="154411"/>
            <a:ext cx="5604000" cy="296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 name="Google Shape;92;p18"/>
          <p:cNvPicPr preferRelativeResize="0"/>
          <p:nvPr/>
        </p:nvPicPr>
        <p:blipFill>
          <a:blip r:embed="rId3">
            <a:alphaModFix/>
          </a:blip>
          <a:stretch>
            <a:fillRect/>
          </a:stretch>
        </p:blipFill>
        <p:spPr>
          <a:xfrm>
            <a:off x="0" y="154400"/>
            <a:ext cx="9144000" cy="4934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ppt_w</p:attrName>
                                        </p:attrNameLst>
                                      </p:cBhvr>
                                      <p:tavLst>
                                        <p:tav fmla="" tm="0">
                                          <p:val>
                                            <p:strVal val="0"/>
                                          </p:val>
                                        </p:tav>
                                        <p:tav fmla="" tm="100000">
                                          <p:val>
                                            <p:strVal val="#ppt_w"/>
                                          </p:val>
                                        </p:tav>
                                      </p:tavLst>
                                    </p:anim>
                                    <p:anim calcmode="lin" valueType="num">
                                      <p:cBhvr additive="base">
                                        <p:cTn dur="1000"/>
                                        <p:tgtEl>
                                          <p:spTgt spid="9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23400" y="105100"/>
            <a:ext cx="4045200" cy="81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u="sng"/>
              <a:t>STACK</a:t>
            </a:r>
            <a:endParaRPr b="1" u="sng"/>
          </a:p>
        </p:txBody>
      </p:sp>
      <p:sp>
        <p:nvSpPr>
          <p:cNvPr id="98" name="Google Shape;98;p19"/>
          <p:cNvSpPr txBox="1"/>
          <p:nvPr>
            <p:ph idx="2" type="body"/>
          </p:nvPr>
        </p:nvSpPr>
        <p:spPr>
          <a:xfrm rot="269">
            <a:off x="4939575" y="246275"/>
            <a:ext cx="3837000" cy="4660500"/>
          </a:xfrm>
          <a:prstGeom prst="rect">
            <a:avLst/>
          </a:prstGeom>
        </p:spPr>
        <p:txBody>
          <a:bodyPr anchorCtr="0" anchor="ctr" bIns="91425" lIns="91425" spcFirstLastPara="1" rIns="91425" wrap="square" tIns="91425">
            <a:noAutofit/>
          </a:bodyPr>
          <a:lstStyle/>
          <a:p>
            <a:pPr indent="0" lvl="0" marL="0" rtl="0" algn="l">
              <a:lnSpc>
                <a:spcPct val="130000"/>
              </a:lnSpc>
              <a:spcBef>
                <a:spcPts val="1000"/>
              </a:spcBef>
              <a:spcAft>
                <a:spcPts val="0"/>
              </a:spcAft>
              <a:buNone/>
            </a:pPr>
            <a:r>
              <a:rPr lang="en" sz="1300">
                <a:solidFill>
                  <a:schemeClr val="lt1"/>
                </a:solidFill>
                <a:latin typeface="Droid Serif"/>
                <a:ea typeface="Droid Serif"/>
                <a:cs typeface="Droid Serif"/>
                <a:sym typeface="Droid Serif"/>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a:t>
            </a:r>
            <a:endParaRPr sz="1300">
              <a:solidFill>
                <a:schemeClr val="lt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300">
                <a:solidFill>
                  <a:schemeClr val="lt1"/>
                </a:solidFill>
                <a:latin typeface="Droid Serif"/>
                <a:ea typeface="Droid Serif"/>
                <a:cs typeface="Droid Serif"/>
                <a:sym typeface="Droid Serif"/>
              </a:rPr>
              <a:t>There are many real-life examples of a stack. Consider an example of plates stacked over one another in the canteen. The plate which is at the top is the first one to be removed, i.e. the plate which has been placed at the bottommost position remains in the stack for the longest period of time. So, it can be simply seen to follow LIFO(Last In First Out)/FILO(First In Last Out) order.</a:t>
            </a:r>
            <a:endParaRPr sz="1300">
              <a:solidFill>
                <a:schemeClr val="lt1"/>
              </a:solidFill>
              <a:latin typeface="Droid Serif"/>
              <a:ea typeface="Droid Serif"/>
              <a:cs typeface="Droid Serif"/>
              <a:sym typeface="Droid Serif"/>
            </a:endParaRPr>
          </a:p>
          <a:p>
            <a:pPr indent="0" lvl="0" marL="0" rtl="0" algn="l">
              <a:spcBef>
                <a:spcPts val="0"/>
              </a:spcBef>
              <a:spcAft>
                <a:spcPts val="1600"/>
              </a:spcAft>
              <a:buNone/>
            </a:pPr>
            <a:r>
              <a:t/>
            </a:r>
            <a:endParaRPr sz="1300">
              <a:solidFill>
                <a:schemeClr val="lt1"/>
              </a:solidFill>
            </a:endParaRPr>
          </a:p>
        </p:txBody>
      </p:sp>
      <p:pic>
        <p:nvPicPr>
          <p:cNvPr id="99" name="Google Shape;99;p19"/>
          <p:cNvPicPr preferRelativeResize="0"/>
          <p:nvPr/>
        </p:nvPicPr>
        <p:blipFill rotWithShape="1">
          <a:blip r:embed="rId3">
            <a:alphaModFix/>
          </a:blip>
          <a:srcRect b="-18337" l="-11881" r="-56411" t="-13588"/>
          <a:stretch/>
        </p:blipFill>
        <p:spPr>
          <a:xfrm>
            <a:off x="64200" y="543963"/>
            <a:ext cx="6024425" cy="405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1000"/>
                                        <p:tgtEl>
                                          <p:spTgt spid="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512700" y="155300"/>
            <a:ext cx="8118600" cy="18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05" name="Google Shape;105;p20"/>
          <p:cNvSpPr txBox="1"/>
          <p:nvPr/>
        </p:nvSpPr>
        <p:spPr>
          <a:xfrm>
            <a:off x="338025" y="1872850"/>
            <a:ext cx="8331900" cy="2941800"/>
          </a:xfrm>
          <a:prstGeom prst="rect">
            <a:avLst/>
          </a:prstGeom>
          <a:noFill/>
          <a:ln>
            <a:noFill/>
          </a:ln>
        </p:spPr>
        <p:txBody>
          <a:bodyPr anchorCtr="0" anchor="t" bIns="91425" lIns="91425" spcFirstLastPara="1" rIns="91425" wrap="square" tIns="91425">
            <a:noAutofit/>
          </a:bodyPr>
          <a:lstStyle/>
          <a:p>
            <a:pPr indent="0" lvl="0" marL="228600" rtl="0" algn="l">
              <a:lnSpc>
                <a:spcPct val="107916"/>
              </a:lnSpc>
              <a:spcBef>
                <a:spcPts val="0"/>
              </a:spcBef>
              <a:spcAft>
                <a:spcPts val="0"/>
              </a:spcAft>
              <a:buClr>
                <a:schemeClr val="dk1"/>
              </a:buClr>
              <a:buSzPts val="1100"/>
              <a:buFont typeface="Arial"/>
              <a:buNone/>
            </a:pPr>
            <a:r>
              <a:rPr lang="en" sz="2000">
                <a:solidFill>
                  <a:srgbClr val="93C47D"/>
                </a:solidFill>
                <a:latin typeface="Calibri"/>
                <a:ea typeface="Calibri"/>
                <a:cs typeface="Calibri"/>
                <a:sym typeface="Calibri"/>
              </a:rPr>
              <a:t>Problem Statement: Develop a music player application with "Melodic Stacks" to efficiently manage multiple playlists. Using a stack data structure, this feature enables users to create, switch, and manipulate playlists of up to 1000 songs each. Users can add, remove, and shuffle songs within the active playlist, switch between playlists instantly, and view the current song title without removing it. The system must ensure that songs are not repeated consecutively during shuffle. The challenge is to extend the existing code to provide a user-friendly and feature-rich music player for seamless playlist management while meeting the specified constraints.</a:t>
            </a:r>
            <a:endParaRPr sz="2000">
              <a:solidFill>
                <a:srgbClr val="93C47D"/>
              </a:solidFill>
              <a:latin typeface="Calibri"/>
              <a:ea typeface="Calibri"/>
              <a:cs typeface="Calibri"/>
              <a:sym typeface="Calibri"/>
            </a:endParaRPr>
          </a:p>
          <a:p>
            <a:pPr indent="0" lvl="0" marL="0" rtl="0" algn="l">
              <a:spcBef>
                <a:spcPts val="800"/>
              </a:spcBef>
              <a:spcAft>
                <a:spcPts val="0"/>
              </a:spcAft>
              <a:buNone/>
            </a:pPr>
            <a:r>
              <a:t/>
            </a:r>
            <a:endParaRPr sz="1800">
              <a:solidFill>
                <a:srgbClr val="93C47D"/>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161025" y="625350"/>
            <a:ext cx="3116400" cy="43668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#include &lt;stdio.h&gt;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#include &lt;stdlib.h&gt;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#include &lt;string.h&gt;</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#define MAX_SONGS 100</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#define MAX_SONG_TITLE_LENGTH 50</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Define a structure to represent a song</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typedef struct {</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char title[MAX_SONG_TITLE_LENGTH];</a:t>
            </a:r>
            <a:endParaRPr sz="1200">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latin typeface="Droid Serif"/>
                <a:ea typeface="Droid Serif"/>
                <a:cs typeface="Droid Serif"/>
                <a:sym typeface="Droid Serif"/>
              </a:rPr>
              <a:t>} Song;</a:t>
            </a:r>
            <a:endParaRPr sz="1200">
              <a:latin typeface="Droid Serif"/>
              <a:ea typeface="Droid Serif"/>
              <a:cs typeface="Droid Serif"/>
              <a:sym typeface="Droid Serif"/>
            </a:endParaRPr>
          </a:p>
          <a:p>
            <a:pPr indent="0" lvl="0" marL="0" rtl="0" algn="l">
              <a:spcBef>
                <a:spcPts val="0"/>
              </a:spcBef>
              <a:spcAft>
                <a:spcPts val="1600"/>
              </a:spcAft>
              <a:buNone/>
            </a:pPr>
            <a:r>
              <a:t/>
            </a:r>
            <a:endParaRPr b="1" sz="1600"/>
          </a:p>
        </p:txBody>
      </p:sp>
      <p:sp>
        <p:nvSpPr>
          <p:cNvPr id="111" name="Google Shape;111;p21"/>
          <p:cNvSpPr txBox="1"/>
          <p:nvPr>
            <p:ph idx="2" type="body"/>
          </p:nvPr>
        </p:nvSpPr>
        <p:spPr>
          <a:xfrm>
            <a:off x="3429000" y="603075"/>
            <a:ext cx="2784900" cy="4366800"/>
          </a:xfrm>
          <a:prstGeom prst="rect">
            <a:avLst/>
          </a:prstGeom>
        </p:spPr>
        <p:txBody>
          <a:bodyPr anchorCtr="0" anchor="t" bIns="91425" lIns="91425" spcFirstLastPara="1" rIns="91425" wrap="square" tIns="91425">
            <a:noAutofit/>
          </a:bodyPr>
          <a:lstStyle/>
          <a:p>
            <a:pPr indent="0" lvl="0" marL="0" rtl="0" algn="l">
              <a:lnSpc>
                <a:spcPct val="130000"/>
              </a:lnSpc>
              <a:spcBef>
                <a:spcPts val="1000"/>
              </a:spcBef>
              <a:spcAft>
                <a:spcPts val="0"/>
              </a:spcAft>
              <a:buNone/>
            </a:pPr>
            <a:r>
              <a:rPr lang="en" sz="1200">
                <a:latin typeface="Droid Serif"/>
                <a:ea typeface="Droid Serif"/>
                <a:cs typeface="Droid Serif"/>
                <a:sym typeface="Droid Serif"/>
              </a:rPr>
              <a:t>// Define the stack data structure</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typedef struct {</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    Song songs[MAX_SONGS];</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    int top;</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 Stack;</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 Initialize the stack</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void initialize(Stack *stack) {</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    stack-&gt;top = -1;</a:t>
            </a:r>
            <a:endParaRPr sz="1200">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latin typeface="Droid Serif"/>
                <a:ea typeface="Droid Serif"/>
                <a:cs typeface="Droid Serif"/>
                <a:sym typeface="Droid Serif"/>
              </a:rPr>
              <a:t>}</a:t>
            </a:r>
            <a:endParaRPr sz="1200">
              <a:latin typeface="Droid Serif"/>
              <a:ea typeface="Droid Serif"/>
              <a:cs typeface="Droid Serif"/>
              <a:sym typeface="Droid Serif"/>
            </a:endParaRPr>
          </a:p>
          <a:p>
            <a:pPr indent="0" lvl="0" marL="0" rtl="0" algn="l">
              <a:spcBef>
                <a:spcPts val="0"/>
              </a:spcBef>
              <a:spcAft>
                <a:spcPts val="1600"/>
              </a:spcAft>
              <a:buNone/>
            </a:pPr>
            <a:r>
              <a:t/>
            </a:r>
            <a:endParaRPr b="1" sz="1800"/>
          </a:p>
        </p:txBody>
      </p:sp>
      <p:sp>
        <p:nvSpPr>
          <p:cNvPr id="112" name="Google Shape;112;p21"/>
          <p:cNvSpPr txBox="1"/>
          <p:nvPr>
            <p:ph type="title"/>
          </p:nvPr>
        </p:nvSpPr>
        <p:spPr>
          <a:xfrm>
            <a:off x="311700" y="45675"/>
            <a:ext cx="8520600" cy="5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CODE:</a:t>
            </a:r>
            <a:endParaRPr b="1" u="sng"/>
          </a:p>
        </p:txBody>
      </p:sp>
      <p:sp>
        <p:nvSpPr>
          <p:cNvPr id="113" name="Google Shape;113;p21"/>
          <p:cNvSpPr txBox="1"/>
          <p:nvPr/>
        </p:nvSpPr>
        <p:spPr>
          <a:xfrm>
            <a:off x="6157575" y="493325"/>
            <a:ext cx="2674800" cy="46044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Push a song onto the stack</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void push(Stack *stack, const char *title) {</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if (stack-&gt;top &lt; MAX_SONGS - 1) {</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stack-&gt;top++;  strcpy(stack-&gt;songs[stack-&gt;top].title, title);</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printf("Added '%s' to the playlist.\n", title);</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 else {</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        printf("Stack is full. Cannot add more songs.\n");</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None/>
            </a:pPr>
            <a:r>
              <a:rPr lang="en" sz="1200">
                <a:solidFill>
                  <a:schemeClr val="dk1"/>
                </a:solidFill>
                <a:latin typeface="Droid Serif"/>
                <a:ea typeface="Droid Serif"/>
                <a:cs typeface="Droid Serif"/>
                <a:sym typeface="Droid Serif"/>
              </a:rPr>
              <a:t>    }</a:t>
            </a:r>
            <a:endParaRPr sz="1200">
              <a:solidFill>
                <a:schemeClr val="dk1"/>
              </a:solidFill>
              <a:latin typeface="Droid Serif"/>
              <a:ea typeface="Droid Serif"/>
              <a:cs typeface="Droid Serif"/>
              <a:sym typeface="Droid Serif"/>
            </a:endParaRPr>
          </a:p>
          <a:p>
            <a:pPr indent="0" lvl="0" marL="0" rtl="0" algn="l">
              <a:lnSpc>
                <a:spcPct val="130000"/>
              </a:lnSpc>
              <a:spcBef>
                <a:spcPts val="1000"/>
              </a:spcBef>
              <a:spcAft>
                <a:spcPts val="0"/>
              </a:spcAft>
              <a:buClr>
                <a:schemeClr val="dk1"/>
              </a:buClr>
              <a:buSzPts val="1100"/>
              <a:buFont typeface="Arial"/>
              <a:buNone/>
            </a:pPr>
            <a:r>
              <a:rPr lang="en" sz="1200">
                <a:solidFill>
                  <a:schemeClr val="dk1"/>
                </a:solidFill>
                <a:latin typeface="Droid Serif"/>
                <a:ea typeface="Droid Serif"/>
                <a:cs typeface="Droid Serif"/>
                <a:sym typeface="Droid Serif"/>
              </a:rPr>
              <a:t>}</a:t>
            </a:r>
            <a:endParaRPr sz="12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sz="1200">
              <a:solidFill>
                <a:schemeClr val="dk1"/>
              </a:solidFill>
              <a:latin typeface="Old Standard TT"/>
              <a:ea typeface="Old Standard TT"/>
              <a:cs typeface="Old Standard TT"/>
              <a:sym typeface="Old Standard T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