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18"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bbe9bd9d7b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bbe9bd9d7b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bbe9bd9d7b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bbe9bd9d7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bbd1ba86e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bd1ba86e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bbd1ba86e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bbd1ba86e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bbe9bd9d7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bbe9bd9d7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bbe9bd9d7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bbe9bd9d7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bbe9bd9d7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bbe9bd9d7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bbe9bd9d7b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bbe9bd9d7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bbe9bd9d7b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bbe9bd9d7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bbe9bd9d7b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bbe9bd9d7b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imsl.com/blog/what-is-regression-mode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rstudio-pubs-static.s3.amazonaws.com/326285_978dc80a48de439f86cb0ac56925ddf6.html" TargetMode="External"/><Relationship Id="rId4" Type="http://schemas.openxmlformats.org/officeDocument/2006/relationships/hyperlink" Target="https://open.lib.umn.edu/macroeconomics/chapter/nonlinear-relationships-and-graphs-without-number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336263" y="279575"/>
            <a:ext cx="6772275" cy="1695450"/>
          </a:xfrm>
          <a:prstGeom prst="rect">
            <a:avLst/>
          </a:prstGeom>
          <a:noFill/>
          <a:ln>
            <a:noFill/>
          </a:ln>
        </p:spPr>
      </p:pic>
      <p:sp>
        <p:nvSpPr>
          <p:cNvPr id="55" name="Google Shape;55;p13"/>
          <p:cNvSpPr txBox="1">
            <a:spLocks noGrp="1"/>
          </p:cNvSpPr>
          <p:nvPr>
            <p:ph type="title"/>
          </p:nvPr>
        </p:nvSpPr>
        <p:spPr>
          <a:xfrm>
            <a:off x="336425" y="3403950"/>
            <a:ext cx="8772000" cy="598800"/>
          </a:xfrm>
          <a:prstGeom prst="rect">
            <a:avLst/>
          </a:prstGeom>
        </p:spPr>
        <p:txBody>
          <a:bodyPr spcFirstLastPara="1" wrap="square" lIns="91425" tIns="91425" rIns="91425" bIns="91425" anchor="t" anchorCtr="0">
            <a:noAutofit/>
          </a:bodyPr>
          <a:lstStyle/>
          <a:p>
            <a:pPr marL="914400" lvl="0" indent="0" algn="just" rtl="0">
              <a:lnSpc>
                <a:spcPct val="253636"/>
              </a:lnSpc>
              <a:spcBef>
                <a:spcPts val="100"/>
              </a:spcBef>
              <a:spcAft>
                <a:spcPts val="0"/>
              </a:spcAft>
              <a:buClr>
                <a:schemeClr val="dk1"/>
              </a:buClr>
              <a:buSzPts val="1100"/>
              <a:buFont typeface="Arial"/>
              <a:buNone/>
            </a:pPr>
            <a:r>
              <a:rPr lang="en" sz="2200">
                <a:latin typeface="Times New Roman"/>
                <a:ea typeface="Times New Roman"/>
                <a:cs typeface="Times New Roman"/>
                <a:sym typeface="Times New Roman"/>
              </a:rPr>
              <a:t>           </a:t>
            </a:r>
            <a:r>
              <a:rPr lang="en" sz="3100">
                <a:latin typeface="Times New Roman"/>
                <a:ea typeface="Times New Roman"/>
                <a:cs typeface="Times New Roman"/>
                <a:sym typeface="Times New Roman"/>
              </a:rPr>
              <a:t>Earning analysis of San Francisco </a:t>
            </a:r>
            <a:endParaRPr sz="3100">
              <a:latin typeface="Times New Roman"/>
              <a:ea typeface="Times New Roman"/>
              <a:cs typeface="Times New Roman"/>
              <a:sym typeface="Times New Roman"/>
            </a:endParaRPr>
          </a:p>
          <a:p>
            <a:pPr marL="0" lvl="0" indent="0" algn="just" rtl="0">
              <a:lnSpc>
                <a:spcPct val="100000"/>
              </a:lnSpc>
              <a:spcBef>
                <a:spcPts val="100"/>
              </a:spcBef>
              <a:spcAft>
                <a:spcPts val="0"/>
              </a:spcAft>
              <a:buClr>
                <a:schemeClr val="dk1"/>
              </a:buClr>
              <a:buSzPts val="1100"/>
              <a:buFont typeface="Arial"/>
              <a:buNone/>
            </a:pPr>
            <a:r>
              <a:rPr lang="en" sz="1400">
                <a:latin typeface="Times New Roman"/>
                <a:ea typeface="Times New Roman"/>
                <a:cs typeface="Times New Roman"/>
                <a:sym typeface="Times New Roman"/>
              </a:rPr>
              <a:t>                                                                              Presentator,</a:t>
            </a:r>
            <a:endParaRPr sz="1400">
              <a:latin typeface="Times New Roman"/>
              <a:ea typeface="Times New Roman"/>
              <a:cs typeface="Times New Roman"/>
              <a:sym typeface="Times New Roman"/>
            </a:endParaRPr>
          </a:p>
          <a:p>
            <a:pPr marL="0" lvl="0" indent="0" algn="just" rtl="0">
              <a:lnSpc>
                <a:spcPct val="100000"/>
              </a:lnSpc>
              <a:spcBef>
                <a:spcPts val="100"/>
              </a:spcBef>
              <a:spcAft>
                <a:spcPts val="0"/>
              </a:spcAft>
              <a:buClr>
                <a:schemeClr val="dk1"/>
              </a:buClr>
              <a:buSzPts val="1100"/>
              <a:buFont typeface="Arial"/>
              <a:buNone/>
            </a:pPr>
            <a:r>
              <a:rPr lang="en" sz="1400">
                <a:latin typeface="Times New Roman"/>
                <a:ea typeface="Times New Roman"/>
                <a:cs typeface="Times New Roman"/>
                <a:sym typeface="Times New Roman"/>
              </a:rPr>
              <a:t>                                                                            Milan Prajapati</a:t>
            </a:r>
            <a:endParaRPr sz="1400">
              <a:latin typeface="Times New Roman"/>
              <a:ea typeface="Times New Roman"/>
              <a:cs typeface="Times New Roman"/>
              <a:sym typeface="Times New Roman"/>
            </a:endParaRPr>
          </a:p>
          <a:p>
            <a:pPr marL="914400" lvl="0" indent="0" algn="just" rtl="0">
              <a:lnSpc>
                <a:spcPct val="253636"/>
              </a:lnSpc>
              <a:spcBef>
                <a:spcPts val="100"/>
              </a:spcBef>
              <a:spcAft>
                <a:spcPts val="0"/>
              </a:spcAft>
              <a:buClr>
                <a:schemeClr val="dk1"/>
              </a:buClr>
              <a:buSzPts val="1100"/>
              <a:buFont typeface="Arial"/>
              <a:buNone/>
            </a:pPr>
            <a:endParaRPr sz="1000">
              <a:latin typeface="Times New Roman"/>
              <a:ea typeface="Times New Roman"/>
              <a:cs typeface="Times New Roman"/>
              <a:sym typeface="Times New Roman"/>
            </a:endParaRPr>
          </a:p>
          <a:p>
            <a:pPr marL="914400" lvl="0" indent="0" algn="just" rtl="0">
              <a:lnSpc>
                <a:spcPct val="253636"/>
              </a:lnSpc>
              <a:spcBef>
                <a:spcPts val="100"/>
              </a:spcBef>
              <a:spcAft>
                <a:spcPts val="0"/>
              </a:spcAft>
              <a:buClr>
                <a:schemeClr val="dk1"/>
              </a:buClr>
              <a:buSzPts val="1100"/>
              <a:buFont typeface="Arial"/>
              <a:buNone/>
            </a:pPr>
            <a:endParaRPr sz="1700">
              <a:latin typeface="Times New Roman"/>
              <a:ea typeface="Times New Roman"/>
              <a:cs typeface="Times New Roman"/>
              <a:sym typeface="Times New Roman"/>
            </a:endParaRPr>
          </a:p>
          <a:p>
            <a:pPr marL="914400" lvl="0" indent="0" algn="just" rtl="0">
              <a:lnSpc>
                <a:spcPct val="253636"/>
              </a:lnSpc>
              <a:spcBef>
                <a:spcPts val="100"/>
              </a:spcBef>
              <a:spcAft>
                <a:spcPts val="0"/>
              </a:spcAft>
              <a:buClr>
                <a:schemeClr val="dk1"/>
              </a:buClr>
              <a:buSzPts val="1100"/>
              <a:buFont typeface="Arial"/>
              <a:buNone/>
            </a:pPr>
            <a:r>
              <a:rPr lang="en" sz="3100">
                <a:latin typeface="Times New Roman"/>
                <a:ea typeface="Times New Roman"/>
                <a:cs typeface="Times New Roman"/>
                <a:sym typeface="Times New Roman"/>
              </a:rPr>
              <a:t>   </a:t>
            </a:r>
            <a:r>
              <a:rPr lang="en" sz="2200">
                <a:latin typeface="Times New Roman"/>
                <a:ea typeface="Times New Roman"/>
                <a:cs typeface="Times New Roman"/>
                <a:sym typeface="Times New Roman"/>
              </a:rPr>
              <a:t> </a:t>
            </a:r>
            <a:r>
              <a:rPr lang="en" sz="2200"/>
              <a:t>  </a:t>
            </a:r>
            <a:endParaRPr sz="2200"/>
          </a:p>
          <a:p>
            <a:pPr marL="0" lvl="0" indent="0" algn="l" rtl="0">
              <a:spcBef>
                <a:spcPts val="0"/>
              </a:spcBef>
              <a:spcAft>
                <a:spcPts val="0"/>
              </a:spcAft>
              <a:buNone/>
            </a:pPr>
            <a:endParaRPr sz="1400">
              <a:latin typeface="Times New Roman"/>
              <a:ea typeface="Times New Roman"/>
              <a:cs typeface="Times New Roman"/>
              <a:sym typeface="Times New Roman"/>
            </a:endParaRPr>
          </a:p>
        </p:txBody>
      </p:sp>
      <p:sp>
        <p:nvSpPr>
          <p:cNvPr id="56" name="Google Shape;56;p13"/>
          <p:cNvSpPr txBox="1">
            <a:spLocks noGrp="1"/>
          </p:cNvSpPr>
          <p:nvPr>
            <p:ph type="body" idx="1"/>
          </p:nvPr>
        </p:nvSpPr>
        <p:spPr>
          <a:xfrm>
            <a:off x="311700" y="2346150"/>
            <a:ext cx="8520600" cy="112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1"/>
                </a:solidFill>
              </a:rPr>
              <a:t>                                      	</a:t>
            </a:r>
            <a:r>
              <a:rPr lang="en" sz="2000">
                <a:solidFill>
                  <a:schemeClr val="dk1"/>
                </a:solidFill>
                <a:latin typeface="Times New Roman"/>
                <a:ea typeface="Times New Roman"/>
                <a:cs typeface="Times New Roman"/>
                <a:sym typeface="Times New Roman"/>
              </a:rPr>
              <a:t>Master of Professional Studies in Analytics</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             ALY 6010 Capstone Report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350" b="1">
                <a:latin typeface="Times New Roman"/>
                <a:ea typeface="Times New Roman"/>
                <a:cs typeface="Times New Roman"/>
                <a:sym typeface="Times New Roman"/>
              </a:rPr>
              <a:t>5. References</a:t>
            </a:r>
            <a:endParaRPr sz="235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16" name="Google Shape;116;p22"/>
          <p:cNvSpPr txBox="1">
            <a:spLocks noGrp="1"/>
          </p:cNvSpPr>
          <p:nvPr>
            <p:ph type="body" idx="1"/>
          </p:nvPr>
        </p:nvSpPr>
        <p:spPr>
          <a:xfrm>
            <a:off x="404125" y="1152475"/>
            <a:ext cx="81561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endParaRPr sz="1400" i="1">
              <a:solidFill>
                <a:schemeClr val="dk1"/>
              </a:solidFill>
              <a:latin typeface="Times New Roman"/>
              <a:ea typeface="Times New Roman"/>
              <a:cs typeface="Times New Roman"/>
              <a:sym typeface="Times New Roman"/>
            </a:endParaRPr>
          </a:p>
          <a:p>
            <a:pPr marL="457200" lvl="0" indent="-317500" algn="just" rtl="0">
              <a:spcBef>
                <a:spcPts val="1200"/>
              </a:spcBef>
              <a:spcAft>
                <a:spcPts val="0"/>
              </a:spcAft>
              <a:buSzPts val="1400"/>
              <a:buFont typeface="Times New Roman"/>
              <a:buChar char="●"/>
            </a:pPr>
            <a:r>
              <a:rPr lang="en" sz="1400" i="1">
                <a:solidFill>
                  <a:schemeClr val="dk1"/>
                </a:solidFill>
                <a:latin typeface="Times New Roman"/>
                <a:ea typeface="Times New Roman"/>
                <a:cs typeface="Times New Roman"/>
                <a:sym typeface="Times New Roman"/>
              </a:rPr>
              <a:t>What Is a Regression Model?</a:t>
            </a:r>
            <a:r>
              <a:rPr lang="en" sz="1400">
                <a:solidFill>
                  <a:schemeClr val="dk1"/>
                </a:solidFill>
                <a:latin typeface="Times New Roman"/>
                <a:ea typeface="Times New Roman"/>
                <a:cs typeface="Times New Roman"/>
                <a:sym typeface="Times New Roman"/>
              </a:rPr>
              <a:t> (2021, June 16). IMSL by Perforce. </a:t>
            </a:r>
            <a:r>
              <a:rPr lang="en" sz="1400" u="sng">
                <a:solidFill>
                  <a:schemeClr val="hlink"/>
                </a:solidFill>
                <a:latin typeface="Times New Roman"/>
                <a:ea typeface="Times New Roman"/>
                <a:cs typeface="Times New Roman"/>
                <a:sym typeface="Times New Roman"/>
                <a:hlinkClick r:id="rId3"/>
              </a:rPr>
              <a:t>https://www.imsl.com/blog/what-is-regression-model</a:t>
            </a:r>
            <a:endParaRPr sz="1400" u="sng">
              <a:solidFill>
                <a:schemeClr val="hlink"/>
              </a:solidFill>
              <a:latin typeface="Times New Roman"/>
              <a:ea typeface="Times New Roman"/>
              <a:cs typeface="Times New Roman"/>
              <a:sym typeface="Times New Roman"/>
            </a:endParaRPr>
          </a:p>
          <a:p>
            <a:pPr marL="1371600" lvl="0" indent="0" algn="just" rtl="0">
              <a:spcBef>
                <a:spcPts val="1200"/>
              </a:spcBef>
              <a:spcAft>
                <a:spcPts val="0"/>
              </a:spcAft>
              <a:buNone/>
            </a:pPr>
            <a:endParaRPr sz="1400" u="sng">
              <a:solidFill>
                <a:schemeClr val="hlink"/>
              </a:solidFill>
              <a:latin typeface="Times New Roman"/>
              <a:ea typeface="Times New Roman"/>
              <a:cs typeface="Times New Roman"/>
              <a:sym typeface="Times New Roman"/>
            </a:endParaRPr>
          </a:p>
          <a:p>
            <a:pPr marL="457200" lvl="0" indent="-317500" algn="just" rtl="0">
              <a:spcBef>
                <a:spcPts val="1200"/>
              </a:spcBef>
              <a:spcAft>
                <a:spcPts val="0"/>
              </a:spcAft>
              <a:buClr>
                <a:schemeClr val="dk1"/>
              </a:buClr>
              <a:buSzPts val="1400"/>
              <a:buFont typeface="Times New Roman"/>
              <a:buChar char="●"/>
            </a:pPr>
            <a:r>
              <a:rPr lang="en" sz="1400" u="sng">
                <a:solidFill>
                  <a:schemeClr val="hlink"/>
                </a:solidFill>
                <a:latin typeface="Times New Roman"/>
                <a:ea typeface="Times New Roman"/>
                <a:cs typeface="Times New Roman"/>
                <a:sym typeface="Times New Roman"/>
              </a:rPr>
              <a:t> </a:t>
            </a:r>
            <a:r>
              <a:rPr lang="en" sz="1400">
                <a:solidFill>
                  <a:srgbClr val="05103E"/>
                </a:solidFill>
                <a:highlight>
                  <a:srgbClr val="FFFFFF"/>
                </a:highlight>
                <a:latin typeface="Times New Roman"/>
                <a:ea typeface="Times New Roman"/>
                <a:cs typeface="Times New Roman"/>
                <a:sym typeface="Times New Roman"/>
              </a:rPr>
              <a:t>Author Removed At Request Of Original Publisher. (2016, December 1). </a:t>
            </a:r>
            <a:r>
              <a:rPr lang="en" sz="1400" i="1">
                <a:solidFill>
                  <a:srgbClr val="05103E"/>
                </a:solidFill>
                <a:highlight>
                  <a:srgbClr val="FFFFFF"/>
                </a:highlight>
                <a:latin typeface="Times New Roman"/>
                <a:ea typeface="Times New Roman"/>
                <a:cs typeface="Times New Roman"/>
                <a:sym typeface="Times New Roman"/>
              </a:rPr>
              <a:t>Nonlinear Relationships and Graphs without Numbers – Principles of Macroeconomics</a:t>
            </a:r>
            <a:r>
              <a:rPr lang="en" sz="1400">
                <a:solidFill>
                  <a:srgbClr val="05103E"/>
                </a:solidFill>
                <a:highlight>
                  <a:srgbClr val="FFFFFF"/>
                </a:highlight>
                <a:latin typeface="Times New Roman"/>
                <a:ea typeface="Times New Roman"/>
                <a:cs typeface="Times New Roman"/>
                <a:sym typeface="Times New Roman"/>
              </a:rPr>
              <a:t>. Pressbooks. </a:t>
            </a:r>
            <a:r>
              <a:rPr lang="en" sz="1400" u="sng">
                <a:solidFill>
                  <a:schemeClr val="accent5"/>
                </a:solidFill>
                <a:highlight>
                  <a:srgbClr val="FFFFFF"/>
                </a:highlight>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https://open.lib.umn.edu/macroeconomics/chapter/nonlinear-relationships-and-graphs-without-numbers/</a:t>
            </a:r>
            <a:endParaRPr sz="1400">
              <a:solidFill>
                <a:schemeClr val="dk1"/>
              </a:solidFill>
              <a:latin typeface="Times New Roman"/>
              <a:ea typeface="Times New Roman"/>
              <a:cs typeface="Times New Roman"/>
              <a:sym typeface="Times New Roman"/>
            </a:endParaRPr>
          </a:p>
          <a:p>
            <a:pPr marL="1371600" lvl="0" indent="0" algn="just" rtl="0">
              <a:spcBef>
                <a:spcPts val="1200"/>
              </a:spcBef>
              <a:spcAft>
                <a:spcPts val="0"/>
              </a:spcAft>
              <a:buNone/>
            </a:pPr>
            <a:endParaRPr sz="1400">
              <a:solidFill>
                <a:schemeClr val="dk1"/>
              </a:solidFill>
              <a:latin typeface="Times New Roman"/>
              <a:ea typeface="Times New Roman"/>
              <a:cs typeface="Times New Roman"/>
              <a:sym typeface="Times New Roman"/>
            </a:endParaRPr>
          </a:p>
          <a:p>
            <a:pPr marL="457200" lvl="0" indent="-317500" algn="just" rtl="0">
              <a:spcBef>
                <a:spcPts val="1200"/>
              </a:spcBef>
              <a:spcAft>
                <a:spcPts val="0"/>
              </a:spcAft>
              <a:buClr>
                <a:schemeClr val="dk1"/>
              </a:buClr>
              <a:buSzPts val="1400"/>
              <a:buFont typeface="Times New Roman"/>
              <a:buChar char="●"/>
            </a:pPr>
            <a:r>
              <a:rPr lang="en" sz="1400">
                <a:solidFill>
                  <a:srgbClr val="05103E"/>
                </a:solidFill>
                <a:highlight>
                  <a:srgbClr val="FFFFFF"/>
                </a:highlight>
                <a:latin typeface="Times New Roman"/>
                <a:ea typeface="Times New Roman"/>
                <a:cs typeface="Times New Roman"/>
                <a:sym typeface="Times New Roman"/>
              </a:rPr>
              <a:t>taylor.curley@gatech.edu. (n.d.). </a:t>
            </a:r>
            <a:r>
              <a:rPr lang="en" sz="1400" i="1">
                <a:solidFill>
                  <a:srgbClr val="05103E"/>
                </a:solidFill>
                <a:highlight>
                  <a:srgbClr val="FFFFFF"/>
                </a:highlight>
                <a:latin typeface="Times New Roman"/>
                <a:ea typeface="Times New Roman"/>
                <a:cs typeface="Times New Roman"/>
                <a:sym typeface="Times New Roman"/>
              </a:rPr>
              <a:t>T-Tests: One and Two-sample</a:t>
            </a:r>
            <a:r>
              <a:rPr lang="en" sz="1400">
                <a:solidFill>
                  <a:srgbClr val="05103E"/>
                </a:solidFill>
                <a:highlight>
                  <a:srgbClr val="FFFFFF"/>
                </a:highlight>
                <a:latin typeface="Times New Roman"/>
                <a:ea typeface="Times New Roman"/>
                <a:cs typeface="Times New Roman"/>
                <a:sym typeface="Times New Roman"/>
              </a:rPr>
              <a:t>. </a:t>
            </a:r>
            <a:r>
              <a:rPr lang="en" sz="1400" u="sng">
                <a:solidFill>
                  <a:schemeClr val="accent5"/>
                </a:solidFill>
                <a:highlight>
                  <a:srgbClr val="FFFFFF"/>
                </a:highlight>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https://rstudio-pubs-static.s3.amazonaws.com/326285_978dc80a48de439f86cb0ac56925ddf6.html</a:t>
            </a:r>
            <a:endParaRPr sz="14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400" u="sng">
              <a:solidFill>
                <a:schemeClr val="hlink"/>
              </a:solidFill>
              <a:latin typeface="Times New Roman"/>
              <a:ea typeface="Times New Roman"/>
              <a:cs typeface="Times New Roman"/>
              <a:sym typeface="Times New Roman"/>
            </a:endParaRPr>
          </a:p>
          <a:p>
            <a:pPr marL="0" lvl="0" indent="0" algn="just" rtl="0">
              <a:spcBef>
                <a:spcPts val="1200"/>
              </a:spcBef>
              <a:spcAft>
                <a:spcPts val="0"/>
              </a:spcAft>
              <a:buNone/>
            </a:pPr>
            <a:endParaRPr sz="1400" u="sng">
              <a:solidFill>
                <a:schemeClr val="hlink"/>
              </a:solidFill>
              <a:latin typeface="Times New Roman"/>
              <a:ea typeface="Times New Roman"/>
              <a:cs typeface="Times New Roman"/>
              <a:sym typeface="Times New Roman"/>
            </a:endParaRPr>
          </a:p>
          <a:p>
            <a:pPr marL="0" lvl="0" indent="0" algn="just" rtl="0">
              <a:spcBef>
                <a:spcPts val="1200"/>
              </a:spcBef>
              <a:spcAft>
                <a:spcPts val="0"/>
              </a:spcAft>
              <a:buNone/>
            </a:pPr>
            <a:endParaRPr sz="1400">
              <a:solidFill>
                <a:schemeClr val="dk1"/>
              </a:solidFill>
              <a:latin typeface="Times New Roman"/>
              <a:ea typeface="Times New Roman"/>
              <a:cs typeface="Times New Roman"/>
              <a:sym typeface="Times New Roman"/>
            </a:endParaRPr>
          </a:p>
          <a:p>
            <a:pPr marL="914400" lvl="0" indent="0" algn="just" rtl="0">
              <a:spcBef>
                <a:spcPts val="1200"/>
              </a:spcBef>
              <a:spcAft>
                <a:spcPts val="0"/>
              </a:spcAft>
              <a:buNone/>
            </a:pPr>
            <a:endParaRPr sz="1400">
              <a:solidFill>
                <a:srgbClr val="05103E"/>
              </a:solidFill>
              <a:highlight>
                <a:srgbClr val="FFFFFF"/>
              </a:highlight>
              <a:latin typeface="Times New Roman"/>
              <a:ea typeface="Times New Roman"/>
              <a:cs typeface="Times New Roman"/>
              <a:sym typeface="Times New Roman"/>
            </a:endParaRPr>
          </a:p>
          <a:p>
            <a:pPr marL="914400" lvl="0" indent="0" algn="just" rtl="0">
              <a:spcBef>
                <a:spcPts val="1200"/>
              </a:spcBef>
              <a:spcAft>
                <a:spcPts val="0"/>
              </a:spcAft>
              <a:buNone/>
            </a:pPr>
            <a:endParaRPr sz="1400" u="sng">
              <a:solidFill>
                <a:schemeClr val="hlink"/>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122" name="Google Shape;122;p23"/>
          <p:cNvSpPr txBox="1">
            <a:spLocks noGrp="1"/>
          </p:cNvSpPr>
          <p:nvPr>
            <p:ph type="subTitle" idx="1"/>
          </p:nvPr>
        </p:nvSpPr>
        <p:spPr>
          <a:xfrm>
            <a:off x="311700" y="3067725"/>
            <a:ext cx="8520600" cy="1239900"/>
          </a:xfrm>
          <a:prstGeom prst="rect">
            <a:avLst/>
          </a:prstGeom>
        </p:spPr>
        <p:txBody>
          <a:bodyPr spcFirstLastPara="1" wrap="square" lIns="91425" tIns="91425" rIns="91425" bIns="91425" anchor="t" anchorCtr="0">
            <a:normAutofit fontScale="32500" lnSpcReduction="10000"/>
          </a:bodyPr>
          <a:lstStyle/>
          <a:p>
            <a:pPr marL="0" lvl="0" indent="0" algn="ctr" rtl="0">
              <a:spcBef>
                <a:spcPts val="0"/>
              </a:spcBef>
              <a:spcAft>
                <a:spcPts val="0"/>
              </a:spcAft>
              <a:buClr>
                <a:schemeClr val="dk1"/>
              </a:buClr>
              <a:buSzPts val="358"/>
              <a:buFont typeface="Arial"/>
              <a:buNone/>
            </a:pPr>
            <a:r>
              <a:rPr lang="en" sz="5600">
                <a:latin typeface="Times New Roman"/>
                <a:ea typeface="Times New Roman"/>
                <a:cs typeface="Times New Roman"/>
                <a:sym typeface="Times New Roman"/>
              </a:rPr>
              <a:t>Special Thanks to</a:t>
            </a:r>
            <a:endParaRPr sz="5600">
              <a:latin typeface="Times New Roman"/>
              <a:ea typeface="Times New Roman"/>
              <a:cs typeface="Times New Roman"/>
              <a:sym typeface="Times New Roman"/>
            </a:endParaRPr>
          </a:p>
          <a:p>
            <a:pPr marL="0" lvl="0" indent="0" algn="ctr" rtl="0">
              <a:spcBef>
                <a:spcPts val="0"/>
              </a:spcBef>
              <a:spcAft>
                <a:spcPts val="0"/>
              </a:spcAft>
              <a:buClr>
                <a:schemeClr val="dk1"/>
              </a:buClr>
              <a:buSzPts val="358"/>
              <a:buFont typeface="Arial"/>
              <a:buNone/>
            </a:pPr>
            <a:r>
              <a:rPr lang="en" sz="5600">
                <a:latin typeface="Times New Roman"/>
                <a:ea typeface="Times New Roman"/>
                <a:cs typeface="Times New Roman"/>
                <a:sym typeface="Times New Roman"/>
              </a:rPr>
              <a:t> Professor Mohsen Soltanifar, PhD, AStat </a:t>
            </a:r>
            <a:endParaRPr sz="5600">
              <a:latin typeface="Times New Roman"/>
              <a:ea typeface="Times New Roman"/>
              <a:cs typeface="Times New Roman"/>
              <a:sym typeface="Times New Roman"/>
            </a:endParaRPr>
          </a:p>
          <a:p>
            <a:pPr marL="0" lvl="0" indent="0" algn="ctr" rtl="0">
              <a:spcBef>
                <a:spcPts val="0"/>
              </a:spcBef>
              <a:spcAft>
                <a:spcPts val="0"/>
              </a:spcAft>
              <a:buClr>
                <a:schemeClr val="dk1"/>
              </a:buClr>
              <a:buSzPts val="358"/>
              <a:buFont typeface="Arial"/>
              <a:buNone/>
            </a:pPr>
            <a:r>
              <a:rPr lang="en" sz="5600">
                <a:latin typeface="Times New Roman"/>
                <a:ea typeface="Times New Roman"/>
                <a:cs typeface="Times New Roman"/>
                <a:sym typeface="Times New Roman"/>
              </a:rPr>
              <a:t>For the guidance and Instruction  </a:t>
            </a:r>
            <a:endParaRPr sz="5600">
              <a:latin typeface="Times New Roman"/>
              <a:ea typeface="Times New Roman"/>
              <a:cs typeface="Times New Roman"/>
              <a:sym typeface="Times New Roman"/>
            </a:endParaRPr>
          </a:p>
          <a:p>
            <a:pPr marL="0" lvl="0" indent="0" algn="ctr" rtl="0">
              <a:spcBef>
                <a:spcPts val="0"/>
              </a:spcBef>
              <a:spcAft>
                <a:spcPts val="0"/>
              </a:spcAft>
              <a:buNone/>
            </a:pPr>
            <a:endParaRPr sz="3471"/>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21625" y="445025"/>
            <a:ext cx="821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50" b="1">
                <a:latin typeface="Times New Roman"/>
                <a:ea typeface="Times New Roman"/>
                <a:cs typeface="Times New Roman"/>
                <a:sym typeface="Times New Roman"/>
              </a:rPr>
              <a:t>DataSet Overview </a:t>
            </a:r>
            <a:endParaRPr sz="2150" b="1">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311700" y="1564100"/>
            <a:ext cx="8520600" cy="26469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dataset is taken from the open-source government websites of San Francisco to make the analysis more reliable and it’s contains important information about the job market of San Francisco in between year 2011 to 2014.</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Data set contain 13 columns and 1,48,654 rows and each column has a different data type and structure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dataset contains information such as Id, Employee Name, Job Title, Base Pay, Overtime Pay, Other Pay, Benefits, Total Pay, Benefits, Year, Notes, Agency, and Status.</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Data set also contain many null and empty value, to eliminate that ,data cleaning and modeling is also required in the chosen dataset .</a:t>
            </a:r>
            <a:endParaRPr sz="14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367594" algn="l" rtl="0">
              <a:spcBef>
                <a:spcPts val="0"/>
              </a:spcBef>
              <a:spcAft>
                <a:spcPts val="0"/>
              </a:spcAft>
              <a:buSzPts val="2189"/>
              <a:buFont typeface="Times New Roman"/>
              <a:buAutoNum type="arabicPeriod"/>
            </a:pPr>
            <a:r>
              <a:rPr lang="en" sz="2188" b="1">
                <a:latin typeface="Times New Roman"/>
                <a:ea typeface="Times New Roman"/>
                <a:cs typeface="Times New Roman"/>
                <a:sym typeface="Times New Roman"/>
              </a:rPr>
              <a:t>Average earning of people working in the city of San Francisco</a:t>
            </a:r>
            <a:endParaRPr sz="2188" b="1">
              <a:latin typeface="Times New Roman"/>
              <a:ea typeface="Times New Roman"/>
              <a:cs typeface="Times New Roman"/>
              <a:sym typeface="Times New Roman"/>
            </a:endParaRPr>
          </a:p>
        </p:txBody>
      </p:sp>
      <p:sp>
        <p:nvSpPr>
          <p:cNvPr id="68" name="Google Shape;68;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69" name="Google Shape;69;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317500" algn="just" rtl="0">
              <a:lnSpc>
                <a:spcPct val="95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one sided t-test and hypothesis test performed to find the average salary.</a:t>
            </a:r>
            <a:endParaRPr dirty="0">
              <a:latin typeface="Times New Roman"/>
              <a:ea typeface="Times New Roman"/>
              <a:cs typeface="Times New Roman"/>
              <a:sym typeface="Times New Roman"/>
            </a:endParaRPr>
          </a:p>
          <a:p>
            <a:pPr marL="457200" lvl="0" indent="-317500" algn="just" rtl="0">
              <a:lnSpc>
                <a:spcPct val="95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Here the regression line shows negative linear relation and which contradicts our.</a:t>
            </a:r>
            <a:endParaRPr dirty="0">
              <a:latin typeface="Times New Roman"/>
              <a:ea typeface="Times New Roman"/>
              <a:cs typeface="Times New Roman"/>
              <a:sym typeface="Times New Roman"/>
            </a:endParaRPr>
          </a:p>
          <a:p>
            <a:pPr marL="457200" lvl="0" indent="-317500" algn="just" rtl="0">
              <a:lnSpc>
                <a:spcPct val="95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hypothesize test the reason behind this is that the overtime pay is dependent upon the base pay but the employees with high salaries do less overtime work.</a:t>
            </a:r>
            <a:endParaRPr dirty="0">
              <a:latin typeface="Times New Roman"/>
              <a:ea typeface="Times New Roman"/>
              <a:cs typeface="Times New Roman"/>
              <a:sym typeface="Times New Roman"/>
            </a:endParaRPr>
          </a:p>
          <a:p>
            <a:pPr marL="457200" lvl="0" indent="-317500" algn="just" rtl="0">
              <a:lnSpc>
                <a:spcPct val="95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Here the regression line shows negative linear relation and which contradicts our hypothesize test the reason behind this is that the overtime pay is dependent upon the base pay but the employees with high salaries do less overtime work.</a:t>
            </a:r>
            <a:endParaRPr dirty="0">
              <a:latin typeface="Times New Roman"/>
              <a:ea typeface="Times New Roman"/>
              <a:cs typeface="Times New Roman"/>
              <a:sym typeface="Times New Roman"/>
            </a:endParaRPr>
          </a:p>
          <a:p>
            <a:pPr marL="457200" lvl="0" indent="0" algn="l" rtl="0">
              <a:lnSpc>
                <a:spcPct val="95000"/>
              </a:lnSpc>
              <a:spcBef>
                <a:spcPts val="1200"/>
              </a:spcBef>
              <a:spcAft>
                <a:spcPts val="1200"/>
              </a:spcAft>
              <a:buNone/>
            </a:pPr>
            <a:endParaRPr sz="1200" dirty="0"/>
          </a:p>
        </p:txBody>
      </p:sp>
      <p:pic>
        <p:nvPicPr>
          <p:cNvPr id="70" name="Google Shape;70;p15"/>
          <p:cNvPicPr preferRelativeResize="0"/>
          <p:nvPr/>
        </p:nvPicPr>
        <p:blipFill>
          <a:blip r:embed="rId3">
            <a:alphaModFix/>
          </a:blip>
          <a:stretch>
            <a:fillRect/>
          </a:stretch>
        </p:blipFill>
        <p:spPr>
          <a:xfrm>
            <a:off x="221942" y="1017725"/>
            <a:ext cx="4270159" cy="368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5189425" y="1099650"/>
            <a:ext cx="3606000" cy="3590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400">
              <a:latin typeface="Times New Roman"/>
              <a:ea typeface="Times New Roman"/>
              <a:cs typeface="Times New Roman"/>
              <a:sym typeface="Times New Roman"/>
            </a:endParaRPr>
          </a:p>
          <a:p>
            <a:pPr marL="457200" lvl="0" indent="0" algn="l" rtl="0">
              <a:spcBef>
                <a:spcPts val="0"/>
              </a:spcBef>
              <a:spcAft>
                <a:spcPts val="0"/>
              </a:spcAft>
              <a:buNone/>
            </a:pPr>
            <a:endParaRPr sz="1400">
              <a:latin typeface="Times New Roman"/>
              <a:ea typeface="Times New Roman"/>
              <a:cs typeface="Times New Roman"/>
              <a:sym typeface="Times New Roman"/>
            </a:endParaRPr>
          </a:p>
          <a:p>
            <a:pPr marL="457200" lvl="0" indent="0" algn="l" rtl="0">
              <a:spcBef>
                <a:spcPts val="0"/>
              </a:spcBef>
              <a:spcAft>
                <a:spcPts val="0"/>
              </a:spcAft>
              <a:buNone/>
            </a:pP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Result of our hypothesis t provides that the average base salary of people working in san Francisco is  in range of 66107.61$ to 66543.29 $</a:t>
            </a:r>
            <a:endParaRPr sz="1400">
              <a:latin typeface="Times New Roman"/>
              <a:ea typeface="Times New Roman"/>
              <a:cs typeface="Times New Roman"/>
              <a:sym typeface="Times New Roman"/>
            </a:endParaRPr>
          </a:p>
          <a:p>
            <a:pPr marL="457200" lvl="0" indent="0" algn="l" rtl="0">
              <a:spcBef>
                <a:spcPts val="0"/>
              </a:spcBef>
              <a:spcAft>
                <a:spcPts val="0"/>
              </a:spcAft>
              <a:buNone/>
            </a:pPr>
            <a:r>
              <a:rPr lang="en" sz="1400">
                <a:latin typeface="Times New Roman"/>
                <a:ea typeface="Times New Roman"/>
                <a:cs typeface="Times New Roman"/>
                <a:sym typeface="Times New Roman"/>
              </a:rPr>
              <a:t>per years.</a:t>
            </a:r>
            <a:endParaRPr sz="1400">
              <a:latin typeface="Times New Roman"/>
              <a:ea typeface="Times New Roman"/>
              <a:cs typeface="Times New Roman"/>
              <a:sym typeface="Times New Roman"/>
            </a:endParaRPr>
          </a:p>
          <a:p>
            <a:pPr marL="457200" lvl="0" indent="0" algn="l" rtl="0">
              <a:spcBef>
                <a:spcPts val="0"/>
              </a:spcBef>
              <a:spcAft>
                <a:spcPts val="0"/>
              </a:spcAft>
              <a:buNone/>
            </a:pP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 That overtime earnings are 0.26</a:t>
            </a:r>
            <a:endParaRPr sz="1400">
              <a:latin typeface="Times New Roman"/>
              <a:ea typeface="Times New Roman"/>
              <a:cs typeface="Times New Roman"/>
              <a:sym typeface="Times New Roman"/>
            </a:endParaRPr>
          </a:p>
          <a:p>
            <a:pPr marL="457200" lvl="0" indent="0" algn="l" rtl="0">
              <a:spcBef>
                <a:spcPts val="0"/>
              </a:spcBef>
              <a:spcAft>
                <a:spcPts val="0"/>
              </a:spcAft>
              <a:buNone/>
            </a:pPr>
            <a:r>
              <a:rPr lang="en" sz="1400">
                <a:latin typeface="Times New Roman"/>
                <a:ea typeface="Times New Roman"/>
                <a:cs typeface="Times New Roman"/>
                <a:sym typeface="Times New Roman"/>
              </a:rPr>
              <a:t>percent positively dependent upon the base pay .</a:t>
            </a:r>
            <a:endParaRPr sz="1400">
              <a:latin typeface="Times New Roman"/>
              <a:ea typeface="Times New Roman"/>
              <a:cs typeface="Times New Roman"/>
              <a:sym typeface="Times New Roman"/>
            </a:endParaRPr>
          </a:p>
          <a:p>
            <a:pPr marL="457200" lvl="0" indent="0" algn="l" rtl="0">
              <a:spcBef>
                <a:spcPts val="0"/>
              </a:spcBef>
              <a:spcAft>
                <a:spcPts val="0"/>
              </a:spcAft>
              <a:buNone/>
            </a:pPr>
            <a:endParaRPr sz="1488"/>
          </a:p>
          <a:p>
            <a:pPr marL="457200" lvl="0" indent="0" algn="l" rtl="0">
              <a:spcBef>
                <a:spcPts val="0"/>
              </a:spcBef>
              <a:spcAft>
                <a:spcPts val="0"/>
              </a:spcAft>
              <a:buNone/>
            </a:pPr>
            <a:endParaRPr sz="1488"/>
          </a:p>
          <a:p>
            <a:pPr marL="0" lvl="0" indent="0" algn="l" rtl="0">
              <a:spcBef>
                <a:spcPts val="0"/>
              </a:spcBef>
              <a:spcAft>
                <a:spcPts val="0"/>
              </a:spcAft>
              <a:buNone/>
            </a:pPr>
            <a:endParaRPr sz="1488"/>
          </a:p>
          <a:p>
            <a:pPr marL="0" lvl="0" indent="0" algn="l" rtl="0">
              <a:spcBef>
                <a:spcPts val="0"/>
              </a:spcBef>
              <a:spcAft>
                <a:spcPts val="0"/>
              </a:spcAft>
              <a:buSzPts val="990"/>
              <a:buNone/>
            </a:pPr>
            <a:endParaRPr sz="1088"/>
          </a:p>
        </p:txBody>
      </p:sp>
      <p:pic>
        <p:nvPicPr>
          <p:cNvPr id="76" name="Google Shape;76;p16"/>
          <p:cNvPicPr preferRelativeResize="0"/>
          <p:nvPr/>
        </p:nvPicPr>
        <p:blipFill>
          <a:blip r:embed="rId3">
            <a:alphaModFix/>
          </a:blip>
          <a:stretch>
            <a:fillRect/>
          </a:stretch>
        </p:blipFill>
        <p:spPr>
          <a:xfrm>
            <a:off x="383925" y="753175"/>
            <a:ext cx="4668325" cy="386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50" b="1">
                <a:latin typeface="Times New Roman"/>
                <a:ea typeface="Times New Roman"/>
                <a:cs typeface="Times New Roman"/>
                <a:sym typeface="Times New Roman"/>
              </a:rPr>
              <a:t>2. The average earning and fund allocation for police of department</a:t>
            </a:r>
            <a:endParaRPr sz="2150" b="1">
              <a:latin typeface="Times New Roman"/>
              <a:ea typeface="Times New Roman"/>
              <a:cs typeface="Times New Roman"/>
              <a:sym typeface="Times New Roman"/>
            </a:endParaRPr>
          </a:p>
        </p:txBody>
      </p:sp>
      <p:sp>
        <p:nvSpPr>
          <p:cNvPr id="82" name="Google Shape;8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1200"/>
              </a:spcBef>
              <a:spcAft>
                <a:spcPts val="0"/>
              </a:spcAft>
              <a:buNone/>
            </a:pPr>
            <a:endParaRPr>
              <a:latin typeface="Times New Roman"/>
              <a:ea typeface="Times New Roman"/>
              <a:cs typeface="Times New Roman"/>
              <a:sym typeface="Times New Roman"/>
            </a:endParaRPr>
          </a:p>
          <a:p>
            <a:pPr marL="457200" lvl="0" indent="-317500" algn="just" rtl="0">
              <a:spcBef>
                <a:spcPts val="1200"/>
              </a:spcBef>
              <a:spcAft>
                <a:spcPts val="0"/>
              </a:spcAft>
              <a:buSzPts val="1400"/>
              <a:buFont typeface="Times New Roman"/>
              <a:buChar char="●"/>
            </a:pPr>
            <a:r>
              <a:rPr lang="en">
                <a:latin typeface="Times New Roman"/>
                <a:ea typeface="Times New Roman"/>
                <a:cs typeface="Times New Roman"/>
                <a:sym typeface="Times New Roman"/>
              </a:rPr>
              <a:t>Comparatively, other pay is more dependent on the role inside of base pay.</a:t>
            </a:r>
            <a:endParaRPr>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 A police officer working as an inspector earns more from the other pay as compared to officers working as Captain. </a:t>
            </a:r>
            <a:endParaRPr>
              <a:latin typeface="Times New Roman"/>
              <a:ea typeface="Times New Roman"/>
              <a:cs typeface="Times New Roman"/>
              <a:sym typeface="Times New Roman"/>
            </a:endParaRPr>
          </a:p>
        </p:txBody>
      </p:sp>
      <p:pic>
        <p:nvPicPr>
          <p:cNvPr id="84" name="Google Shape;84;p17"/>
          <p:cNvPicPr preferRelativeResize="0"/>
          <p:nvPr/>
        </p:nvPicPr>
        <p:blipFill>
          <a:blip r:embed="rId3">
            <a:alphaModFix/>
          </a:blip>
          <a:stretch>
            <a:fillRect/>
          </a:stretch>
        </p:blipFill>
        <p:spPr>
          <a:xfrm>
            <a:off x="229625" y="1078975"/>
            <a:ext cx="4491376" cy="355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5529275" y="968550"/>
            <a:ext cx="3275700" cy="3330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Char char="●"/>
            </a:pPr>
            <a:r>
              <a:rPr lang="en" sz="1400">
                <a:latin typeface="Times New Roman"/>
                <a:ea typeface="Times New Roman"/>
                <a:cs typeface="Times New Roman"/>
                <a:sym typeface="Times New Roman"/>
              </a:rPr>
              <a:t>Average cost to the government for providing salary to individual police officers is around 1,03,534 $ per year while the average other costs spent on individual police officers are around 1,82.685 $ per year.</a:t>
            </a:r>
            <a:endParaRPr sz="140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 sz="1400">
                <a:latin typeface="Times New Roman"/>
                <a:ea typeface="Times New Roman"/>
                <a:cs typeface="Times New Roman"/>
                <a:sym typeface="Times New Roman"/>
              </a:rPr>
              <a:t>Funds provided to the individual officer are 0.28 percent positively dependent on their yearly income, which shows that police officer which has high base salary received comparatively</a:t>
            </a:r>
            <a:endParaRPr sz="1400">
              <a:latin typeface="Times New Roman"/>
              <a:ea typeface="Times New Roman"/>
              <a:cs typeface="Times New Roman"/>
              <a:sym typeface="Times New Roman"/>
            </a:endParaRPr>
          </a:p>
          <a:p>
            <a:pPr marL="457200" lvl="0" indent="0" algn="l" rtl="0">
              <a:spcBef>
                <a:spcPts val="0"/>
              </a:spcBef>
              <a:spcAft>
                <a:spcPts val="0"/>
              </a:spcAft>
              <a:buNone/>
            </a:pPr>
            <a:endParaRPr sz="1400">
              <a:latin typeface="Times New Roman"/>
              <a:ea typeface="Times New Roman"/>
              <a:cs typeface="Times New Roman"/>
              <a:sym typeface="Times New Roman"/>
            </a:endParaRPr>
          </a:p>
        </p:txBody>
      </p:sp>
      <p:pic>
        <p:nvPicPr>
          <p:cNvPr id="90" name="Google Shape;90;p18"/>
          <p:cNvPicPr preferRelativeResize="0"/>
          <p:nvPr/>
        </p:nvPicPr>
        <p:blipFill>
          <a:blip r:embed="rId3">
            <a:alphaModFix/>
          </a:blip>
          <a:stretch>
            <a:fillRect/>
          </a:stretch>
        </p:blipFill>
        <p:spPr>
          <a:xfrm>
            <a:off x="413325" y="573875"/>
            <a:ext cx="4448175" cy="4211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b="1">
                <a:latin typeface="Times New Roman"/>
                <a:ea typeface="Times New Roman"/>
                <a:cs typeface="Times New Roman"/>
                <a:sym typeface="Times New Roman"/>
              </a:rPr>
              <a:t>3. Relation between base pay and total pay for employees </a:t>
            </a:r>
            <a:endParaRPr sz="2150" b="1">
              <a:latin typeface="Times New Roman"/>
              <a:ea typeface="Times New Roman"/>
              <a:cs typeface="Times New Roman"/>
              <a:sym typeface="Times New Roman"/>
            </a:endParaRPr>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97" name="Google Shape;97;p19"/>
          <p:cNvSpPr txBox="1">
            <a:spLocks noGrp="1"/>
          </p:cNvSpPr>
          <p:nvPr>
            <p:ph type="body" idx="2"/>
          </p:nvPr>
        </p:nvSpPr>
        <p:spPr>
          <a:xfrm>
            <a:off x="5226175" y="1152475"/>
            <a:ext cx="36060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a:latin typeface="Times New Roman"/>
              <a:ea typeface="Times New Roman"/>
              <a:cs typeface="Times New Roman"/>
              <a:sym typeface="Times New Roman"/>
            </a:endParaRPr>
          </a:p>
          <a:p>
            <a:pPr marL="457200" lvl="0" indent="-317500" algn="just" rtl="0">
              <a:spcBef>
                <a:spcPts val="1200"/>
              </a:spcBef>
              <a:spcAft>
                <a:spcPts val="0"/>
              </a:spcAft>
              <a:buSzPts val="1400"/>
              <a:buFont typeface="Times New Roman"/>
              <a:buChar char="●"/>
            </a:pPr>
            <a:r>
              <a:rPr lang="en">
                <a:latin typeface="Times New Roman"/>
                <a:ea typeface="Times New Roman"/>
                <a:cs typeface="Times New Roman"/>
                <a:sym typeface="Times New Roman"/>
              </a:rPr>
              <a:t>Total pay is highly dependent on base pay  for every profession as the base pay increases total pay also increases linearly.</a:t>
            </a:r>
            <a:endParaRPr>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a:latin typeface="Times New Roman"/>
                <a:ea typeface="Times New Roman"/>
                <a:cs typeface="Times New Roman"/>
                <a:sym typeface="Times New Roman"/>
              </a:rPr>
              <a:t>The majority of employees have base pay and total pay between 100,00 to 200,000 $ per year, while comparatively very fewer populations have base pay and total pay above 200,000 $ a year.</a:t>
            </a:r>
            <a:endParaRPr>
              <a:latin typeface="Times New Roman"/>
              <a:ea typeface="Times New Roman"/>
              <a:cs typeface="Times New Roman"/>
              <a:sym typeface="Times New Roman"/>
            </a:endParaRPr>
          </a:p>
        </p:txBody>
      </p:sp>
      <p:pic>
        <p:nvPicPr>
          <p:cNvPr id="98" name="Google Shape;98;p19"/>
          <p:cNvPicPr preferRelativeResize="0"/>
          <p:nvPr/>
        </p:nvPicPr>
        <p:blipFill>
          <a:blip r:embed="rId3">
            <a:alphaModFix/>
          </a:blip>
          <a:stretch>
            <a:fillRect/>
          </a:stretch>
        </p:blipFill>
        <p:spPr>
          <a:xfrm>
            <a:off x="257175" y="1083800"/>
            <a:ext cx="4314824" cy="352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5051650" y="445025"/>
            <a:ext cx="3780600" cy="3835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400">
              <a:latin typeface="Times New Roman"/>
              <a:ea typeface="Times New Roman"/>
              <a:cs typeface="Times New Roman"/>
              <a:sym typeface="Times New Roman"/>
            </a:endParaRPr>
          </a:p>
          <a:p>
            <a:pPr marL="457200" lvl="0" indent="0" algn="l" rtl="0">
              <a:spcBef>
                <a:spcPts val="0"/>
              </a:spcBef>
              <a:spcAft>
                <a:spcPts val="0"/>
              </a:spcAft>
              <a:buNone/>
            </a:pPr>
            <a:endParaRPr sz="1400">
              <a:latin typeface="Times New Roman"/>
              <a:ea typeface="Times New Roman"/>
              <a:cs typeface="Times New Roman"/>
              <a:sym typeface="Times New Roman"/>
            </a:endParaRPr>
          </a:p>
          <a:p>
            <a:pPr marL="457200" lvl="0" indent="0" algn="l" rtl="0">
              <a:spcBef>
                <a:spcPts val="0"/>
              </a:spcBef>
              <a:spcAft>
                <a:spcPts val="0"/>
              </a:spcAft>
              <a:buNone/>
            </a:pPr>
            <a:endParaRPr sz="1400">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The average earnings of people in San Francisco in between 74,511 $ to 75,025 $ per years.</a:t>
            </a: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total earnings of the individual are 0.95 percent dependent on their base salary.</a:t>
            </a: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visualization besides shows  Positive linear regression between total pay and base pay, with the increment the base pay of employee total pay is increased.</a:t>
            </a:r>
            <a:endParaRPr sz="1400">
              <a:latin typeface="Times New Roman"/>
              <a:ea typeface="Times New Roman"/>
              <a:cs typeface="Times New Roman"/>
              <a:sym typeface="Times New Roman"/>
            </a:endParaRPr>
          </a:p>
          <a:p>
            <a:pPr marL="457200" lvl="0" indent="0" algn="l" rtl="0">
              <a:spcBef>
                <a:spcPts val="1200"/>
              </a:spcBef>
              <a:spcAft>
                <a:spcPts val="0"/>
              </a:spcAft>
              <a:buNone/>
            </a:pPr>
            <a:endParaRPr sz="1400">
              <a:latin typeface="Times New Roman"/>
              <a:ea typeface="Times New Roman"/>
              <a:cs typeface="Times New Roman"/>
              <a:sym typeface="Times New Roman"/>
            </a:endParaRPr>
          </a:p>
        </p:txBody>
      </p:sp>
      <p:pic>
        <p:nvPicPr>
          <p:cNvPr id="104" name="Google Shape;104;p20"/>
          <p:cNvPicPr preferRelativeResize="0"/>
          <p:nvPr/>
        </p:nvPicPr>
        <p:blipFill>
          <a:blip r:embed="rId3">
            <a:alphaModFix/>
          </a:blip>
          <a:stretch>
            <a:fillRect/>
          </a:stretch>
        </p:blipFill>
        <p:spPr>
          <a:xfrm>
            <a:off x="615400" y="791850"/>
            <a:ext cx="4050499" cy="368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698050" y="445025"/>
            <a:ext cx="81342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b="1">
                <a:highlight>
                  <a:srgbClr val="FFFFFF"/>
                </a:highlight>
                <a:latin typeface="Times New Roman"/>
                <a:ea typeface="Times New Roman"/>
                <a:cs typeface="Times New Roman"/>
                <a:sym typeface="Times New Roman"/>
              </a:rPr>
              <a:t>4. conclusion</a:t>
            </a:r>
            <a:endParaRPr sz="2150" b="1">
              <a:latin typeface="Times New Roman"/>
              <a:ea typeface="Times New Roman"/>
              <a:cs typeface="Times New Roman"/>
              <a:sym typeface="Times New Roman"/>
            </a:endParaRPr>
          </a:p>
        </p:txBody>
      </p:sp>
      <p:sp>
        <p:nvSpPr>
          <p:cNvPr id="110" name="Google Shape;110;p21"/>
          <p:cNvSpPr txBox="1">
            <a:spLocks noGrp="1"/>
          </p:cNvSpPr>
          <p:nvPr>
            <p:ph type="body" idx="1"/>
          </p:nvPr>
        </p:nvSpPr>
        <p:spPr>
          <a:xfrm>
            <a:off x="486800" y="1152475"/>
            <a:ext cx="7862100" cy="34164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endParaRPr sz="1400">
              <a:latin typeface="Times New Roman"/>
              <a:ea typeface="Times New Roman"/>
              <a:cs typeface="Times New Roman"/>
              <a:sym typeface="Times New Roman"/>
            </a:endParaRPr>
          </a:p>
          <a:p>
            <a:pPr marL="457200" lvl="0" indent="0" algn="just" rtl="0">
              <a:spcBef>
                <a:spcPts val="1200"/>
              </a:spcBef>
              <a:spcAft>
                <a:spcPts val="0"/>
              </a:spcAft>
              <a:buNone/>
            </a:pPr>
            <a:endParaRPr sz="1400">
              <a:latin typeface="Times New Roman"/>
              <a:ea typeface="Times New Roman"/>
              <a:cs typeface="Times New Roman"/>
              <a:sym typeface="Times New Roman"/>
            </a:endParaRPr>
          </a:p>
          <a:p>
            <a:pPr marL="457200" lvl="0" indent="-317500" algn="just" rtl="0">
              <a:spcBef>
                <a:spcPts val="1200"/>
              </a:spcBef>
              <a:spcAft>
                <a:spcPts val="0"/>
              </a:spcAft>
              <a:buSzPts val="1400"/>
              <a:buFont typeface="Times New Roman"/>
              <a:buChar char="●"/>
            </a:pPr>
            <a:r>
              <a:rPr lang="en" sz="1400">
                <a:latin typeface="Times New Roman"/>
                <a:ea typeface="Times New Roman"/>
                <a:cs typeface="Times New Roman"/>
                <a:sym typeface="Times New Roman"/>
              </a:rPr>
              <a:t>Earning from overtime is dependent upon the base salary but people with higher base pay earn less income by doing extra work .</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For the police department base salary and other income is very less dependent and the government spends more funds in providing other services to police individuals as compared to spending on their base salary .</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Base pay and total pay are positively dependent for every job filed, and any change in base pay linearly impact the total pay. </a:t>
            </a:r>
            <a:endParaRPr sz="1400">
              <a:latin typeface="Times New Roman"/>
              <a:ea typeface="Times New Roman"/>
              <a:cs typeface="Times New Roman"/>
              <a:sym typeface="Times New Roman"/>
            </a:endParaRPr>
          </a:p>
          <a:p>
            <a:pPr marL="457200" lvl="0" indent="0" algn="just" rtl="0">
              <a:spcBef>
                <a:spcPts val="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752</Words>
  <Application>Microsoft Office PowerPoint</Application>
  <PresentationFormat>On-screen Show (16:9)</PresentationFormat>
  <Paragraphs>67</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           Earning analysis of San Francisco                                                                                Presentator,                                                                             Milan Prajapati          </vt:lpstr>
      <vt:lpstr>DataSet Overview </vt:lpstr>
      <vt:lpstr>Average earning of people working in the city of San Francisco</vt:lpstr>
      <vt:lpstr>   Result of our hypothesis t provides that the average base salary of people working in san Francisco is  in range of 66107.61$ to 66543.29 $ per years.   That overtime earnings are 0.26 percent positively dependent upon the base pay .    </vt:lpstr>
      <vt:lpstr>2. The average earning and fund allocation for police of department</vt:lpstr>
      <vt:lpstr>Average cost to the government for providing salary to individual police officers is around 1,03,534 $ per year while the average other costs spent on individual police officers are around 1,82.685 $ per year. Funds provided to the individual officer are 0.28 percent positively dependent on their yearly income, which shows that police officer which has high base salary received comparatively </vt:lpstr>
      <vt:lpstr>3. Relation between base pay and total pay for employees </vt:lpstr>
      <vt:lpstr>    The average earnings of people in San Francisco in between 74,511 $ to 75,025 $ per years. The total earnings of the individual are 0.95 percent dependent on their base salary. The visualization besides shows  Positive linear regression between total pay and base pay, with the increment the base pay of employee total pay is increased. </vt:lpstr>
      <vt:lpstr>4. conclusion</vt:lpstr>
      <vt:lpstr>5.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Earning analysis of San Francisco                                                                                Presentator,                                                                             Milan Prajapati          </dc:title>
  <cp:lastModifiedBy>milan prajapati</cp:lastModifiedBy>
  <cp:revision>1</cp:revision>
  <dcterms:modified xsi:type="dcterms:W3CDTF">2022-12-17T18:24:20Z</dcterms:modified>
</cp:coreProperties>
</file>