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0" r:id="rId7"/>
    <p:sldId id="272" r:id="rId8"/>
    <p:sldId id="27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0447-24F1-4464-B9F1-DACAD5E593D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BB1C-4FAB-4B74-B4BF-5A6B9E7188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463400" y="1799040"/>
            <a:ext cx="9417600" cy="23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4400" b="1" strike="noStrike" spc="-1" dirty="0" smtClean="0">
                <a:solidFill>
                  <a:srgbClr val="FFFFFF"/>
                </a:solidFill>
                <a:latin typeface="Arial" pitchFamily="34" charset="0"/>
                <a:ea typeface="Century Schoolbook"/>
                <a:cs typeface="Arial" pitchFamily="34" charset="0"/>
              </a:rPr>
              <a:t>Real-Time Traffic Analytics and Dynamic Signaling </a:t>
            </a:r>
            <a:r>
              <a:rPr lang="en-US" sz="4400" b="0" strike="noStrike" spc="-1" dirty="0" smtClean="0">
                <a:solidFill>
                  <a:srgbClr val="FFFFFF"/>
                </a:solidFill>
                <a:latin typeface="Arial" pitchFamily="34" charset="0"/>
                <a:ea typeface="Century Schoolbook"/>
                <a:cs typeface="Arial" pitchFamily="34" charset="0"/>
              </a:rPr>
              <a:t>: </a:t>
            </a:r>
            <a:r>
              <a:rPr lang="en-US" sz="4400" b="0" strike="noStrike" spc="-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ea typeface="Century Schoolbook"/>
                <a:cs typeface="Arial" pitchFamily="34" charset="0"/>
              </a:rPr>
              <a:t>A Next-Gen Approach to Traffic Management</a:t>
            </a:r>
            <a:endParaRPr lang="en-US" sz="4400" b="0" strike="noStrike" spc="-1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261800" y="4862280"/>
            <a:ext cx="5315400" cy="16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en-US" sz="2200" b="0" u="sng" strike="noStrike" spc="-1" dirty="0">
                <a:solidFill>
                  <a:srgbClr val="BFBFBF"/>
                </a:solidFill>
                <a:latin typeface="Arial" pitchFamily="34" charset="0"/>
                <a:ea typeface="Century Schoolbook"/>
                <a:cs typeface="Arial" pitchFamily="34" charset="0"/>
              </a:rPr>
              <a:t>Group </a:t>
            </a:r>
            <a:r>
              <a:rPr lang="en-US" sz="2200" b="0" u="sng" strike="noStrike" spc="-1" dirty="0" smtClean="0">
                <a:solidFill>
                  <a:srgbClr val="BFBFBF"/>
                </a:solidFill>
                <a:latin typeface="Arial" pitchFamily="34" charset="0"/>
                <a:ea typeface="Century Schoolbook"/>
                <a:cs typeface="Arial" pitchFamily="34" charset="0"/>
              </a:rPr>
              <a:t>Members:</a:t>
            </a:r>
            <a:endParaRPr lang="en-US" sz="2200" b="0" u="sng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BFBFBF"/>
                </a:solidFill>
                <a:latin typeface="Arial" pitchFamily="34" charset="0"/>
                <a:ea typeface="Century Schoolbook"/>
                <a:cs typeface="Arial" pitchFamily="34" charset="0"/>
              </a:rPr>
              <a:t>Muhammad </a:t>
            </a:r>
            <a:r>
              <a:rPr lang="en-US" sz="2200" b="0" strike="noStrike" spc="-1" dirty="0" err="1">
                <a:solidFill>
                  <a:srgbClr val="BFBFBF"/>
                </a:solidFill>
                <a:latin typeface="Arial" pitchFamily="34" charset="0"/>
                <a:ea typeface="Century Schoolbook"/>
                <a:cs typeface="Arial" pitchFamily="34" charset="0"/>
              </a:rPr>
              <a:t>Talha</a:t>
            </a:r>
            <a:r>
              <a:rPr lang="en-US" sz="2200" b="0" strike="noStrike" spc="-1" dirty="0">
                <a:solidFill>
                  <a:srgbClr val="BFBFBF"/>
                </a:solidFill>
                <a:latin typeface="Arial" pitchFamily="34" charset="0"/>
                <a:ea typeface="Century Schoolbook"/>
                <a:cs typeface="Arial" pitchFamily="34" charset="0"/>
              </a:rPr>
              <a:t> (20P-0015)</a:t>
            </a: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2200" b="0" strike="noStrike" spc="-1" dirty="0" err="1">
                <a:solidFill>
                  <a:srgbClr val="BFBFBF"/>
                </a:solidFill>
                <a:latin typeface="Arial" pitchFamily="34" charset="0"/>
                <a:ea typeface="Century Schoolbook"/>
                <a:cs typeface="Arial" pitchFamily="34" charset="0"/>
              </a:rPr>
              <a:t>Irsa</a:t>
            </a:r>
            <a:r>
              <a:rPr lang="en-US" sz="2200" b="0" strike="noStrike" spc="-1" dirty="0">
                <a:solidFill>
                  <a:srgbClr val="BFBFBF"/>
                </a:solidFill>
                <a:latin typeface="Arial" pitchFamily="34" charset="0"/>
                <a:ea typeface="Century Schoolbook"/>
                <a:cs typeface="Arial" pitchFamily="34" charset="0"/>
              </a:rPr>
              <a:t> Khan (20P-0016)</a:t>
            </a: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792120" y="4862280"/>
            <a:ext cx="4866480" cy="16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en-US" sz="2200" b="0" u="sng" strike="noStrike" spc="-1" dirty="0">
                <a:solidFill>
                  <a:srgbClr val="BFBFBF"/>
                </a:solidFill>
                <a:latin typeface="Arial" pitchFamily="34" charset="0"/>
                <a:ea typeface="Century Schoolbook"/>
                <a:cs typeface="Arial" pitchFamily="34" charset="0"/>
              </a:rPr>
              <a:t>Project Supervisor</a:t>
            </a:r>
            <a:endParaRPr lang="en-US" sz="2200" b="0" u="sng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BFBFBF"/>
                </a:solidFill>
                <a:latin typeface="Arial" pitchFamily="34" charset="0"/>
                <a:ea typeface="Times New Roman"/>
                <a:cs typeface="Arial" pitchFamily="34" charset="0"/>
              </a:rPr>
              <a:t>Mr. </a:t>
            </a:r>
            <a:r>
              <a:rPr lang="en-US" sz="2200" b="0" strike="noStrike" spc="-1" dirty="0" err="1">
                <a:solidFill>
                  <a:srgbClr val="BFBFBF"/>
                </a:solidFill>
                <a:latin typeface="Arial" pitchFamily="34" charset="0"/>
                <a:ea typeface="Times New Roman"/>
                <a:cs typeface="Arial" pitchFamily="34" charset="0"/>
              </a:rPr>
              <a:t>Usama</a:t>
            </a:r>
            <a:r>
              <a:rPr lang="en-US" sz="2200" b="0" strike="noStrike" spc="-1" dirty="0">
                <a:solidFill>
                  <a:srgbClr val="BFBFBF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200" b="0" strike="noStrike" spc="-1" dirty="0" err="1">
                <a:solidFill>
                  <a:srgbClr val="BFBFBF"/>
                </a:solidFill>
                <a:latin typeface="Arial" pitchFamily="34" charset="0"/>
                <a:ea typeface="Times New Roman"/>
                <a:cs typeface="Arial" pitchFamily="34" charset="0"/>
              </a:rPr>
              <a:t>Musharraf</a:t>
            </a: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2" name="Google Shape;109;p1" descr="National University of Computer and Emerging Sciences - Wikipedia"/>
          <p:cNvPicPr/>
          <p:nvPr/>
        </p:nvPicPr>
        <p:blipFill>
          <a:blip r:embed="rId2" cstate="print"/>
          <a:stretch/>
        </p:blipFill>
        <p:spPr>
          <a:xfrm>
            <a:off x="596520" y="170760"/>
            <a:ext cx="1471680" cy="147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Expected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Results</a:t>
            </a:r>
            <a:endParaRPr lang="en-US" sz="44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261800" y="214128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F75A034F-A1B3-4880-84AB-4091297B10AD}" type="slidenum">
              <a:rPr lang="en-US" sz="3600" b="0" strike="noStrike" spc="-1">
                <a:solidFill>
                  <a:srgbClr val="8E8E93"/>
                </a:solidFill>
                <a:latin typeface="Arial" pitchFamily="34" charset="0"/>
                <a:ea typeface="Century Schoolbook"/>
                <a:cs typeface="Arial" pitchFamily="34" charset="0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10</a:t>
            </a:fld>
            <a:endParaRPr lang="en-US" sz="3600" b="0" strike="noStrike" spc="-1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1219200" y="2819400"/>
            <a:ext cx="9418320" cy="290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Minimized </a:t>
            </a:r>
            <a:r>
              <a:rPr lang="en-US" sz="2000" dirty="0" smtClean="0"/>
              <a:t>wait times at </a:t>
            </a:r>
            <a:r>
              <a:rPr lang="en-US" sz="2000" dirty="0" smtClean="0"/>
              <a:t>intersections through congestion control.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Predictive analytics.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Increased </a:t>
            </a:r>
            <a:r>
              <a:rPr lang="en-US" sz="2000" dirty="0" smtClean="0"/>
              <a:t>throughput of vehicles at intersections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6" name="Google Shape;140;p5" descr="National University of Computer and Emerging Sciences - Wikipedia"/>
          <p:cNvPicPr/>
          <p:nvPr/>
        </p:nvPicPr>
        <p:blipFill>
          <a:blip r:embed="rId2" cstate="print"/>
          <a:stretch/>
        </p:blipFill>
        <p:spPr>
          <a:xfrm>
            <a:off x="9673560" y="143640"/>
            <a:ext cx="1299240" cy="115176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295400" y="2133600"/>
            <a:ext cx="2583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 traffic system with: 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2960" y="185760"/>
            <a:ext cx="101307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Team Work</a:t>
            </a:r>
            <a:endParaRPr lang="en-US" sz="4400" b="0" strike="noStrike" spc="-1"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513800" y="1864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95000"/>
              </a:lnSpc>
              <a:buClr>
                <a:srgbClr val="6F6F74"/>
              </a:buClr>
            </a:pPr>
            <a:r>
              <a:rPr lang="en-US" sz="2200" b="0" strike="noStrike" spc="-1" dirty="0">
                <a:solidFill>
                  <a:srgbClr val="2A6099"/>
                </a:solidFill>
                <a:latin typeface="Arial" pitchFamily="34" charset="0"/>
                <a:ea typeface="Century Schoolbook"/>
                <a:cs typeface="Arial" pitchFamily="34" charset="0"/>
              </a:rPr>
              <a:t>Muhammad </a:t>
            </a:r>
            <a:r>
              <a:rPr lang="en-US" sz="2200" b="0" strike="noStrike" spc="-1" dirty="0" err="1">
                <a:solidFill>
                  <a:srgbClr val="2A6099"/>
                </a:solidFill>
                <a:latin typeface="Arial" pitchFamily="34" charset="0"/>
                <a:ea typeface="Century Schoolbook"/>
                <a:cs typeface="Arial" pitchFamily="34" charset="0"/>
              </a:rPr>
              <a:t>Talha</a:t>
            </a:r>
            <a:r>
              <a:rPr lang="en-US" sz="2200" b="0" strike="noStrike" spc="-1" dirty="0">
                <a:solidFill>
                  <a:srgbClr val="2A6099"/>
                </a:solidFill>
                <a:latin typeface="Arial" pitchFamily="34" charset="0"/>
                <a:ea typeface="Century Schoolbook"/>
                <a:cs typeface="Arial" pitchFamily="34" charset="0"/>
              </a:rPr>
              <a:t>                                                  </a:t>
            </a:r>
            <a:r>
              <a:rPr lang="en-US" sz="2200" b="0" strike="noStrike" spc="-1" dirty="0" err="1">
                <a:solidFill>
                  <a:srgbClr val="2A6099"/>
                </a:solidFill>
                <a:latin typeface="Arial" pitchFamily="34" charset="0"/>
                <a:ea typeface="Century Schoolbook"/>
                <a:cs typeface="Arial" pitchFamily="34" charset="0"/>
              </a:rPr>
              <a:t>Irsa</a:t>
            </a:r>
            <a:r>
              <a:rPr lang="en-US" sz="2200" b="0" strike="noStrike" spc="-1" dirty="0">
                <a:solidFill>
                  <a:srgbClr val="2A6099"/>
                </a:solidFill>
                <a:latin typeface="Arial" pitchFamily="34" charset="0"/>
                <a:ea typeface="Century Schoolbook"/>
                <a:cs typeface="Arial" pitchFamily="34" charset="0"/>
              </a:rPr>
              <a:t> Khan   </a:t>
            </a: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000" b="0" strike="noStrike" spc="-1" dirty="0">
                <a:solidFill>
                  <a:srgbClr val="2A6099"/>
                </a:solidFill>
                <a:latin typeface="Arial" pitchFamily="34" charset="0"/>
                <a:ea typeface="Century Schoolbook"/>
                <a:cs typeface="Arial" pitchFamily="34" charset="0"/>
              </a:rPr>
              <a:t>     </a:t>
            </a: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E212F7F2-0E68-4385-ADB0-DEA12394CC84}" type="slidenum">
              <a:rPr lang="en-US" sz="3600" b="0" strike="noStrike" spc="-1">
                <a:solidFill>
                  <a:srgbClr val="8E8E93"/>
                </a:solidFill>
                <a:latin typeface="Arial" pitchFamily="34" charset="0"/>
                <a:ea typeface="Century Schoolbook"/>
                <a:cs typeface="Arial" pitchFamily="34" charset="0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11</a:t>
            </a:fld>
            <a:endParaRPr lang="en-US" sz="3600" b="0" strike="noStrike" spc="-1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Line 4"/>
          <p:cNvSpPr/>
          <p:nvPr/>
        </p:nvSpPr>
        <p:spPr>
          <a:xfrm flipH="1">
            <a:off x="5562600" y="2514600"/>
            <a:ext cx="0" cy="236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822960" y="2377440"/>
            <a:ext cx="4571640" cy="263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2200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5943600" y="2377440"/>
            <a:ext cx="5028840" cy="29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2000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0" y="25908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Designs </a:t>
            </a:r>
            <a:r>
              <a:rPr lang="en-US" dirty="0" smtClean="0"/>
              <a:t>and implements the user </a:t>
            </a:r>
            <a:r>
              <a:rPr lang="en-US" dirty="0" smtClean="0"/>
              <a:t>interface.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Sources </a:t>
            </a:r>
            <a:r>
              <a:rPr lang="en-US" dirty="0" smtClean="0"/>
              <a:t>and preprocesses the datasets for training Machine Learning models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Collaborates </a:t>
            </a:r>
            <a:r>
              <a:rPr lang="en-US" dirty="0" smtClean="0"/>
              <a:t>with Member 1 to ensure seamless integration of the backend with the UI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81000" y="2590800"/>
            <a:ext cx="510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Responsible </a:t>
            </a:r>
            <a:r>
              <a:rPr lang="en-US" dirty="0" smtClean="0"/>
              <a:t>for building the backend infrastructure of the system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Develops </a:t>
            </a:r>
            <a:r>
              <a:rPr lang="en-US" dirty="0" smtClean="0"/>
              <a:t>and trains Machine Learning models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Shares </a:t>
            </a:r>
            <a:r>
              <a:rPr lang="en-US" dirty="0" smtClean="0"/>
              <a:t>insights from data analysis with </a:t>
            </a:r>
            <a:r>
              <a:rPr lang="en-US" dirty="0" smtClean="0"/>
              <a:t>Member 2 </a:t>
            </a:r>
            <a:r>
              <a:rPr lang="en-US" dirty="0" smtClean="0"/>
              <a:t>for UI design optimization.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90800" y="5105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Conduct </a:t>
            </a:r>
            <a:r>
              <a:rPr lang="en-US" dirty="0" smtClean="0"/>
              <a:t>joint code reviews and pair programming sessions to ensure code </a:t>
            </a:r>
            <a:r>
              <a:rPr lang="en-US" dirty="0" smtClean="0"/>
              <a:t>quality and Performance testing</a:t>
            </a:r>
            <a:endParaRPr lang="en-US" dirty="0"/>
          </a:p>
        </p:txBody>
      </p:sp>
      <p:pic>
        <p:nvPicPr>
          <p:cNvPr id="15" name="Google Shape;140;p5" descr="National University of Computer and Emerging Sciences - Wikipedia"/>
          <p:cNvPicPr/>
          <p:nvPr/>
        </p:nvPicPr>
        <p:blipFill>
          <a:blip r:embed="rId2" cstate="print"/>
          <a:stretch/>
        </p:blipFill>
        <p:spPr>
          <a:xfrm>
            <a:off x="9673560" y="143640"/>
            <a:ext cx="1299240" cy="115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261800" y="1252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432000" indent="-323640" algn="ctr">
              <a:lnSpc>
                <a:spcPct val="9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6000" b="0" strike="noStrike" spc="-1" dirty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Thank </a:t>
            </a:r>
            <a:r>
              <a:rPr lang="en-US" sz="6000" b="0" strike="noStrike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You</a:t>
            </a:r>
            <a:endParaRPr lang="en-US" sz="60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8B67B633-A673-4E5C-A47E-443B4A911D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12</a:t>
            </a:fld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485800" y="-13824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Introduction</a:t>
            </a:r>
            <a:endParaRPr lang="en-US" sz="44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200" y="21336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95000"/>
              </a:lnSpc>
              <a:buClr>
                <a:srgbClr val="6F6F74"/>
              </a:buClr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95000"/>
              </a:lnSpc>
            </a:pPr>
            <a:endParaRPr lang="en-US" sz="2200" b="0" strike="noStrike" spc="-1" dirty="0">
              <a:latin typeface="Arial"/>
            </a:endParaRPr>
          </a:p>
          <a:p>
            <a:pPr marL="182880" indent="-182160">
              <a:lnSpc>
                <a:spcPct val="95000"/>
              </a:lnSpc>
              <a:buClr>
                <a:srgbClr val="6F6F74"/>
              </a:buClr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85" name="Google Shape;116;p2" descr="National University of Computer and Emerging Sciences - Wikipedia"/>
          <p:cNvPicPr/>
          <p:nvPr/>
        </p:nvPicPr>
        <p:blipFill>
          <a:blip r:embed="rId2" cstate="print"/>
          <a:stretch/>
        </p:blipFill>
        <p:spPr>
          <a:xfrm>
            <a:off x="127440" y="146880"/>
            <a:ext cx="1320360" cy="13771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EE660D32-7472-4ED6-B33E-235ABB60CE42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2</a:t>
            </a:fld>
            <a:endParaRPr lang="en-US" sz="3600" b="0" strike="noStrike" spc="-1"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762000" y="1752600"/>
            <a:ext cx="5882640" cy="441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Urban </a:t>
            </a:r>
            <a:r>
              <a:rPr lang="en-US" sz="20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areas globally suffer from severe traffic congestion, leading to increased travel times, fuel consumption, and pollution</a:t>
            </a:r>
            <a:r>
              <a:rPr lang="en-US" sz="20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.</a:t>
            </a:r>
          </a:p>
          <a:p>
            <a:pPr marL="216000" indent="-21600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 marL="216000" indent="-216000">
              <a:lnSpc>
                <a:spcPct val="95000"/>
              </a:lnSpc>
              <a:buClr>
                <a:srgbClr val="000000"/>
              </a:buClr>
              <a:buSzPct val="45000"/>
            </a:pPr>
            <a:endParaRPr lang="en-US" sz="2000" spc="-1" dirty="0" smtClean="0">
              <a:solidFill>
                <a:srgbClr val="000000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 marL="216000" indent="-21600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Traditional </a:t>
            </a:r>
            <a:r>
              <a:rPr lang="en-US" sz="20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traffic signals struggle with dynamic traffic patterns, </a:t>
            </a:r>
            <a:r>
              <a:rPr lang="en-US" sz="20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leading to congestion </a:t>
            </a:r>
            <a:r>
              <a:rPr lang="en-US" sz="20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issues</a:t>
            </a:r>
            <a:r>
              <a:rPr lang="en-US" sz="20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.</a:t>
            </a:r>
          </a:p>
          <a:p>
            <a:pPr marL="216000" indent="-21600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 marL="216000" indent="-216000">
              <a:lnSpc>
                <a:spcPct val="95000"/>
              </a:lnSpc>
              <a:buClr>
                <a:srgbClr val="000000"/>
              </a:buClr>
              <a:buSzPct val="45000"/>
            </a:pPr>
            <a:endParaRPr lang="en-US" sz="2000" spc="-1" dirty="0" smtClean="0">
              <a:solidFill>
                <a:srgbClr val="000000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 marL="216000" indent="-21600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Integrating </a:t>
            </a:r>
            <a:r>
              <a:rPr lang="en-US" sz="20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AI into traffic signal control presents promising solutions, optimizing flow, reducing congestion, and enhancing management.</a:t>
            </a: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0"/>
            <a:ext cx="441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838200" y="381000"/>
            <a:ext cx="8594640" cy="164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ts val="5468"/>
              </a:lnSpc>
              <a:tabLst>
                <a:tab pos="0" algn="l"/>
              </a:tabLst>
            </a:pPr>
            <a:r>
              <a:rPr lang="en-US" sz="4400" spc="-1" dirty="0">
                <a:solidFill>
                  <a:srgbClr val="101014"/>
                </a:solidFill>
                <a:latin typeface="Arial" pitchFamily="34" charset="0"/>
                <a:ea typeface="Playfair Display"/>
                <a:cs typeface="Arial" pitchFamily="34" charset="0"/>
              </a:rPr>
              <a:t>I</a:t>
            </a:r>
            <a:r>
              <a:rPr lang="en-US" sz="4400" b="0" strike="noStrike" spc="-1" dirty="0" smtClean="0">
                <a:solidFill>
                  <a:srgbClr val="101014"/>
                </a:solidFill>
                <a:latin typeface="Arial" pitchFamily="34" charset="0"/>
                <a:ea typeface="Playfair Display"/>
                <a:cs typeface="Arial" pitchFamily="34" charset="0"/>
              </a:rPr>
              <a:t>mportance </a:t>
            </a:r>
            <a:r>
              <a:rPr lang="en-US" sz="4400" b="0" strike="noStrike" spc="-1" dirty="0" smtClean="0">
                <a:solidFill>
                  <a:srgbClr val="101014"/>
                </a:solidFill>
                <a:latin typeface="Arial" pitchFamily="34" charset="0"/>
                <a:ea typeface="Playfair Display"/>
                <a:cs typeface="Arial" pitchFamily="34" charset="0"/>
              </a:rPr>
              <a:t>of Traffic Analytics and Dynamic Signaling</a:t>
            </a:r>
          </a:p>
          <a:p>
            <a:pPr>
              <a:lnSpc>
                <a:spcPts val="5468"/>
              </a:lnSpc>
              <a:tabLst>
                <a:tab pos="0" algn="l"/>
              </a:tabLst>
            </a:pPr>
            <a:endParaRPr lang="en-US" sz="4400" b="0" strike="noStrike" spc="-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1" name="Google Shape;116;p2_0" descr="National University of Computer and Emerging Sciences - Wikipedia"/>
          <p:cNvPicPr/>
          <p:nvPr/>
        </p:nvPicPr>
        <p:blipFill>
          <a:blip r:embed="rId2" cstate="print"/>
          <a:stretch/>
        </p:blipFill>
        <p:spPr>
          <a:xfrm>
            <a:off x="9509760" y="357120"/>
            <a:ext cx="1471680" cy="147168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3ACBB3EF-F027-49A5-A3E8-2D322F27CC57}" type="slidenum">
              <a:rPr lang="en-US" sz="3600" b="0" strike="noStrike" spc="-1">
                <a:solidFill>
                  <a:srgbClr val="8E8E93"/>
                </a:solidFill>
                <a:latin typeface="Arial" pitchFamily="34" charset="0"/>
                <a:ea typeface="Century Schoolbook"/>
                <a:cs typeface="Arial" pitchFamily="34" charset="0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3</a:t>
            </a:fld>
            <a:endParaRPr lang="en-US" sz="3600" b="0" strike="noStrike" spc="-1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3733800" y="5410200"/>
            <a:ext cx="3200400" cy="43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ts val="2733"/>
              </a:lnSpc>
              <a:tabLst>
                <a:tab pos="0" algn="l"/>
              </a:tabLst>
            </a:pPr>
            <a:endParaRPr lang="en-US" sz="2200" b="1" u="sng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Shape 5"/>
          <p:cNvSpPr txBox="1"/>
          <p:nvPr/>
        </p:nvSpPr>
        <p:spPr>
          <a:xfrm>
            <a:off x="914400" y="2286000"/>
            <a:ext cx="2834640" cy="8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ts val="2798"/>
              </a:lnSpc>
              <a:tabLst>
                <a:tab pos="0" algn="l"/>
              </a:tabLst>
            </a:pP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Shape 6"/>
          <p:cNvSpPr txBox="1"/>
          <p:nvPr/>
        </p:nvSpPr>
        <p:spPr>
          <a:xfrm>
            <a:off x="4114800" y="6019800"/>
            <a:ext cx="2926080" cy="43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ts val="2733"/>
              </a:lnSpc>
              <a:tabLst>
                <a:tab pos="0" algn="l"/>
              </a:tabLst>
            </a:pPr>
            <a:endParaRPr lang="en-US" sz="2200" b="0" u="sng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Shape 7"/>
          <p:cNvSpPr txBox="1"/>
          <p:nvPr/>
        </p:nvSpPr>
        <p:spPr>
          <a:xfrm>
            <a:off x="914400" y="3657600"/>
            <a:ext cx="8686800" cy="99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ts val="2798"/>
              </a:lnSpc>
              <a:tabLst>
                <a:tab pos="0" algn="l"/>
              </a:tabLst>
            </a:pP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Shape 8"/>
          <p:cNvSpPr txBox="1"/>
          <p:nvPr/>
        </p:nvSpPr>
        <p:spPr>
          <a:xfrm>
            <a:off x="7162800" y="6172200"/>
            <a:ext cx="3429000" cy="5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ts val="2733"/>
              </a:lnSpc>
              <a:tabLst>
                <a:tab pos="0" algn="l"/>
              </a:tabLst>
            </a:pPr>
            <a:endParaRPr lang="en-US" sz="2200" b="0" u="sng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Shape 9"/>
          <p:cNvSpPr txBox="1"/>
          <p:nvPr/>
        </p:nvSpPr>
        <p:spPr>
          <a:xfrm>
            <a:off x="533400" y="3505200"/>
            <a:ext cx="6400800" cy="136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ts val="2798"/>
              </a:lnSpc>
              <a:tabLst>
                <a:tab pos="0" algn="l"/>
              </a:tabLst>
            </a:pPr>
            <a:endParaRPr lang="en-US" sz="2000" spc="-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2362200"/>
            <a:ext cx="7467600" cy="42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98"/>
              </a:lnSpc>
              <a:tabLst>
                <a:tab pos="0" algn="l"/>
              </a:tabLst>
            </a:pPr>
            <a:r>
              <a:rPr lang="en-US" sz="2000" spc="-1" dirty="0" smtClean="0">
                <a:solidFill>
                  <a:srgbClr val="39393C"/>
                </a:solidFill>
                <a:latin typeface="Arial" pitchFamily="34" charset="0"/>
                <a:ea typeface="Open Sans"/>
                <a:cs typeface="Arial" pitchFamily="34" charset="0"/>
              </a:rPr>
              <a:t> </a:t>
            </a:r>
            <a:endParaRPr lang="en-US" sz="2000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400" y="2057400"/>
            <a:ext cx="75438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Traffic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analytics offer crucial insights into traffic behavior and trends, aiding in informed decision-making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analyzing data on traffic volume, congestion hotspots, and peak hours, analytics enable proactive traffic management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strategies.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demand predi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4572000"/>
            <a:ext cx="5095348" cy="2034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43000" y="30480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Motivation</a:t>
            </a:r>
            <a:endParaRPr lang="en-US" sz="44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43000" y="21336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000" dirty="0" smtClean="0"/>
              <a:t>Traditional traffic management systems often struggle to keep pace with dynamically changing traffic patterns, leading to inefficiencies, longer travel times, increased fuel consumption, and heightened environmental pollution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.</a:t>
            </a: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  <a:p>
            <a:pPr marL="182880" indent="-182160">
              <a:lnSpc>
                <a:spcPct val="95000"/>
              </a:lnSpc>
              <a:buClr>
                <a:srgbClr val="6F6F74"/>
              </a:buClr>
            </a:pPr>
            <a:endParaRPr lang="en-US" sz="2000" spc="-1" dirty="0" smtClean="0">
              <a:solidFill>
                <a:srgbClr val="000000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 marL="182880" indent="-182160">
              <a:lnSpc>
                <a:spcPct val="95000"/>
              </a:lnSpc>
              <a:buClr>
                <a:srgbClr val="6F6F74"/>
              </a:buClr>
              <a:buFont typeface="Arial" pitchFamily="34" charset="0"/>
              <a:buChar char="•"/>
            </a:pPr>
            <a:r>
              <a:rPr lang="en-US" sz="2000" dirty="0" smtClean="0"/>
              <a:t>The motivation behind this topic lies in the potential of analytics-driven insights and real-time adjustments to revolutionize traffic management strategies</a:t>
            </a:r>
            <a:endParaRPr lang="en-US" sz="2000" spc="-1" dirty="0" smtClean="0">
              <a:latin typeface="Arial" pitchFamily="34" charset="0"/>
              <a:cs typeface="Arial" pitchFamily="34" charset="0"/>
            </a:endParaRPr>
          </a:p>
          <a:p>
            <a:pPr marL="182880" indent="-182160">
              <a:lnSpc>
                <a:spcPct val="95000"/>
              </a:lnSpc>
              <a:buClr>
                <a:srgbClr val="6F6F74"/>
              </a:buClr>
            </a:pPr>
            <a:endParaRPr lang="en-US" sz="2000" spc="-1" dirty="0" smtClean="0">
              <a:solidFill>
                <a:srgbClr val="000000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 marL="182880" indent="-182160">
              <a:lnSpc>
                <a:spcPct val="95000"/>
              </a:lnSpc>
              <a:buClr>
                <a:srgbClr val="6F6F74"/>
              </a:buClr>
            </a:pPr>
            <a:endParaRPr lang="en-US" sz="2000" spc="-1" dirty="0" smtClean="0">
              <a:solidFill>
                <a:srgbClr val="000000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 marL="182880" indent="-182160">
              <a:lnSpc>
                <a:spcPct val="95000"/>
              </a:lnSpc>
              <a:buClr>
                <a:srgbClr val="6F6F74"/>
              </a:buClr>
              <a:buFont typeface="Arial" pitchFamily="34" charset="0"/>
              <a:buChar char="•"/>
            </a:pPr>
            <a:r>
              <a:rPr lang="en-US" sz="2000" dirty="0" smtClean="0"/>
              <a:t>By harnessing the power of data analytics, cities can gain a deeper understanding of traffic behavior, identify bottlenecks, and implement targeted interventions to mitigate congestion and enhance urban mobility. </a:t>
            </a: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  <a:p>
            <a:pPr marL="182880" indent="-182160">
              <a:lnSpc>
                <a:spcPct val="95000"/>
              </a:lnSpc>
              <a:buClr>
                <a:srgbClr val="6F6F74"/>
              </a:buClr>
            </a:pP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  <a:p>
            <a:pPr marL="182880" indent="-182160">
              <a:lnSpc>
                <a:spcPct val="95000"/>
              </a:lnSpc>
              <a:buClr>
                <a:srgbClr val="6F6F74"/>
              </a:buClr>
            </a:pPr>
            <a:endParaRPr lang="en-US" sz="2000" b="0" strike="noStrike" spc="-1" dirty="0" smtClean="0">
              <a:solidFill>
                <a:srgbClr val="000000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 marL="182880" indent="-182160">
              <a:lnSpc>
                <a:spcPct val="95000"/>
              </a:lnSpc>
              <a:buClr>
                <a:srgbClr val="6F6F74"/>
              </a:buClr>
              <a:buFont typeface="Arial" pitchFamily="34" charset="0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99F5F11B-5EDF-41DE-8911-2122EAED2E39}" type="slidenum">
              <a:rPr lang="en-US" sz="3600" b="0" strike="noStrike" spc="-1">
                <a:solidFill>
                  <a:srgbClr val="8E8E93"/>
                </a:solidFill>
                <a:latin typeface="Arial" pitchFamily="34" charset="0"/>
                <a:ea typeface="Century Schoolbook"/>
                <a:cs typeface="Arial" pitchFamily="34" charset="0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4</a:t>
            </a:fld>
            <a:endParaRPr lang="en-US" sz="3600" b="0" strike="noStrike" spc="-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" name="Google Shape;125;p3" descr="National University of Computer and Emerging Sciences - Wikipedia"/>
          <p:cNvPicPr/>
          <p:nvPr/>
        </p:nvPicPr>
        <p:blipFill>
          <a:blip r:embed="rId2" cstate="print"/>
          <a:stretch/>
        </p:blipFill>
        <p:spPr>
          <a:xfrm>
            <a:off x="9457560" y="287640"/>
            <a:ext cx="1471680" cy="147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Problem Statement</a:t>
            </a:r>
            <a:endParaRPr lang="en-US" sz="44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5000"/>
              </a:lnSpc>
            </a:pPr>
            <a:endParaRPr lang="en-US" sz="1800" b="0" strike="noStrike" spc="-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200" spc="-1" dirty="0" smtClean="0">
              <a:solidFill>
                <a:srgbClr val="000000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Traditional traffic signal systems struggle to adapt to changing traffic conditions, leading to </a:t>
            </a:r>
            <a:r>
              <a:rPr lang="en-US" sz="2200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congestion,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delays and inefficiencies in traffic flow.  </a:t>
            </a: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B9402429-1649-41A7-869D-FB4CFC69C63E}" type="slidenum">
              <a:rPr lang="en-US" sz="3600" b="0" strike="noStrike" spc="-1">
                <a:solidFill>
                  <a:srgbClr val="8E8E93"/>
                </a:solidFill>
                <a:latin typeface="Arial" pitchFamily="34" charset="0"/>
                <a:ea typeface="Century Schoolbook"/>
                <a:cs typeface="Arial" pitchFamily="34" charset="0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5</a:t>
            </a:fld>
            <a:endParaRPr lang="en-US" sz="3600" b="0" strike="noStrike" spc="-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Google Shape;140;p5" descr="National University of Computer and Emerging Sciences - Wikipedia"/>
          <p:cNvPicPr/>
          <p:nvPr/>
        </p:nvPicPr>
        <p:blipFill>
          <a:blip r:embed="rId2" cstate="print"/>
          <a:stretch/>
        </p:blipFill>
        <p:spPr>
          <a:xfrm>
            <a:off x="9673560" y="143640"/>
            <a:ext cx="1299240" cy="115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43000" y="533400"/>
            <a:ext cx="4620600" cy="72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Solution</a:t>
            </a:r>
            <a:endParaRPr lang="en-US" sz="44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8B9C45D8-1858-4D8B-8C6A-EFBC13C2DEC0}" type="slidenum">
              <a:rPr lang="en-US" sz="3600" b="0" strike="noStrike" spc="-1">
                <a:solidFill>
                  <a:srgbClr val="8E8E93"/>
                </a:solidFill>
                <a:latin typeface="Arial" pitchFamily="34" charset="0"/>
                <a:ea typeface="Century Schoolbook"/>
                <a:cs typeface="Arial" pitchFamily="34" charset="0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6</a:t>
            </a:fld>
            <a:endParaRPr lang="en-US" sz="3600" b="0" strike="noStrike" spc="-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9" name="Google Shape;140;p5" descr="National University of Computer and Emerging Sciences - Wikipedia"/>
          <p:cNvPicPr/>
          <p:nvPr/>
        </p:nvPicPr>
        <p:blipFill>
          <a:blip r:embed="rId2" cstate="print"/>
          <a:stretch/>
        </p:blipFill>
        <p:spPr>
          <a:xfrm>
            <a:off x="9673560" y="143640"/>
            <a:ext cx="1299240" cy="1151760"/>
          </a:xfrm>
          <a:prstGeom prst="rect">
            <a:avLst/>
          </a:prstGeom>
          <a:ln>
            <a:noFill/>
          </a:ln>
        </p:spPr>
      </p:pic>
      <p:sp>
        <p:nvSpPr>
          <p:cNvPr id="121" name="TextShape 4"/>
          <p:cNvSpPr txBox="1"/>
          <p:nvPr/>
        </p:nvSpPr>
        <p:spPr>
          <a:xfrm>
            <a:off x="1143000" y="1981200"/>
            <a:ext cx="378144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</a:pP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Shape 5"/>
          <p:cNvSpPr txBox="1"/>
          <p:nvPr/>
        </p:nvSpPr>
        <p:spPr>
          <a:xfrm>
            <a:off x="6400800" y="1981200"/>
            <a:ext cx="397368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</a:pP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Shape 6"/>
          <p:cNvSpPr txBox="1"/>
          <p:nvPr/>
        </p:nvSpPr>
        <p:spPr>
          <a:xfrm>
            <a:off x="1143000" y="1447800"/>
            <a:ext cx="3962400" cy="60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2200" b="1" u="sng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Shape 7"/>
          <p:cNvSpPr txBox="1"/>
          <p:nvPr/>
        </p:nvSpPr>
        <p:spPr>
          <a:xfrm>
            <a:off x="6400800" y="1447800"/>
            <a:ext cx="4191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2200" b="1" u="sng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1676400"/>
            <a:ext cx="6400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Utilize </a:t>
            </a:r>
            <a:r>
              <a:rPr lang="en-US" sz="2000" dirty="0" smtClean="0"/>
              <a:t>real-time traffic data </a:t>
            </a:r>
            <a:r>
              <a:rPr lang="en-US" sz="2000" dirty="0" smtClean="0"/>
              <a:t>analyze </a:t>
            </a:r>
            <a:r>
              <a:rPr lang="en-US" sz="2000" dirty="0" smtClean="0"/>
              <a:t>traffic </a:t>
            </a:r>
            <a:r>
              <a:rPr lang="en-US" sz="2000" dirty="0" smtClean="0"/>
              <a:t>patterns, derive actionable insights, dynamically adjust signal timings and predict future conditions to optimize traffic flow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mehmo\Downloads\flow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43200" y="2743201"/>
            <a:ext cx="5486400" cy="41147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09600" y="457200"/>
            <a:ext cx="9691920" cy="9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Scope of the project</a:t>
            </a:r>
            <a:endParaRPr lang="en-US" sz="44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277640" y="24246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11278320" y="626508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0CCF4EBB-4552-4755-A0B1-499A920B72F2}" type="slidenum">
              <a:rPr lang="en-US" sz="3600" b="0" strike="noStrike" spc="-1">
                <a:solidFill>
                  <a:srgbClr val="8E8E93"/>
                </a:solidFill>
                <a:latin typeface="Arial" pitchFamily="34" charset="0"/>
                <a:ea typeface="Century Schoolbook"/>
                <a:cs typeface="Arial" pitchFamily="34" charset="0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7</a:t>
            </a:fld>
            <a:endParaRPr lang="en-US" sz="3600" b="0" strike="noStrike" spc="-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9" name="Google Shape;148;p6" descr="National University of Computer and Emerging Sciences - Wikipedia"/>
          <p:cNvPicPr/>
          <p:nvPr/>
        </p:nvPicPr>
        <p:blipFill>
          <a:blip r:embed="rId2" cstate="print"/>
          <a:stretch/>
        </p:blipFill>
        <p:spPr>
          <a:xfrm>
            <a:off x="9753600" y="228600"/>
            <a:ext cx="1210440" cy="1160160"/>
          </a:xfrm>
          <a:prstGeom prst="rect">
            <a:avLst/>
          </a:prstGeom>
          <a:ln>
            <a:noFill/>
          </a:ln>
        </p:spPr>
      </p:pic>
      <p:sp>
        <p:nvSpPr>
          <p:cNvPr id="142" name="TextShape 6"/>
          <p:cNvSpPr txBox="1"/>
          <p:nvPr/>
        </p:nvSpPr>
        <p:spPr>
          <a:xfrm>
            <a:off x="7162800" y="1769280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2200" b="1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Shape 7"/>
          <p:cNvSpPr txBox="1"/>
          <p:nvPr/>
        </p:nvSpPr>
        <p:spPr>
          <a:xfrm>
            <a:off x="381000" y="2531280"/>
            <a:ext cx="3429000" cy="316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Shape 9"/>
          <p:cNvSpPr txBox="1"/>
          <p:nvPr/>
        </p:nvSpPr>
        <p:spPr>
          <a:xfrm>
            <a:off x="7543800" y="2531280"/>
            <a:ext cx="3581400" cy="30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905000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Utilize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analytics to monitor and analyze traffic patterns for effective congestion control.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Implement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dynamic signaling system to adapt signal timings based 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traffic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trends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Develop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algorithms to optimize signal timings and prioritize congestion alleviation strategies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 pitchFamily="34" charset="0"/>
                <a:ea typeface="Century Schoolbook"/>
                <a:cs typeface="Arial" pitchFamily="34" charset="0"/>
              </a:rPr>
              <a:t>Goals</a:t>
            </a:r>
            <a:endParaRPr lang="en-US" sz="4400" b="0" strike="noStrike" spc="-1"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219200" y="19812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5000"/>
              </a:lnSpc>
            </a:pPr>
            <a:endParaRPr lang="en-US" sz="1800" b="0" strike="noStrike" spc="-1" dirty="0">
              <a:latin typeface="Arial" pitchFamily="34" charset="0"/>
              <a:cs typeface="Arial" pitchFamily="34" charset="0"/>
            </a:endParaRPr>
          </a:p>
          <a:p>
            <a:pPr marL="457200" indent="-35496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262626"/>
                </a:solidFill>
                <a:latin typeface="Arial" pitchFamily="34" charset="0"/>
                <a:ea typeface="Century Schoolbook"/>
                <a:cs typeface="Arial" pitchFamily="34" charset="0"/>
              </a:rPr>
              <a:t>Designing an AI-based model that can analyze and interpret </a:t>
            </a:r>
            <a:r>
              <a:rPr lang="en-US" sz="2000" b="0" strike="noStrike" spc="-1" dirty="0" smtClean="0">
                <a:solidFill>
                  <a:srgbClr val="262626"/>
                </a:solidFill>
                <a:latin typeface="Arial" pitchFamily="34" charset="0"/>
                <a:ea typeface="Century Schoolbook"/>
                <a:cs typeface="Arial" pitchFamily="34" charset="0"/>
              </a:rPr>
              <a:t>traffic </a:t>
            </a:r>
            <a:r>
              <a:rPr lang="en-US" sz="2000" b="0" strike="noStrike" spc="-1" dirty="0">
                <a:solidFill>
                  <a:srgbClr val="262626"/>
                </a:solidFill>
                <a:latin typeface="Arial" pitchFamily="34" charset="0"/>
                <a:ea typeface="Century Schoolbook"/>
                <a:cs typeface="Arial" pitchFamily="34" charset="0"/>
              </a:rPr>
              <a:t>data to </a:t>
            </a:r>
            <a:r>
              <a:rPr lang="en-US" sz="2000" b="0" strike="noStrike" spc="-1" dirty="0" smtClean="0">
                <a:solidFill>
                  <a:srgbClr val="262626"/>
                </a:solidFill>
                <a:latin typeface="Arial" pitchFamily="34" charset="0"/>
                <a:ea typeface="Century Schoolbook"/>
                <a:cs typeface="Arial" pitchFamily="34" charset="0"/>
              </a:rPr>
              <a:t>make </a:t>
            </a:r>
            <a:r>
              <a:rPr lang="en-US" sz="2000" b="0" strike="noStrike" spc="-1" dirty="0">
                <a:solidFill>
                  <a:srgbClr val="262626"/>
                </a:solidFill>
                <a:latin typeface="Arial" pitchFamily="34" charset="0"/>
                <a:ea typeface="Century Schoolbook"/>
                <a:cs typeface="Arial" pitchFamily="34" charset="0"/>
              </a:rPr>
              <a:t>informed decisions regarding signal </a:t>
            </a:r>
            <a:r>
              <a:rPr lang="en-US" sz="2000" b="0" strike="noStrike" spc="-1" dirty="0" smtClean="0">
                <a:solidFill>
                  <a:srgbClr val="262626"/>
                </a:solidFill>
                <a:latin typeface="Arial" pitchFamily="34" charset="0"/>
                <a:ea typeface="Century Schoolbook"/>
                <a:cs typeface="Arial" pitchFamily="34" charset="0"/>
              </a:rPr>
              <a:t>timing.</a:t>
            </a: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  <a:p>
            <a:pPr marL="457200" indent="-35496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Symbol" charset="2"/>
              <a:buChar char=""/>
            </a:pP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  <a:p>
            <a:pPr marL="457200" indent="-35496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262626"/>
                </a:solidFill>
                <a:latin typeface="Arial" pitchFamily="34" charset="0"/>
                <a:ea typeface="Century Schoolbook"/>
                <a:cs typeface="Arial" pitchFamily="34" charset="0"/>
              </a:rPr>
              <a:t>Evaluating the effectiveness of the dynamic traffic signal control</a:t>
            </a:r>
            <a:r>
              <a:rPr lang="en-US" sz="2000" b="0" strike="noStrike" spc="-1" dirty="0" smtClean="0">
                <a:solidFill>
                  <a:srgbClr val="262626"/>
                </a:solidFill>
                <a:latin typeface="Arial" pitchFamily="34" charset="0"/>
                <a:ea typeface="Century Schoolbook"/>
                <a:cs typeface="Arial" pitchFamily="34" charset="0"/>
              </a:rPr>
              <a:t>.</a:t>
            </a:r>
          </a:p>
          <a:p>
            <a:pPr marL="457200" indent="-35496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</a:pPr>
            <a:endParaRPr lang="en-US" sz="2000" b="0" strike="noStrike" spc="-1" dirty="0" smtClean="0">
              <a:solidFill>
                <a:srgbClr val="262626"/>
              </a:solidFill>
              <a:latin typeface="Arial" pitchFamily="34" charset="0"/>
              <a:ea typeface="Century Schoolbook"/>
              <a:cs typeface="Arial" pitchFamily="34" charset="0"/>
            </a:endParaRPr>
          </a:p>
          <a:p>
            <a:pPr marL="457200" indent="-35496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Symbol" charset="2"/>
              <a:buChar char=""/>
            </a:pPr>
            <a:r>
              <a:rPr lang="en-US" sz="2000" b="0" strike="noStrike" spc="-1" dirty="0" smtClean="0">
                <a:solidFill>
                  <a:srgbClr val="262626"/>
                </a:solidFill>
                <a:latin typeface="Arial" pitchFamily="34" charset="0"/>
                <a:ea typeface="Century Schoolbook"/>
                <a:cs typeface="Arial" pitchFamily="34" charset="0"/>
              </a:rPr>
              <a:t> </a:t>
            </a:r>
            <a:r>
              <a:rPr lang="en-US" sz="2000" b="0" strike="noStrike" spc="-1" dirty="0">
                <a:solidFill>
                  <a:srgbClr val="262626"/>
                </a:solidFill>
                <a:latin typeface="Arial" pitchFamily="34" charset="0"/>
                <a:ea typeface="Century Schoolbook"/>
                <a:cs typeface="Arial" pitchFamily="34" charset="0"/>
              </a:rPr>
              <a:t>Comparing the performance of the proposed AI-based system with traditional fixed-time signal control approaches.</a:t>
            </a:r>
            <a:endParaRPr lang="en-US" sz="2000" b="0" strike="noStrike" spc="-1" dirty="0">
              <a:latin typeface="Arial" pitchFamily="34" charset="0"/>
              <a:cs typeface="Arial" pitchFamily="34" charset="0"/>
            </a:endParaRPr>
          </a:p>
          <a:p>
            <a:pPr marL="457200" indent="-35496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Symbol" charset="2"/>
              <a:buChar char=""/>
            </a:pP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  <a:p>
            <a:pPr marL="457200" indent="-35496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Symbol" charset="2"/>
              <a:buChar char=""/>
            </a:pPr>
            <a:r>
              <a:rPr lang="en-US" sz="2000" dirty="0" smtClean="0"/>
              <a:t>Improve overall transportation system performance by effectively managing congestion and optimizing signal timings</a:t>
            </a:r>
            <a:r>
              <a:rPr lang="en-US" sz="2400" dirty="0" smtClean="0"/>
              <a:t>.</a:t>
            </a:r>
            <a:endParaRPr lang="en-US" sz="22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292A67A0-C904-4DE9-B176-9C8AA9B19EE4}" type="slidenum">
              <a:rPr lang="en-US" sz="3600" b="0" strike="noStrike" spc="-1">
                <a:solidFill>
                  <a:srgbClr val="8E8E93"/>
                </a:solidFill>
                <a:latin typeface="Arial" pitchFamily="34" charset="0"/>
                <a:ea typeface="Century Schoolbook"/>
                <a:cs typeface="Arial" pitchFamily="34" charset="0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8</a:t>
            </a:fld>
            <a:endParaRPr lang="en-US" sz="3600" b="0" strike="noStrike" spc="-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Google Shape;140;p5" descr="National University of Computer and Emerging Sciences - Wikipedia"/>
          <p:cNvPicPr/>
          <p:nvPr/>
        </p:nvPicPr>
        <p:blipFill>
          <a:blip r:embed="rId2" cstate="print"/>
          <a:stretch/>
        </p:blipFill>
        <p:spPr>
          <a:xfrm>
            <a:off x="9673560" y="143640"/>
            <a:ext cx="1299240" cy="115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381000"/>
            <a:ext cx="969192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 smtClean="0">
                <a:latin typeface="Arial" pitchFamily="34" charset="0"/>
                <a:cs typeface="Arial" pitchFamily="34" charset="0"/>
              </a:rPr>
              <a:t>Timeline</a:t>
            </a:r>
            <a:endParaRPr lang="en-US" sz="4400" b="0" strike="noStrike" spc="-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 marL="457200" indent="-80640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DDEAA84B-8AD0-4E77-9DAD-4560E4B847E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pPr algn="ctr">
                <a:lnSpc>
                  <a:spcPct val="100000"/>
                </a:lnSpc>
                <a:tabLst>
                  <a:tab pos="0" algn="l"/>
                </a:tabLst>
              </a:pPr>
              <a:t>9</a:t>
            </a:fld>
            <a:endParaRPr lang="en-US" sz="3600" b="0" strike="noStrike" spc="-1"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877614"/>
            <a:ext cx="10543320" cy="4065986"/>
          </a:xfrm>
          <a:prstGeom prst="rect">
            <a:avLst/>
          </a:prstGeom>
          <a:ln>
            <a:noFill/>
          </a:ln>
        </p:spPr>
      </p:pic>
      <p:pic>
        <p:nvPicPr>
          <p:cNvPr id="6" name="Google Shape;140;p5" descr="National University of Computer and Emerging Sciences - Wikipedia"/>
          <p:cNvPicPr/>
          <p:nvPr/>
        </p:nvPicPr>
        <p:blipFill>
          <a:blip r:embed="rId3" cstate="print"/>
          <a:stretch/>
        </p:blipFill>
        <p:spPr>
          <a:xfrm>
            <a:off x="9673560" y="219840"/>
            <a:ext cx="1299240" cy="115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510</Words>
  <Application>Microsoft Office PowerPoint</Application>
  <PresentationFormat>Custom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zeshan khan</dc:creator>
  <cp:lastModifiedBy>muhammad talha</cp:lastModifiedBy>
  <cp:revision>16</cp:revision>
  <dcterms:created xsi:type="dcterms:W3CDTF">2022-09-07T06:12:25Z</dcterms:created>
  <dcterms:modified xsi:type="dcterms:W3CDTF">2024-02-14T06:03:26Z</dcterms:modified>
  <dc:language>en-US</dc:language>
</cp:coreProperties>
</file>