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y="5143500" cx="9144000"/>
  <p:notesSz cx="6858000" cy="9144000"/>
  <p:embeddedFontLst>
    <p:embeddedFont>
      <p:font typeface="Century Schoolbook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83306D-F0A0-4146-B0ED-E9CDCFD3543B}">
  <a:tblStyle styleId="{C983306D-F0A0-4146-B0ED-E9CDCFD35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font" Target="fonts/CenturySchoolbook-bold.fntdata"/><Relationship Id="rId27" Type="http://schemas.openxmlformats.org/officeDocument/2006/relationships/font" Target="fonts/CenturySchoolbook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enturySchoolbook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0" Type="http://schemas.openxmlformats.org/officeDocument/2006/relationships/font" Target="fonts/CenturySchoolbook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ee3c358e_2_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0cee3c358e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cee3c358e_2_1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0cee3c358e_2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cee3c358e_2_1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0cee3c358e_2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d173f771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0d173f771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d173f77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d173f77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d173f77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d173f77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ee3c358e_2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30cee3c358e_2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cee3c358e_2_1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0cee3c358e_2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cee3c358e_2_1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0cee3c358e_2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ee3c358e_2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30cee3c358e_2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cee3c358e_2_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0cee3c358e_2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cee3c358e_2_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0cee3c358e_2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cee3c358e_2_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0cee3c358e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cee3c358e_2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0cee3c358e_2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cee3c358e_2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30cee3c358e_2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cee3c358e_2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30cee3c358e_2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ee3c358e_2_1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0cee3c358e_2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d173f77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d173f77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843904" y="100678"/>
            <a:ext cx="7456275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i="0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82498" y="1012793"/>
            <a:ext cx="8779050" cy="3316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108960" y="4783455"/>
            <a:ext cx="2926125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457200" y="4783455"/>
            <a:ext cx="2103075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94407" y="4616251"/>
            <a:ext cx="439200" cy="41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0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/>
              <a:buNone/>
              <a:defRPr b="0"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1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946404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4594860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06" name="Google Shape;106;p22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630936" y="342900"/>
            <a:ext cx="2400300" cy="12001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378200" y="514350"/>
            <a:ext cx="4559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2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12" name="Google Shape;112;p23"/>
          <p:cNvSpPr txBox="1"/>
          <p:nvPr>
            <p:ph idx="2" type="body"/>
          </p:nvPr>
        </p:nvSpPr>
        <p:spPr>
          <a:xfrm>
            <a:off x="630936" y="1574801"/>
            <a:ext cx="24003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3" name="Google Shape;113;p23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4"/>
          <p:cNvSpPr txBox="1"/>
          <p:nvPr>
            <p:ph type="title"/>
          </p:nvPr>
        </p:nvSpPr>
        <p:spPr>
          <a:xfrm>
            <a:off x="685800" y="3943350"/>
            <a:ext cx="74866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Schoolbook"/>
              <a:buNone/>
              <a:defRPr b="0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/>
          <p:nvPr>
            <p:ph idx="2" type="pic"/>
          </p:nvPr>
        </p:nvSpPr>
        <p:spPr>
          <a:xfrm>
            <a:off x="0" y="0"/>
            <a:ext cx="8469630" cy="38466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85800" y="4581442"/>
            <a:ext cx="7486650" cy="4477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 rot="5400000">
            <a:off x="2537913" y="-219909"/>
            <a:ext cx="3263503" cy="6446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 rot="5400000">
            <a:off x="5203627" y="1568648"/>
            <a:ext cx="4423172" cy="18573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 rot="5400000">
            <a:off x="1260277" y="-403027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  <a:defRPr b="0" i="0" sz="33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  <a:defRPr b="0" i="0" sz="3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1097550" y="1349280"/>
            <a:ext cx="7063200" cy="1782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Real-Time Traffic Analytics and Dynamic Signaling </a:t>
            </a:r>
            <a:r>
              <a:rPr b="0" i="0" lang="en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" sz="3300" u="none" cap="none" strike="noStrike">
                <a:solidFill>
                  <a:srgbClr val="3E3E42"/>
                </a:solidFill>
                <a:latin typeface="Arial"/>
                <a:ea typeface="Arial"/>
                <a:cs typeface="Arial"/>
                <a:sym typeface="Arial"/>
              </a:rPr>
              <a:t>A Next-Gen Approach to Traffic Management</a:t>
            </a:r>
            <a:endParaRPr b="0" i="0" sz="3300" u="none" cap="none" strike="noStrike">
              <a:solidFill>
                <a:srgbClr val="3E3E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946350" y="3646710"/>
            <a:ext cx="3986550" cy="126819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sng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Group Members:</a:t>
            </a:r>
            <a:endParaRPr b="0" i="0" sz="17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Muhammad Talha (20P-0015)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Irsa Khan (20P-0016)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5094090" y="3646710"/>
            <a:ext cx="3649860" cy="126819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sng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Project Supervisor</a:t>
            </a:r>
            <a:endParaRPr b="0" i="0" sz="17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Mr. Usama Musharraf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ational University of Computer and Emerging Sciences - Wikipedia"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390" y="128070"/>
            <a:ext cx="1103760" cy="110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285750" y="181951"/>
            <a:ext cx="7456275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Sumo Data  </a:t>
            </a:r>
            <a:endParaRPr/>
          </a:p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8594407" y="4616251"/>
            <a:ext cx="439200" cy="41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fld id="{00000000-1234-1234-1234-123412341234}" type="slidenum">
              <a:rPr lang="en"/>
              <a:t>‹#›</a:t>
            </a:fld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6" name="Google Shape;216;p36"/>
          <p:cNvSpPr/>
          <p:nvPr/>
        </p:nvSpPr>
        <p:spPr>
          <a:xfrm>
            <a:off x="285750" y="628650"/>
            <a:ext cx="52961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for analyzing vehicle behavior over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50" y="1098774"/>
            <a:ext cx="6190113" cy="393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285750" y="181951"/>
            <a:ext cx="7456275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/>
          </a:p>
        </p:txBody>
      </p:sp>
      <p:sp>
        <p:nvSpPr>
          <p:cNvPr id="223" name="Google Shape;223;p37"/>
          <p:cNvSpPr txBox="1"/>
          <p:nvPr>
            <p:ph idx="12" type="sldNum"/>
          </p:nvPr>
        </p:nvSpPr>
        <p:spPr>
          <a:xfrm>
            <a:off x="8594407" y="4616251"/>
            <a:ext cx="439200" cy="41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fld id="{00000000-1234-1234-1234-123412341234}" type="slidenum">
              <a:rPr lang="en"/>
              <a:t>‹#›</a:t>
            </a:fld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4" name="Google Shape;224;p37"/>
          <p:cNvSpPr txBox="1"/>
          <p:nvPr/>
        </p:nvSpPr>
        <p:spPr>
          <a:xfrm>
            <a:off x="285750" y="685800"/>
            <a:ext cx="5248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Used to Train the model and Analyze Patterns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0" y="1499700"/>
            <a:ext cx="8335526" cy="2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285750" y="181952"/>
            <a:ext cx="7456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Real Time Data </a:t>
            </a:r>
            <a:endParaRPr/>
          </a:p>
        </p:txBody>
      </p:sp>
      <p:sp>
        <p:nvSpPr>
          <p:cNvPr id="231" name="Google Shape;231;p38"/>
          <p:cNvSpPr txBox="1"/>
          <p:nvPr>
            <p:ph idx="12" type="sldNum"/>
          </p:nvPr>
        </p:nvSpPr>
        <p:spPr>
          <a:xfrm>
            <a:off x="8594407" y="4616251"/>
            <a:ext cx="43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fld id="{00000000-1234-1234-1234-123412341234}" type="slidenum">
              <a:rPr lang="en"/>
              <a:t>‹#›</a:t>
            </a:fld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285750" y="685800"/>
            <a:ext cx="5248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To make predictions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50" y="1376825"/>
            <a:ext cx="8357276" cy="25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182504" y="564979"/>
            <a:ext cx="7456200" cy="3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the models and predictions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182504" y="564979"/>
            <a:ext cx="7456200" cy="3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75" y="2950475"/>
            <a:ext cx="7849400" cy="15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600" y="1068650"/>
            <a:ext cx="7813076" cy="17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946404" y="274320"/>
            <a:ext cx="7269525" cy="9942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1"/>
          <p:cNvSpPr txBox="1"/>
          <p:nvPr>
            <p:ph idx="12" type="sldNum"/>
          </p:nvPr>
        </p:nvSpPr>
        <p:spPr>
          <a:xfrm>
            <a:off x="8469630" y="4629150"/>
            <a:ext cx="685800" cy="445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1600200"/>
            <a:ext cx="7620000" cy="268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/>
          <p:nvPr/>
        </p:nvSpPr>
        <p:spPr>
          <a:xfrm>
            <a:off x="946350" y="274320"/>
            <a:ext cx="7268940" cy="9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Results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2"/>
          <p:cNvSpPr/>
          <p:nvPr/>
        </p:nvSpPr>
        <p:spPr>
          <a:xfrm>
            <a:off x="946350" y="1605960"/>
            <a:ext cx="6445980" cy="326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2"/>
          <p:cNvSpPr/>
          <p:nvPr/>
        </p:nvSpPr>
        <p:spPr>
          <a:xfrm>
            <a:off x="8469630" y="4629150"/>
            <a:ext cx="685260" cy="444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750" lIns="34275" spcFirstLastPara="1" rIns="34275" wrap="square" tIns="33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2700" u="none" cap="none" strike="noStrike">
                <a:solidFill>
                  <a:srgbClr val="8E8E9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2"/>
          <p:cNvSpPr txBox="1"/>
          <p:nvPr/>
        </p:nvSpPr>
        <p:spPr>
          <a:xfrm>
            <a:off x="914400" y="2114550"/>
            <a:ext cx="7063740" cy="217944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Minimized wait times at intersections through congestion control.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Predictive analytics.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Increased throughput of vehicles at intersections.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ational University of Computer and Emerging Sciences - Wikipedia" id="261" name="Google Shape;26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170" y="107730"/>
            <a:ext cx="974430" cy="86382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/>
          <p:nvPr/>
        </p:nvSpPr>
        <p:spPr>
          <a:xfrm>
            <a:off x="971550" y="1600200"/>
            <a:ext cx="1937406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traffic system with: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Team Work</a:t>
            </a:r>
            <a:endParaRPr/>
          </a:p>
        </p:txBody>
      </p:sp>
      <p:sp>
        <p:nvSpPr>
          <p:cNvPr id="268" name="Google Shape;268;p43"/>
          <p:cNvSpPr txBox="1"/>
          <p:nvPr/>
        </p:nvSpPr>
        <p:spPr>
          <a:xfrm>
            <a:off x="8451600" y="4798702"/>
            <a:ext cx="692401" cy="253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Google Shape;269;p43"/>
          <p:cNvGraphicFramePr/>
          <p:nvPr/>
        </p:nvGraphicFramePr>
        <p:xfrm>
          <a:off x="698575" y="164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{C983306D-F0A0-4146-B0ED-E9CDCFD3543B}</a:tableStyleId>
              </a:tblPr>
              <a:tblGrid>
                <a:gridCol w="1718800"/>
                <a:gridCol w="5520200"/>
              </a:tblGrid>
              <a:tr h="128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5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2755238" y="2151112"/>
            <a:ext cx="3633525" cy="8412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 sz="4500"/>
              <a:t>Thank You!</a:t>
            </a:r>
            <a:endParaRPr sz="4500"/>
          </a:p>
        </p:txBody>
      </p:sp>
      <p:sp>
        <p:nvSpPr>
          <p:cNvPr id="275" name="Google Shape;275;p44"/>
          <p:cNvSpPr txBox="1"/>
          <p:nvPr>
            <p:ph idx="12" type="sldNum"/>
          </p:nvPr>
        </p:nvSpPr>
        <p:spPr>
          <a:xfrm>
            <a:off x="8469630" y="4629150"/>
            <a:ext cx="685800" cy="445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/>
          <p:nvPr/>
        </p:nvSpPr>
        <p:spPr>
          <a:xfrm>
            <a:off x="1864350" y="-103680"/>
            <a:ext cx="7268940" cy="9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628650" y="1600200"/>
            <a:ext cx="6445980" cy="326295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13970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ational University of Computer and Emerging Sciences - Wikipedia"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80" y="110160"/>
            <a:ext cx="990270" cy="103284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/>
          <p:nvPr/>
        </p:nvSpPr>
        <p:spPr>
          <a:xfrm>
            <a:off x="8469630" y="4629150"/>
            <a:ext cx="685260" cy="444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750" lIns="34275" spcFirstLastPara="1" rIns="34275" wrap="square" tIns="33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571500" y="1314450"/>
            <a:ext cx="441198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171450" lvl="0" marL="165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Urban areas globally suffer from severe traffic congestion, leading to increased travel times, fuel consumption, and pollution.</a:t>
            </a:r>
            <a:endParaRPr sz="1100"/>
          </a:p>
          <a:p>
            <a:pPr indent="-127000" lvl="0" marL="165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65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65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traffic signals struggle with dynamic traffic patterns, leading to congestion issues.</a:t>
            </a:r>
            <a:endParaRPr sz="1100"/>
          </a:p>
          <a:p>
            <a:pPr indent="-127000" lvl="0" marL="165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65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65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Integrating AI into traffic signal control presents promising solutions, optimizing flow, reducing congestion, and enhancing management.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571500"/>
            <a:ext cx="331470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>
            <a:off x="857250" y="228600"/>
            <a:ext cx="7268940" cy="9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857250" y="1600200"/>
            <a:ext cx="6445980" cy="326295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traffic management systems often struggle to keep pace with dynamically changing traffic patterns, leading to inefficiencies, longer travel times, increased fuel consumption, and heightened environmental pollution.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F6F74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motivation behind this topic lies in the potential of analytics-driven insights and real-time adjustments to revolutionize traffic management strategies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F6F74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harnessing the power of data analytics, cities can gain a deeper understanding of traffic behavior, identify bottlenecks, and implement targeted interventions to mitigate congestion and enhance urban mobility.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F6F74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8469630" y="4629150"/>
            <a:ext cx="685260" cy="444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750" lIns="34275" spcFirstLastPara="1" rIns="34275" wrap="square" tIns="33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2700" u="none" cap="none" strike="noStrike">
                <a:solidFill>
                  <a:srgbClr val="8E8E9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ational University of Computer and Emerging Sciences - Wikipedia" id="161" name="Google Shape;1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3170" y="215730"/>
            <a:ext cx="1103760" cy="110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946350" y="274320"/>
            <a:ext cx="7268940" cy="9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946350" y="1371600"/>
            <a:ext cx="6445980" cy="326295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traffic signal systems struggle to adapt to changing traffic conditions, leading to congestion, delays and inefficiencies in traffic flow. 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8469630" y="4629150"/>
            <a:ext cx="685260" cy="444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750" lIns="34275" spcFirstLastPara="1" rIns="34275" wrap="square" tIns="33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2700" u="none" cap="none" strike="noStrike">
                <a:solidFill>
                  <a:srgbClr val="8E8E9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ational University of Computer and Emerging Sciences - Wikipedia" id="169" name="Google Shape;1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170" y="107730"/>
            <a:ext cx="974430" cy="863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>
            <a:off x="857250" y="400050"/>
            <a:ext cx="3465450" cy="544860"/>
          </a:xfrm>
          <a:prstGeom prst="rect">
            <a:avLst/>
          </a:prstGeom>
          <a:noFill/>
          <a:ln>
            <a:noFill/>
          </a:ln>
        </p:spPr>
        <p:txBody>
          <a:bodyPr anchorCtr="0" anchor="b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/>
          <p:nvPr/>
        </p:nvSpPr>
        <p:spPr>
          <a:xfrm>
            <a:off x="946350" y="1371600"/>
            <a:ext cx="6445980" cy="326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8469630" y="4629150"/>
            <a:ext cx="685260" cy="444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750" lIns="34275" spcFirstLastPara="1" rIns="34275" wrap="square" tIns="33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2700" u="none" cap="none" strike="noStrike">
                <a:solidFill>
                  <a:srgbClr val="8E8E9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ational University of Computer and Emerging Sciences - Wikipedia" id="177" name="Google Shape;17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170" y="107730"/>
            <a:ext cx="974430" cy="86382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857250" y="1485900"/>
            <a:ext cx="2836080" cy="198747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16510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4800600" y="1485900"/>
            <a:ext cx="2980260" cy="198747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16510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857250" y="108585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4800600" y="1085850"/>
            <a:ext cx="3143250" cy="4517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857250" y="1543050"/>
            <a:ext cx="4800600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 real-time traffic data analyze traffic patterns, derive actionable insights, dynamically adjust signal timings and predict future conditions to optimize traffic flow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285750" y="228600"/>
            <a:ext cx="6557456" cy="4114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System Analysis (Use Case Diagram)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469630" y="4629150"/>
            <a:ext cx="685800" cy="445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mehmo\AppData\Local\Packages\Microsoft.Windows.Photos_8wekyb3d8bbwe\TempState\ShareServiceTempFolder\usecase-final-final.drawio (1).jpeg" id="189" name="Google Shape;1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2360" y="685800"/>
            <a:ext cx="5278091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114300" y="114300"/>
            <a:ext cx="8401050" cy="6090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System Analysis (Activity Diagram of  Pattern Analysis)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469630" y="4629150"/>
            <a:ext cx="685800" cy="445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1650" y="650425"/>
            <a:ext cx="3132534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285750" y="181951"/>
            <a:ext cx="7456275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Proposed Architecture </a:t>
            </a:r>
            <a:endParaRPr/>
          </a:p>
        </p:txBody>
      </p:sp>
      <p:sp>
        <p:nvSpPr>
          <p:cNvPr id="202" name="Google Shape;202;p34"/>
          <p:cNvSpPr txBox="1"/>
          <p:nvPr>
            <p:ph idx="12" type="sldNum"/>
          </p:nvPr>
        </p:nvSpPr>
        <p:spPr>
          <a:xfrm>
            <a:off x="8594407" y="4616251"/>
            <a:ext cx="439200" cy="41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fld id="{00000000-1234-1234-1234-123412341234}" type="slidenum">
              <a:rPr lang="en"/>
              <a:t>‹#›</a:t>
            </a:fld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03" name="Google Shape;2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514350"/>
            <a:ext cx="7620000" cy="437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220004" y="528704"/>
            <a:ext cx="7456200" cy="3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219998" y="1629418"/>
            <a:ext cx="8779200" cy="15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spcBef>
                <a:spcPts val="11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Custom Data Generation with Sumo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1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 Department of Transportation Traffic Data 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1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Real Time Data with kafka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