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64C975-F1AF-43C5-8CB8-3E81B207180F}">
  <a:tblStyle styleId="{8E64C975-F1AF-43C5-8CB8-3E81B20718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6f7caad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6f7caad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40140208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4014020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6f7caadb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6f7caadb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6f7caadb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6f7caadb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6f7caadb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6f7caadb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78583fc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78583fc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6f7caadb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6f7caadb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6f7caadb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6f7caadb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6f7caadbf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6f7caadbf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6ea7142d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6ea7142d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6ea7142d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6ea7142d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6ea7142d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6ea7142d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6ea7142d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6ea7142d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6ea7142d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6ea7142d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6f7caadb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6f7caadb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6f7caadb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6f7caad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7856a7d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7856a7d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mmoncrawl.org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QWqzccq8iwDwUdFRLSpZcdu8iG8nRmrz/view" TargetMode="External"/><Relationship Id="rId4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RZSDnn7M_w4pY--Ic6-qoBbQvixax6mF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11700" y="744575"/>
            <a:ext cx="8520600" cy="14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Research Paper Text Simplification</a:t>
            </a:r>
            <a:endParaRPr sz="50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953499"/>
            <a:ext cx="48705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Attempts at Pointer Generator Network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 Pre-Trained models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025" y="1387600"/>
            <a:ext cx="6373950" cy="345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 Tuning based Text Simplification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/>
        </p:nvSpPr>
        <p:spPr>
          <a:xfrm>
            <a:off x="588575" y="1333400"/>
            <a:ext cx="7500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149K rows in the dataset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Eg: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Text: </a:t>
            </a:r>
            <a:r>
              <a:rPr lang="en" sz="1800" u="sng">
                <a:solidFill>
                  <a:schemeClr val="dk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lemon meringue pie is a type of baked pie usually served for dessert typically prepared with a bottom pie crust but with no upper crust.</a:t>
            </a:r>
            <a:endParaRPr sz="1800" u="sng">
              <a:solidFill>
                <a:schemeClr val="dk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Simple: </a:t>
            </a:r>
            <a:r>
              <a:rPr lang="en" sz="1800" u="sng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lemon meringue pie is a type of sweet pie and dessert.</a:t>
            </a:r>
            <a:endParaRPr sz="1800" u="sng">
              <a:solidFill>
                <a:schemeClr val="dk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for Fine-Tuning models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T5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405150" y="1046950"/>
            <a:ext cx="83337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Google introduced T5 model in 2020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Char char="●"/>
            </a:pPr>
            <a:r>
              <a:rPr b="1" lang="en" sz="18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ext-</a:t>
            </a:r>
            <a:r>
              <a:rPr b="1" lang="en" sz="18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o-</a:t>
            </a:r>
            <a:r>
              <a:rPr b="1" lang="en" sz="18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ext </a:t>
            </a:r>
            <a:r>
              <a:rPr b="1" lang="en" sz="18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ransfer </a:t>
            </a:r>
            <a:r>
              <a:rPr b="1" lang="en" sz="18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ransformer (T5)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Trained on </a:t>
            </a: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  <a:hlinkClick r:id="rId3"/>
              </a:rPr>
              <a:t>common crawl web extracted text</a:t>
            </a: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dataset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So the model pretrained based on Bert-base size encoder-decoder transformer with the denoising objective and C4 dataset, It trained for </a:t>
            </a:r>
            <a:r>
              <a:rPr b="1" lang="en" sz="18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2¹⁹</a:t>
            </a: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steps.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3045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T5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405150" y="3660400"/>
            <a:ext cx="8333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T5 trained on multilingual dataset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Trained on new Common Crawl-based dataset covering 101 languages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BART</a:t>
            </a:r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311700" y="1271775"/>
            <a:ext cx="7781400" cy="27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BART (Bidirectional and Auto-Regressive Transformers) is a sequence-to-sequence model architecture designed for natural language processing tasks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BART leverages a pre-training and fine-tuning approach. It utilizes a transformer architecture and is unique in that it combines bidirectional and auto-regressive training objectives.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BART has demonstrated effectiveness in tasks such as text summarization and language generation by learning to reconstruct input sentences from corrupted versions during pre-training.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279075" y="2163150"/>
            <a:ext cx="1093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pic>
        <p:nvPicPr>
          <p:cNvPr id="158" name="Google Shape;158;p27" title="DN_NLP_Fine_Tuning.ipynb - Colaboratory - Google Chrome 2023-12-15 18-32-4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2275" y="547863"/>
            <a:ext cx="7619323" cy="4047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64" name="Google Shape;164;p2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{8E64C975-F1AF-43C5-8CB8-3E81B207180F}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Model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BLEU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ROUGE1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T5 base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mt5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0.2421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70" name="Google Shape;170;p29"/>
          <p:cNvSpPr txBox="1"/>
          <p:nvPr/>
        </p:nvSpPr>
        <p:spPr>
          <a:xfrm>
            <a:off x="311700" y="1428875"/>
            <a:ext cx="87051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Sentence to simplify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     : It was formerly one of the products of gasworks .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Original simplification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  : It used to be one of the results of gasworks.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Predicted simplification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: It was one of the products of gasworks.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Sentence to simplify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     : As a C-type , it is probably composed of carbonaceous materials .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Original simplification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  : It is composed of carbonaceous materials since it is a C type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Predicted simplification</a:t>
            </a: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: It is probably composed of carbonaceous materials.</a:t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25"/>
            <a:ext cx="8520600" cy="3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Simplification = A </a:t>
            </a:r>
            <a:r>
              <a:rPr lang="en"/>
              <a:t>set of techniques and processes aimed at reducing the complexity of a given text while retaining its essential meaning.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the text more: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Understandable,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Readable,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for individuals with limited language proficiency, cognitive impairments, or those who are not familiar with the specific domain or subject matter.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Simplification Aspects : Lexical Simplification, Syntactic Simplification, Semantic Simplification, Readability Metrics, Evaluation Metrics, 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Complex Text:</a:t>
            </a:r>
            <a:r>
              <a:rPr lang="en"/>
              <a:t> The research paper may contain sentences framed in a complex way which may not be understandable for general readers. We break down the paper into sentences and create word level tokens and vocabulary.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Simplified Text:</a:t>
            </a:r>
            <a:r>
              <a:rPr lang="en"/>
              <a:t> The desired output is a simplified version of the complex text. This simplified text should be more accessible and easier to understand while retaining the core meaning and essential information of the original text.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4396" r="5326" t="2248"/>
          <a:stretch/>
        </p:blipFill>
        <p:spPr>
          <a:xfrm>
            <a:off x="2873025" y="58725"/>
            <a:ext cx="5219600" cy="49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type="title"/>
          </p:nvPr>
        </p:nvSpPr>
        <p:spPr>
          <a:xfrm>
            <a:off x="815600" y="793025"/>
            <a:ext cx="297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adopted the multi-head attention formulation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600"/>
              <a:t>Finally, Given d</a:t>
            </a:r>
            <a:r>
              <a:rPr baseline="-25000" lang="en" sz="1600"/>
              <a:t>v</a:t>
            </a:r>
            <a:r>
              <a:rPr lang="en" sz="1600"/>
              <a:t> as the output vocabulary size, the decoder outputs a vocabulary distribution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w</a:t>
            </a:r>
            <a:r>
              <a:rPr lang="en" sz="1600"/>
              <a:t>here O is the output of the </a:t>
            </a:r>
            <a:r>
              <a:rPr lang="en" sz="1600"/>
              <a:t>feedforward</a:t>
            </a:r>
            <a:r>
              <a:rPr lang="en" sz="1600"/>
              <a:t> layer of decoder</a:t>
            </a:r>
            <a:endParaRPr sz="16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1576375"/>
            <a:ext cx="3565000" cy="5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700" y="2223325"/>
            <a:ext cx="3365703" cy="41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8100" y="2706225"/>
            <a:ext cx="2654675" cy="3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30650" y="3707700"/>
            <a:ext cx="3361447" cy="3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Pointer-Generator Network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Pointer-Generator network calculates the generation probability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</a:t>
            </a:r>
            <a:r>
              <a:rPr lang="en" sz="1600"/>
              <a:t>here o</a:t>
            </a:r>
            <a:r>
              <a:rPr baseline="-25000" lang="en" sz="1600"/>
              <a:t>t</a:t>
            </a:r>
            <a:r>
              <a:rPr lang="en" sz="1600"/>
              <a:t> is the t</a:t>
            </a:r>
            <a:r>
              <a:rPr baseline="30000" lang="en" sz="1600"/>
              <a:t>th</a:t>
            </a:r>
            <a:r>
              <a:rPr lang="en" sz="1600"/>
              <a:t> row vector of matrix O and q</a:t>
            </a:r>
            <a:r>
              <a:rPr baseline="-25000" lang="en" sz="1600"/>
              <a:t>t</a:t>
            </a:r>
            <a:r>
              <a:rPr lang="en" sz="1600"/>
              <a:t> is the </a:t>
            </a:r>
            <a:r>
              <a:rPr lang="en" sz="1600"/>
              <a:t>t</a:t>
            </a:r>
            <a:r>
              <a:rPr baseline="30000" lang="en" sz="1600"/>
              <a:t>th</a:t>
            </a:r>
            <a:r>
              <a:rPr lang="en" sz="1600"/>
              <a:t> row vector of matrix Q</a:t>
            </a:r>
            <a:r>
              <a:rPr baseline="30000" lang="en" sz="1600"/>
              <a:t>*</a:t>
            </a:r>
            <a:r>
              <a:rPr lang="en" sz="1600"/>
              <a:t> (output of </a:t>
            </a:r>
            <a:r>
              <a:rPr lang="en" sz="1600"/>
              <a:t>multi</a:t>
            </a:r>
            <a:r>
              <a:rPr lang="en" sz="1600"/>
              <a:t>-head self-attention layer for decoder)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generation probability is used to weight and combine the vocabulary distribution and the attention distribution 𝛼</a:t>
            </a:r>
            <a:r>
              <a:rPr baseline="-25000" lang="en" sz="1600"/>
              <a:t>t</a:t>
            </a:r>
            <a:r>
              <a:rPr lang="en" sz="1600"/>
              <a:t>, where </a:t>
            </a:r>
            <a:r>
              <a:rPr lang="en" sz="1600"/>
              <a:t>𝛼</a:t>
            </a:r>
            <a:r>
              <a:rPr baseline="-25000" lang="en" sz="1600"/>
              <a:t>t </a:t>
            </a:r>
            <a:r>
              <a:rPr lang="en" sz="1600"/>
              <a:t>is the </a:t>
            </a:r>
            <a:r>
              <a:rPr lang="en" sz="1600"/>
              <a:t>t</a:t>
            </a:r>
            <a:r>
              <a:rPr baseline="30000" lang="en" sz="1600"/>
              <a:t>th</a:t>
            </a:r>
            <a:r>
              <a:rPr lang="en" sz="1600"/>
              <a:t> row vector of attention distribution matrix A = softmax(QK</a:t>
            </a:r>
            <a:r>
              <a:rPr baseline="30000" lang="en" sz="1600"/>
              <a:t>T</a:t>
            </a:r>
            <a:r>
              <a:rPr lang="en" sz="1600"/>
              <a:t>/√d)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750" y="1752750"/>
            <a:ext cx="2534000" cy="2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2600" y="3840300"/>
            <a:ext cx="4338800" cy="5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Rationale Behind the Model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generation probability in a sense decides upon complex words or complex sentence framing and substitutes the word or a group of words with simpler word or group of words.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architecture requires minimal adaptation of the transformer model and hence is an intuitive and explainable architecture for sentence simplification.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Hyperparameters, Loss Function, Optimizer and Result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Hyperparameters :</a:t>
            </a:r>
            <a:r>
              <a:rPr lang="en"/>
              <a:t> </a:t>
            </a:r>
            <a:r>
              <a:rPr lang="en"/>
              <a:t>max_enc_len=400, max_dec_len=100, batch_size=16, vocab_size=50000, num_layers=3, model_depth=512, num_heads=8, max_steps=230000, checkpoints_save_steps=10000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Loss function :</a:t>
            </a:r>
            <a:r>
              <a:rPr lang="en"/>
              <a:t> Sparse Categorical </a:t>
            </a:r>
            <a:r>
              <a:rPr lang="en"/>
              <a:t>Cross Entropy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Optimizer :</a:t>
            </a:r>
            <a:r>
              <a:rPr lang="en"/>
              <a:t> Adam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Result : </a:t>
            </a:r>
            <a:r>
              <a:rPr lang="en"/>
              <a:t>['[START]',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',', ',']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requires huge amount of resources to train. Hence, this result.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79075" y="2163150"/>
            <a:ext cx="1093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pic>
        <p:nvPicPr>
          <p:cNvPr id="121" name="Google Shape;121;p21" title="code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0775" y="0"/>
            <a:ext cx="710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