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4"/>
  </p:sldMasterIdLst>
  <p:notesMasterIdLst>
    <p:notesMasterId r:id="rId21"/>
  </p:notesMasterIdLst>
  <p:sldIdLst>
    <p:sldId id="256" r:id="rId5"/>
    <p:sldId id="282" r:id="rId6"/>
    <p:sldId id="281" r:id="rId7"/>
    <p:sldId id="278" r:id="rId8"/>
    <p:sldId id="279" r:id="rId9"/>
    <p:sldId id="283" r:id="rId10"/>
    <p:sldId id="293" r:id="rId11"/>
    <p:sldId id="285" r:id="rId12"/>
    <p:sldId id="280" r:id="rId13"/>
    <p:sldId id="289" r:id="rId14"/>
    <p:sldId id="290" r:id="rId15"/>
    <p:sldId id="292" r:id="rId16"/>
    <p:sldId id="294" r:id="rId17"/>
    <p:sldId id="284" r:id="rId18"/>
    <p:sldId id="29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Is</a:t>
          </a:r>
          <a:r>
            <a:rPr lang="en-US" sz="1600" b="1" baseline="0" dirty="0"/>
            <a:t> attention all you need?</a:t>
          </a:r>
        </a:p>
        <a:p>
          <a:pPr>
            <a:lnSpc>
              <a:spcPct val="100000"/>
            </a:lnSpc>
            <a:defRPr cap="all"/>
          </a:pPr>
          <a:r>
            <a:rPr lang="en-US" sz="1600" b="1" baseline="0" dirty="0"/>
            <a:t>Learning Capability vs computational convenience.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Explore alternative architecture to capture long range dependencies.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baseline="0" dirty="0"/>
            <a:t>synthesize a scalable sequence routing model to capture long range dependencies with higher training speed.</a:t>
          </a:r>
          <a:endParaRPr lang="en-US" sz="1600" b="1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70103" y="201773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79603" y="61127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5853" y="2721773"/>
          <a:ext cx="3150000" cy="889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Is</a:t>
          </a:r>
          <a:r>
            <a:rPr lang="en-US" sz="1600" b="1" kern="1200" baseline="0" dirty="0"/>
            <a:t> attention all you need?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baseline="0" dirty="0"/>
            <a:t>Learning Capability vs computational convenience.</a:t>
          </a:r>
        </a:p>
      </dsp:txBody>
      <dsp:txXfrm>
        <a:off x="55853" y="2721773"/>
        <a:ext cx="3150000" cy="889694"/>
      </dsp:txXfrm>
    </dsp:sp>
    <dsp:sp modelId="{BCD8CDD9-0C56-4401-ADB1-8B48DAB2C96F}">
      <dsp:nvSpPr>
        <dsp:cNvPr id="0" name=""/>
        <dsp:cNvSpPr/>
      </dsp:nvSpPr>
      <dsp:spPr>
        <a:xfrm>
          <a:off x="4371353" y="201773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780853" y="611273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757103" y="2721773"/>
          <a:ext cx="3150000" cy="889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Explore alternative architecture to capture long range dependencies.</a:t>
          </a:r>
        </a:p>
      </dsp:txBody>
      <dsp:txXfrm>
        <a:off x="3757103" y="2721773"/>
        <a:ext cx="3150000" cy="889694"/>
      </dsp:txXfrm>
    </dsp:sp>
    <dsp:sp modelId="{FF93E135-77D6-48A0-8871-9BC93D705D06}">
      <dsp:nvSpPr>
        <dsp:cNvPr id="0" name=""/>
        <dsp:cNvSpPr/>
      </dsp:nvSpPr>
      <dsp:spPr>
        <a:xfrm>
          <a:off x="8072603" y="201773"/>
          <a:ext cx="1921500" cy="1921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482103" y="611273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458353" y="2721773"/>
          <a:ext cx="3150000" cy="889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baseline="0" dirty="0"/>
            <a:t>synthesize a scalable sequence routing model to capture long range dependencies with higher training speed.</a:t>
          </a:r>
          <a:endParaRPr lang="en-US" sz="1600" b="1" kern="1200" dirty="0"/>
        </a:p>
      </dsp:txBody>
      <dsp:txXfrm>
        <a:off x="7458353" y="2721773"/>
        <a:ext cx="3150000" cy="889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0452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36706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0391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02638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31756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66171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29796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8824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58203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37401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01023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med">
    <p:pull dir="u"/>
  </p:transition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  <a:solidFill>
            <a:schemeClr val="bg1">
              <a:alpha val="50000"/>
            </a:schemeClr>
          </a:solidFill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Term paper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31" y="4779313"/>
            <a:ext cx="4379067" cy="514816"/>
          </a:xfrm>
          <a:solidFill>
            <a:schemeClr val="bg1">
              <a:alpha val="50000"/>
            </a:schemeClr>
          </a:solidFill>
        </p:spPr>
        <p:txBody>
          <a:bodyPr anchor="t">
            <a:norm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IT 594 DEEP NEURAL NLP &amp;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ransition spd="med"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F7412-2771-4D6B-2DE8-EE429298A092}"/>
              </a:ext>
            </a:extLst>
          </p:cNvPr>
          <p:cNvSpPr/>
          <p:nvPr/>
        </p:nvSpPr>
        <p:spPr>
          <a:xfrm>
            <a:off x="9591472" y="0"/>
            <a:ext cx="2600528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GLUE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2229A-0809-4484-44DF-816F1DCC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8169348" cy="1874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5354F-1794-1C90-BE24-EEFDEB63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66" y="4773169"/>
            <a:ext cx="8192210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14394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2BBB9AF-CCA3-BD56-AA8F-770124CE5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42818"/>
            <a:ext cx="3868885" cy="1961096"/>
          </a:xfrm>
        </p:spPr>
        <p:txBody>
          <a:bodyPr/>
          <a:lstStyle/>
          <a:p>
            <a:r>
              <a:rPr lang="en-US" dirty="0"/>
              <a:t>An advantage of SSM-based routing is that the models can extend to longer-ranges without requiring approximation.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F7412-2771-4D6B-2DE8-EE429298A092}"/>
              </a:ext>
            </a:extLst>
          </p:cNvPr>
          <p:cNvSpPr/>
          <p:nvPr/>
        </p:nvSpPr>
        <p:spPr>
          <a:xfrm>
            <a:off x="9591472" y="0"/>
            <a:ext cx="2600528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Sequence elongation </a:t>
            </a:r>
          </a:p>
          <a:p>
            <a:pPr algn="ctr"/>
            <a:r>
              <a:rPr lang="en-IN" sz="3200" dirty="0"/>
              <a:t>&amp;</a:t>
            </a:r>
          </a:p>
          <a:p>
            <a:pPr algn="ctr"/>
            <a:r>
              <a:rPr lang="en-IN" sz="3200" dirty="0"/>
              <a:t>Long Range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E3B25-E8CE-56A8-F8B8-E508262C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66" y="1888012"/>
            <a:ext cx="4168501" cy="2583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596CF-126D-45FF-BB1B-0D473E40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74" y="1888012"/>
            <a:ext cx="4023709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97784"/>
      </p:ext>
    </p:extLst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70CD4A-BE48-F42B-BDCF-832BD9B6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43" y="4565466"/>
            <a:ext cx="5096715" cy="21470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FLOPs measures a best case computational cost of models. </a:t>
            </a:r>
          </a:p>
          <a:p>
            <a:r>
              <a:rPr lang="en-US" dirty="0"/>
              <a:t>By comparing the FLOPs of </a:t>
            </a:r>
            <a:r>
              <a:rPr lang="en-US" dirty="0" err="1"/>
              <a:t>BiGS</a:t>
            </a:r>
            <a:r>
              <a:rPr lang="en-US" dirty="0"/>
              <a:t> and BERT for different input token lengths, we can better understand their relative efficiency and scalability.</a:t>
            </a:r>
          </a:p>
          <a:p>
            <a:r>
              <a:rPr lang="en-US" dirty="0"/>
              <a:t>While SSMs have a theoretical computational benefit compared to attention, current implementations and hardware do not yet show this benefit.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F7412-2771-4D6B-2DE8-EE429298A092}"/>
              </a:ext>
            </a:extLst>
          </p:cNvPr>
          <p:cNvSpPr/>
          <p:nvPr/>
        </p:nvSpPr>
        <p:spPr>
          <a:xfrm>
            <a:off x="9591472" y="0"/>
            <a:ext cx="2600528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Sequence elongation </a:t>
            </a:r>
          </a:p>
          <a:p>
            <a:pPr algn="ctr"/>
            <a:r>
              <a:rPr lang="en-IN" sz="3200" dirty="0"/>
              <a:t>&amp;</a:t>
            </a:r>
          </a:p>
          <a:p>
            <a:pPr algn="ctr"/>
            <a:r>
              <a:rPr lang="en-IN" sz="3200" dirty="0"/>
              <a:t>Long Range Modelling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DCD74-8AB0-717F-05EE-CD25461B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30580"/>
            <a:ext cx="3246401" cy="2834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A6CC1-66C1-1E9C-E3C1-972BB8E7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40" y="1732352"/>
            <a:ext cx="3337849" cy="2499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DB3D49-3455-0173-72A7-E3A9684D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565466"/>
            <a:ext cx="3314987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4138"/>
      </p:ext>
    </p:extLst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Multiplicative gating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4A78BD-6B6F-E2F6-D11C-6100EE87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48255"/>
            <a:ext cx="4413634" cy="378709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GLUE results show significant improvement in downstream accuracy with GATED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STACK SSM has a similar pretraining MLM loss.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GATED model tracks closely the anticipated pretraining gains, while STACK does not.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We see that the stack SSM decreases greatly in accuracy as the bins get larger, unlike for BERT and </a:t>
            </a:r>
            <a:r>
              <a:rPr lang="en-US" sz="1800" dirty="0" err="1"/>
              <a:t>BiGS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We add distractor phrases (∼), chosen to be non-ambiguous, in between the hypothesis (H) and premise (P) to see if the model has learned to skip over these to match H and P.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95F55-152A-DE3C-54D1-A9EBA716815D}"/>
              </a:ext>
            </a:extLst>
          </p:cNvPr>
          <p:cNvSpPr/>
          <p:nvPr/>
        </p:nvSpPr>
        <p:spPr>
          <a:xfrm>
            <a:off x="8912216" y="0"/>
            <a:ext cx="327978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Multiplicative Gating</a:t>
            </a:r>
          </a:p>
          <a:p>
            <a:pPr algn="ctr"/>
            <a:r>
              <a:rPr lang="en-IN" sz="2800" b="1" dirty="0"/>
              <a:t> </a:t>
            </a:r>
          </a:p>
          <a:p>
            <a:pPr algn="ctr"/>
            <a:r>
              <a:rPr lang="en-IN" sz="2400" dirty="0"/>
              <a:t>Helps SSM generalize to long distance interactions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FE6AB-641B-30D3-E35C-F74AE9BFB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t="-359" b="30543"/>
          <a:stretch/>
        </p:blipFill>
        <p:spPr>
          <a:xfrm>
            <a:off x="5437762" y="1702447"/>
            <a:ext cx="3412907" cy="2542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2617D-13B0-CA17-FD3F-470400F0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79" y="4244952"/>
            <a:ext cx="3031696" cy="2318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79AD21-D586-9DE1-D744-54BE1250E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551" y="5601391"/>
            <a:ext cx="3196621" cy="9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14160"/>
      </p:ext>
    </p:extLst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9DAA-03C7-6A61-B22F-6F810E38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rgbClr val="FFFF00"/>
                </a:solidFill>
              </a:rPr>
              <a:t>This work considers only pretraining on unlabelled text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rgbClr val="FFFF00"/>
                </a:solidFill>
              </a:rPr>
              <a:t>No autoregressive language modelling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rgbClr val="FFFF00"/>
                </a:solidFill>
              </a:rPr>
              <a:t>No direct benefit of SSM in long-range question answering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rgbClr val="FFFF00"/>
                </a:solidFill>
              </a:rPr>
              <a:t>Some tasks have specialised loss functions which require additional care to adapt them to SSM training.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dirty="0">
                <a:solidFill>
                  <a:srgbClr val="FFFF00"/>
                </a:solidFill>
              </a:rPr>
              <a:t>The SSM models potentially inherit the intrinsic bias in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78514462"/>
      </p:ext>
    </p:extLst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9DAA-03C7-6A61-B22F-6F810E38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FFFF00"/>
                </a:solidFill>
              </a:rPr>
              <a:t>BiGS</a:t>
            </a:r>
            <a:r>
              <a:rPr lang="en-IN" sz="2400" dirty="0">
                <a:solidFill>
                  <a:srgbClr val="FFFF00"/>
                </a:solidFill>
              </a:rPr>
              <a:t> as a model for pretraining without attention.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First architecture to replicate BERT results without attention.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SSM based routing and Multiplicative Gating.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SSM alone in STACK architecture performs poorly.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FFFF00"/>
                </a:solidFill>
              </a:rPr>
              <a:t>GATING helps in generalizing to long range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62797348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62F7-2414-E118-03AE-4B06DDD8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Transformers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CF69953-EA03-A308-3BA5-D6D7A1E8BF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22" b="152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B5D8E-799D-4451-9963-C7376D36A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31677" y="4694573"/>
            <a:ext cx="3200400" cy="1994170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Nisarg Suthar</a:t>
            </a:r>
          </a:p>
          <a:p>
            <a:pPr algn="ctr"/>
            <a:r>
              <a:rPr lang="en-IN" sz="2000" dirty="0" err="1"/>
              <a:t>Manjal</a:t>
            </a:r>
            <a:r>
              <a:rPr lang="en-IN" sz="2000" dirty="0"/>
              <a:t> Shah</a:t>
            </a:r>
          </a:p>
          <a:p>
            <a:pPr algn="ctr"/>
            <a:r>
              <a:rPr lang="en-IN" sz="2000" dirty="0"/>
              <a:t>Meet </a:t>
            </a:r>
            <a:r>
              <a:rPr lang="en-IN" sz="2000" dirty="0" err="1"/>
              <a:t>Kantesaria</a:t>
            </a:r>
            <a:endParaRPr lang="en-IN" sz="2000" dirty="0"/>
          </a:p>
          <a:p>
            <a:pPr algn="ctr"/>
            <a:r>
              <a:rPr lang="en-IN" sz="2000" dirty="0"/>
              <a:t>Jay Joshi</a:t>
            </a:r>
          </a:p>
          <a:p>
            <a:pPr algn="ctr"/>
            <a:r>
              <a:rPr lang="en-IN" sz="2000" dirty="0"/>
              <a:t>Mohit Karelia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A27D5-EBA5-286D-726E-6F271D52583B}"/>
              </a:ext>
            </a:extLst>
          </p:cNvPr>
          <p:cNvSpPr/>
          <p:nvPr/>
        </p:nvSpPr>
        <p:spPr>
          <a:xfrm rot="21064583">
            <a:off x="4440454" y="3489417"/>
            <a:ext cx="31805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0415430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C41-94E1-CFEE-AD66-5A800F4C9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Pretraining without attention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4414F-D8A7-D928-E56C-AE5CD34D5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599" y="4804494"/>
            <a:ext cx="3354421" cy="1781131"/>
          </a:xfrm>
        </p:spPr>
        <p:txBody>
          <a:bodyPr>
            <a:normAutofit fontScale="92500"/>
          </a:bodyPr>
          <a:lstStyle/>
          <a:p>
            <a:r>
              <a:rPr lang="en-IN" sz="2400" dirty="0" err="1"/>
              <a:t>Junxiong</a:t>
            </a:r>
            <a:r>
              <a:rPr lang="en-IN" sz="2400" dirty="0"/>
              <a:t> Wang, Cornell.</a:t>
            </a:r>
          </a:p>
          <a:p>
            <a:r>
              <a:rPr lang="en-IN" sz="2400" dirty="0"/>
              <a:t>Jing Nathan Yan, Cornell.</a:t>
            </a:r>
          </a:p>
          <a:p>
            <a:r>
              <a:rPr lang="en-IN" sz="2400" dirty="0"/>
              <a:t>Albert Gu, DeepMind.</a:t>
            </a:r>
          </a:p>
          <a:p>
            <a:r>
              <a:rPr lang="en-IN" sz="2400" dirty="0"/>
              <a:t>Alexander M. Rush, Cornell.</a:t>
            </a:r>
          </a:p>
        </p:txBody>
      </p:sp>
    </p:spTree>
    <p:extLst>
      <p:ext uri="{BB962C8B-B14F-4D97-AF65-F5344CB8AC3E}">
        <p14:creationId xmlns:p14="http://schemas.microsoft.com/office/powerpoint/2010/main" val="3569930531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166554"/>
              </p:ext>
            </p:extLst>
          </p:nvPr>
        </p:nvGraphicFramePr>
        <p:xfrm>
          <a:off x="763897" y="2084832"/>
          <a:ext cx="10664206" cy="381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743036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FORMULATION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F0B09-F2C9-914A-4899-62DC07AB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52" y="2084832"/>
            <a:ext cx="9720072" cy="114475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Given the prevalent use of attention-based models, particularly transformers, for pretraining in natural language processing (NLP), the paper aims to address the following technical challenges: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452DB8-6216-069C-CCE2-A5E1235CFFD3}"/>
              </a:ext>
            </a:extLst>
          </p:cNvPr>
          <p:cNvSpPr/>
          <p:nvPr/>
        </p:nvSpPr>
        <p:spPr>
          <a:xfrm>
            <a:off x="1024128" y="3521413"/>
            <a:ext cx="9720071" cy="2140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Exploring alternative approaches to pretraining in NLP.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Understanding the role of attention mechanisms.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Leveraging SSMs to develop a novel architecture for sequence routing and pretraining to perform efficiently on downstream tasks.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07235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602F3FB-F678-AA19-4429-A61741CB3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441151"/>
            <a:ext cx="2866936" cy="19756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40E1F8-8C94-E536-7493-C3F9C509CDDE}"/>
              </a:ext>
            </a:extLst>
          </p:cNvPr>
          <p:cNvSpPr/>
          <p:nvPr/>
        </p:nvSpPr>
        <p:spPr>
          <a:xfrm>
            <a:off x="8578289" y="0"/>
            <a:ext cx="3613711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S S M</a:t>
            </a:r>
          </a:p>
          <a:p>
            <a:pPr algn="ctr"/>
            <a:r>
              <a:rPr lang="en-IN" sz="2800" dirty="0"/>
              <a:t>(State Space Models)</a:t>
            </a:r>
            <a:endParaRPr lang="en-IN" sz="3200" dirty="0"/>
          </a:p>
          <a:p>
            <a:pPr algn="ctr"/>
            <a:r>
              <a:rPr lang="en-IN" sz="4000" dirty="0"/>
              <a:t>+ </a:t>
            </a:r>
          </a:p>
          <a:p>
            <a:pPr algn="ctr"/>
            <a:r>
              <a:rPr lang="en-IN" sz="3600" b="1" dirty="0"/>
              <a:t>Multiplicative Gating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FC0D9-34F5-21FB-4DBA-66682D6F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89" y="2247089"/>
            <a:ext cx="4283010" cy="23638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5387DE-5672-3CCA-B80F-C43ED4E6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729" y="5530589"/>
            <a:ext cx="4724920" cy="835361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8116B52-D8D0-25AA-9528-F8BA2B1560CA}"/>
              </a:ext>
            </a:extLst>
          </p:cNvPr>
          <p:cNvSpPr txBox="1">
            <a:spLocks/>
          </p:cNvSpPr>
          <p:nvPr/>
        </p:nvSpPr>
        <p:spPr>
          <a:xfrm>
            <a:off x="899762" y="1859760"/>
            <a:ext cx="7551437" cy="3873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IN" sz="1800" dirty="0"/>
              <a:t>Describing relationship between a continuous time input to scalar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1FC90-8808-EDBC-6139-A747B0C47E3A}"/>
              </a:ext>
            </a:extLst>
          </p:cNvPr>
          <p:cNvSpPr txBox="1">
            <a:spLocks/>
          </p:cNvSpPr>
          <p:nvPr/>
        </p:nvSpPr>
        <p:spPr>
          <a:xfrm>
            <a:off x="899762" y="4903026"/>
            <a:ext cx="7551437" cy="3873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IN" sz="1800" dirty="0"/>
              <a:t>Multiplicative Gating may restore some interaction capacity.</a:t>
            </a:r>
          </a:p>
        </p:txBody>
      </p:sp>
    </p:spTree>
    <p:extLst>
      <p:ext uri="{BB962C8B-B14F-4D97-AF65-F5344CB8AC3E}">
        <p14:creationId xmlns:p14="http://schemas.microsoft.com/office/powerpoint/2010/main" val="1188806742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0E1F8-8C94-E536-7493-C3F9C509CDDE}"/>
              </a:ext>
            </a:extLst>
          </p:cNvPr>
          <p:cNvSpPr/>
          <p:nvPr/>
        </p:nvSpPr>
        <p:spPr>
          <a:xfrm>
            <a:off x="8578289" y="0"/>
            <a:ext cx="3613711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(SSM)</a:t>
            </a:r>
          </a:p>
          <a:p>
            <a:pPr algn="ctr"/>
            <a:r>
              <a:rPr lang="en-IN" sz="3600" dirty="0"/>
              <a:t>Stacked</a:t>
            </a:r>
          </a:p>
          <a:p>
            <a:pPr algn="ctr"/>
            <a:r>
              <a:rPr lang="en-IN" sz="3600" dirty="0"/>
              <a:t>&amp;</a:t>
            </a:r>
          </a:p>
          <a:p>
            <a:pPr algn="ctr"/>
            <a:r>
              <a:rPr lang="en-IN" sz="3600" dirty="0"/>
              <a:t>Gated (</a:t>
            </a:r>
            <a:r>
              <a:rPr lang="en-IN" sz="3600" dirty="0" err="1"/>
              <a:t>BiGS</a:t>
            </a:r>
            <a:r>
              <a:rPr lang="en-IN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0DAFC-F153-0D55-AE44-7DD3984B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43025"/>
            <a:ext cx="6908916" cy="46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6288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</a:t>
            </a:r>
            <a:r>
              <a:rPr lang="en-US" dirty="0" err="1"/>
              <a:t>ssm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4A78BD-6B6F-E2F6-D11C-6100EE87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48255"/>
            <a:ext cx="7302749" cy="47933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Multi-head attention routing : L</a:t>
            </a:r>
            <a:r>
              <a:rPr lang="en-US" baseline="30000" dirty="0"/>
              <a:t>2</a:t>
            </a:r>
            <a:r>
              <a:rPr lang="en-US" dirty="0"/>
              <a:t> attention coefficients per head per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BiGS</a:t>
            </a:r>
            <a:r>
              <a:rPr lang="en-US" dirty="0"/>
              <a:t> SSM routing : 2L static values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dirty="0"/>
              <a:t>Kernels correspond partially to local aggregations like next word or preceding trigram and partially to long-term future or past info.</a:t>
            </a:r>
          </a:p>
          <a:p>
            <a:pPr marL="0" indent="0">
              <a:buNone/>
            </a:pPr>
            <a:r>
              <a:rPr lang="en-US" dirty="0"/>
              <a:t>During MNLI finetuning, the model needs to look at more long-distance information to match between sentences. This results in most local kernels remaining the same, but long distance kernels adjusting.</a:t>
            </a:r>
          </a:p>
          <a:p>
            <a:pPr marL="0" indent="0">
              <a:buNone/>
            </a:pPr>
            <a:r>
              <a:rPr lang="en-US" dirty="0"/>
              <a:t>The figure shows three kernels expanding their scope outward.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0E1F8-8C94-E536-7493-C3F9C509CDDE}"/>
              </a:ext>
            </a:extLst>
          </p:cNvPr>
          <p:cNvSpPr/>
          <p:nvPr/>
        </p:nvSpPr>
        <p:spPr>
          <a:xfrm>
            <a:off x="8578289" y="0"/>
            <a:ext cx="3613711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A0D2C-1FDA-FD22-2443-383C124A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116" y="585216"/>
            <a:ext cx="341405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38368"/>
      </p:ext>
    </p:extLst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9262463-43E1-44DF-59CE-2557849D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709361" cy="40233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Controlled experiments:</a:t>
            </a:r>
          </a:p>
          <a:p>
            <a:pPr marL="457200" indent="-457200">
              <a:buClr>
                <a:schemeClr val="tx1"/>
              </a:buClr>
              <a:buSzPct val="150000"/>
              <a:buFont typeface="+mj-lt"/>
              <a:buAutoNum type="arabicPeriod"/>
            </a:pPr>
            <a:r>
              <a:rPr lang="en-IN" dirty="0"/>
              <a:t>Parameter Size : 350 M parameters.</a:t>
            </a:r>
          </a:p>
          <a:p>
            <a:pPr marL="457200" indent="-457200">
              <a:buClr>
                <a:schemeClr val="tx1"/>
              </a:buClr>
              <a:buSzPct val="150000"/>
              <a:buFont typeface="+mj-lt"/>
              <a:buAutoNum type="arabicPeriod"/>
            </a:pPr>
            <a:r>
              <a:rPr lang="en-IN" dirty="0"/>
              <a:t>Amount of training : 11B, 29B, 97B.</a:t>
            </a:r>
          </a:p>
          <a:p>
            <a:pPr marL="0" indent="0">
              <a:buSzPct val="150000"/>
              <a:buNone/>
            </a:pPr>
            <a:r>
              <a:rPr lang="en-IN" dirty="0"/>
              <a:t>Masked Language Modelling like </a:t>
            </a:r>
            <a:r>
              <a:rPr lang="en-IN" dirty="0" err="1"/>
              <a:t>RoBERTa</a:t>
            </a:r>
            <a:r>
              <a:rPr lang="en-IN" dirty="0"/>
              <a:t>.</a:t>
            </a:r>
          </a:p>
          <a:p>
            <a:pPr marL="0" indent="0">
              <a:buSzPct val="150000"/>
              <a:buNone/>
            </a:pPr>
            <a:r>
              <a:rPr lang="en-IN" dirty="0"/>
              <a:t>Max sequence length 128.</a:t>
            </a:r>
          </a:p>
          <a:p>
            <a:pPr marL="0" indent="0">
              <a:buSzPct val="150000"/>
              <a:buNone/>
            </a:pPr>
            <a:r>
              <a:rPr lang="en-IN" dirty="0"/>
              <a:t>Cosine decay learning rate scheduling.</a:t>
            </a:r>
          </a:p>
          <a:p>
            <a:pPr marL="0" indent="0">
              <a:buSzPct val="150000"/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0E1F8-8C94-E536-7493-C3F9C509CDDE}"/>
              </a:ext>
            </a:extLst>
          </p:cNvPr>
          <p:cNvSpPr/>
          <p:nvPr/>
        </p:nvSpPr>
        <p:spPr>
          <a:xfrm>
            <a:off x="8578289" y="0"/>
            <a:ext cx="3613711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Training</a:t>
            </a:r>
          </a:p>
          <a:p>
            <a:pPr algn="ctr"/>
            <a:r>
              <a:rPr lang="en-IN" sz="3600" b="1" dirty="0"/>
              <a:t>&amp;</a:t>
            </a:r>
          </a:p>
          <a:p>
            <a:pPr algn="ctr"/>
            <a:r>
              <a:rPr lang="en-IN" sz="3600" b="1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1882460019"/>
      </p:ext>
    </p:extLst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9DAA-03C7-6A61-B22F-6F810E38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81" y="1984443"/>
            <a:ext cx="8567344" cy="1420238"/>
          </a:xfrm>
        </p:spPr>
        <p:txBody>
          <a:bodyPr/>
          <a:lstStyle/>
          <a:p>
            <a:r>
              <a:rPr lang="en-IN" dirty="0"/>
              <a:t>In short and medium training STACK with Attention is better than with SSM.</a:t>
            </a:r>
          </a:p>
          <a:p>
            <a:r>
              <a:rPr lang="en-IN" dirty="0"/>
              <a:t>Results of GATED are competitive.</a:t>
            </a:r>
          </a:p>
          <a:p>
            <a:r>
              <a:rPr lang="en-IN" dirty="0" err="1"/>
              <a:t>BiGS</a:t>
            </a:r>
            <a:r>
              <a:rPr lang="en-IN" dirty="0"/>
              <a:t> continues to improve in accuracy with training.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F7412-2771-4D6B-2DE8-EE429298A092}"/>
              </a:ext>
            </a:extLst>
          </p:cNvPr>
          <p:cNvSpPr/>
          <p:nvPr/>
        </p:nvSpPr>
        <p:spPr>
          <a:xfrm>
            <a:off x="9591472" y="0"/>
            <a:ext cx="2600528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GLUE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37751-3330-AA5B-C418-1A7B9AC4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85" y="3713584"/>
            <a:ext cx="5751031" cy="28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70592"/>
      </p:ext>
    </p:extLst>
  </p:cSld>
  <p:clrMapOvr>
    <a:masterClrMapping/>
  </p:clrMapOvr>
  <p:transition spd="med">
    <p:pull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rgbClr val="002060"/>
      </a:dk1>
      <a:lt1>
        <a:sysClr val="window" lastClr="FFFFFF"/>
      </a:lt1>
      <a:dk2>
        <a:srgbClr val="2190C8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186</TotalTime>
  <Words>649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Integral</vt:lpstr>
      <vt:lpstr>Term paper presentation</vt:lpstr>
      <vt:lpstr>Pretraining without attention</vt:lpstr>
      <vt:lpstr>MOTIVATION</vt:lpstr>
      <vt:lpstr>PROBLEM FORMULATION</vt:lpstr>
      <vt:lpstr>APPROACH</vt:lpstr>
      <vt:lpstr>APPROACH</vt:lpstr>
      <vt:lpstr>Role of ssm</vt:lpstr>
      <vt:lpstr>APPROACH</vt:lpstr>
      <vt:lpstr>EVALUATION</vt:lpstr>
      <vt:lpstr>Comparison</vt:lpstr>
      <vt:lpstr>Comparison</vt:lpstr>
      <vt:lpstr>Comparison</vt:lpstr>
      <vt:lpstr>Role of Multiplicative gating</vt:lpstr>
      <vt:lpstr>limitations</vt:lpstr>
      <vt:lpstr>Takeaways</vt:lpstr>
      <vt:lpstr>Transformers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Nisarg Suthar</dc:creator>
  <cp:lastModifiedBy>Nisarg Suthar</cp:lastModifiedBy>
  <cp:revision>6</cp:revision>
  <dcterms:created xsi:type="dcterms:W3CDTF">2023-12-12T17:24:54Z</dcterms:created>
  <dcterms:modified xsi:type="dcterms:W3CDTF">2023-12-14T17:46:15Z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