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aramond Bold" charset="1" panose="02020804030307010803"/>
      <p:regular r:id="rId13"/>
    </p:embeddedFont>
    <p:embeddedFont>
      <p:font typeface="Linotype Devanagari" charset="1" panose="02050504070305020204"/>
      <p:regular r:id="rId14"/>
    </p:embeddedFont>
    <p:embeddedFont>
      <p:font typeface="Arial" charset="1" panose="020B0502020202020204"/>
      <p:regular r:id="rId15"/>
    </p:embeddedFont>
    <p:embeddedFont>
      <p:font typeface="Arial Bold Italics" charset="1" panose="020B0802020202090204"/>
      <p:regular r:id="rId16"/>
    </p:embeddedFont>
    <p:embeddedFont>
      <p:font typeface="Times New Roman Bold" charset="1" panose="02030802070405020303"/>
      <p:regular r:id="rId20"/>
    </p:embeddedFont>
    <p:embeddedFont>
      <p:font typeface="Arimo Bold" charset="1" panose="020B0704020202020204"/>
      <p:regular r:id="rId21"/>
    </p:embeddedFont>
    <p:embeddedFont>
      <p:font typeface="Arimo Bold Italics" charset="1" panose="020B0704020202090204"/>
      <p:regular r:id="rId22"/>
    </p:embeddedFont>
    <p:embeddedFont>
      <p:font typeface="Arimo Italics" charset="1" panose="020B0604020202090204"/>
      <p:regular r:id="rId23"/>
    </p:embeddedFont>
    <p:embeddedFont>
      <p:font typeface="Arimo" charset="1" panose="020B0604020202020204"/>
      <p:regular r:id="rId24"/>
    </p:embeddedFont>
    <p:embeddedFont>
      <p:font typeface="Arial Bold" charset="1" panose="020B0802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https://bsi.gov.in/page/en/medicinal-plant-database" TargetMode="External" Type="http://schemas.openxmlformats.org/officeDocument/2006/relationships/hyperlink"/><Relationship Id="rId5" Target="https://sketchfab.com/sarvagnavemulaaimg/collections/herbal-trees-9063258a34d84299ba7c710d979443d0%20https:/planner5d.com/use/garden-plannerhttps:/flowerbed.metademolab.com/" TargetMode="External" Type="http://schemas.openxmlformats.org/officeDocument/2006/relationships/hyperlink"/><Relationship Id="rId6" Target="https://sketchfab.com/sarvagnavemulaaimg/collections/herbal-trees-9063258a34d84299ba7c710d979443d0%20https:/planner5d.com/use/garden-plannerhttps:/flowerbed.metademolab.com/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8369" y="-763466"/>
            <a:ext cx="15361920" cy="304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1F497D"/>
                </a:solidFill>
                <a:latin typeface="Garamond Bold"/>
                <a:ea typeface="Garamond Bold"/>
                <a:cs typeface="Garamond Bold"/>
                <a:sym typeface="Garamond Bold"/>
              </a:rPr>
              <a:t>SMART INDIA HACKATHON 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2878455"/>
            <a:ext cx="1261872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-1020681" y="3497580"/>
            <a:ext cx="19138158" cy="125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9"/>
              </a:lnSpc>
              <a:spcBef>
                <a:spcPct val="0"/>
              </a:spcBef>
            </a:pPr>
            <a:r>
              <a:rPr lang="en-US" sz="8341">
                <a:solidFill>
                  <a:srgbClr val="FFFFFF"/>
                </a:solidFill>
                <a:latin typeface="Linotype Devanagari"/>
                <a:ea typeface="Linotype Devanagari"/>
                <a:cs typeface="Linotype Devanagari"/>
                <a:sym typeface="Linotype Devanagari"/>
              </a:rPr>
              <a:t>“जड़ी-बूटी”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52852" y="5057775"/>
            <a:ext cx="7182296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7"/>
              </a:lnSpc>
            </a:pPr>
            <a:r>
              <a:rPr lang="en-US" sz="440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"Empower Your Wellness!"</a:t>
            </a:r>
          </a:p>
          <a:p>
            <a:pPr algn="ctr">
              <a:lnSpc>
                <a:spcPts val="5287"/>
              </a:lnSpc>
              <a:spcBef>
                <a:spcPct val="0"/>
              </a:spcBef>
            </a:pPr>
            <a:r>
              <a:rPr lang="en-US" b="true" sz="4405" i="true">
                <a:solidFill>
                  <a:srgbClr val="737373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A Virtual 3D Herbal Garden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84947" y="9629837"/>
            <a:ext cx="718229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“Tejastrix”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95513" y="467008"/>
            <a:ext cx="13741145" cy="103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PROPOSED SOLUTION + NEW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96720" y="1422749"/>
            <a:ext cx="11738729" cy="859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6"/>
              </a:lnSpc>
            </a:pPr>
            <a:r>
              <a:rPr lang="en-US" sz="220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CURRENT FEATURES</a:t>
            </a:r>
          </a:p>
          <a:p>
            <a:pPr algn="l">
              <a:lnSpc>
                <a:spcPts val="2268"/>
              </a:lnSpc>
            </a:pPr>
          </a:p>
          <a:p>
            <a:pPr algn="just" marL="342054" indent="-171027" lvl="1">
              <a:lnSpc>
                <a:spcPts val="2268"/>
              </a:lnSpc>
              <a:buFont typeface="Arial"/>
              <a:buChar char="•"/>
            </a:pPr>
            <a:r>
              <a:rPr lang="en-US" b="true" sz="1890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Interactive Map of Medicinal Plants in India</a:t>
            </a:r>
            <a:r>
              <a:rPr lang="en-US" b="true" sz="1890" i="true" u="sng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:</a:t>
            </a:r>
            <a:r>
              <a:rPr lang="en-US" b="true" sz="1890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This map provides an engaging way to explore the most popular medicinal plants from each state in India. </a:t>
            </a:r>
            <a:r>
              <a:rPr lang="en-US" b="true" sz="189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By clicking on a state, users can learn about the plant's scientific name, history, and importance,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 fostering awareness and appreciation of India's rich herbal heritage.</a:t>
            </a:r>
          </a:p>
          <a:p>
            <a:pPr algn="just" marL="342054" indent="-171027" lvl="1">
              <a:lnSpc>
                <a:spcPts val="2268"/>
              </a:lnSpc>
              <a:buFont typeface="Arial"/>
              <a:buChar char="•"/>
            </a:pPr>
            <a:r>
              <a:rPr lang="en-US" b="true" sz="1890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Search Bar for Herbal Remedies: 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A unique </a:t>
            </a:r>
            <a:r>
              <a:rPr lang="en-US" b="true" sz="189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search bar allows users to find medicinal plants based on diseases or conditions.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 By </a:t>
            </a:r>
            <a:r>
              <a:rPr lang="en-US" b="true" sz="189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entering a specific ailment, the website provides the name of the relevant plant,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 along with its scientific details, historical uses, and healing properties.</a:t>
            </a:r>
          </a:p>
          <a:p>
            <a:pPr algn="just" marL="342054" indent="-171027" lvl="1">
              <a:lnSpc>
                <a:spcPts val="2268"/>
              </a:lnSpc>
              <a:buFont typeface="Arial"/>
              <a:buChar char="•"/>
            </a:pPr>
            <a:r>
              <a:rPr lang="en-US" b="true" sz="1890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Filter Feature for Ailments: 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A dedicated </a:t>
            </a:r>
            <a:r>
              <a:rPr lang="en-US" b="true" sz="189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filter allows users to quickly find herbs 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that can cure specific ailments such as cough, cold, or fever. This feature enhances user experience by providing targeted information on natural remedies.</a:t>
            </a:r>
          </a:p>
          <a:p>
            <a:pPr algn="just" marL="342054" indent="-171027" lvl="1">
              <a:lnSpc>
                <a:spcPts val="2268"/>
              </a:lnSpc>
              <a:buFont typeface="Arial"/>
              <a:buChar char="•"/>
            </a:pPr>
            <a:r>
              <a:rPr lang="en-US" b="true" sz="1890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Augmented Reality (AR) Experience: </a:t>
            </a:r>
            <a:r>
              <a:rPr lang="en-US" b="true" sz="1890" i="true" u="sng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 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An </a:t>
            </a:r>
            <a:r>
              <a:rPr lang="en-US" b="true" sz="189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AR feature 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brings plants to life by allowing users to access their camera and </a:t>
            </a:r>
            <a:r>
              <a:rPr lang="en-US" b="true" sz="189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display fun 3D models of plants 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on any background, making learning about herbal remedies an interactive and immersive experience.</a:t>
            </a:r>
          </a:p>
          <a:p>
            <a:pPr algn="just" marL="342054" indent="-171027" lvl="1">
              <a:lnSpc>
                <a:spcPts val="2268"/>
              </a:lnSpc>
              <a:buFont typeface="Arial"/>
              <a:buChar char="•"/>
            </a:pPr>
            <a:r>
              <a:rPr lang="en-US" b="true" sz="1890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Fun Quiz Session: 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An interactive </a:t>
            </a:r>
            <a:r>
              <a:rPr lang="en-US" b="true" sz="189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quiz session lets users test their knowledge of herbal plants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, making learning enjoyable while reinforcing key information about natural remedies.</a:t>
            </a:r>
          </a:p>
          <a:p>
            <a:pPr algn="just" marL="341814" indent="-170907" lvl="1">
              <a:lnSpc>
                <a:spcPts val="2268"/>
              </a:lnSpc>
              <a:buFont typeface="Arial"/>
              <a:buChar char="•"/>
            </a:pPr>
            <a:r>
              <a:rPr lang="en-US" b="true" sz="1890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Gamification:</a:t>
            </a:r>
            <a:r>
              <a:rPr lang="en-US" b="true" sz="189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The </a:t>
            </a:r>
            <a:r>
              <a:rPr lang="en-US" b="true" sz="189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virtual open-world game 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encourages users to explore the plant kingdom actively, which improves engagement and retention</a:t>
            </a:r>
          </a:p>
          <a:p>
            <a:pPr algn="just" marL="342054" indent="-171027" lvl="1">
              <a:lnSpc>
                <a:spcPts val="2268"/>
              </a:lnSpc>
              <a:buFont typeface="Arial"/>
              <a:buChar char="•"/>
            </a:pPr>
            <a:r>
              <a:rPr lang="en-US" b="true" sz="1890" i="true" u="sng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AI chatbot (Sushruta) :</a:t>
            </a:r>
            <a:r>
              <a:rPr lang="en-US" sz="189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 Provides real time conversational assistance for anything about plants and herbs</a:t>
            </a:r>
          </a:p>
          <a:p>
            <a:pPr algn="l" marL="342054" indent="-171027" lvl="1">
              <a:lnSpc>
                <a:spcPts val="2268"/>
              </a:lnSpc>
            </a:pP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  <a:r>
              <a:rPr lang="en-US" b="true" sz="2205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FEATURES TO BE ADDED</a:t>
            </a:r>
          </a:p>
          <a:p>
            <a:pPr algn="l">
              <a:lnSpc>
                <a:spcPts val="2646"/>
              </a:lnSpc>
            </a:pPr>
          </a:p>
          <a:p>
            <a:pPr algn="just" marL="399063" indent="-199532" lvl="1">
              <a:lnSpc>
                <a:spcPts val="2646"/>
              </a:lnSpc>
              <a:buFont typeface="Arial"/>
              <a:buChar char="•"/>
            </a:pPr>
            <a:r>
              <a:rPr lang="en-US" b="true" sz="2205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Verified User Contributions: </a:t>
            </a:r>
            <a:r>
              <a:rPr lang="en-US" sz="2205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Verified users can contribute to the database, fostering </a:t>
            </a:r>
            <a:r>
              <a:rPr lang="en-US" b="true" sz="2205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community collaboration and knowledge sharing.</a:t>
            </a:r>
          </a:p>
          <a:p>
            <a:pPr algn="just" marL="399063" indent="-199532" lvl="1">
              <a:lnSpc>
                <a:spcPts val="2646"/>
              </a:lnSpc>
              <a:buFont typeface="Arial"/>
              <a:buChar char="•"/>
            </a:pPr>
            <a:r>
              <a:rPr lang="en-US" b="true" sz="2205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Reverse Image Search:  </a:t>
            </a:r>
            <a:r>
              <a:rPr lang="en-US" sz="2205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Helps users quickly </a:t>
            </a:r>
            <a:r>
              <a:rPr lang="en-US" b="true" sz="2205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identify plants and herbs</a:t>
            </a:r>
            <a:r>
              <a:rPr lang="en-US" sz="2205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.</a:t>
            </a:r>
          </a:p>
          <a:p>
            <a:pPr algn="l" marL="399063" indent="-199532" lvl="1">
              <a:lnSpc>
                <a:spcPts val="2646"/>
              </a:lnSpc>
              <a:buFont typeface="Arial"/>
              <a:buChar char="•"/>
            </a:pPr>
            <a:r>
              <a:rPr lang="en-US" b="true" sz="2205" spc="20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Herb Suggestion System</a:t>
            </a:r>
            <a:r>
              <a:rPr lang="en-US" b="true" sz="2205" i="true" spc="20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: </a:t>
            </a:r>
            <a:r>
              <a:rPr lang="en-US" sz="2205" i="true" spc="20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A tag-based herb suggestion system </a:t>
            </a:r>
            <a:r>
              <a:rPr lang="en-US" b="true" sz="2205" i="true" spc="20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suggests herbs to users </a:t>
            </a:r>
            <a:r>
              <a:rPr lang="en-US" sz="2205" i="true" spc="20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based on specific properties and benefits</a:t>
            </a:r>
            <a:r>
              <a:rPr lang="en-US" sz="2205" spc="2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97840" y="9765982"/>
            <a:ext cx="40843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2980" y="112395"/>
            <a:ext cx="16276320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2915" y="2791714"/>
            <a:ext cx="11100429" cy="200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Programming Language &amp; Technologies: 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2666700" y="3889492"/>
            <a:ext cx="2555026" cy="4040084"/>
            <a:chOff x="0" y="0"/>
            <a:chExt cx="3406702" cy="53867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06648" cy="5386832"/>
            </a:xfrm>
            <a:custGeom>
              <a:avLst/>
              <a:gdLst/>
              <a:ahLst/>
              <a:cxnLst/>
              <a:rect r="r" b="b" t="t" l="l"/>
              <a:pathLst>
                <a:path h="5386832" w="3406648">
                  <a:moveTo>
                    <a:pt x="0" y="0"/>
                  </a:moveTo>
                  <a:lnTo>
                    <a:pt x="3406648" y="0"/>
                  </a:lnTo>
                  <a:lnTo>
                    <a:pt x="3406648" y="5386832"/>
                  </a:lnTo>
                  <a:lnTo>
                    <a:pt x="0" y="53868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406702" cy="54439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HTML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CSS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JS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Sketchfab 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Skypack</a:t>
              </a:r>
            </a:p>
            <a:p>
              <a:pPr algn="ctr" marL="488632" indent="-244316" lvl="1">
                <a:lnSpc>
                  <a:spcPts val="32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889020" y="8988751"/>
            <a:ext cx="3898149" cy="454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61"/>
              </a:lnSpc>
            </a:pPr>
            <a:r>
              <a:rPr lang="en-US" sz="1717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Freeform 9" id="9" descr="Amazingly Useful HTML, CSS and JavaScript Tools and Libraries | by Bradley  Nice | Level Up! | Medium"/>
          <p:cNvSpPr/>
          <p:nvPr/>
        </p:nvSpPr>
        <p:spPr>
          <a:xfrm flipH="false" flipV="false" rot="0">
            <a:off x="11185865" y="2375817"/>
            <a:ext cx="2817571" cy="1562872"/>
          </a:xfrm>
          <a:custGeom>
            <a:avLst/>
            <a:gdLst/>
            <a:ahLst/>
            <a:cxnLst/>
            <a:rect r="r" b="b" t="t" l="l"/>
            <a:pathLst>
              <a:path h="1562872" w="2817571">
                <a:moveTo>
                  <a:pt x="0" y="0"/>
                </a:moveTo>
                <a:lnTo>
                  <a:pt x="2817571" y="0"/>
                </a:lnTo>
                <a:lnTo>
                  <a:pt x="2817571" y="1562871"/>
                </a:lnTo>
                <a:lnTo>
                  <a:pt x="0" y="1562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016132" y="2620707"/>
            <a:ext cx="1856491" cy="1856491"/>
          </a:xfrm>
          <a:custGeom>
            <a:avLst/>
            <a:gdLst/>
            <a:ahLst/>
            <a:cxnLst/>
            <a:rect r="r" b="b" t="t" l="l"/>
            <a:pathLst>
              <a:path h="1856491" w="1856491">
                <a:moveTo>
                  <a:pt x="0" y="0"/>
                </a:moveTo>
                <a:lnTo>
                  <a:pt x="1856491" y="0"/>
                </a:lnTo>
                <a:lnTo>
                  <a:pt x="1856491" y="1856491"/>
                </a:lnTo>
                <a:lnTo>
                  <a:pt x="0" y="18564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 descr="Logos, Branding, &amp; Press Kit - Sketchfab"/>
          <p:cNvSpPr/>
          <p:nvPr/>
        </p:nvSpPr>
        <p:spPr>
          <a:xfrm flipH="false" flipV="false" rot="0">
            <a:off x="11253480" y="4328543"/>
            <a:ext cx="3482170" cy="720449"/>
          </a:xfrm>
          <a:custGeom>
            <a:avLst/>
            <a:gdLst/>
            <a:ahLst/>
            <a:cxnLst/>
            <a:rect r="r" b="b" t="t" l="l"/>
            <a:pathLst>
              <a:path h="720449" w="3482170">
                <a:moveTo>
                  <a:pt x="0" y="0"/>
                </a:moveTo>
                <a:lnTo>
                  <a:pt x="3482170" y="0"/>
                </a:lnTo>
                <a:lnTo>
                  <a:pt x="3482170" y="720449"/>
                </a:lnTo>
                <a:lnTo>
                  <a:pt x="0" y="7204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 descr="Skypack: search millions of open source JavaScript packages"/>
          <p:cNvSpPr/>
          <p:nvPr/>
        </p:nvSpPr>
        <p:spPr>
          <a:xfrm flipH="false" flipV="false" rot="0">
            <a:off x="11597963" y="5828702"/>
            <a:ext cx="1993375" cy="1328916"/>
          </a:xfrm>
          <a:custGeom>
            <a:avLst/>
            <a:gdLst/>
            <a:ahLst/>
            <a:cxnLst/>
            <a:rect r="r" b="b" t="t" l="l"/>
            <a:pathLst>
              <a:path h="1328916" w="1993375">
                <a:moveTo>
                  <a:pt x="0" y="0"/>
                </a:moveTo>
                <a:lnTo>
                  <a:pt x="1993374" y="0"/>
                </a:lnTo>
                <a:lnTo>
                  <a:pt x="1993374" y="1328917"/>
                </a:lnTo>
                <a:lnTo>
                  <a:pt x="0" y="13289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 descr="What Is Node.js Framework? - Blog"/>
          <p:cNvSpPr/>
          <p:nvPr/>
        </p:nvSpPr>
        <p:spPr>
          <a:xfrm flipH="false" flipV="false" rot="0">
            <a:off x="14838094" y="5257674"/>
            <a:ext cx="1740534" cy="1303720"/>
          </a:xfrm>
          <a:custGeom>
            <a:avLst/>
            <a:gdLst/>
            <a:ahLst/>
            <a:cxnLst/>
            <a:rect r="r" b="b" t="t" l="l"/>
            <a:pathLst>
              <a:path h="1303720" w="1740534">
                <a:moveTo>
                  <a:pt x="0" y="0"/>
                </a:moveTo>
                <a:lnTo>
                  <a:pt x="1740534" y="0"/>
                </a:lnTo>
                <a:lnTo>
                  <a:pt x="1740534" y="1303720"/>
                </a:lnTo>
                <a:lnTo>
                  <a:pt x="0" y="13037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 descr="Unity (game engine) - Wikipedia"/>
          <p:cNvSpPr/>
          <p:nvPr/>
        </p:nvSpPr>
        <p:spPr>
          <a:xfrm flipH="false" flipV="false" rot="0">
            <a:off x="11582465" y="7591707"/>
            <a:ext cx="2438564" cy="896337"/>
          </a:xfrm>
          <a:custGeom>
            <a:avLst/>
            <a:gdLst/>
            <a:ahLst/>
            <a:cxnLst/>
            <a:rect r="r" b="b" t="t" l="l"/>
            <a:pathLst>
              <a:path h="896337" w="2438564">
                <a:moveTo>
                  <a:pt x="0" y="0"/>
                </a:moveTo>
                <a:lnTo>
                  <a:pt x="2438564" y="0"/>
                </a:lnTo>
                <a:lnTo>
                  <a:pt x="2438564" y="896337"/>
                </a:lnTo>
                <a:lnTo>
                  <a:pt x="0" y="8963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 descr="WebGL - Wikipedia"/>
          <p:cNvSpPr/>
          <p:nvPr/>
        </p:nvSpPr>
        <p:spPr>
          <a:xfrm flipH="false" flipV="false" rot="0">
            <a:off x="14611442" y="7380339"/>
            <a:ext cx="2665872" cy="1113981"/>
          </a:xfrm>
          <a:custGeom>
            <a:avLst/>
            <a:gdLst/>
            <a:ahLst/>
            <a:cxnLst/>
            <a:rect r="r" b="b" t="t" l="l"/>
            <a:pathLst>
              <a:path h="1113981" w="2665872">
                <a:moveTo>
                  <a:pt x="0" y="0"/>
                </a:moveTo>
                <a:lnTo>
                  <a:pt x="2665872" y="0"/>
                </a:lnTo>
                <a:lnTo>
                  <a:pt x="2665872" y="1113980"/>
                </a:lnTo>
                <a:lnTo>
                  <a:pt x="0" y="1113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550308" y="3889492"/>
            <a:ext cx="2555027" cy="4040084"/>
            <a:chOff x="0" y="0"/>
            <a:chExt cx="3406702" cy="538677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406648" cy="5386832"/>
            </a:xfrm>
            <a:custGeom>
              <a:avLst/>
              <a:gdLst/>
              <a:ahLst/>
              <a:cxnLst/>
              <a:rect r="r" b="b" t="t" l="l"/>
              <a:pathLst>
                <a:path h="5386832" w="3406648">
                  <a:moveTo>
                    <a:pt x="0" y="0"/>
                  </a:moveTo>
                  <a:lnTo>
                    <a:pt x="3406648" y="0"/>
                  </a:lnTo>
                  <a:lnTo>
                    <a:pt x="3406648" y="5386832"/>
                  </a:lnTo>
                  <a:lnTo>
                    <a:pt x="0" y="53868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3406702" cy="54439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WebGL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Unity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SQL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Node.js </a:t>
              </a:r>
            </a:p>
            <a:p>
              <a:pPr algn="l">
                <a:lnSpc>
                  <a:spcPts val="3240"/>
                </a:lnSpc>
              </a:pPr>
            </a:p>
            <a:p>
              <a:pPr algn="ctr" marL="488632" indent="-244316" lvl="1">
                <a:lnSpc>
                  <a:spcPts val="324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2980" y="299191"/>
            <a:ext cx="16276320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74038" y="1751115"/>
            <a:ext cx="13598855" cy="870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Feasibility of the Idea:</a:t>
            </a:r>
          </a:p>
          <a:p>
            <a:pPr algn="just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Technological</a:t>
            </a: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 Feasibility:</a:t>
            </a:r>
            <a:r>
              <a:rPr lang="en-US" sz="300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 Advances in technology support interactive 3D models and multimedia content.</a:t>
            </a:r>
          </a:p>
          <a:p>
            <a:pPr algn="just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Growing Demand:</a:t>
            </a:r>
            <a:r>
              <a:rPr lang="en-US" sz="300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 Rising interest in digital learning tools and accessible educational resources.</a:t>
            </a:r>
          </a:p>
          <a:p>
            <a:pPr algn="just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Widespread Use:</a:t>
            </a:r>
            <a:r>
              <a:rPr lang="en-US" sz="300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 Increased use of internet-connected devices enhances accessibility.</a:t>
            </a:r>
          </a:p>
          <a:p>
            <a:pPr algn="just" marL="542925" indent="-271462" lvl="1">
              <a:lnSpc>
                <a:spcPts val="3600"/>
              </a:lnSpc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Technical Complexity</a:t>
            </a:r>
          </a:p>
          <a:p>
            <a:pPr algn="just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Content Accuracy</a:t>
            </a:r>
          </a:p>
          <a:p>
            <a:pPr algn="just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User Experience</a:t>
            </a:r>
          </a:p>
          <a:p>
            <a:pPr algn="just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Accessibility</a:t>
            </a:r>
          </a:p>
          <a:p>
            <a:pPr algn="just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Maintenance and Updates</a:t>
            </a:r>
          </a:p>
          <a:p>
            <a:pPr algn="just" marL="542925" indent="-271462" lvl="1">
              <a:lnSpc>
                <a:spcPts val="3600"/>
              </a:lnSpc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Strategies for Overcoming These Challenges:</a:t>
            </a:r>
          </a:p>
          <a:p>
            <a:pPr algn="just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 i="true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Optimize the platform for various devices and internet speeds by implementing responsive design and providing lower-resolution options.  Consider offline access for essential content.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</a:p>
          <a:p>
            <a:pPr algn="just" marL="542925" indent="-271462" lvl="1">
              <a:lnSpc>
                <a:spcPts val="36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197840" y="9561200"/>
            <a:ext cx="40843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2980" y="400293"/>
            <a:ext cx="16276320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BENEFITS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97840" y="9561200"/>
            <a:ext cx="40843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2788" y="2657024"/>
            <a:ext cx="15526512" cy="601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1.Educational Value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Interactive features like the herbal quiz, AR-VR models, and virtual game enhance learning and engagement, making plant recognition fun and immersive.</a:t>
            </a:r>
          </a:p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2.Health Awareness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The search and filter option for diseases promotes natural health by helping users explore medicinal herbs and their benefits for various conditions.</a:t>
            </a:r>
          </a:p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3.Biodiversity &amp; Conservation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Maps showing the distribution of herbs across India highlight the country's rich biodiversity, encouraging the conservation of medicinal plants and traditional knowledge.</a:t>
            </a:r>
          </a:p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4.Cultural Preservation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The focus on indigenous herbs supports the preservation of cultural practices and traditional medicine.</a:t>
            </a:r>
          </a:p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5.Technological Innovation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By integrating AR-VR with herbal learning, the project stands out as an innovative fusion of technology and traditional herbal knowledge.</a:t>
            </a:r>
          </a:p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6.User Engagement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Gamified learning and interactive features increase user retention and appeal to a wide audience, from students to herbal enthusiasts.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5568"/>
            <a:ext cx="16276320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 AND 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27765" y="2507560"/>
            <a:ext cx="13895070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3D models and References:	 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Data: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	</a:t>
            </a:r>
            <a:r>
              <a:rPr lang="en-US" b="true" sz="3000" u="sng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  <a:hlinkClick r:id="rId4" tooltip="https://bsi.gov.in/page/en/medicinal-plant-database"/>
              </a:rPr>
              <a:t>https://bsi.gov.in/page/en/medicinal-plant-database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197840" y="9561200"/>
            <a:ext cx="40843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82626" y="3509396"/>
            <a:ext cx="9878858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 u="sng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  <a:hlinkClick r:id="rId5" tooltip="https://sketchfab.com/sarvagnavemulaaimg/collections/herbal-trees-9063258a34d84299ba7c710d979443d0%20https:/planner5d.com/use/garden-plannerhttps:/flowerbed.metademolab.com/"/>
              </a:rPr>
              <a:t>https://sketchfab.com/sarvagnavemulaaimg/collections/herbal-trees-9063258a34d84299ba7c710d979443d0%20</a:t>
            </a:r>
          </a:p>
          <a:p>
            <a:pPr algn="l">
              <a:lnSpc>
                <a:spcPts val="4200"/>
              </a:lnSpc>
            </a:pPr>
            <a:r>
              <a:rPr lang="en-US" b="true" sz="3000" u="sng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  <a:hlinkClick r:id="rId6" tooltip="https://sketchfab.com/sarvagnavemulaaimg/collections/herbal-trees-9063258a34d84299ba7c710d979443d0%20https:/planner5d.com/use/garden-plannerhttps:/flowerbed.metademolab.com/"/>
              </a:rPr>
              <a:t>https:/planner5d.com/use/garden-plannerhttps:/flowerbed.metademolab.com/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32274" y="5677777"/>
            <a:ext cx="2823453" cy="2948776"/>
          </a:xfrm>
          <a:custGeom>
            <a:avLst/>
            <a:gdLst/>
            <a:ahLst/>
            <a:cxnLst/>
            <a:rect r="r" b="b" t="t" l="l"/>
            <a:pathLst>
              <a:path h="2948776" w="2823453">
                <a:moveTo>
                  <a:pt x="0" y="0"/>
                </a:moveTo>
                <a:lnTo>
                  <a:pt x="2823452" y="0"/>
                </a:lnTo>
                <a:lnTo>
                  <a:pt x="2823452" y="2948776"/>
                </a:lnTo>
                <a:lnTo>
                  <a:pt x="0" y="2948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08394" y="4071149"/>
            <a:ext cx="5871212" cy="308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0"/>
              </a:lnSpc>
            </a:pPr>
            <a:r>
              <a:rPr lang="en-US" sz="95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algn="ctr">
              <a:lnSpc>
                <a:spcPts val="114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DAGVfg3YdJ4</dc:identifier>
  <dcterms:modified xsi:type="dcterms:W3CDTF">2011-08-01T06:04:30Z</dcterms:modified>
  <cp:revision>1</cp:revision>
  <dc:title>TEJASTRIX.pptx</dc:title>
</cp:coreProperties>
</file>