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8" r:id="rId4"/>
    <p:sldId id="259" r:id="rId5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7" r:id="rId20"/>
    <p:sldId id="278" r:id="rId21"/>
    <p:sldId id="281" r:id="rId22"/>
    <p:sldId id="285" r:id="rId23"/>
    <p:sldId id="287" r:id="rId24"/>
    <p:sldId id="291" r:id="rId25"/>
    <p:sldId id="292" r:id="rId26"/>
    <p:sldId id="293" r:id="rId27"/>
    <p:sldId id="296" r:id="rId28"/>
    <p:sldId id="297" r:id="rId29"/>
    <p:sldId id="298" r:id="rId30"/>
    <p:sldId id="299" r:id="rId31"/>
    <p:sldId id="300" r:id="rId32"/>
    <p:sldId id="301" r:id="rId33"/>
    <p:sldId id="305" r:id="rId34"/>
    <p:sldId id="307" r:id="rId35"/>
    <p:sldId id="308" r:id="rId36"/>
    <p:sldId id="312" r:id="rId37"/>
    <p:sldId id="313" r:id="rId38"/>
    <p:sldId id="314" r:id="rId39"/>
    <p:sldId id="315" r:id="rId40"/>
    <p:sldId id="316" r:id="rId41"/>
    <p:sldId id="317" r:id="rId42"/>
    <p:sldId id="319" r:id="rId43"/>
    <p:sldId id="321" r:id="rId44"/>
    <p:sldId id="322" r:id="rId45"/>
    <p:sldId id="323" r:id="rId46"/>
    <p:sldId id="324" r:id="rId47"/>
    <p:sldId id="334" r:id="rId48"/>
    <p:sldId id="335" r:id="rId4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70" autoAdjust="0"/>
  </p:normalViewPr>
  <p:slideViewPr>
    <p:cSldViewPr>
      <p:cViewPr varScale="1">
        <p:scale>
          <a:sx n="63" d="100"/>
          <a:sy n="63" d="100"/>
        </p:scale>
        <p:origin x="157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DAB73-E9B4-4816-BFC1-B378201354F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A84DA-5541-40AB-92AF-60E046E0B2D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A84DA-5541-40AB-92AF-60E046E0B2D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A84DA-5541-40AB-92AF-60E046E0B2D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A84DA-5541-40AB-92AF-60E046E0B2D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A84DA-5541-40AB-92AF-60E046E0B2D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A84DA-5541-40AB-92AF-60E046E0B2D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A84DA-5541-40AB-92AF-60E046E0B2D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CC0066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CC0066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CC0066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047"/>
            <a:ext cx="9111996" cy="68549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254" y="466470"/>
            <a:ext cx="228549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1">
                <a:solidFill>
                  <a:srgbClr val="CC0066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264" y="2287015"/>
            <a:ext cx="8634095" cy="2985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hyperlink" Target="http://en.wikipedia.org/wiki/Nephrotoxic" TargetMode="External"/><Relationship Id="rId8" Type="http://schemas.openxmlformats.org/officeDocument/2006/relationships/hyperlink" Target="http://en.wikipedia.org/wiki/Staphylococcus_aureus" TargetMode="External"/><Relationship Id="rId7" Type="http://schemas.openxmlformats.org/officeDocument/2006/relationships/hyperlink" Target="http://en.wikipedia.org/wiki/Penicillin" TargetMode="External"/><Relationship Id="rId6" Type="http://schemas.openxmlformats.org/officeDocument/2006/relationships/hyperlink" Target="http://en.wikipedia.org/wiki/Bacteria" TargetMode="External"/><Relationship Id="rId5" Type="http://schemas.openxmlformats.org/officeDocument/2006/relationships/hyperlink" Target="http://en.wikipedia.org/wiki/Gram-positive" TargetMode="External"/><Relationship Id="rId4" Type="http://schemas.openxmlformats.org/officeDocument/2006/relationships/hyperlink" Target="http://en.wikipedia.org/wiki/Glycopeptide_antibiotic" TargetMode="External"/><Relationship Id="rId3" Type="http://schemas.openxmlformats.org/officeDocument/2006/relationships/hyperlink" Target="http://en.wikipedia.org/wiki/Bacterial" TargetMode="External"/><Relationship Id="rId2" Type="http://schemas.openxmlformats.org/officeDocument/2006/relationships/hyperlink" Target="http://en.wikipedia.org/wiki/Antibiotic" TargetMode="Externa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2.xml"/><Relationship Id="rId10" Type="http://schemas.openxmlformats.org/officeDocument/2006/relationships/hyperlink" Target="http://en.wikipedia.org/wiki/Ototoxic" TargetMode="External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6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7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image" Target="../media/image38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2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4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7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8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600" y="4191000"/>
            <a:ext cx="5995861" cy="2496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382651"/>
            <a:ext cx="7010400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-5" dirty="0">
                <a:solidFill>
                  <a:srgbClr val="C00000"/>
                </a:solidFill>
              </a:rPr>
              <a:t>DRUGS </a:t>
            </a:r>
            <a:r>
              <a:rPr lang="en-US" sz="7200" dirty="0">
                <a:solidFill>
                  <a:srgbClr val="C00000"/>
                </a:solidFill>
              </a:rPr>
              <a:t>IN</a:t>
            </a:r>
            <a:r>
              <a:rPr lang="en-US" sz="7200" spc="-80" dirty="0">
                <a:solidFill>
                  <a:srgbClr val="C00000"/>
                </a:solidFill>
              </a:rPr>
              <a:t> </a:t>
            </a:r>
            <a:r>
              <a:rPr lang="en-US" sz="7200" spc="-10" dirty="0">
                <a:solidFill>
                  <a:srgbClr val="C00000"/>
                </a:solidFill>
              </a:rPr>
              <a:t>DENTISTRY</a:t>
            </a:r>
            <a:br>
              <a:rPr lang="en-US" sz="7200" spc="-10" dirty="0">
                <a:solidFill>
                  <a:srgbClr val="C00000"/>
                </a:solidFill>
              </a:rPr>
            </a:br>
            <a:br>
              <a:rPr lang="en-US" sz="7200" spc="-10" dirty="0">
                <a:solidFill>
                  <a:srgbClr val="C00000"/>
                </a:solidFill>
              </a:rPr>
            </a:br>
            <a:r>
              <a:rPr lang="en-US" sz="2400" spc="-10" dirty="0">
                <a:solidFill>
                  <a:srgbClr val="C00000"/>
                </a:solidFill>
              </a:rPr>
              <a:t>BUSHRA IMDAD (M.PHILL Fellow)</a:t>
            </a:r>
            <a:br>
              <a:rPr lang="en-US" sz="2400" spc="-10" dirty="0">
                <a:solidFill>
                  <a:srgbClr val="C00000"/>
                </a:solidFill>
              </a:rPr>
            </a:br>
            <a:r>
              <a:rPr lang="en-US" sz="2400" spc="-10" dirty="0">
                <a:solidFill>
                  <a:srgbClr val="C00000"/>
                </a:solidFill>
              </a:rPr>
              <a:t>INSTRUCTOR </a:t>
            </a:r>
            <a:br>
              <a:rPr lang="en-US" sz="2400" spc="-10" dirty="0">
                <a:solidFill>
                  <a:srgbClr val="C00000"/>
                </a:solidFill>
              </a:rPr>
            </a:br>
            <a:r>
              <a:rPr lang="en-US" sz="2400" spc="-10" dirty="0">
                <a:solidFill>
                  <a:srgbClr val="C00000"/>
                </a:solidFill>
              </a:rPr>
              <a:t>SDCP, DUHS</a:t>
            </a:r>
            <a:endParaRPr lang="en-US" sz="7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2605" y="163355"/>
            <a:ext cx="3657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5" dirty="0"/>
              <a:t>A</a:t>
            </a:r>
            <a:r>
              <a:rPr spc="-15" dirty="0"/>
              <a:t>moxicillin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80264" y="853287"/>
            <a:ext cx="7991475" cy="4950266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3200" b="1" spc="-5" dirty="0">
                <a:latin typeface="Carlito"/>
                <a:cs typeface="Carlito"/>
              </a:rPr>
              <a:t>Indications</a:t>
            </a:r>
            <a:endParaRPr sz="3200" dirty="0">
              <a:latin typeface="Carlito"/>
              <a:cs typeface="Carlito"/>
            </a:endParaRPr>
          </a:p>
          <a:p>
            <a:pPr marL="469900" marR="5080" indent="-457200">
              <a:lnSpc>
                <a:spcPts val="3820"/>
              </a:lnSpc>
              <a:spcBef>
                <a:spcPts val="940"/>
              </a:spcBef>
              <a:buFont typeface="Wingdings" panose="05000000000000000000" pitchFamily="2" charset="2"/>
              <a:buChar char="Ø"/>
            </a:pPr>
            <a:r>
              <a:rPr sz="2800" spc="-5" dirty="0">
                <a:latin typeface="Carlito"/>
                <a:cs typeface="Carlito"/>
              </a:rPr>
              <a:t>Used </a:t>
            </a:r>
            <a:r>
              <a:rPr sz="2800" spc="-25" dirty="0">
                <a:latin typeface="Carlito"/>
                <a:cs typeface="Carlito"/>
              </a:rPr>
              <a:t>to </a:t>
            </a:r>
            <a:r>
              <a:rPr sz="2800" spc="-15" dirty="0">
                <a:latin typeface="Carlito"/>
                <a:cs typeface="Carlito"/>
              </a:rPr>
              <a:t>treat </a:t>
            </a:r>
            <a:r>
              <a:rPr sz="2800" spc="-5" dirty="0">
                <a:latin typeface="Carlito"/>
                <a:cs typeface="Carlito"/>
              </a:rPr>
              <a:t>bacterial </a:t>
            </a:r>
            <a:r>
              <a:rPr sz="2800" spc="-15" dirty="0">
                <a:latin typeface="Carlito"/>
                <a:cs typeface="Carlito"/>
              </a:rPr>
              <a:t>infection </a:t>
            </a:r>
            <a:r>
              <a:rPr sz="2800" spc="-5" dirty="0">
                <a:latin typeface="Carlito"/>
                <a:cs typeface="Carlito"/>
              </a:rPr>
              <a:t>such </a:t>
            </a:r>
            <a:r>
              <a:rPr sz="2800" dirty="0">
                <a:latin typeface="Carlito"/>
                <a:cs typeface="Carlito"/>
              </a:rPr>
              <a:t>as a </a:t>
            </a:r>
            <a:r>
              <a:rPr sz="2800" spc="-15" dirty="0">
                <a:latin typeface="Carlito"/>
                <a:cs typeface="Carlito"/>
              </a:rPr>
              <a:t>dental  </a:t>
            </a:r>
            <a:r>
              <a:rPr sz="2800" spc="-5" dirty="0">
                <a:latin typeface="Carlito"/>
                <a:cs typeface="Carlito"/>
              </a:rPr>
              <a:t>abscess. </a:t>
            </a:r>
            <a:r>
              <a:rPr sz="2800" dirty="0">
                <a:latin typeface="Carlito"/>
                <a:cs typeface="Carlito"/>
              </a:rPr>
              <a:t>Used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prophylactically</a:t>
            </a:r>
            <a:r>
              <a:rPr lang="en-US" sz="2800" spc="-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prevention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infective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endocarditis</a:t>
            </a:r>
            <a:endParaRPr lang="en-US"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200" b="1" spc="-10" dirty="0">
                <a:latin typeface="Carlito"/>
                <a:cs typeface="Carlito"/>
              </a:rPr>
              <a:t>Contraindications</a:t>
            </a:r>
            <a:endParaRPr sz="3200" dirty="0">
              <a:latin typeface="Carlito"/>
              <a:cs typeface="Carlito"/>
            </a:endParaRPr>
          </a:p>
          <a:p>
            <a:pPr marL="237490">
              <a:lnSpc>
                <a:spcPts val="2860"/>
              </a:lnSpc>
              <a:spcBef>
                <a:spcPts val="45"/>
              </a:spcBef>
            </a:pPr>
            <a:r>
              <a:rPr sz="2800" spc="-15" dirty="0">
                <a:latin typeface="Carlito"/>
                <a:cs typeface="Carlito"/>
              </a:rPr>
              <a:t>Hypersensitivity.</a:t>
            </a:r>
            <a:endParaRPr sz="2800" dirty="0">
              <a:latin typeface="Carlito"/>
              <a:cs typeface="Carlito"/>
            </a:endParaRPr>
          </a:p>
          <a:p>
            <a:pPr marL="237490">
              <a:lnSpc>
                <a:spcPts val="3820"/>
              </a:lnSpc>
            </a:pPr>
            <a:r>
              <a:rPr sz="3200" b="1" spc="-5" dirty="0">
                <a:latin typeface="Carlito"/>
                <a:cs typeface="Carlito"/>
              </a:rPr>
              <a:t>Precautions</a:t>
            </a:r>
            <a:endParaRPr sz="3200" dirty="0">
              <a:latin typeface="Carlito"/>
              <a:cs typeface="Carlito"/>
            </a:endParaRPr>
          </a:p>
          <a:p>
            <a:pPr marL="694690" marR="5835650" indent="-457200">
              <a:lnSpc>
                <a:spcPct val="101000"/>
              </a:lnSpc>
              <a:spcBef>
                <a:spcPts val="20"/>
              </a:spcBef>
              <a:buFont typeface="Wingdings" panose="05000000000000000000" pitchFamily="2" charset="2"/>
              <a:buChar char="Ø"/>
            </a:pPr>
            <a:r>
              <a:rPr sz="2800" spc="-10" dirty="0">
                <a:latin typeface="Carlito"/>
                <a:cs typeface="Carlito"/>
              </a:rPr>
              <a:t>Renal </a:t>
            </a:r>
            <a:r>
              <a:rPr lang="en-US" sz="2800" spc="-5" dirty="0">
                <a:latin typeface="Carlito"/>
                <a:cs typeface="Carlito"/>
              </a:rPr>
              <a:t>disease. </a:t>
            </a:r>
            <a:endParaRPr lang="en-US" sz="2800" spc="-5" dirty="0">
              <a:latin typeface="Carlito"/>
              <a:cs typeface="Carlito"/>
            </a:endParaRPr>
          </a:p>
          <a:p>
            <a:pPr marL="694690" marR="5835650" indent="-457200">
              <a:lnSpc>
                <a:spcPct val="101000"/>
              </a:lnSpc>
              <a:spcBef>
                <a:spcPts val="20"/>
              </a:spcBef>
              <a:buFont typeface="Wingdings" panose="05000000000000000000" pitchFamily="2" charset="2"/>
              <a:buChar char="Ø"/>
            </a:pPr>
            <a:r>
              <a:rPr sz="2800" spc="-20" dirty="0">
                <a:latin typeface="Carlito"/>
                <a:cs typeface="Carlito"/>
              </a:rPr>
              <a:t>fever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34611" y="3383279"/>
            <a:ext cx="4171189" cy="301752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03" y="0"/>
            <a:ext cx="9111995" cy="685799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264" y="1321384"/>
            <a:ext cx="7768336" cy="26488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2800" spc="-10" dirty="0">
                <a:latin typeface="Carlito"/>
                <a:cs typeface="Carlito"/>
              </a:rPr>
              <a:t>Glossitis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tongue </a:t>
            </a:r>
            <a:r>
              <a:rPr sz="2800" spc="-15" dirty="0">
                <a:latin typeface="Carlito"/>
                <a:cs typeface="Carlito"/>
              </a:rPr>
              <a:t>discolouration.  </a:t>
            </a:r>
            <a:endParaRPr lang="en-US" sz="2800" spc="-15" dirty="0">
              <a:latin typeface="Carlito"/>
              <a:cs typeface="Carlito"/>
            </a:endParaRPr>
          </a:p>
          <a:p>
            <a:pPr marL="469900" marR="508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2800" spc="-10" dirty="0">
                <a:latin typeface="Carlito"/>
                <a:cs typeface="Carlito"/>
              </a:rPr>
              <a:t>Candidiasis.</a:t>
            </a:r>
            <a:endParaRPr lang="en-US" sz="2800" dirty="0">
              <a:latin typeface="Carlito"/>
              <a:cs typeface="Carlito"/>
            </a:endParaRPr>
          </a:p>
          <a:p>
            <a:pPr marL="469900" marR="508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2800" spc="-25" dirty="0">
                <a:latin typeface="Carlito"/>
                <a:cs typeface="Carlito"/>
              </a:rPr>
              <a:t>Hypersensitivity.  </a:t>
            </a:r>
            <a:endParaRPr lang="en-US" sz="2800" spc="-25" dirty="0">
              <a:latin typeface="Carlito"/>
              <a:cs typeface="Carlito"/>
            </a:endParaRPr>
          </a:p>
          <a:p>
            <a:pPr marL="469900" marR="508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2800" spc="-20" dirty="0">
                <a:latin typeface="Carlito"/>
                <a:cs typeface="Carlito"/>
              </a:rPr>
              <a:t>Gastrointestinal </a:t>
            </a:r>
            <a:r>
              <a:rPr sz="2800" spc="-10" dirty="0">
                <a:latin typeface="Carlito"/>
                <a:cs typeface="Carlito"/>
              </a:rPr>
              <a:t>upset.  </a:t>
            </a:r>
            <a:endParaRPr lang="en-US" sz="2800" spc="-10" dirty="0">
              <a:latin typeface="Carlito"/>
              <a:cs typeface="Carlito"/>
            </a:endParaRPr>
          </a:p>
          <a:p>
            <a:pPr marL="469900" marR="508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2800" spc="-15" dirty="0">
                <a:latin typeface="Carlito"/>
                <a:cs typeface="Carlito"/>
              </a:rPr>
              <a:t>Pseudomembranous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colitis.</a:t>
            </a:r>
            <a:endParaRPr lang="en-US" sz="2800" dirty="0">
              <a:latin typeface="Carlito"/>
              <a:cs typeface="Carlito"/>
            </a:endParaRPr>
          </a:p>
          <a:p>
            <a:pPr marL="469900" marR="508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lang="en-US" sz="2800" spc="-10" dirty="0">
                <a:latin typeface="Carlito"/>
                <a:cs typeface="Carlito"/>
              </a:rPr>
              <a:t>Hypokalemia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0190" y="466725"/>
            <a:ext cx="429069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dirty="0">
                <a:latin typeface="Carlito"/>
                <a:cs typeface="Carlito"/>
              </a:rPr>
              <a:t>Side</a:t>
            </a:r>
            <a:r>
              <a:rPr i="0" spc="-70" dirty="0">
                <a:latin typeface="Carlito"/>
                <a:cs typeface="Carlito"/>
              </a:rPr>
              <a:t> </a:t>
            </a:r>
            <a:r>
              <a:rPr i="0" spc="-20" dirty="0">
                <a:latin typeface="Carlito"/>
                <a:cs typeface="Carlito"/>
              </a:rPr>
              <a:t>effect</a:t>
            </a:r>
            <a:endParaRPr i="0" spc="-2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76800" y="4069233"/>
            <a:ext cx="4126992" cy="2706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9410" y="466470"/>
            <a:ext cx="33508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Cephalosporin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613409" y="1828800"/>
            <a:ext cx="5636895" cy="25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lang="en-US" sz="2000" b="1" spc="-5" dirty="0">
                <a:latin typeface="Carlito"/>
                <a:cs typeface="Carlito"/>
              </a:rPr>
              <a:t>Indications</a:t>
            </a:r>
            <a:endParaRPr lang="en-US" sz="2000" dirty="0">
              <a:latin typeface="Carlito"/>
              <a:cs typeface="Carlito"/>
            </a:endParaRPr>
          </a:p>
          <a:p>
            <a:pPr marL="469900" marR="5080" indent="-457200">
              <a:lnSpc>
                <a:spcPts val="3820"/>
              </a:lnSpc>
              <a:spcBef>
                <a:spcPts val="940"/>
              </a:spcBef>
              <a:buFont typeface="Wingdings" panose="05000000000000000000" pitchFamily="2" charset="2"/>
              <a:buChar char="Ø"/>
            </a:pPr>
            <a:r>
              <a:rPr lang="en-US" sz="2800" spc="-5" dirty="0">
                <a:latin typeface="Carlito"/>
                <a:cs typeface="Carlito"/>
              </a:rPr>
              <a:t>Used </a:t>
            </a:r>
            <a:r>
              <a:rPr lang="en-US" sz="2800" spc="-25" dirty="0">
                <a:latin typeface="Carlito"/>
                <a:cs typeface="Carlito"/>
              </a:rPr>
              <a:t>to </a:t>
            </a:r>
            <a:r>
              <a:rPr lang="en-US" sz="2800" spc="-15" dirty="0">
                <a:latin typeface="Carlito"/>
                <a:cs typeface="Carlito"/>
              </a:rPr>
              <a:t>treat </a:t>
            </a:r>
            <a:r>
              <a:rPr lang="en-US" sz="2800" spc="-5" dirty="0">
                <a:latin typeface="Carlito"/>
                <a:cs typeface="Carlito"/>
              </a:rPr>
              <a:t>bacterial </a:t>
            </a:r>
            <a:r>
              <a:rPr lang="en-US" sz="2800" spc="-15" dirty="0">
                <a:latin typeface="Carlito"/>
                <a:cs typeface="Carlito"/>
              </a:rPr>
              <a:t>infection (Second Choice) less effect foe anaerobes.</a:t>
            </a:r>
            <a:endParaRPr lang="en-US" sz="2800" spc="-15" dirty="0">
              <a:latin typeface="Carlito"/>
              <a:cs typeface="Carlito"/>
            </a:endParaRPr>
          </a:p>
          <a:p>
            <a:pPr marL="469900" marR="5080" indent="-457200">
              <a:lnSpc>
                <a:spcPts val="3820"/>
              </a:lnSpc>
              <a:spcBef>
                <a:spcPts val="940"/>
              </a:spcBef>
              <a:buFont typeface="Wingdings" panose="05000000000000000000" pitchFamily="2" charset="2"/>
              <a:buChar char="Ø"/>
            </a:pPr>
            <a:r>
              <a:rPr lang="en-US" sz="2800" spc="-15" dirty="0">
                <a:latin typeface="Carlito"/>
              </a:rPr>
              <a:t>More resistance to penicillinase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64" y="594486"/>
            <a:ext cx="8340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C0066"/>
                </a:solidFill>
                <a:latin typeface="Carlito"/>
                <a:cs typeface="Carlito"/>
              </a:rPr>
              <a:t>*</a:t>
            </a:r>
            <a:r>
              <a:rPr sz="2400" spc="-5" dirty="0">
                <a:latin typeface="Carlito"/>
                <a:cs typeface="Carlito"/>
              </a:rPr>
              <a:t>Cephalosporins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bactericidal </a:t>
            </a:r>
            <a:r>
              <a:rPr sz="2400" spc="-10" dirty="0">
                <a:latin typeface="Carlito"/>
                <a:cs typeface="Carlito"/>
              </a:rPr>
              <a:t>agents </a:t>
            </a:r>
            <a:r>
              <a:rPr sz="2400" spc="-5" dirty="0">
                <a:latin typeface="Carlito"/>
                <a:cs typeface="Carlito"/>
              </a:rPr>
              <a:t>(which </a:t>
            </a:r>
            <a:r>
              <a:rPr sz="2400" dirty="0">
                <a:latin typeface="Carlito"/>
                <a:cs typeface="Carlito"/>
              </a:rPr>
              <a:t>means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they </a:t>
            </a:r>
            <a:r>
              <a:rPr sz="2400" dirty="0">
                <a:latin typeface="Carlito"/>
                <a:cs typeface="Carlito"/>
              </a:rPr>
              <a:t>kill  </a:t>
            </a:r>
            <a:r>
              <a:rPr sz="2400" spc="-5" dirty="0">
                <a:latin typeface="Carlito"/>
                <a:cs typeface="Carlito"/>
              </a:rPr>
              <a:t>bacteria</a:t>
            </a:r>
            <a:r>
              <a:rPr sz="1800" spc="-5" dirty="0"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475" y="1682750"/>
            <a:ext cx="399859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Side</a:t>
            </a:r>
            <a:r>
              <a:rPr sz="4000" spc="-65" dirty="0"/>
              <a:t> </a:t>
            </a:r>
            <a:r>
              <a:rPr sz="4000" spc="-25" dirty="0"/>
              <a:t>Effects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780415" indent="51435">
              <a:lnSpc>
                <a:spcPct val="100000"/>
              </a:lnSpc>
              <a:spcBef>
                <a:spcPts val="85"/>
              </a:spcBef>
            </a:pPr>
            <a:r>
              <a:rPr dirty="0"/>
              <a:t>mild </a:t>
            </a:r>
            <a:r>
              <a:rPr spc="-15" dirty="0"/>
              <a:t>stomach </a:t>
            </a:r>
            <a:r>
              <a:rPr spc="-10" dirty="0"/>
              <a:t>cramps </a:t>
            </a:r>
            <a:r>
              <a:rPr spc="-5" dirty="0"/>
              <a:t>or </a:t>
            </a:r>
            <a:r>
              <a:rPr spc="-10" dirty="0"/>
              <a:t>upset, </a:t>
            </a:r>
            <a:r>
              <a:rPr spc="-5" dirty="0"/>
              <a:t>nausea, vomiting, </a:t>
            </a:r>
            <a:r>
              <a:rPr dirty="0"/>
              <a:t>and </a:t>
            </a:r>
            <a:r>
              <a:rPr spc="-5" dirty="0"/>
              <a:t>diarrhea.  Cephalosporins </a:t>
            </a:r>
            <a:r>
              <a:rPr spc="-10" dirty="0"/>
              <a:t>can </a:t>
            </a:r>
            <a:r>
              <a:rPr dirty="0"/>
              <a:t>also </a:t>
            </a:r>
            <a:r>
              <a:rPr spc="-5" dirty="0"/>
              <a:t>cause </a:t>
            </a:r>
            <a:r>
              <a:rPr spc="-15" dirty="0"/>
              <a:t>overgrowth </a:t>
            </a:r>
            <a:r>
              <a:rPr spc="-5" dirty="0"/>
              <a:t>of fungus normally  </a:t>
            </a:r>
            <a:r>
              <a:rPr spc="-10" dirty="0"/>
              <a:t>present </a:t>
            </a:r>
            <a:r>
              <a:rPr dirty="0"/>
              <a:t>in the</a:t>
            </a:r>
            <a:r>
              <a:rPr spc="-5" dirty="0"/>
              <a:t> </a:t>
            </a:r>
            <a:r>
              <a:rPr spc="-35" dirty="0"/>
              <a:t>body.</a:t>
            </a:r>
            <a:endParaRPr spc="-35" dirty="0"/>
          </a:p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200" b="1" spc="-10" dirty="0">
                <a:solidFill>
                  <a:srgbClr val="CC0066"/>
                </a:solidFill>
                <a:latin typeface="Carlito"/>
                <a:cs typeface="Carlito"/>
              </a:rPr>
              <a:t>Cross </a:t>
            </a:r>
            <a:r>
              <a:rPr sz="3200" b="1" spc="-5" dirty="0">
                <a:solidFill>
                  <a:srgbClr val="CC0066"/>
                </a:solidFill>
                <a:latin typeface="Carlito"/>
                <a:cs typeface="Carlito"/>
              </a:rPr>
              <a:t>allergy with</a:t>
            </a:r>
            <a:r>
              <a:rPr sz="3200" b="1" spc="-35" dirty="0">
                <a:solidFill>
                  <a:srgbClr val="CC0066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CC0066"/>
                </a:solidFill>
                <a:latin typeface="Carlito"/>
                <a:cs typeface="Carlito"/>
              </a:rPr>
              <a:t>penicillins</a:t>
            </a:r>
            <a:endParaRPr sz="32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Because </a:t>
            </a:r>
            <a:r>
              <a:rPr dirty="0"/>
              <a:t>the </a:t>
            </a:r>
            <a:r>
              <a:rPr spc="-5" dirty="0"/>
              <a:t>cephalosporins </a:t>
            </a:r>
            <a:r>
              <a:rPr spc="-15" dirty="0"/>
              <a:t>are </a:t>
            </a:r>
            <a:r>
              <a:rPr spc="-10" dirty="0"/>
              <a:t>structurally </a:t>
            </a:r>
            <a:r>
              <a:rPr spc="-5" dirty="0"/>
              <a:t>similar </a:t>
            </a:r>
            <a:r>
              <a:rPr spc="-15" dirty="0"/>
              <a:t>to </a:t>
            </a:r>
            <a:r>
              <a:rPr dirty="0"/>
              <a:t>the </a:t>
            </a:r>
            <a:r>
              <a:rPr spc="-5" dirty="0"/>
              <a:t>penicillins,  some </a:t>
            </a:r>
            <a:r>
              <a:rPr spc="-10" dirty="0"/>
              <a:t>patients </a:t>
            </a:r>
            <a:r>
              <a:rPr spc="-5" dirty="0"/>
              <a:t>allergic </a:t>
            </a:r>
            <a:r>
              <a:rPr spc="-15" dirty="0"/>
              <a:t>to </a:t>
            </a:r>
            <a:r>
              <a:rPr spc="-5" dirty="0"/>
              <a:t>penicillins </a:t>
            </a:r>
            <a:r>
              <a:rPr spc="-15" dirty="0"/>
              <a:t>may </a:t>
            </a:r>
            <a:r>
              <a:rPr spc="-5" dirty="0"/>
              <a:t>be allergic </a:t>
            </a:r>
            <a:r>
              <a:rPr spc="-15" dirty="0"/>
              <a:t>to </a:t>
            </a:r>
            <a:r>
              <a:rPr dirty="0"/>
              <a:t>a </a:t>
            </a:r>
            <a:r>
              <a:rPr spc="-5" dirty="0"/>
              <a:t>cephalosporin  antibiotic.</a:t>
            </a:r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3070" y="378028"/>
            <a:ext cx="35941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80" dirty="0">
                <a:latin typeface="Arial" panose="020B0604020202020204"/>
                <a:cs typeface="Arial" panose="020B0604020202020204"/>
              </a:rPr>
              <a:t>V</a:t>
            </a:r>
            <a:r>
              <a:rPr sz="4800" dirty="0">
                <a:latin typeface="Arial" panose="020B0604020202020204"/>
                <a:cs typeface="Arial" panose="020B0604020202020204"/>
              </a:rPr>
              <a:t>anc</a:t>
            </a:r>
            <a:r>
              <a:rPr sz="4800" spc="-15" dirty="0">
                <a:latin typeface="Arial" panose="020B0604020202020204"/>
                <a:cs typeface="Arial" panose="020B0604020202020204"/>
              </a:rPr>
              <a:t>o</a:t>
            </a:r>
            <a:r>
              <a:rPr sz="4800" dirty="0">
                <a:latin typeface="Arial" panose="020B0604020202020204"/>
                <a:cs typeface="Arial" panose="020B0604020202020204"/>
              </a:rPr>
              <a:t>mycin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58840" y="3721608"/>
            <a:ext cx="2857500" cy="20375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90537" y="1098804"/>
            <a:ext cx="8162925" cy="5362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antibiotic</a:t>
            </a:r>
            <a:r>
              <a:rPr sz="2400" spc="-5" dirty="0">
                <a:solidFill>
                  <a:srgbClr val="0000FF"/>
                </a:solidFill>
                <a:latin typeface="Carlito"/>
                <a:cs typeface="Carlito"/>
                <a:hlinkClick r:id="rId2"/>
              </a:rPr>
              <a:t> </a:t>
            </a:r>
            <a:r>
              <a:rPr sz="2400" spc="-10" dirty="0">
                <a:latin typeface="Carlito"/>
                <a:cs typeface="Carlito"/>
              </a:rPr>
              <a:t>useful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treatment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number</a:t>
            </a:r>
            <a:endParaRPr sz="2400" dirty="0">
              <a:latin typeface="Carlito"/>
              <a:cs typeface="Carlito"/>
            </a:endParaRPr>
          </a:p>
          <a:p>
            <a:pPr marL="12700" marR="5080">
              <a:lnSpc>
                <a:spcPts val="2900"/>
              </a:lnSpc>
              <a:spcBef>
                <a:spcPts val="80"/>
              </a:spcBef>
            </a:pP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bacterial</a:t>
            </a:r>
            <a:r>
              <a:rPr sz="2400" spc="-5" dirty="0">
                <a:solidFill>
                  <a:srgbClr val="0000FF"/>
                </a:solidFill>
                <a:latin typeface="Carlito"/>
                <a:cs typeface="Carlito"/>
                <a:hlinkClick r:id="rId3"/>
              </a:rPr>
              <a:t> </a:t>
            </a:r>
            <a:r>
              <a:rPr sz="2400" spc="-10" dirty="0">
                <a:latin typeface="Carlito"/>
                <a:cs typeface="Carlito"/>
              </a:rPr>
              <a:t>infections. It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glycopeptide 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antibiotic</a:t>
            </a:r>
            <a:r>
              <a:rPr sz="2400" spc="-5" dirty="0">
                <a:solidFill>
                  <a:srgbClr val="0000FF"/>
                </a:solidFill>
                <a:latin typeface="Carlito"/>
                <a:cs typeface="Carlito"/>
                <a:hlinkClick r:id="rId4"/>
              </a:rPr>
              <a:t> </a:t>
            </a:r>
            <a:r>
              <a:rPr sz="2400" dirty="0">
                <a:latin typeface="Carlito"/>
                <a:cs typeface="Carlito"/>
              </a:rPr>
              <a:t>class and  is </a:t>
            </a:r>
            <a:r>
              <a:rPr sz="2400" spc="-20" dirty="0">
                <a:latin typeface="Carlito"/>
                <a:cs typeface="Carlito"/>
              </a:rPr>
              <a:t>effective </a:t>
            </a:r>
            <a:r>
              <a:rPr sz="2400" spc="-5" dirty="0">
                <a:latin typeface="Carlito"/>
                <a:cs typeface="Carlito"/>
              </a:rPr>
              <a:t>mostly </a:t>
            </a:r>
            <a:r>
              <a:rPr sz="2400" spc="-15" dirty="0">
                <a:latin typeface="Carlito"/>
                <a:cs typeface="Carlito"/>
              </a:rPr>
              <a:t>against </a:t>
            </a: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5"/>
              </a:rPr>
              <a:t>Gram-positive</a:t>
            </a:r>
            <a:r>
              <a:rPr sz="2400" spc="15" dirty="0">
                <a:solidFill>
                  <a:srgbClr val="0000FF"/>
                </a:solidFill>
                <a:latin typeface="Carlito"/>
                <a:cs typeface="Carlito"/>
                <a:hlinkClick r:id="rId5"/>
              </a:rPr>
              <a:t> 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6"/>
              </a:rPr>
              <a:t>bacteria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800" b="1" dirty="0">
                <a:solidFill>
                  <a:srgbClr val="CC0066"/>
                </a:solidFill>
                <a:latin typeface="Carlito"/>
                <a:cs typeface="Carlito"/>
              </a:rPr>
              <a:t>* </a:t>
            </a:r>
            <a:r>
              <a:rPr sz="2400" spc="-10" dirty="0">
                <a:latin typeface="Carlito"/>
                <a:cs typeface="Carlito"/>
              </a:rPr>
              <a:t>treatment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7"/>
              </a:rPr>
              <a:t>penicillin</a:t>
            </a:r>
            <a:r>
              <a:rPr sz="2400" spc="-10" dirty="0">
                <a:latin typeface="Carlito"/>
                <a:cs typeface="Carlito"/>
              </a:rPr>
              <a:t>-resistant</a:t>
            </a:r>
            <a:r>
              <a:rPr sz="2400" spc="-10" dirty="0">
                <a:solidFill>
                  <a:srgbClr val="0000FF"/>
                </a:solidFill>
                <a:latin typeface="Carlito"/>
                <a:cs typeface="Carlito"/>
                <a:hlinkClick r:id="rId8"/>
              </a:rPr>
              <a:t> </a:t>
            </a:r>
            <a:r>
              <a:rPr sz="2400" i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8"/>
              </a:rPr>
              <a:t>Staphylococcus</a:t>
            </a:r>
            <a:r>
              <a:rPr sz="2400" i="1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8"/>
              </a:rPr>
              <a:t> </a:t>
            </a:r>
            <a:r>
              <a:rPr sz="24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8"/>
              </a:rPr>
              <a:t>aureus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2400" spc="-25" dirty="0">
                <a:latin typeface="Carlito"/>
                <a:cs typeface="Carlito"/>
              </a:rPr>
              <a:t>Vancomycin </a:t>
            </a:r>
            <a:r>
              <a:rPr sz="2400" spc="-5" dirty="0">
                <a:latin typeface="Carlito"/>
                <a:cs typeface="Carlito"/>
              </a:rPr>
              <a:t>should be reserved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condition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that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Carlito"/>
                <a:cs typeface="Carlito"/>
              </a:rPr>
              <a:t>does </a:t>
            </a:r>
            <a:r>
              <a:rPr sz="2400" spc="-10" dirty="0">
                <a:latin typeface="Carlito"/>
                <a:cs typeface="Carlito"/>
              </a:rPr>
              <a:t>not respond to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metronidazole</a:t>
            </a:r>
            <a:endParaRPr sz="2400" dirty="0">
              <a:latin typeface="Carlito"/>
              <a:cs typeface="Carlito"/>
            </a:endParaRPr>
          </a:p>
          <a:p>
            <a:pPr marL="33655">
              <a:lnSpc>
                <a:spcPct val="100000"/>
              </a:lnSpc>
              <a:spcBef>
                <a:spcPts val="1650"/>
              </a:spcBef>
            </a:pPr>
            <a:r>
              <a:rPr sz="3200" b="1" i="1" spc="-5" dirty="0">
                <a:solidFill>
                  <a:srgbClr val="CC0066"/>
                </a:solidFill>
                <a:latin typeface="Carlito"/>
                <a:cs typeface="Carlito"/>
              </a:rPr>
              <a:t>Side</a:t>
            </a:r>
            <a:r>
              <a:rPr sz="3200" b="1" i="1" spc="-10" dirty="0">
                <a:solidFill>
                  <a:srgbClr val="CC0066"/>
                </a:solidFill>
                <a:latin typeface="Carlito"/>
                <a:cs typeface="Carlito"/>
              </a:rPr>
              <a:t> effects</a:t>
            </a:r>
            <a:endParaRPr sz="3200" dirty="0">
              <a:latin typeface="Carlito"/>
              <a:cs typeface="Carlito"/>
            </a:endParaRPr>
          </a:p>
          <a:p>
            <a:pPr marL="81280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latin typeface="Carlito"/>
                <a:cs typeface="Carlito"/>
              </a:rPr>
              <a:t>IV </a:t>
            </a:r>
            <a:r>
              <a:rPr sz="2400" spc="-20" dirty="0">
                <a:latin typeface="Carlito"/>
                <a:cs typeface="Carlito"/>
              </a:rPr>
              <a:t>vancomycin </a:t>
            </a:r>
            <a:r>
              <a:rPr sz="2400" dirty="0">
                <a:latin typeface="Carlito"/>
                <a:cs typeface="Carlito"/>
              </a:rPr>
              <a:t>include: </a:t>
            </a:r>
            <a:r>
              <a:rPr sz="2400" spc="-5" dirty="0">
                <a:latin typeface="Carlito"/>
                <a:cs typeface="Carlito"/>
              </a:rPr>
              <a:t>local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pain</a:t>
            </a:r>
            <a:endParaRPr sz="2400" dirty="0">
              <a:latin typeface="Carlito"/>
              <a:cs typeface="Carlito"/>
            </a:endParaRPr>
          </a:p>
          <a:p>
            <a:pPr marL="119380">
              <a:lnSpc>
                <a:spcPct val="100000"/>
              </a:lnSpc>
              <a:spcBef>
                <a:spcPts val="575"/>
              </a:spcBef>
            </a:pPr>
            <a:r>
              <a:rPr sz="24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9"/>
              </a:rPr>
              <a:t>nephrotoxic</a:t>
            </a:r>
            <a:r>
              <a:rPr sz="2400" spc="-15" dirty="0">
                <a:solidFill>
                  <a:srgbClr val="0000FF"/>
                </a:solidFill>
                <a:latin typeface="Carlito"/>
                <a:cs typeface="Carlito"/>
                <a:hlinkClick r:id="rId9"/>
              </a:rPr>
              <a:t>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10"/>
              </a:rPr>
              <a:t>ototoxic</a:t>
            </a:r>
            <a:r>
              <a:rPr sz="2400" spc="-10" dirty="0">
                <a:solidFill>
                  <a:srgbClr val="0000FF"/>
                </a:solidFill>
                <a:latin typeface="Carlito"/>
                <a:cs typeface="Carlito"/>
                <a:hlinkClick r:id="rId10"/>
              </a:rPr>
              <a:t> </a:t>
            </a:r>
            <a:r>
              <a:rPr sz="2400" spc="-5" dirty="0">
                <a:latin typeface="Carlito"/>
                <a:cs typeface="Carlito"/>
              </a:rPr>
              <a:t>drug</a:t>
            </a:r>
            <a:endParaRPr sz="2400" dirty="0">
              <a:latin typeface="Carlito"/>
              <a:cs typeface="Carlito"/>
            </a:endParaRPr>
          </a:p>
          <a:p>
            <a:pPr marL="12700" marR="3810000">
              <a:lnSpc>
                <a:spcPct val="100000"/>
              </a:lnSpc>
              <a:spcBef>
                <a:spcPts val="1105"/>
              </a:spcBef>
            </a:pPr>
            <a:r>
              <a:rPr sz="2400" spc="-25" dirty="0">
                <a:latin typeface="Carlito"/>
                <a:cs typeface="Carlito"/>
              </a:rPr>
              <a:t>Vancomycin </a:t>
            </a:r>
            <a:r>
              <a:rPr sz="2400" spc="-5" dirty="0">
                <a:latin typeface="Carlito"/>
                <a:cs typeface="Carlito"/>
              </a:rPr>
              <a:t>should be reserved </a:t>
            </a:r>
            <a:r>
              <a:rPr sz="2400" spc="-20" dirty="0">
                <a:latin typeface="Carlito"/>
                <a:cs typeface="Carlito"/>
              </a:rPr>
              <a:t>for 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condition that </a:t>
            </a:r>
            <a:r>
              <a:rPr sz="2400" spc="-5" dirty="0">
                <a:latin typeface="Carlito"/>
                <a:cs typeface="Carlito"/>
              </a:rPr>
              <a:t>does not respond  </a:t>
            </a:r>
            <a:r>
              <a:rPr sz="2400" spc="-15" dirty="0">
                <a:latin typeface="Carlito"/>
                <a:cs typeface="Carlito"/>
              </a:rPr>
              <a:t>to metronidazole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52400" y="685672"/>
            <a:ext cx="9220200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800" spc="-10" dirty="0">
                <a:latin typeface="Carlito"/>
                <a:cs typeface="Carlito"/>
              </a:rPr>
              <a:t>Group </a:t>
            </a:r>
            <a:r>
              <a:rPr sz="2800" dirty="0">
                <a:latin typeface="Carlito"/>
                <a:cs typeface="Carlito"/>
              </a:rPr>
              <a:t>includes </a:t>
            </a:r>
            <a:r>
              <a:rPr sz="2800" spc="-10" dirty="0">
                <a:latin typeface="Carlito"/>
                <a:cs typeface="Carlito"/>
              </a:rPr>
              <a:t>tetracycline, </a:t>
            </a:r>
            <a:r>
              <a:rPr sz="2800" spc="-15" dirty="0">
                <a:latin typeface="Carlito"/>
                <a:cs typeface="Carlito"/>
              </a:rPr>
              <a:t>doxycycline (Vibramycin, Periostat) </a:t>
            </a:r>
            <a:r>
              <a:rPr sz="2800" dirty="0">
                <a:latin typeface="Carlito"/>
                <a:cs typeface="Carlito"/>
              </a:rPr>
              <a:t>and  </a:t>
            </a:r>
            <a:r>
              <a:rPr sz="2800" spc="-5" dirty="0">
                <a:latin typeface="Carlito"/>
                <a:cs typeface="Carlito"/>
              </a:rPr>
              <a:t>minocycline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(Minocin)</a:t>
            </a:r>
            <a:endParaRPr sz="2800" dirty="0">
              <a:latin typeface="Carlito"/>
              <a:cs typeface="Carlito"/>
            </a:endParaRPr>
          </a:p>
          <a:p>
            <a:pPr marL="623570" indent="-4572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sz="2800" spc="-5" dirty="0">
                <a:latin typeface="Carlito"/>
                <a:cs typeface="Carlito"/>
              </a:rPr>
              <a:t>Broad-spectrum,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bacteriostatic</a:t>
            </a:r>
            <a:endParaRPr sz="2800" dirty="0">
              <a:latin typeface="Carlito"/>
              <a:cs typeface="Carlito"/>
            </a:endParaRPr>
          </a:p>
          <a:p>
            <a:pPr marL="166370" marR="2978150">
              <a:lnSpc>
                <a:spcPct val="100000"/>
              </a:lnSpc>
            </a:pPr>
            <a:r>
              <a:rPr sz="2800" spc="-10" dirty="0">
                <a:latin typeface="Carlito"/>
                <a:cs typeface="Carlito"/>
              </a:rPr>
              <a:t>Useful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treatment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periodontal</a:t>
            </a:r>
            <a:r>
              <a:rPr lang="en-US"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disease  Widespread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resistance</a:t>
            </a:r>
            <a:r>
              <a:rPr lang="en-US" sz="2800" dirty="0">
                <a:latin typeface="Carlito"/>
                <a:cs typeface="Carlito"/>
              </a:rPr>
              <a:t> </a:t>
            </a:r>
            <a:endParaRPr lang="en-US" sz="2800" dirty="0">
              <a:latin typeface="Carlito"/>
              <a:cs typeface="Carlito"/>
            </a:endParaRPr>
          </a:p>
          <a:p>
            <a:pPr marL="623570" marR="297815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2800" spc="-10" dirty="0">
                <a:latin typeface="Carlito"/>
                <a:cs typeface="Carlito"/>
              </a:rPr>
              <a:t>Host</a:t>
            </a:r>
            <a:r>
              <a:rPr lang="en-US"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adverse </a:t>
            </a:r>
            <a:r>
              <a:rPr sz="2800" spc="-15" dirty="0">
                <a:latin typeface="Carlito"/>
                <a:cs typeface="Carlito"/>
              </a:rPr>
              <a:t>effects </a:t>
            </a:r>
            <a:r>
              <a:rPr sz="2800" dirty="0">
                <a:latin typeface="Carlito"/>
                <a:cs typeface="Carlito"/>
              </a:rPr>
              <a:t>including: </a:t>
            </a:r>
            <a:r>
              <a:rPr sz="2800" spc="-10" dirty="0">
                <a:latin typeface="Carlito"/>
                <a:cs typeface="Carlito"/>
              </a:rPr>
              <a:t>tooth </a:t>
            </a:r>
            <a:r>
              <a:rPr sz="2800" spc="-5" dirty="0">
                <a:latin typeface="Carlito"/>
                <a:cs typeface="Carlito"/>
              </a:rPr>
              <a:t>staining, </a:t>
            </a:r>
            <a:r>
              <a:rPr sz="2800" spc="-15" dirty="0">
                <a:latin typeface="Carlito"/>
                <a:cs typeface="Carlito"/>
              </a:rPr>
              <a:t>photosensitivity,  </a:t>
            </a:r>
            <a:r>
              <a:rPr sz="2800" spc="-10" dirty="0">
                <a:latin typeface="Carlito"/>
                <a:cs typeface="Carlito"/>
              </a:rPr>
              <a:t>blood dyscrasias, </a:t>
            </a:r>
            <a:r>
              <a:rPr sz="2800" dirty="0">
                <a:latin typeface="Carlito"/>
                <a:cs typeface="Carlito"/>
              </a:rPr>
              <a:t>GI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effects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87064" y="3759"/>
            <a:ext cx="2536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Tetracycline</a:t>
            </a:r>
            <a:endParaRPr sz="4000"/>
          </a:p>
        </p:txBody>
      </p:sp>
      <p:sp>
        <p:nvSpPr>
          <p:cNvPr id="9" name="object 9"/>
          <p:cNvSpPr/>
          <p:nvPr/>
        </p:nvSpPr>
        <p:spPr>
          <a:xfrm>
            <a:off x="4724400" y="4191000"/>
            <a:ext cx="4419599" cy="266699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64" y="1391793"/>
            <a:ext cx="8762365" cy="26847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3200" b="1" spc="-10" dirty="0">
                <a:solidFill>
                  <a:srgbClr val="CC0066"/>
                </a:solidFill>
                <a:latin typeface="Carlito"/>
                <a:cs typeface="Carlito"/>
              </a:rPr>
              <a:t>    </a:t>
            </a:r>
            <a:r>
              <a:rPr sz="3200" b="1" spc="-10" dirty="0">
                <a:solidFill>
                  <a:srgbClr val="CC0066"/>
                </a:solidFill>
                <a:latin typeface="Carlito"/>
                <a:cs typeface="Carlito"/>
              </a:rPr>
              <a:t>Contraindications</a:t>
            </a:r>
            <a:r>
              <a:rPr sz="1800" spc="-10" dirty="0">
                <a:latin typeface="Carlito"/>
                <a:cs typeface="Carlito"/>
              </a:rPr>
              <a:t>: </a:t>
            </a:r>
            <a:endParaRPr lang="en-US" sz="1800" spc="-1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2800" spc="-5" dirty="0">
                <a:latin typeface="Carlito"/>
                <a:cs typeface="Carlito"/>
              </a:rPr>
              <a:t>Renally impaired </a:t>
            </a:r>
            <a:r>
              <a:rPr sz="2800" spc="-10" dirty="0">
                <a:latin typeface="Carlito"/>
                <a:cs typeface="Carlito"/>
              </a:rPr>
              <a:t>patients </a:t>
            </a:r>
            <a:r>
              <a:rPr sz="2800" spc="-5" dirty="0">
                <a:latin typeface="Carlito"/>
                <a:cs typeface="Carlito"/>
              </a:rPr>
              <a:t>should not be  </a:t>
            </a:r>
            <a:r>
              <a:rPr sz="2800" spc="-15" dirty="0">
                <a:latin typeface="Carlito"/>
                <a:cs typeface="Carlito"/>
              </a:rPr>
              <a:t>treated </a:t>
            </a:r>
            <a:r>
              <a:rPr sz="2800" dirty="0">
                <a:latin typeface="Carlito"/>
                <a:cs typeface="Carlito"/>
              </a:rPr>
              <a:t>with </a:t>
            </a:r>
            <a:r>
              <a:rPr sz="2800" spc="-20" dirty="0">
                <a:latin typeface="Carlito"/>
                <a:cs typeface="Carlito"/>
              </a:rPr>
              <a:t>any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tetracyclines </a:t>
            </a:r>
            <a:r>
              <a:rPr sz="2800" spc="-15" dirty="0">
                <a:latin typeface="Carlito"/>
                <a:cs typeface="Carlito"/>
              </a:rPr>
              <a:t>except </a:t>
            </a:r>
            <a:r>
              <a:rPr sz="2800" spc="-10" dirty="0">
                <a:latin typeface="Carlito"/>
                <a:cs typeface="Carlito"/>
              </a:rPr>
              <a:t>doxycycline</a:t>
            </a:r>
            <a:endParaRPr lang="en-US" sz="2800" spc="-1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tetracyclines </a:t>
            </a:r>
            <a:r>
              <a:rPr sz="2800" spc="-5" dirty="0">
                <a:latin typeface="Carlito"/>
                <a:cs typeface="Carlito"/>
              </a:rPr>
              <a:t>should not be </a:t>
            </a:r>
            <a:r>
              <a:rPr sz="2800" spc="-10" dirty="0">
                <a:latin typeface="Carlito"/>
                <a:cs typeface="Carlito"/>
              </a:rPr>
              <a:t>employed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pregnant </a:t>
            </a:r>
            <a:r>
              <a:rPr sz="2800" spc="-5" dirty="0">
                <a:latin typeface="Carlito"/>
                <a:cs typeface="Carlito"/>
              </a:rPr>
              <a:t>or  </a:t>
            </a:r>
            <a:r>
              <a:rPr sz="2800" spc="-10" dirty="0">
                <a:latin typeface="Carlito"/>
                <a:cs typeface="Carlito"/>
              </a:rPr>
              <a:t>breast-feeding women or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children </a:t>
            </a:r>
            <a:r>
              <a:rPr sz="2800" dirty="0">
                <a:latin typeface="Carlito"/>
                <a:cs typeface="Carlito"/>
              </a:rPr>
              <a:t>less </a:t>
            </a:r>
            <a:r>
              <a:rPr sz="2800" spc="-5" dirty="0">
                <a:latin typeface="Carlito"/>
                <a:cs typeface="Carlito"/>
              </a:rPr>
              <a:t>than </a:t>
            </a:r>
            <a:r>
              <a:rPr sz="2800" dirty="0">
                <a:latin typeface="Carlito"/>
                <a:cs typeface="Carlito"/>
              </a:rPr>
              <a:t>8 </a:t>
            </a:r>
            <a:r>
              <a:rPr sz="2800" spc="-10" dirty="0">
                <a:latin typeface="Carlito"/>
                <a:cs typeface="Carlito"/>
              </a:rPr>
              <a:t>years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age.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1350" y="466470"/>
            <a:ext cx="2788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Tetracycline</a:t>
            </a:r>
            <a:endParaRPr spc="-30" dirty="0"/>
          </a:p>
        </p:txBody>
      </p:sp>
      <p:sp>
        <p:nvSpPr>
          <p:cNvPr id="4" name="object 4"/>
          <p:cNvSpPr/>
          <p:nvPr/>
        </p:nvSpPr>
        <p:spPr>
          <a:xfrm>
            <a:off x="5228844" y="4232147"/>
            <a:ext cx="3404615" cy="23774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9408" y="1456944"/>
            <a:ext cx="6306312" cy="43891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5882" y="466470"/>
            <a:ext cx="34188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Metronidazole</a:t>
            </a:r>
            <a:endParaRPr spc="-1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454" y="279018"/>
            <a:ext cx="5695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Antibiotic adverse</a:t>
            </a:r>
            <a:r>
              <a:rPr sz="4000" spc="-15" dirty="0"/>
              <a:t> </a:t>
            </a:r>
            <a:r>
              <a:rPr sz="4000" spc="-10" dirty="0"/>
              <a:t>reaction</a:t>
            </a:r>
            <a:endParaRPr sz="4000"/>
          </a:p>
        </p:txBody>
      </p:sp>
      <p:sp>
        <p:nvSpPr>
          <p:cNvPr id="12" name="object 12"/>
          <p:cNvSpPr txBox="1"/>
          <p:nvPr/>
        </p:nvSpPr>
        <p:spPr>
          <a:xfrm>
            <a:off x="457200" y="1371600"/>
            <a:ext cx="868680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33121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400" spc="-15" dirty="0">
                <a:latin typeface="Carlito"/>
                <a:cs typeface="Carlito"/>
              </a:rPr>
              <a:t>Overall </a:t>
            </a:r>
            <a:r>
              <a:rPr sz="2400" spc="-5" dirty="0">
                <a:latin typeface="Carlito"/>
                <a:cs typeface="Carlito"/>
              </a:rPr>
              <a:t>incidence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6-7%  </a:t>
            </a:r>
            <a:r>
              <a:rPr sz="2400" spc="-15" dirty="0">
                <a:latin typeface="Carlito"/>
                <a:cs typeface="Carlito"/>
              </a:rPr>
              <a:t>Possible</a:t>
            </a:r>
            <a:r>
              <a:rPr lang="en-US"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reactions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include: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2400" dirty="0">
                <a:latin typeface="Carlito"/>
                <a:cs typeface="Carlito"/>
              </a:rPr>
              <a:t>GI </a:t>
            </a:r>
            <a:r>
              <a:rPr sz="2400" spc="-15" dirty="0">
                <a:latin typeface="Carlito"/>
                <a:cs typeface="Carlito"/>
              </a:rPr>
              <a:t>tract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complications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Colonization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resistant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5" dirty="0">
                <a:latin typeface="Carlito"/>
                <a:cs typeface="Carlito"/>
              </a:rPr>
              <a:t>fungal strains  </a:t>
            </a:r>
            <a:r>
              <a:rPr sz="2400" spc="-10" dirty="0">
                <a:latin typeface="Carlito"/>
                <a:cs typeface="Carlito"/>
              </a:rPr>
              <a:t>Cross </a:t>
            </a:r>
            <a:r>
              <a:rPr sz="2400" spc="-5" dirty="0">
                <a:latin typeface="Carlito"/>
                <a:cs typeface="Carlito"/>
              </a:rPr>
              <a:t>reactions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5" dirty="0">
                <a:latin typeface="Carlito"/>
                <a:cs typeface="Carlito"/>
              </a:rPr>
              <a:t>other medications  </a:t>
            </a:r>
            <a:endParaRPr lang="en-US" sz="2400" spc="-5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2400" spc="-10" dirty="0">
                <a:latin typeface="Carlito"/>
                <a:cs typeface="Carlito"/>
              </a:rPr>
              <a:t>Pseudomembranous colitis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Development of </a:t>
            </a:r>
            <a:r>
              <a:rPr sz="2400" spc="-15" dirty="0">
                <a:latin typeface="Carlito"/>
                <a:cs typeface="Carlito"/>
              </a:rPr>
              <a:t>resistant </a:t>
            </a:r>
            <a:r>
              <a:rPr sz="2400" spc="-5" dirty="0">
                <a:latin typeface="Carlito"/>
                <a:cs typeface="Carlito"/>
              </a:rPr>
              <a:t>bacteria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superinfection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Little concern </a:t>
            </a:r>
            <a:r>
              <a:rPr sz="2400" dirty="0">
                <a:latin typeface="Carlito"/>
                <a:cs typeface="Carlito"/>
              </a:rPr>
              <a:t>about </a:t>
            </a:r>
            <a:r>
              <a:rPr sz="2400" spc="-5" dirty="0">
                <a:latin typeface="Carlito"/>
                <a:cs typeface="Carlito"/>
              </a:rPr>
              <a:t>short-term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use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" y="336245"/>
            <a:ext cx="83318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0" spc="-20" dirty="0">
                <a:latin typeface="Carlito"/>
                <a:cs typeface="Carlito"/>
              </a:rPr>
              <a:t>May </a:t>
            </a:r>
            <a:r>
              <a:rPr sz="2800" i="0" spc="-5" dirty="0">
                <a:latin typeface="Carlito"/>
                <a:cs typeface="Carlito"/>
              </a:rPr>
              <a:t>be </a:t>
            </a:r>
            <a:r>
              <a:rPr sz="2800" i="0" spc="-15" dirty="0">
                <a:latin typeface="Carlito"/>
                <a:cs typeface="Carlito"/>
              </a:rPr>
              <a:t>indicated </a:t>
            </a:r>
            <a:r>
              <a:rPr sz="2800" i="0" spc="-20" dirty="0">
                <a:latin typeface="Carlito"/>
                <a:cs typeface="Carlito"/>
              </a:rPr>
              <a:t>for </a:t>
            </a:r>
            <a:r>
              <a:rPr sz="2800" i="0" spc="-10" dirty="0">
                <a:latin typeface="Carlito"/>
                <a:cs typeface="Carlito"/>
              </a:rPr>
              <a:t>patients </a:t>
            </a:r>
            <a:r>
              <a:rPr sz="2800" i="0" spc="-15" dirty="0">
                <a:latin typeface="Carlito"/>
                <a:cs typeface="Carlito"/>
              </a:rPr>
              <a:t>at </a:t>
            </a:r>
            <a:r>
              <a:rPr sz="2800" i="0" spc="-10" dirty="0">
                <a:latin typeface="Carlito"/>
                <a:cs typeface="Carlito"/>
              </a:rPr>
              <a:t>increased </a:t>
            </a:r>
            <a:r>
              <a:rPr sz="2800" i="0" spc="-5" dirty="0">
                <a:latin typeface="Carlito"/>
                <a:cs typeface="Carlito"/>
              </a:rPr>
              <a:t>risk</a:t>
            </a:r>
            <a:r>
              <a:rPr sz="2800" i="0" spc="225" dirty="0">
                <a:latin typeface="Carlito"/>
                <a:cs typeface="Carlito"/>
              </a:rPr>
              <a:t> </a:t>
            </a:r>
            <a:r>
              <a:rPr sz="2800" i="0" spc="-5" dirty="0">
                <a:latin typeface="Carlito"/>
                <a:cs typeface="Carlito"/>
              </a:rPr>
              <a:t>including</a:t>
            </a:r>
            <a:r>
              <a:rPr sz="1800" b="0" i="0" spc="-5" dirty="0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7110" y="1371600"/>
            <a:ext cx="9039289" cy="3031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66471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400" dirty="0">
                <a:latin typeface="Carlito"/>
                <a:cs typeface="Carlito"/>
              </a:rPr>
              <a:t>&lt; 2 </a:t>
            </a:r>
            <a:r>
              <a:rPr sz="2400" spc="-10" dirty="0">
                <a:latin typeface="Carlito"/>
                <a:cs typeface="Carlito"/>
              </a:rPr>
              <a:t>years post-surgery</a:t>
            </a:r>
            <a:endParaRPr lang="en-US" sz="2400" spc="-10" dirty="0">
              <a:latin typeface="Carlito"/>
              <a:cs typeface="Carlito"/>
            </a:endParaRPr>
          </a:p>
          <a:p>
            <a:pPr marL="355600" marR="466471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400" spc="-10" dirty="0">
                <a:latin typeface="Carlito"/>
                <a:cs typeface="Carlito"/>
              </a:rPr>
              <a:t>Inflammatory joint</a:t>
            </a:r>
            <a:r>
              <a:rPr lang="en-US" sz="2400" spc="-7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disease</a:t>
            </a:r>
            <a:endParaRPr lang="en-US" sz="2400" dirty="0">
              <a:latin typeface="Carlito"/>
              <a:cs typeface="Carlito"/>
            </a:endParaRPr>
          </a:p>
          <a:p>
            <a:pPr marL="355600" marR="466471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400" spc="-10" dirty="0">
                <a:latin typeface="Carlito"/>
                <a:cs typeface="Carlito"/>
              </a:rPr>
              <a:t>Immunosuppressant </a:t>
            </a:r>
            <a:r>
              <a:rPr sz="2400" spc="-5" dirty="0">
                <a:latin typeface="Carlito"/>
                <a:cs typeface="Carlito"/>
              </a:rPr>
              <a:t>(incl. drug-induced, </a:t>
            </a:r>
            <a:r>
              <a:rPr sz="2400" spc="-10" dirty="0">
                <a:latin typeface="Carlito"/>
                <a:cs typeface="Carlito"/>
              </a:rPr>
              <a:t>radiation-induced,</a:t>
            </a:r>
            <a:r>
              <a:rPr sz="2400" spc="1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HIV)</a:t>
            </a:r>
            <a:endParaRPr lang="en-US" sz="2400" dirty="0">
              <a:latin typeface="Carlito"/>
              <a:cs typeface="Carlito"/>
            </a:endParaRPr>
          </a:p>
          <a:p>
            <a:pPr marL="355600" marR="466471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400" spc="-10" dirty="0">
                <a:latin typeface="Carlito"/>
                <a:cs typeface="Carlito"/>
              </a:rPr>
              <a:t>Previous joint infections  </a:t>
            </a:r>
            <a:r>
              <a:rPr sz="2400" spc="-30" dirty="0">
                <a:latin typeface="Carlito"/>
                <a:cs typeface="Carlito"/>
              </a:rPr>
              <a:t>Type </a:t>
            </a:r>
            <a:r>
              <a:rPr sz="2400" dirty="0">
                <a:latin typeface="Carlito"/>
                <a:cs typeface="Carlito"/>
              </a:rPr>
              <a:t>I </a:t>
            </a:r>
            <a:r>
              <a:rPr sz="2400" spc="-10" dirty="0">
                <a:latin typeface="Carlito"/>
                <a:cs typeface="Carlito"/>
              </a:rPr>
              <a:t>diabetes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mellitus</a:t>
            </a:r>
            <a:endParaRPr lang="en-US" sz="2400" dirty="0">
              <a:latin typeface="Carlito"/>
              <a:cs typeface="Carlito"/>
            </a:endParaRPr>
          </a:p>
          <a:p>
            <a:pPr marL="355600" marR="466471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400" spc="-5" dirty="0">
                <a:latin typeface="Carlito"/>
                <a:cs typeface="Carlito"/>
              </a:rPr>
              <a:t>H</a:t>
            </a:r>
            <a:r>
              <a:rPr sz="2400" spc="5" dirty="0">
                <a:latin typeface="Carlito"/>
                <a:cs typeface="Carlito"/>
              </a:rPr>
              <a:t>e</a:t>
            </a:r>
            <a:r>
              <a:rPr sz="2400" dirty="0">
                <a:latin typeface="Carlito"/>
                <a:cs typeface="Carlito"/>
              </a:rPr>
              <a:t>mophilia </a:t>
            </a:r>
            <a:endParaRPr lang="en-US" sz="2400" dirty="0">
              <a:latin typeface="Carlito"/>
              <a:cs typeface="Carlito"/>
            </a:endParaRPr>
          </a:p>
          <a:p>
            <a:pPr marL="355600" marR="466471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400" dirty="0">
                <a:latin typeface="Carlito"/>
                <a:cs typeface="Carlito"/>
              </a:rPr>
              <a:t>Malignancy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548" y="1066800"/>
            <a:ext cx="7530904" cy="56726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766" y="225298"/>
            <a:ext cx="6283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Indication of antifungal</a:t>
            </a:r>
            <a:r>
              <a:rPr sz="4000" spc="-25" dirty="0"/>
              <a:t> </a:t>
            </a:r>
            <a:r>
              <a:rPr sz="4000" spc="-5" dirty="0"/>
              <a:t>drugs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16763" y="1148943"/>
            <a:ext cx="7681595" cy="28575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10" dirty="0">
                <a:latin typeface="Carlito"/>
                <a:cs typeface="Carlito"/>
              </a:rPr>
              <a:t>-Stop spread </a:t>
            </a:r>
            <a:r>
              <a:rPr sz="3200" spc="-5" dirty="0">
                <a:latin typeface="Carlito"/>
                <a:cs typeface="Carlito"/>
              </a:rPr>
              <a:t>of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infection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45" dirty="0">
                <a:latin typeface="Carlito"/>
                <a:cs typeface="Carlito"/>
              </a:rPr>
              <a:t>-Treat </a:t>
            </a:r>
            <a:r>
              <a:rPr sz="3200" spc="-15" dirty="0">
                <a:latin typeface="Carlito"/>
                <a:cs typeface="Carlito"/>
              </a:rPr>
              <a:t>oral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thrush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10" dirty="0">
                <a:latin typeface="Carlito"/>
                <a:cs typeface="Carlito"/>
              </a:rPr>
              <a:t>-Denture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stomatitis</a:t>
            </a:r>
            <a:endParaRPr sz="3200">
              <a:latin typeface="Carlito"/>
              <a:cs typeface="Carlito"/>
            </a:endParaRPr>
          </a:p>
          <a:p>
            <a:pPr marL="12700" marR="5080">
              <a:lnSpc>
                <a:spcPct val="101000"/>
              </a:lnSpc>
              <a:spcBef>
                <a:spcPts val="750"/>
              </a:spcBef>
            </a:pPr>
            <a:r>
              <a:rPr sz="3200" dirty="0">
                <a:latin typeface="Carlito"/>
                <a:cs typeface="Carlito"/>
              </a:rPr>
              <a:t>-Used </a:t>
            </a:r>
            <a:r>
              <a:rPr sz="3200" spc="-5" dirty="0">
                <a:latin typeface="Carlito"/>
                <a:cs typeface="Carlito"/>
              </a:rPr>
              <a:t>in </a:t>
            </a:r>
            <a:r>
              <a:rPr sz="3200" spc="-10" dirty="0">
                <a:latin typeface="Carlito"/>
                <a:cs typeface="Carlito"/>
              </a:rPr>
              <a:t>combination </a:t>
            </a:r>
            <a:r>
              <a:rPr sz="3200" dirty="0">
                <a:latin typeface="Carlito"/>
                <a:cs typeface="Carlito"/>
              </a:rPr>
              <a:t>with </a:t>
            </a:r>
            <a:r>
              <a:rPr sz="3200" spc="-5" dirty="0">
                <a:latin typeface="Carlito"/>
                <a:cs typeface="Carlito"/>
              </a:rPr>
              <a:t>antibiotic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5" dirty="0">
                <a:latin typeface="Carlito"/>
                <a:cs typeface="Carlito"/>
              </a:rPr>
              <a:t>case of  </a:t>
            </a:r>
            <a:r>
              <a:rPr sz="3200" dirty="0">
                <a:latin typeface="Carlito"/>
                <a:cs typeface="Carlito"/>
              </a:rPr>
              <a:t>abscess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158996"/>
            <a:ext cx="8773795" cy="2377440"/>
            <a:chOff x="0" y="4158996"/>
            <a:chExt cx="8773795" cy="2377440"/>
          </a:xfrm>
        </p:grpSpPr>
        <p:sp>
          <p:nvSpPr>
            <p:cNvPr id="5" name="object 5"/>
            <p:cNvSpPr/>
            <p:nvPr/>
          </p:nvSpPr>
          <p:spPr>
            <a:xfrm>
              <a:off x="5814059" y="4378452"/>
              <a:ext cx="2959608" cy="201168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19400" y="4378452"/>
              <a:ext cx="3105912" cy="20116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4158996"/>
              <a:ext cx="2721864" cy="23774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64" y="950467"/>
            <a:ext cx="3592195" cy="475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CC0066"/>
                </a:solidFill>
                <a:latin typeface="Carlito"/>
                <a:cs typeface="Carlito"/>
              </a:rPr>
              <a:t>Indications</a:t>
            </a:r>
            <a:endParaRPr sz="3600">
              <a:latin typeface="Carlito"/>
              <a:cs typeface="Carlito"/>
            </a:endParaRPr>
          </a:p>
          <a:p>
            <a:pPr marL="12700" marR="5080">
              <a:lnSpc>
                <a:spcPct val="101000"/>
              </a:lnSpc>
              <a:spcBef>
                <a:spcPts val="15"/>
              </a:spcBef>
            </a:pPr>
            <a:r>
              <a:rPr sz="2800" spc="-5" dirty="0">
                <a:latin typeface="Carlito"/>
                <a:cs typeface="Carlito"/>
              </a:rPr>
              <a:t>Used in the </a:t>
            </a:r>
            <a:r>
              <a:rPr sz="2800" spc="-15" dirty="0">
                <a:latin typeface="Carlito"/>
                <a:cs typeface="Carlito"/>
              </a:rPr>
              <a:t>treatment </a:t>
            </a:r>
            <a:r>
              <a:rPr sz="2800" spc="-10" dirty="0">
                <a:latin typeface="Carlito"/>
                <a:cs typeface="Carlito"/>
              </a:rPr>
              <a:t>of  candidal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infections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600" b="1" spc="-15" dirty="0">
                <a:solidFill>
                  <a:srgbClr val="CC0066"/>
                </a:solidFill>
                <a:latin typeface="Carlito"/>
                <a:cs typeface="Carlito"/>
              </a:rPr>
              <a:t>Contraindications</a:t>
            </a:r>
            <a:endParaRPr sz="3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800" spc="-25" dirty="0">
                <a:latin typeface="Carlito"/>
                <a:cs typeface="Carlito"/>
              </a:rPr>
              <a:t>Hypersensitivity.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CC0066"/>
                </a:solidFill>
                <a:latin typeface="Carlito"/>
                <a:cs typeface="Carlito"/>
              </a:rPr>
              <a:t>Side</a:t>
            </a:r>
            <a:r>
              <a:rPr sz="3600" b="1" spc="-10" dirty="0">
                <a:solidFill>
                  <a:srgbClr val="CC0066"/>
                </a:solidFill>
                <a:latin typeface="Carlito"/>
                <a:cs typeface="Carlito"/>
              </a:rPr>
              <a:t> </a:t>
            </a:r>
            <a:r>
              <a:rPr sz="3600" b="1" spc="-15" dirty="0">
                <a:solidFill>
                  <a:srgbClr val="CC0066"/>
                </a:solidFill>
                <a:latin typeface="Carlito"/>
                <a:cs typeface="Carlito"/>
              </a:rPr>
              <a:t>effects</a:t>
            </a:r>
            <a:endParaRPr sz="3600">
              <a:latin typeface="Carlito"/>
              <a:cs typeface="Carlito"/>
            </a:endParaRPr>
          </a:p>
          <a:p>
            <a:pPr marL="12700" marR="403860">
              <a:lnSpc>
                <a:spcPct val="101000"/>
              </a:lnSpc>
              <a:spcBef>
                <a:spcPts val="20"/>
              </a:spcBef>
            </a:pPr>
            <a:r>
              <a:rPr sz="2800" spc="-25" dirty="0">
                <a:latin typeface="Carlito"/>
                <a:cs typeface="Carlito"/>
              </a:rPr>
              <a:t>Hypersensitivity.  </a:t>
            </a:r>
            <a:r>
              <a:rPr sz="2800" spc="-20" dirty="0">
                <a:latin typeface="Carlito"/>
                <a:cs typeface="Carlito"/>
              </a:rPr>
              <a:t>Gastrointestinal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upset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9319" y="191770"/>
            <a:ext cx="38430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25" dirty="0">
                <a:latin typeface="Carlito"/>
                <a:cs typeface="Carlito"/>
              </a:rPr>
              <a:t>Nystatin(nystan)</a:t>
            </a:r>
            <a:endParaRPr i="0" spc="-25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48300" y="1165860"/>
            <a:ext cx="3291840" cy="5024755"/>
            <a:chOff x="5448300" y="1165860"/>
            <a:chExt cx="3291840" cy="5024755"/>
          </a:xfrm>
        </p:grpSpPr>
        <p:sp>
          <p:nvSpPr>
            <p:cNvPr id="5" name="object 5"/>
            <p:cNvSpPr/>
            <p:nvPr/>
          </p:nvSpPr>
          <p:spPr>
            <a:xfrm>
              <a:off x="5448300" y="3721608"/>
              <a:ext cx="3291840" cy="246888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48300" y="1165860"/>
              <a:ext cx="3169920" cy="23774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763" y="1321384"/>
            <a:ext cx="5018405" cy="1735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CC0066"/>
                </a:solidFill>
                <a:latin typeface="Carlito"/>
                <a:cs typeface="Carlito"/>
              </a:rPr>
              <a:t>Description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5" dirty="0">
                <a:latin typeface="Carlito"/>
                <a:cs typeface="Carlito"/>
              </a:rPr>
              <a:t>Diazole antifungal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agent.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CC0066"/>
                </a:solidFill>
                <a:latin typeface="Carlito"/>
                <a:cs typeface="Carlito"/>
              </a:rPr>
              <a:t>Indications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spc="-5" dirty="0">
                <a:latin typeface="Carlito"/>
                <a:cs typeface="Carlito"/>
              </a:rPr>
              <a:t>Used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5" dirty="0">
                <a:latin typeface="Carlito"/>
                <a:cs typeface="Carlito"/>
              </a:rPr>
              <a:t>treat </a:t>
            </a:r>
            <a:r>
              <a:rPr sz="2800" spc="-20" dirty="0">
                <a:latin typeface="Carlito"/>
                <a:cs typeface="Carlito"/>
              </a:rPr>
              <a:t>oral </a:t>
            </a:r>
            <a:r>
              <a:rPr sz="2800" spc="-15" dirty="0">
                <a:latin typeface="Carlito"/>
                <a:cs typeface="Carlito"/>
              </a:rPr>
              <a:t>fungal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infections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777" y="466470"/>
            <a:ext cx="50787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10" dirty="0"/>
              <a:t>Fluconazole</a:t>
            </a:r>
            <a:r>
              <a:rPr spc="-65" dirty="0"/>
              <a:t> </a:t>
            </a:r>
            <a:r>
              <a:rPr spc="-5" dirty="0"/>
              <a:t>(diflucan)</a:t>
            </a:r>
            <a:endParaRPr spc="-5" dirty="0"/>
          </a:p>
        </p:txBody>
      </p:sp>
      <p:grpSp>
        <p:nvGrpSpPr>
          <p:cNvPr id="4" name="object 4"/>
          <p:cNvGrpSpPr/>
          <p:nvPr/>
        </p:nvGrpSpPr>
        <p:grpSpPr>
          <a:xfrm>
            <a:off x="2892551" y="3866388"/>
            <a:ext cx="5610225" cy="2745105"/>
            <a:chOff x="2892551" y="3866388"/>
            <a:chExt cx="5610225" cy="2745105"/>
          </a:xfrm>
        </p:grpSpPr>
        <p:sp>
          <p:nvSpPr>
            <p:cNvPr id="5" name="object 5"/>
            <p:cNvSpPr/>
            <p:nvPr/>
          </p:nvSpPr>
          <p:spPr>
            <a:xfrm>
              <a:off x="5740907" y="3866388"/>
              <a:ext cx="2761488" cy="265176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92551" y="3867912"/>
              <a:ext cx="2708148" cy="2743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64" y="1321384"/>
            <a:ext cx="7357109" cy="3202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CC0066"/>
                </a:solidFill>
                <a:latin typeface="Carlito"/>
                <a:cs typeface="Carlito"/>
              </a:rPr>
              <a:t>Contraindications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400" spc="-10" dirty="0">
                <a:latin typeface="Carlito"/>
                <a:cs typeface="Carlito"/>
              </a:rPr>
              <a:t>Previous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hypersensitivity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2860"/>
              </a:lnSpc>
            </a:pPr>
            <a:r>
              <a:rPr sz="2400" spc="-10" dirty="0">
                <a:latin typeface="Carlito"/>
                <a:cs typeface="Carlito"/>
              </a:rPr>
              <a:t>Best </a:t>
            </a:r>
            <a:r>
              <a:rPr sz="2400" spc="-15" dirty="0">
                <a:latin typeface="Carlito"/>
                <a:cs typeface="Carlito"/>
              </a:rPr>
              <a:t>avoided </a:t>
            </a:r>
            <a:r>
              <a:rPr sz="2400" spc="-5" dirty="0">
                <a:latin typeface="Carlito"/>
                <a:cs typeface="Carlito"/>
              </a:rPr>
              <a:t>during pregnancy </a:t>
            </a:r>
            <a:r>
              <a:rPr sz="2400" dirty="0">
                <a:latin typeface="Carlito"/>
                <a:cs typeface="Carlito"/>
              </a:rPr>
              <a:t>and when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breastfeeding.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3820"/>
              </a:lnSpc>
            </a:pPr>
            <a:r>
              <a:rPr sz="3200" b="1" spc="-5" dirty="0">
                <a:solidFill>
                  <a:srgbClr val="CC0066"/>
                </a:solidFill>
                <a:latin typeface="Carlito"/>
                <a:cs typeface="Carlito"/>
              </a:rPr>
              <a:t>Precautions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ts val="2865"/>
              </a:lnSpc>
              <a:spcBef>
                <a:spcPts val="40"/>
              </a:spcBef>
            </a:pP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5" dirty="0">
                <a:latin typeface="Carlito"/>
                <a:cs typeface="Carlito"/>
              </a:rPr>
              <a:t>caution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patients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10" dirty="0">
                <a:latin typeface="Carlito"/>
                <a:cs typeface="Carlito"/>
              </a:rPr>
              <a:t>renal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hepatic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disease</a:t>
            </a:r>
            <a:r>
              <a:rPr sz="1800" spc="-5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3345"/>
              </a:lnSpc>
            </a:pPr>
            <a:r>
              <a:rPr sz="2800" b="1" spc="-5" dirty="0">
                <a:solidFill>
                  <a:srgbClr val="CC0066"/>
                </a:solidFill>
                <a:latin typeface="Carlito"/>
                <a:cs typeface="Carlito"/>
              </a:rPr>
              <a:t>Side</a:t>
            </a:r>
            <a:r>
              <a:rPr sz="2800" b="1" spc="5" dirty="0">
                <a:solidFill>
                  <a:srgbClr val="CC0066"/>
                </a:solidFill>
                <a:latin typeface="Carlito"/>
                <a:cs typeface="Carlito"/>
              </a:rPr>
              <a:t> </a:t>
            </a:r>
            <a:r>
              <a:rPr sz="2800" b="1" spc="-20" dirty="0">
                <a:solidFill>
                  <a:srgbClr val="CC0066"/>
                </a:solidFill>
                <a:latin typeface="Carlito"/>
                <a:cs typeface="Carlito"/>
              </a:rPr>
              <a:t>effects</a:t>
            </a:r>
            <a:endParaRPr sz="2800">
              <a:latin typeface="Carlito"/>
              <a:cs typeface="Carlito"/>
            </a:endParaRPr>
          </a:p>
          <a:p>
            <a:pPr marL="12700" marR="4068445">
              <a:lnSpc>
                <a:spcPct val="101000"/>
              </a:lnSpc>
              <a:spcBef>
                <a:spcPts val="5"/>
              </a:spcBef>
            </a:pPr>
            <a:r>
              <a:rPr sz="2400" spc="-10" dirty="0">
                <a:latin typeface="Carlito"/>
                <a:cs typeface="Carlito"/>
              </a:rPr>
              <a:t>Hypersensitivity </a:t>
            </a:r>
            <a:r>
              <a:rPr sz="2400" spc="-5" dirty="0">
                <a:latin typeface="Carlito"/>
                <a:cs typeface="Carlito"/>
              </a:rPr>
              <a:t>reactions.  </a:t>
            </a:r>
            <a:r>
              <a:rPr sz="2400" spc="-10" dirty="0">
                <a:latin typeface="Carlito"/>
                <a:cs typeface="Carlito"/>
              </a:rPr>
              <a:t>Gastrointestinal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problems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5066" y="466470"/>
            <a:ext cx="27609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dirty="0">
                <a:latin typeface="Carlito"/>
                <a:cs typeface="Carlito"/>
              </a:rPr>
              <a:t>Flu</a:t>
            </a:r>
            <a:r>
              <a:rPr i="0" spc="-30" dirty="0">
                <a:latin typeface="Carlito"/>
                <a:cs typeface="Carlito"/>
              </a:rPr>
              <a:t>c</a:t>
            </a:r>
            <a:r>
              <a:rPr i="0" dirty="0">
                <a:latin typeface="Carlito"/>
                <a:cs typeface="Carlito"/>
              </a:rPr>
              <a:t>ona</a:t>
            </a:r>
            <a:r>
              <a:rPr i="0" spc="-80" dirty="0">
                <a:latin typeface="Carlito"/>
                <a:cs typeface="Carlito"/>
              </a:rPr>
              <a:t>z</a:t>
            </a:r>
            <a:r>
              <a:rPr i="0" dirty="0">
                <a:latin typeface="Carlito"/>
                <a:cs typeface="Carlito"/>
              </a:rPr>
              <a:t>ole</a:t>
            </a:r>
            <a:endParaRPr i="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48300" y="3721608"/>
            <a:ext cx="3273552" cy="29260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6301" y="191770"/>
            <a:ext cx="3406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15" dirty="0">
                <a:latin typeface="Carlito"/>
                <a:cs typeface="Carlito"/>
              </a:rPr>
              <a:t>Antiviral</a:t>
            </a:r>
            <a:r>
              <a:rPr i="0" spc="-95" dirty="0">
                <a:latin typeface="Carlito"/>
                <a:cs typeface="Carlito"/>
              </a:rPr>
              <a:t> </a:t>
            </a:r>
            <a:r>
              <a:rPr i="0" dirty="0">
                <a:latin typeface="Carlito"/>
                <a:cs typeface="Carlito"/>
              </a:rPr>
              <a:t>drugs</a:t>
            </a:r>
            <a:endParaRPr i="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553" y="826769"/>
            <a:ext cx="7831455" cy="351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436245" indent="-45720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3200" spc="-35" dirty="0">
                <a:latin typeface="Carlito"/>
                <a:cs typeface="Carlito"/>
              </a:rPr>
              <a:t>Treatment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spc="-15" dirty="0">
                <a:latin typeface="Carlito"/>
                <a:cs typeface="Carlito"/>
              </a:rPr>
              <a:t>viral infections </a:t>
            </a:r>
            <a:r>
              <a:rPr sz="3200" spc="-5" dirty="0">
                <a:latin typeface="Carlito"/>
                <a:cs typeface="Carlito"/>
              </a:rPr>
              <a:t>has</a:t>
            </a:r>
            <a:r>
              <a:rPr sz="3200" spc="7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posed </a:t>
            </a:r>
            <a:r>
              <a:rPr sz="3200" dirty="0">
                <a:latin typeface="Carlito"/>
                <a:cs typeface="Carlito"/>
              </a:rPr>
              <a:t>the  </a:t>
            </a:r>
            <a:r>
              <a:rPr sz="3200" spc="-20" dirty="0">
                <a:latin typeface="Carlito"/>
                <a:cs typeface="Carlito"/>
              </a:rPr>
              <a:t>greatest </a:t>
            </a:r>
            <a:r>
              <a:rPr sz="3200" spc="-10" dirty="0">
                <a:latin typeface="Carlito"/>
                <a:cs typeface="Carlito"/>
              </a:rPr>
              <a:t>problem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all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infectious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organisms 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Viruses </a:t>
            </a:r>
            <a:r>
              <a:rPr sz="3200" spc="-10" dirty="0">
                <a:latin typeface="Carlito"/>
                <a:cs typeface="Carlito"/>
              </a:rPr>
              <a:t>are </a:t>
            </a:r>
            <a:r>
              <a:rPr sz="3200" spc="-20" dirty="0">
                <a:latin typeface="Carlito"/>
                <a:cs typeface="Carlito"/>
              </a:rPr>
              <a:t>obligate </a:t>
            </a:r>
            <a:r>
              <a:rPr sz="3200" spc="-10" dirty="0">
                <a:latin typeface="Carlito"/>
                <a:cs typeface="Carlito"/>
              </a:rPr>
              <a:t>intracellular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organisms</a:t>
            </a:r>
            <a:endParaRPr lang="en-US" sz="3200" spc="-15" dirty="0">
              <a:latin typeface="Carlito"/>
              <a:cs typeface="Carlito"/>
            </a:endParaRPr>
          </a:p>
          <a:p>
            <a:pPr marL="469900" marR="436245" indent="-45720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3200" spc="-5" dirty="0">
                <a:latin typeface="Carlito"/>
                <a:cs typeface="Carlito"/>
              </a:rPr>
              <a:t>The herpes </a:t>
            </a:r>
            <a:r>
              <a:rPr sz="3200" dirty="0">
                <a:latin typeface="Carlito"/>
                <a:cs typeface="Carlito"/>
              </a:rPr>
              <a:t>virus is of </a:t>
            </a: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most </a:t>
            </a:r>
            <a:r>
              <a:rPr sz="3200" spc="-20" dirty="0">
                <a:latin typeface="Carlito"/>
                <a:cs typeface="Carlito"/>
              </a:rPr>
              <a:t>interest to </a:t>
            </a:r>
            <a:r>
              <a:rPr sz="3200" dirty="0">
                <a:latin typeface="Carlito"/>
                <a:cs typeface="Carlito"/>
              </a:rPr>
              <a:t>the  </a:t>
            </a:r>
            <a:r>
              <a:rPr sz="3200" spc="-15" dirty="0">
                <a:latin typeface="Carlito"/>
                <a:cs typeface="Carlito"/>
              </a:rPr>
              <a:t>dental </a:t>
            </a:r>
            <a:r>
              <a:rPr sz="3200" spc="-5" dirty="0">
                <a:latin typeface="Carlito"/>
                <a:cs typeface="Carlito"/>
              </a:rPr>
              <a:t>health </a:t>
            </a:r>
            <a:r>
              <a:rPr sz="3200" spc="-15" dirty="0">
                <a:latin typeface="Carlito"/>
                <a:cs typeface="Carlito"/>
              </a:rPr>
              <a:t>care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worker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4000" y="4345809"/>
            <a:ext cx="3810000" cy="25121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" y="217169"/>
            <a:ext cx="39008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Acyclovir</a:t>
            </a:r>
            <a:r>
              <a:rPr sz="4000" spc="-30" dirty="0"/>
              <a:t> </a:t>
            </a:r>
            <a:r>
              <a:rPr sz="4000" spc="-15" dirty="0"/>
              <a:t>(Zovirax)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2590800" y="3955413"/>
            <a:ext cx="6148070" cy="2902586"/>
            <a:chOff x="2308860" y="3931919"/>
            <a:chExt cx="6430010" cy="2926080"/>
          </a:xfrm>
        </p:grpSpPr>
        <p:sp>
          <p:nvSpPr>
            <p:cNvPr id="4" name="object 4"/>
            <p:cNvSpPr/>
            <p:nvPr/>
          </p:nvSpPr>
          <p:spPr>
            <a:xfrm>
              <a:off x="6178295" y="3939540"/>
              <a:ext cx="2560320" cy="256032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308860" y="3931919"/>
              <a:ext cx="3511296" cy="29260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0264" y="762228"/>
            <a:ext cx="8225536" cy="2921313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3200" b="1" spc="-5" dirty="0">
                <a:solidFill>
                  <a:srgbClr val="CC0066"/>
                </a:solidFill>
                <a:latin typeface="Carlito"/>
                <a:cs typeface="Carlito"/>
              </a:rPr>
              <a:t>Indication</a:t>
            </a:r>
            <a:endParaRPr sz="3200" dirty="0">
              <a:latin typeface="Carlito"/>
              <a:cs typeface="Carlito"/>
            </a:endParaRPr>
          </a:p>
          <a:p>
            <a:pPr marL="469900" marR="662305" indent="-457200">
              <a:lnSpc>
                <a:spcPts val="4610"/>
              </a:lnSpc>
              <a:spcBef>
                <a:spcPts val="70"/>
              </a:spcBef>
              <a:buFont typeface="Wingdings" panose="05000000000000000000" pitchFamily="2" charset="2"/>
              <a:buChar char="Ø"/>
            </a:pPr>
            <a:r>
              <a:rPr sz="3200" spc="-5" dirty="0">
                <a:latin typeface="Carlito"/>
                <a:cs typeface="Carlito"/>
              </a:rPr>
              <a:t>Used in </a:t>
            </a:r>
            <a:r>
              <a:rPr sz="3200" spc="-15" dirty="0">
                <a:latin typeface="Carlito"/>
                <a:cs typeface="Carlito"/>
              </a:rPr>
              <a:t>topical </a:t>
            </a:r>
            <a:r>
              <a:rPr sz="3200" dirty="0">
                <a:latin typeface="Carlito"/>
                <a:cs typeface="Carlito"/>
              </a:rPr>
              <a:t>, </a:t>
            </a:r>
            <a:r>
              <a:rPr sz="3200" spc="-95" dirty="0">
                <a:latin typeface="Carlito"/>
                <a:cs typeface="Carlito"/>
              </a:rPr>
              <a:t>IV, </a:t>
            </a:r>
            <a:r>
              <a:rPr sz="3200" spc="-15" dirty="0">
                <a:latin typeface="Carlito"/>
                <a:cs typeface="Carlito"/>
              </a:rPr>
              <a:t>oral formulations</a:t>
            </a:r>
            <a:endParaRPr lang="en-US" sz="3200" spc="-15" dirty="0">
              <a:latin typeface="Carlito"/>
              <a:cs typeface="Carlito"/>
            </a:endParaRPr>
          </a:p>
          <a:p>
            <a:pPr marL="469900" marR="662305" indent="-457200">
              <a:lnSpc>
                <a:spcPts val="4610"/>
              </a:lnSpc>
              <a:spcBef>
                <a:spcPts val="70"/>
              </a:spcBef>
              <a:buFont typeface="Wingdings" panose="05000000000000000000" pitchFamily="2" charset="2"/>
              <a:buChar char="Ø"/>
            </a:pPr>
            <a:r>
              <a:rPr sz="3200" spc="-5" dirty="0">
                <a:latin typeface="Carlito"/>
                <a:cs typeface="Carlito"/>
              </a:rPr>
              <a:t>Herpes </a:t>
            </a:r>
            <a:r>
              <a:rPr sz="3200" spc="-10" dirty="0">
                <a:latin typeface="Carlito"/>
                <a:cs typeface="Carlito"/>
              </a:rPr>
              <a:t>simplex </a:t>
            </a:r>
            <a:r>
              <a:rPr sz="3200" dirty="0">
                <a:latin typeface="Carlito"/>
                <a:cs typeface="Carlito"/>
              </a:rPr>
              <a:t>virus 1,2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(HSV)</a:t>
            </a:r>
            <a:endParaRPr sz="32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490"/>
              </a:spcBef>
              <a:buFont typeface="Wingdings" panose="05000000000000000000" pitchFamily="2" charset="2"/>
              <a:buChar char="Ø"/>
            </a:pPr>
            <a:r>
              <a:rPr sz="3200" spc="-25" dirty="0">
                <a:latin typeface="Carlito"/>
                <a:cs typeface="Carlito"/>
              </a:rPr>
              <a:t>Varicella </a:t>
            </a:r>
            <a:r>
              <a:rPr sz="3200" spc="-30">
                <a:latin typeface="Carlito"/>
                <a:cs typeface="Carlito"/>
              </a:rPr>
              <a:t>zoster</a:t>
            </a:r>
            <a:r>
              <a:rPr sz="3200" spc="20">
                <a:latin typeface="Carlito"/>
                <a:cs typeface="Carlito"/>
              </a:rPr>
              <a:t> </a:t>
            </a:r>
            <a:r>
              <a:rPr sz="3200" spc="-5">
                <a:latin typeface="Carlito"/>
                <a:cs typeface="Carlito"/>
              </a:rPr>
              <a:t>virus</a:t>
            </a:r>
            <a:r>
              <a:rPr lang="en-US" sz="3200" spc="-5" dirty="0">
                <a:latin typeface="Carlito"/>
                <a:cs typeface="Carlito"/>
              </a:rPr>
              <a:t> </a:t>
            </a:r>
            <a:r>
              <a:rPr sz="3200">
                <a:latin typeface="Carlito"/>
                <a:cs typeface="Carlito"/>
              </a:rPr>
              <a:t>And </a:t>
            </a:r>
            <a:r>
              <a:rPr sz="3200" spc="-5" dirty="0">
                <a:latin typeface="Carlito"/>
                <a:cs typeface="Carlito"/>
              </a:rPr>
              <a:t>used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15" dirty="0">
                <a:latin typeface="Carlito"/>
                <a:cs typeface="Carlito"/>
              </a:rPr>
              <a:t>treatment </a:t>
            </a:r>
            <a:r>
              <a:rPr sz="3200" spc="-5" dirty="0">
                <a:latin typeface="Carlito"/>
                <a:cs typeface="Carlito"/>
              </a:rPr>
              <a:t>of herpes </a:t>
            </a:r>
            <a:r>
              <a:rPr sz="3200" spc="-10" dirty="0">
                <a:latin typeface="Carlito"/>
                <a:cs typeface="Carlito"/>
              </a:rPr>
              <a:t>simplex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" y="362788"/>
            <a:ext cx="3241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Herpes</a:t>
            </a:r>
            <a:r>
              <a:rPr sz="4000" spc="-40" dirty="0"/>
              <a:t> </a:t>
            </a:r>
            <a:r>
              <a:rPr sz="4000" spc="-20" dirty="0"/>
              <a:t>Simplex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304800" y="1103096"/>
            <a:ext cx="731520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3665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400" dirty="0">
                <a:latin typeface="Carlito"/>
                <a:cs typeface="Carlito"/>
              </a:rPr>
              <a:t>Herpes </a:t>
            </a:r>
            <a:r>
              <a:rPr sz="2400" spc="-5" dirty="0">
                <a:latin typeface="Carlito"/>
                <a:cs typeface="Carlito"/>
              </a:rPr>
              <a:t>viruses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associated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30" dirty="0">
                <a:latin typeface="Carlito"/>
                <a:cs typeface="Carlito"/>
              </a:rPr>
              <a:t>“cold  </a:t>
            </a:r>
            <a:r>
              <a:rPr sz="2400" spc="-10" dirty="0">
                <a:latin typeface="Carlito"/>
                <a:cs typeface="Carlito"/>
              </a:rPr>
              <a:t>sores”</a:t>
            </a:r>
            <a:endParaRPr sz="24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2400" spc="-10" dirty="0">
                <a:latin typeface="Carlito"/>
                <a:cs typeface="Carlito"/>
              </a:rPr>
              <a:t>Most antiviral agents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either </a:t>
            </a:r>
            <a:r>
              <a:rPr sz="2400" spc="-5" dirty="0">
                <a:latin typeface="Carlito"/>
                <a:cs typeface="Carlito"/>
              </a:rPr>
              <a:t>purine or  </a:t>
            </a:r>
            <a:r>
              <a:rPr sz="2400" spc="-10" dirty="0">
                <a:latin typeface="Carlito"/>
                <a:cs typeface="Carlito"/>
              </a:rPr>
              <a:t>pyramiding </a:t>
            </a:r>
            <a:r>
              <a:rPr sz="2400" spc="-5" dirty="0">
                <a:latin typeface="Carlito"/>
                <a:cs typeface="Carlito"/>
              </a:rPr>
              <a:t>analogues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inhibit </a:t>
            </a:r>
            <a:r>
              <a:rPr sz="2400" spc="-10" dirty="0">
                <a:latin typeface="Carlito"/>
                <a:cs typeface="Carlito"/>
              </a:rPr>
              <a:t>deoxyribonucleic  </a:t>
            </a:r>
            <a:r>
              <a:rPr sz="2400" dirty="0">
                <a:latin typeface="Carlito"/>
                <a:cs typeface="Carlito"/>
              </a:rPr>
              <a:t>acid </a:t>
            </a:r>
            <a:r>
              <a:rPr sz="2400" spc="-5" dirty="0">
                <a:latin typeface="Carlito"/>
                <a:cs typeface="Carlito"/>
              </a:rPr>
              <a:t>(DNA)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synthesis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4800" y="3276600"/>
            <a:ext cx="8653780" cy="3096767"/>
            <a:chOff x="0" y="3355847"/>
            <a:chExt cx="8958580" cy="3017520"/>
          </a:xfrm>
        </p:grpSpPr>
        <p:sp>
          <p:nvSpPr>
            <p:cNvPr id="8" name="object 8"/>
            <p:cNvSpPr/>
            <p:nvPr/>
          </p:nvSpPr>
          <p:spPr>
            <a:xfrm>
              <a:off x="4718303" y="3355847"/>
              <a:ext cx="4239767" cy="301752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3648455"/>
              <a:ext cx="4660392" cy="26517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" y="217169"/>
            <a:ext cx="3773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Adverse</a:t>
            </a:r>
            <a:r>
              <a:rPr sz="4000" spc="-70" dirty="0"/>
              <a:t> </a:t>
            </a:r>
            <a:r>
              <a:rPr sz="4000" spc="-5" dirty="0"/>
              <a:t>reactions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266700" y="1042797"/>
            <a:ext cx="8115300" cy="2786981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69900" marR="5080" indent="-457200">
              <a:lnSpc>
                <a:spcPct val="101000"/>
              </a:lnSpc>
              <a:spcBef>
                <a:spcPts val="70"/>
              </a:spcBef>
              <a:buFont typeface="Wingdings" panose="05000000000000000000" pitchFamily="2" charset="2"/>
              <a:buChar char="Ø"/>
            </a:pPr>
            <a:r>
              <a:rPr sz="2800" spc="-45" dirty="0">
                <a:solidFill>
                  <a:srgbClr val="CC0066"/>
                </a:solidFill>
                <a:latin typeface="Carlito"/>
                <a:cs typeface="Carlito"/>
              </a:rPr>
              <a:t>Topical </a:t>
            </a:r>
            <a:r>
              <a:rPr sz="2800" spc="-15" dirty="0">
                <a:solidFill>
                  <a:srgbClr val="CC0066"/>
                </a:solidFill>
                <a:latin typeface="Carlito"/>
                <a:cs typeface="Carlito"/>
              </a:rPr>
              <a:t>administration</a:t>
            </a:r>
            <a:r>
              <a:rPr sz="2400" spc="-15" dirty="0">
                <a:latin typeface="Carlito"/>
                <a:cs typeface="Carlito"/>
              </a:rPr>
              <a:t>: </a:t>
            </a:r>
            <a:r>
              <a:rPr sz="2400" spc="-10" dirty="0">
                <a:latin typeface="Carlito"/>
                <a:cs typeface="Carlito"/>
              </a:rPr>
              <a:t>produces </a:t>
            </a:r>
            <a:r>
              <a:rPr sz="2400" spc="-5" dirty="0">
                <a:latin typeface="Carlito"/>
                <a:cs typeface="Carlito"/>
              </a:rPr>
              <a:t>burning, stinging,  or </a:t>
            </a:r>
            <a:r>
              <a:rPr sz="2400" dirty="0">
                <a:latin typeface="Carlito"/>
                <a:cs typeface="Carlito"/>
              </a:rPr>
              <a:t>mild </a:t>
            </a:r>
            <a:r>
              <a:rPr sz="2400" spc="-5" dirty="0">
                <a:latin typeface="Carlito"/>
                <a:cs typeface="Carlito"/>
              </a:rPr>
              <a:t>pain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about one </a:t>
            </a:r>
            <a:r>
              <a:rPr sz="2400" spc="-10" dirty="0">
                <a:latin typeface="Carlito"/>
                <a:cs typeface="Carlito"/>
              </a:rPr>
              <a:t>third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patients</a:t>
            </a:r>
            <a:endParaRPr sz="2400" dirty="0">
              <a:latin typeface="Carlito"/>
              <a:cs typeface="Carlito"/>
            </a:endParaRPr>
          </a:p>
          <a:p>
            <a:pPr marL="355600" marR="56896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2800" spc="-15" dirty="0">
                <a:solidFill>
                  <a:srgbClr val="CC0066"/>
                </a:solidFill>
                <a:latin typeface="Carlito"/>
                <a:cs typeface="Carlito"/>
              </a:rPr>
              <a:t>Oral </a:t>
            </a:r>
            <a:r>
              <a:rPr sz="2800" spc="-10" dirty="0">
                <a:solidFill>
                  <a:srgbClr val="CC0066"/>
                </a:solidFill>
                <a:latin typeface="Carlito"/>
                <a:cs typeface="Carlito"/>
              </a:rPr>
              <a:t>administration</a:t>
            </a:r>
            <a:r>
              <a:rPr sz="2800" spc="-10" dirty="0">
                <a:latin typeface="Carlito"/>
                <a:cs typeface="Carlito"/>
              </a:rPr>
              <a:t>: </a:t>
            </a:r>
            <a:r>
              <a:rPr sz="2400" spc="-5" dirty="0">
                <a:latin typeface="Carlito"/>
                <a:cs typeface="Carlito"/>
              </a:rPr>
              <a:t>headache </a:t>
            </a:r>
            <a:r>
              <a:rPr sz="2400" dirty="0">
                <a:latin typeface="Carlito"/>
                <a:cs typeface="Carlito"/>
              </a:rPr>
              <a:t>(13%) is </a:t>
            </a:r>
            <a:r>
              <a:rPr sz="2400" spc="-5" dirty="0">
                <a:latin typeface="Carlito"/>
                <a:cs typeface="Carlito"/>
              </a:rPr>
              <a:t>one of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10" dirty="0">
                <a:latin typeface="Carlito"/>
                <a:cs typeface="Carlito"/>
              </a:rPr>
              <a:t>most common; </a:t>
            </a:r>
            <a:r>
              <a:rPr sz="2400" spc="-5" dirty="0">
                <a:latin typeface="Carlito"/>
                <a:cs typeface="Carlito"/>
              </a:rPr>
              <a:t>other </a:t>
            </a:r>
            <a:r>
              <a:rPr sz="2400" spc="-10" dirty="0">
                <a:latin typeface="Carlito"/>
                <a:cs typeface="Carlito"/>
              </a:rPr>
              <a:t>central </a:t>
            </a:r>
            <a:r>
              <a:rPr sz="2400" spc="-5" dirty="0">
                <a:latin typeface="Carlito"/>
                <a:cs typeface="Carlito"/>
              </a:rPr>
              <a:t>nervous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system</a:t>
            </a:r>
            <a:r>
              <a:rPr lang="en-US"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(CNS) and GI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effects</a:t>
            </a:r>
            <a:endParaRPr lang="en-US" sz="2400" dirty="0">
              <a:latin typeface="Carlito"/>
              <a:cs typeface="Carlito"/>
            </a:endParaRPr>
          </a:p>
          <a:p>
            <a:pPr marL="355600" marR="56896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2800" spc="-25" dirty="0">
                <a:solidFill>
                  <a:srgbClr val="CC0066"/>
                </a:solidFill>
                <a:latin typeface="Carlito"/>
                <a:cs typeface="Carlito"/>
              </a:rPr>
              <a:t>Parenteral </a:t>
            </a:r>
            <a:r>
              <a:rPr sz="2800" spc="-15" dirty="0">
                <a:solidFill>
                  <a:srgbClr val="CC0066"/>
                </a:solidFill>
                <a:latin typeface="Carlito"/>
                <a:cs typeface="Carlito"/>
              </a:rPr>
              <a:t>administration</a:t>
            </a:r>
            <a:r>
              <a:rPr sz="2400" spc="-15" dirty="0">
                <a:latin typeface="Carlito"/>
                <a:cs typeface="Carlito"/>
              </a:rPr>
              <a:t>: </a:t>
            </a:r>
            <a:r>
              <a:rPr sz="2400" spc="-10" dirty="0">
                <a:latin typeface="Carlito"/>
                <a:cs typeface="Carlito"/>
              </a:rPr>
              <a:t>local </a:t>
            </a:r>
            <a:r>
              <a:rPr sz="2400" spc="-5" dirty="0">
                <a:latin typeface="Carlito"/>
                <a:cs typeface="Carlito"/>
              </a:rPr>
              <a:t>reactions </a:t>
            </a:r>
            <a:r>
              <a:rPr sz="2400" spc="-15" dirty="0">
                <a:latin typeface="Carlito"/>
                <a:cs typeface="Carlito"/>
              </a:rPr>
              <a:t>at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injection </a:t>
            </a:r>
            <a:r>
              <a:rPr sz="2400" spc="-10" dirty="0">
                <a:latin typeface="Carlito"/>
                <a:cs typeface="Carlito"/>
              </a:rPr>
              <a:t>site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most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common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3108" y="3429000"/>
            <a:ext cx="8279892" cy="3017520"/>
            <a:chOff x="483108" y="3429000"/>
            <a:chExt cx="8394700" cy="3017520"/>
          </a:xfrm>
        </p:grpSpPr>
        <p:sp>
          <p:nvSpPr>
            <p:cNvPr id="9" name="object 9"/>
            <p:cNvSpPr/>
            <p:nvPr/>
          </p:nvSpPr>
          <p:spPr>
            <a:xfrm>
              <a:off x="6397752" y="3429000"/>
              <a:ext cx="2479548" cy="301752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99943" y="4085844"/>
              <a:ext cx="3810000" cy="22296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3108" y="4085844"/>
              <a:ext cx="2095500" cy="2095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225298"/>
            <a:ext cx="4733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Side </a:t>
            </a:r>
            <a:r>
              <a:rPr sz="4000" spc="-15" dirty="0"/>
              <a:t>effect </a:t>
            </a:r>
            <a:r>
              <a:rPr sz="4000" dirty="0"/>
              <a:t>of</a:t>
            </a:r>
            <a:r>
              <a:rPr sz="4000" spc="-15" dirty="0"/>
              <a:t> </a:t>
            </a:r>
            <a:r>
              <a:rPr sz="4000" spc="-5" dirty="0"/>
              <a:t>acyclovir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0264" y="1029716"/>
            <a:ext cx="8606536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17855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rlito"/>
                <a:cs typeface="Carlito"/>
              </a:rPr>
              <a:t>-</a:t>
            </a:r>
            <a:r>
              <a:rPr lang="en-US" sz="2800" spc="-10" dirty="0">
                <a:latin typeface="Carlito"/>
                <a:cs typeface="Carlito"/>
              </a:rPr>
              <a:t>Firm</a:t>
            </a:r>
            <a:r>
              <a:rPr sz="2800" spc="-10" dirty="0">
                <a:latin typeface="Carlito"/>
                <a:cs typeface="Carlito"/>
              </a:rPr>
              <a:t> sensation </a:t>
            </a:r>
            <a:r>
              <a:rPr sz="2800" spc="-15" dirty="0">
                <a:latin typeface="Carlito"/>
                <a:cs typeface="Carlito"/>
              </a:rPr>
              <a:t>at site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application, </a:t>
            </a:r>
            <a:r>
              <a:rPr sz="2800" spc="-15" dirty="0">
                <a:latin typeface="Carlito"/>
                <a:cs typeface="Carlito"/>
              </a:rPr>
              <a:t>altered </a:t>
            </a:r>
            <a:r>
              <a:rPr sz="2800" spc="-20" dirty="0">
                <a:latin typeface="Carlito"/>
                <a:cs typeface="Carlito"/>
              </a:rPr>
              <a:t>taste,  gastrointestinal</a:t>
            </a:r>
            <a:r>
              <a:rPr lang="en-US"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upset, renal </a:t>
            </a:r>
            <a:r>
              <a:rPr sz="2800" spc="-20" dirty="0">
                <a:latin typeface="Carlito"/>
                <a:cs typeface="Carlito"/>
              </a:rPr>
              <a:t>failure, </a:t>
            </a:r>
            <a:r>
              <a:rPr sz="2800" spc="-10" dirty="0">
                <a:latin typeface="Carlito"/>
                <a:cs typeface="Carlito"/>
              </a:rPr>
              <a:t>bone </a:t>
            </a:r>
            <a:r>
              <a:rPr sz="2800" spc="-15" dirty="0">
                <a:latin typeface="Carlito"/>
                <a:cs typeface="Carlito"/>
              </a:rPr>
              <a:t>marrow </a:t>
            </a:r>
            <a:r>
              <a:rPr sz="2800" spc="-10" dirty="0">
                <a:latin typeface="Carlito"/>
                <a:cs typeface="Carlito"/>
              </a:rPr>
              <a:t>depression, </a:t>
            </a:r>
            <a:r>
              <a:rPr sz="2800" spc="-15" dirty="0">
                <a:latin typeface="Carlito"/>
                <a:cs typeface="Carlito"/>
              </a:rPr>
              <a:t>tremors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15" dirty="0">
                <a:latin typeface="Carlito"/>
                <a:cs typeface="Carlito"/>
              </a:rPr>
              <a:t>convulsions,</a:t>
            </a:r>
            <a:r>
              <a:rPr lang="en-US" sz="28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lichenoid </a:t>
            </a:r>
            <a:r>
              <a:rPr sz="2800" spc="-10" dirty="0">
                <a:latin typeface="Carlito"/>
                <a:cs typeface="Carlito"/>
              </a:rPr>
              <a:t>reactions, </a:t>
            </a:r>
            <a:r>
              <a:rPr sz="2800" spc="-20" dirty="0">
                <a:latin typeface="Carlito"/>
                <a:cs typeface="Carlito"/>
              </a:rPr>
              <a:t>rash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urticaria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28844" y="3429000"/>
            <a:ext cx="3200400" cy="32004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9185" y="436245"/>
            <a:ext cx="22771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Antibiotic</a:t>
            </a: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1676400"/>
            <a:ext cx="7362190" cy="26590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1F5F"/>
                </a:solidFill>
                <a:latin typeface="Carlito"/>
                <a:cs typeface="Carlito"/>
              </a:rPr>
              <a:t>Use </a:t>
            </a:r>
            <a:r>
              <a:rPr sz="2800" spc="-10" dirty="0">
                <a:solidFill>
                  <a:srgbClr val="001F5F"/>
                </a:solidFill>
                <a:latin typeface="Carlito"/>
                <a:cs typeface="Carlito"/>
              </a:rPr>
              <a:t>only </a:t>
            </a:r>
            <a:r>
              <a:rPr sz="2800" spc="-5" dirty="0">
                <a:solidFill>
                  <a:srgbClr val="001F5F"/>
                </a:solidFill>
                <a:latin typeface="Carlito"/>
                <a:cs typeface="Carlito"/>
              </a:rPr>
              <a:t>when </a:t>
            </a:r>
            <a:r>
              <a:rPr sz="2800" spc="-15" dirty="0">
                <a:solidFill>
                  <a:srgbClr val="001F5F"/>
                </a:solidFill>
                <a:latin typeface="Carlito"/>
                <a:cs typeface="Carlito"/>
              </a:rPr>
              <a:t>there </a:t>
            </a:r>
            <a:r>
              <a:rPr sz="2800" spc="-5" dirty="0">
                <a:solidFill>
                  <a:srgbClr val="001F5F"/>
                </a:solidFill>
                <a:latin typeface="Carlito"/>
                <a:cs typeface="Carlito"/>
              </a:rPr>
              <a:t>is an </a:t>
            </a:r>
            <a:r>
              <a:rPr sz="2800" spc="-10" dirty="0">
                <a:solidFill>
                  <a:srgbClr val="001F5F"/>
                </a:solidFill>
                <a:latin typeface="Carlito"/>
                <a:cs typeface="Carlito"/>
              </a:rPr>
              <a:t>indication</a:t>
            </a:r>
            <a:r>
              <a:rPr sz="2800" spc="9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509270" marR="508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2400" spc="-5" dirty="0">
                <a:latin typeface="Carlito"/>
                <a:cs typeface="Carlito"/>
              </a:rPr>
              <a:t>Choose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narrowest </a:t>
            </a:r>
            <a:r>
              <a:rPr sz="2400" spc="-5" dirty="0">
                <a:latin typeface="Carlito"/>
                <a:cs typeface="Carlito"/>
              </a:rPr>
              <a:t>spectrum drug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5" dirty="0">
                <a:latin typeface="Carlito"/>
                <a:cs typeface="Carlito"/>
              </a:rPr>
              <a:t>b</a:t>
            </a:r>
            <a:r>
              <a:rPr lang="en-US" sz="2400" spc="-5" dirty="0">
                <a:latin typeface="Carlito"/>
                <a:cs typeface="Carlito"/>
              </a:rPr>
              <a:t>e </a:t>
            </a:r>
            <a:endParaRPr lang="en-US" sz="2400" spc="-5" dirty="0">
              <a:latin typeface="Carlito"/>
              <a:cs typeface="Carlito"/>
            </a:endParaRPr>
          </a:p>
          <a:p>
            <a:pPr marL="166370" marR="5080">
              <a:lnSpc>
                <a:spcPct val="100000"/>
              </a:lnSpc>
            </a:pPr>
            <a:r>
              <a:rPr lang="en-US" sz="2400" spc="-15" dirty="0">
                <a:latin typeface="Carlito"/>
                <a:cs typeface="Carlito"/>
              </a:rPr>
              <a:t>     effective  </a:t>
            </a:r>
            <a:r>
              <a:rPr lang="en-US" sz="2400" spc="-5" dirty="0">
                <a:latin typeface="Carlito"/>
                <a:cs typeface="Carlito"/>
              </a:rPr>
              <a:t>Consider </a:t>
            </a:r>
            <a:r>
              <a:rPr lang="en-US" sz="2400" dirty="0">
                <a:latin typeface="Carlito"/>
                <a:cs typeface="Carlito"/>
              </a:rPr>
              <a:t>the </a:t>
            </a:r>
            <a:r>
              <a:rPr lang="en-US" sz="2400" spc="-5" dirty="0">
                <a:latin typeface="Carlito"/>
                <a:cs typeface="Carlito"/>
              </a:rPr>
              <a:t>risk/benefit</a:t>
            </a:r>
            <a:r>
              <a:rPr lang="en-US" sz="2400" spc="-20" dirty="0">
                <a:latin typeface="Carlito"/>
                <a:cs typeface="Carlito"/>
              </a:rPr>
              <a:t> </a:t>
            </a:r>
            <a:r>
              <a:rPr lang="en-US" sz="2400" spc="-5" dirty="0">
                <a:latin typeface="Carlito"/>
                <a:cs typeface="Carlito"/>
              </a:rPr>
              <a:t>equation</a:t>
            </a:r>
            <a:endParaRPr lang="en-US" sz="2400" dirty="0">
              <a:latin typeface="Carlito"/>
              <a:cs typeface="Carlito"/>
            </a:endParaRPr>
          </a:p>
          <a:p>
            <a:pPr marL="509270" marR="3763645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2400" spc="-5" dirty="0">
                <a:latin typeface="Carlito"/>
                <a:cs typeface="Carlito"/>
              </a:rPr>
              <a:t>Prescribe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10" dirty="0">
                <a:latin typeface="Carlito"/>
                <a:cs typeface="Carlito"/>
              </a:rPr>
              <a:t>adequate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dose </a:t>
            </a:r>
            <a:endParaRPr lang="en-US" sz="2400" spc="-5" dirty="0">
              <a:latin typeface="Carlito"/>
              <a:cs typeface="Carlito"/>
            </a:endParaRPr>
          </a:p>
          <a:p>
            <a:pPr marL="509270" marR="3763645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2400" spc="-10" dirty="0">
                <a:latin typeface="Carlito"/>
                <a:cs typeface="Carlito"/>
              </a:rPr>
              <a:t>Adequate frequency  </a:t>
            </a:r>
            <a:endParaRPr lang="en-US" sz="2400" spc="-10" dirty="0">
              <a:latin typeface="Carlito"/>
              <a:cs typeface="Carlito"/>
            </a:endParaRPr>
          </a:p>
          <a:p>
            <a:pPr marL="509270" marR="3763645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2400" spc="-10" dirty="0">
                <a:latin typeface="Carlito"/>
                <a:cs typeface="Carlito"/>
              </a:rPr>
              <a:t>Adequate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duration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75147" y="3383279"/>
            <a:ext cx="2819400" cy="347471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76200"/>
            <a:ext cx="22809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Penciclovir</a:t>
            </a:r>
            <a:endParaRPr sz="4000" dirty="0"/>
          </a:p>
        </p:txBody>
      </p:sp>
      <p:sp>
        <p:nvSpPr>
          <p:cNvPr id="6" name="object 6"/>
          <p:cNvSpPr txBox="1"/>
          <p:nvPr/>
        </p:nvSpPr>
        <p:spPr>
          <a:xfrm>
            <a:off x="80264" y="1143000"/>
            <a:ext cx="7366000" cy="1735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152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2800" spc="-15" dirty="0">
                <a:latin typeface="Carlito"/>
                <a:cs typeface="Carlito"/>
              </a:rPr>
              <a:t>Available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topically</a:t>
            </a:r>
            <a:r>
              <a:rPr lang="en-US"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Shown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reduce both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duration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lesion  and the </a:t>
            </a:r>
            <a:r>
              <a:rPr sz="2800" spc="-10" dirty="0">
                <a:latin typeface="Carlito"/>
                <a:cs typeface="Carlito"/>
              </a:rPr>
              <a:t>pain </a:t>
            </a:r>
            <a:r>
              <a:rPr sz="2800" spc="-5" dirty="0">
                <a:latin typeface="Carlito"/>
                <a:cs typeface="Carlito"/>
              </a:rPr>
              <a:t>of the lesions on the </a:t>
            </a:r>
            <a:r>
              <a:rPr sz="2800" spc="-15" dirty="0">
                <a:latin typeface="Carlito"/>
                <a:cs typeface="Carlito"/>
              </a:rPr>
              <a:t>lips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face</a:t>
            </a:r>
            <a:r>
              <a:rPr lang="en-US"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associated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10" dirty="0">
                <a:latin typeface="Carlito"/>
                <a:cs typeface="Carlito"/>
              </a:rPr>
              <a:t>both primary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recurrent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herpes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23359" y="3017519"/>
            <a:ext cx="5120639" cy="384047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496" y="1005838"/>
            <a:ext cx="7802880" cy="58521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4851" y="191770"/>
            <a:ext cx="37122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5" dirty="0">
                <a:latin typeface="Carlito"/>
                <a:cs typeface="Carlito"/>
              </a:rPr>
              <a:t>Muscle</a:t>
            </a:r>
            <a:r>
              <a:rPr i="0" spc="-45" dirty="0">
                <a:latin typeface="Carlito"/>
                <a:cs typeface="Carlito"/>
              </a:rPr>
              <a:t> </a:t>
            </a:r>
            <a:r>
              <a:rPr i="0" spc="-30" dirty="0">
                <a:latin typeface="Carlito"/>
                <a:cs typeface="Carlito"/>
              </a:rPr>
              <a:t>relaxant</a:t>
            </a:r>
            <a:endParaRPr i="0" spc="-3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3798" y="191770"/>
            <a:ext cx="542620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i="0" spc="-25" dirty="0">
                <a:latin typeface="Carlito"/>
                <a:cs typeface="Carlito"/>
              </a:rPr>
              <a:t>D</a:t>
            </a:r>
            <a:r>
              <a:rPr i="0" spc="-25" dirty="0">
                <a:latin typeface="Carlito"/>
                <a:cs typeface="Carlito"/>
              </a:rPr>
              <a:t>iazepam</a:t>
            </a:r>
            <a:r>
              <a:rPr lang="en-US" i="0" spc="-2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i="0" spc="-25" dirty="0">
                <a:latin typeface="Carlito"/>
                <a:cs typeface="Carlito"/>
              </a:rPr>
              <a:t>Valium)</a:t>
            </a:r>
            <a:endParaRPr i="0" spc="-25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64" y="956563"/>
            <a:ext cx="8374380" cy="36722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CC0066"/>
                </a:solidFill>
                <a:latin typeface="Carlito"/>
                <a:cs typeface="Carlito"/>
              </a:rPr>
              <a:t>Description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benzodiazepine sedative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anxiolytic drug </a:t>
            </a:r>
            <a:r>
              <a:rPr sz="2400" dirty="0">
                <a:latin typeface="Carlito"/>
                <a:cs typeface="Carlito"/>
              </a:rPr>
              <a:t>with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anticonvulsant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0" dirty="0">
                <a:latin typeface="Carlito"/>
                <a:cs typeface="Carlito"/>
              </a:rPr>
              <a:t>properties.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800" b="1" spc="-10" dirty="0">
                <a:solidFill>
                  <a:srgbClr val="CC0066"/>
                </a:solidFill>
                <a:latin typeface="Carlito"/>
                <a:cs typeface="Carlito"/>
              </a:rPr>
              <a:t>Indications</a:t>
            </a:r>
            <a:endParaRPr sz="28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30"/>
              </a:spcBef>
            </a:pPr>
            <a:r>
              <a:rPr sz="2400" spc="-5" dirty="0">
                <a:latin typeface="Carlito"/>
                <a:cs typeface="Carlito"/>
              </a:rPr>
              <a:t>Used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dental sedation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preoperative </a:t>
            </a:r>
            <a:r>
              <a:rPr sz="2400" spc="-10" dirty="0">
                <a:latin typeface="Carlito"/>
                <a:cs typeface="Carlito"/>
              </a:rPr>
              <a:t>anxiolysis </a:t>
            </a:r>
            <a:r>
              <a:rPr sz="2400" spc="-5" dirty="0">
                <a:latin typeface="Carlito"/>
                <a:cs typeface="Carlito"/>
              </a:rPr>
              <a:t>(although </a:t>
            </a:r>
            <a:r>
              <a:rPr sz="2400" dirty="0">
                <a:latin typeface="Carlito"/>
                <a:cs typeface="Carlito"/>
              </a:rPr>
              <a:t>it </a:t>
            </a:r>
            <a:r>
              <a:rPr sz="2400" spc="-5" dirty="0">
                <a:latin typeface="Carlito"/>
                <a:cs typeface="Carlito"/>
              </a:rPr>
              <a:t>has  </a:t>
            </a:r>
            <a:r>
              <a:rPr sz="2400" spc="-10" dirty="0">
                <a:latin typeface="Carlito"/>
                <a:cs typeface="Carlito"/>
              </a:rPr>
              <a:t>now </a:t>
            </a:r>
            <a:r>
              <a:rPr sz="2400" spc="-5" dirty="0">
                <a:latin typeface="Carlito"/>
                <a:cs typeface="Carlito"/>
              </a:rPr>
              <a:t>been </a:t>
            </a:r>
            <a:r>
              <a:rPr sz="2400" spc="-10" dirty="0">
                <a:latin typeface="Carlito"/>
                <a:cs typeface="Carlito"/>
              </a:rPr>
              <a:t>superseded by midazolam </a:t>
            </a:r>
            <a:r>
              <a:rPr sz="2400" dirty="0">
                <a:latin typeface="Carlito"/>
                <a:cs typeface="Carlito"/>
              </a:rPr>
              <a:t>when </a:t>
            </a:r>
            <a:r>
              <a:rPr sz="2400" spc="-15" dirty="0">
                <a:latin typeface="Carlito"/>
                <a:cs typeface="Carlito"/>
              </a:rPr>
              <a:t>intravenous </a:t>
            </a:r>
            <a:r>
              <a:rPr sz="2400" spc="-5" dirty="0">
                <a:latin typeface="Carlito"/>
                <a:cs typeface="Carlito"/>
              </a:rPr>
              <a:t>techniques 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employed: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5" dirty="0">
                <a:latin typeface="Carlito"/>
                <a:cs typeface="Carlito"/>
              </a:rPr>
              <a:t>oral </a:t>
            </a:r>
            <a:r>
              <a:rPr sz="2400" spc="-5" dirty="0">
                <a:latin typeface="Carlito"/>
                <a:cs typeface="Carlito"/>
              </a:rPr>
              <a:t>sedation </a:t>
            </a:r>
            <a:r>
              <a:rPr sz="2400" spc="-10" dirty="0">
                <a:latin typeface="Carlito"/>
                <a:cs typeface="Carlito"/>
              </a:rPr>
              <a:t>temazepam </a:t>
            </a:r>
            <a:r>
              <a:rPr sz="2400" dirty="0">
                <a:latin typeface="Carlito"/>
                <a:cs typeface="Carlito"/>
              </a:rPr>
              <a:t>is the </a:t>
            </a:r>
            <a:r>
              <a:rPr sz="2400" spc="-5" dirty="0">
                <a:latin typeface="Carlito"/>
                <a:cs typeface="Carlito"/>
              </a:rPr>
              <a:t>drug of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choice).</a:t>
            </a:r>
            <a:endParaRPr sz="2400" dirty="0">
              <a:latin typeface="Carlito"/>
              <a:cs typeface="Carlito"/>
            </a:endParaRPr>
          </a:p>
          <a:p>
            <a:pPr marL="12700" marR="3619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rlito"/>
                <a:cs typeface="Carlito"/>
              </a:rPr>
              <a:t>Also </a:t>
            </a:r>
            <a:r>
              <a:rPr sz="2400" spc="-10" dirty="0">
                <a:latin typeface="Carlito"/>
                <a:cs typeface="Carlito"/>
              </a:rPr>
              <a:t>indicated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10" dirty="0">
                <a:latin typeface="Carlito"/>
                <a:cs typeface="Carlito"/>
              </a:rPr>
              <a:t>emergency treatment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epilepsy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10" dirty="0">
                <a:latin typeface="Carlito"/>
                <a:cs typeface="Carlito"/>
              </a:rPr>
              <a:t>dental  </a:t>
            </a:r>
            <a:r>
              <a:rPr sz="2400" spc="-30" dirty="0">
                <a:latin typeface="Carlito"/>
                <a:cs typeface="Carlito"/>
              </a:rPr>
              <a:t>surgery.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28844" y="4305300"/>
            <a:ext cx="3096768" cy="23820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64" y="868807"/>
            <a:ext cx="8187690" cy="521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52035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rlito"/>
                <a:cs typeface="Carlito"/>
              </a:rPr>
              <a:t>Severe respiratory </a:t>
            </a:r>
            <a:r>
              <a:rPr sz="2400" spc="-5" dirty="0">
                <a:latin typeface="Carlito"/>
                <a:cs typeface="Carlito"/>
              </a:rPr>
              <a:t>disease.  </a:t>
            </a:r>
            <a:r>
              <a:rPr sz="2400" spc="-15" dirty="0">
                <a:latin typeface="Carlito"/>
                <a:cs typeface="Carlito"/>
              </a:rPr>
              <a:t>Severe </a:t>
            </a:r>
            <a:r>
              <a:rPr sz="2400" spc="-10" dirty="0">
                <a:latin typeface="Carlito"/>
                <a:cs typeface="Carlito"/>
              </a:rPr>
              <a:t>liver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disease.</a:t>
            </a:r>
            <a:endParaRPr sz="24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400" spc="-15" dirty="0">
                <a:latin typeface="Carlito"/>
                <a:cs typeface="Carlito"/>
              </a:rPr>
              <a:t>Porphyria </a:t>
            </a:r>
            <a:r>
              <a:rPr sz="2400" spc="-5" dirty="0">
                <a:latin typeface="Carlito"/>
                <a:cs typeface="Carlito"/>
              </a:rPr>
              <a:t>(although should be used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emergency </a:t>
            </a:r>
            <a:r>
              <a:rPr sz="2400" spc="-5" dirty="0">
                <a:latin typeface="Carlito"/>
                <a:cs typeface="Carlito"/>
              </a:rPr>
              <a:t>management of  </a:t>
            </a:r>
            <a:r>
              <a:rPr sz="2400" spc="-15" dirty="0">
                <a:latin typeface="Carlito"/>
                <a:cs typeface="Carlito"/>
              </a:rPr>
              <a:t>status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epilepticus).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ts val="3330"/>
              </a:lnSpc>
            </a:pPr>
            <a:r>
              <a:rPr sz="2800" b="1" spc="-10" dirty="0">
                <a:solidFill>
                  <a:srgbClr val="CC0066"/>
                </a:solidFill>
                <a:latin typeface="Carlito"/>
                <a:cs typeface="Carlito"/>
              </a:rPr>
              <a:t>Precautions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400" spc="-10" dirty="0">
                <a:latin typeface="Carlito"/>
                <a:cs typeface="Carlito"/>
              </a:rPr>
              <a:t>History </a:t>
            </a:r>
            <a:r>
              <a:rPr sz="2400" spc="-5" dirty="0">
                <a:latin typeface="Carlito"/>
                <a:cs typeface="Carlito"/>
              </a:rPr>
              <a:t>of drug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abuse.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rlito"/>
                <a:cs typeface="Carlito"/>
              </a:rPr>
              <a:t>Severe </a:t>
            </a:r>
            <a:r>
              <a:rPr sz="2400" spc="-10" dirty="0">
                <a:latin typeface="Carlito"/>
                <a:cs typeface="Carlito"/>
              </a:rPr>
              <a:t>liver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disease.</a:t>
            </a:r>
            <a:endParaRPr sz="2400" dirty="0">
              <a:latin typeface="Carlito"/>
              <a:cs typeface="Carlito"/>
            </a:endParaRPr>
          </a:p>
          <a:p>
            <a:pPr marL="12700" marR="2588260">
              <a:lnSpc>
                <a:spcPct val="100000"/>
              </a:lnSpc>
            </a:pPr>
            <a:r>
              <a:rPr sz="2400" spc="-15" dirty="0">
                <a:latin typeface="Carlito"/>
                <a:cs typeface="Carlito"/>
              </a:rPr>
              <a:t>Severe </a:t>
            </a:r>
            <a:r>
              <a:rPr sz="2400" dirty="0">
                <a:latin typeface="Carlito"/>
                <a:cs typeface="Carlito"/>
              </a:rPr>
              <a:t>muscle </a:t>
            </a:r>
            <a:r>
              <a:rPr sz="2400" spc="-5" dirty="0">
                <a:latin typeface="Carlito"/>
                <a:cs typeface="Carlito"/>
              </a:rPr>
              <a:t>weakness </a:t>
            </a:r>
            <a:r>
              <a:rPr sz="2400" spc="-10" dirty="0">
                <a:latin typeface="Carlito"/>
                <a:cs typeface="Carlito"/>
              </a:rPr>
              <a:t>(myasthenia </a:t>
            </a:r>
            <a:r>
              <a:rPr sz="2400" spc="-15" dirty="0">
                <a:latin typeface="Carlito"/>
                <a:cs typeface="Carlito"/>
              </a:rPr>
              <a:t>gravis).  </a:t>
            </a:r>
            <a:r>
              <a:rPr sz="2400" spc="-5" dirty="0">
                <a:latin typeface="Carlito"/>
                <a:cs typeface="Carlito"/>
              </a:rPr>
              <a:t>Pregnancy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15" dirty="0">
                <a:latin typeface="Carlito"/>
                <a:cs typeface="Carlito"/>
              </a:rPr>
              <a:t> breastfeeding.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b="1" spc="-15" dirty="0">
                <a:solidFill>
                  <a:srgbClr val="CC0066"/>
                </a:solidFill>
                <a:latin typeface="Carlito"/>
                <a:cs typeface="Carlito"/>
              </a:rPr>
              <a:t>Unwanted</a:t>
            </a:r>
            <a:r>
              <a:rPr sz="2400" b="1" spc="-10" dirty="0">
                <a:solidFill>
                  <a:srgbClr val="CC0066"/>
                </a:solidFill>
                <a:latin typeface="Carlito"/>
                <a:cs typeface="Carlito"/>
              </a:rPr>
              <a:t> effects</a:t>
            </a:r>
            <a:endParaRPr sz="2400" dirty="0">
              <a:latin typeface="Carlito"/>
              <a:cs typeface="Carlito"/>
            </a:endParaRPr>
          </a:p>
          <a:p>
            <a:pPr marL="12700" marR="5255260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latin typeface="Carlito"/>
                <a:cs typeface="Carlito"/>
              </a:rPr>
              <a:t>Xerostomia.  </a:t>
            </a:r>
            <a:r>
              <a:rPr sz="2400" spc="-15" dirty="0">
                <a:latin typeface="Carlito"/>
                <a:cs typeface="Carlito"/>
              </a:rPr>
              <a:t>Respiratory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depression.  Hypotension.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rlito"/>
                <a:cs typeface="Carlito"/>
              </a:rPr>
              <a:t>Visual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disturbances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95732"/>
            <a:ext cx="31800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15" dirty="0">
                <a:latin typeface="Carlito"/>
                <a:cs typeface="Carlito"/>
              </a:rPr>
              <a:t>Contraindication</a:t>
            </a:r>
            <a:endParaRPr sz="36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14900" y="3474719"/>
            <a:ext cx="4229100" cy="338327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44000" cy="6857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496" y="726947"/>
            <a:ext cx="7193280" cy="53949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3100" y="873251"/>
            <a:ext cx="5602223" cy="42062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4303" y="42418"/>
            <a:ext cx="22504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Analgesic</a:t>
            </a:r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263652" y="3794759"/>
            <a:ext cx="8880475" cy="3063240"/>
            <a:chOff x="263652" y="3794759"/>
            <a:chExt cx="8880475" cy="3063240"/>
          </a:xfrm>
        </p:grpSpPr>
        <p:sp>
          <p:nvSpPr>
            <p:cNvPr id="5" name="object 5"/>
            <p:cNvSpPr/>
            <p:nvPr/>
          </p:nvSpPr>
          <p:spPr>
            <a:xfrm>
              <a:off x="5486399" y="3794759"/>
              <a:ext cx="3657598" cy="2834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3652" y="4206239"/>
              <a:ext cx="2651760" cy="26517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3558540" cy="4695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60"/>
              </a:lnSpc>
            </a:pPr>
            <a:r>
              <a:rPr lang="en-US" spc="-10" dirty="0"/>
              <a:t>Adverse</a:t>
            </a:r>
            <a:r>
              <a:rPr lang="en-US" spc="15" dirty="0"/>
              <a:t> </a:t>
            </a:r>
            <a:r>
              <a:rPr lang="en-US" spc="-10" dirty="0"/>
              <a:t>effects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80264" y="1049782"/>
            <a:ext cx="8606536" cy="19191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1264285" indent="-342900">
              <a:lnSpc>
                <a:spcPct val="100000"/>
              </a:lnSpc>
              <a:spcBef>
                <a:spcPts val="60"/>
              </a:spcBef>
              <a:buFont typeface="Wingdings" panose="05000000000000000000" pitchFamily="2" charset="2"/>
              <a:buChar char="Ø"/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most important </a:t>
            </a:r>
            <a:r>
              <a:rPr sz="2000" spc="-15" dirty="0">
                <a:latin typeface="Carlito"/>
                <a:cs typeface="Carlito"/>
              </a:rPr>
              <a:t>toxic effect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hepatic </a:t>
            </a:r>
            <a:r>
              <a:rPr sz="2000" spc="-10" dirty="0">
                <a:latin typeface="Carlito"/>
                <a:cs typeface="Carlito"/>
              </a:rPr>
              <a:t>necrosis </a:t>
            </a:r>
            <a:r>
              <a:rPr sz="2000" dirty="0">
                <a:latin typeface="Carlito"/>
                <a:cs typeface="Carlito"/>
              </a:rPr>
              <a:t>leading </a:t>
            </a:r>
            <a:r>
              <a:rPr sz="2000" spc="-10" dirty="0">
                <a:latin typeface="Carlito"/>
                <a:cs typeface="Carlito"/>
              </a:rPr>
              <a:t>to  liver failure after overdose, </a:t>
            </a:r>
            <a:r>
              <a:rPr sz="2000" dirty="0">
                <a:latin typeface="Carlito"/>
                <a:cs typeface="Carlito"/>
              </a:rPr>
              <a:t>but </a:t>
            </a:r>
            <a:r>
              <a:rPr sz="2000" spc="-5" dirty="0">
                <a:latin typeface="Carlito"/>
                <a:cs typeface="Carlito"/>
              </a:rPr>
              <a:t>renal </a:t>
            </a:r>
            <a:r>
              <a:rPr sz="2000" spc="-10" dirty="0">
                <a:latin typeface="Carlito"/>
                <a:cs typeface="Carlito"/>
              </a:rPr>
              <a:t>failure </a:t>
            </a:r>
            <a:r>
              <a:rPr sz="2000" dirty="0">
                <a:latin typeface="Carlito"/>
                <a:cs typeface="Carlito"/>
              </a:rPr>
              <a:t>in the </a:t>
            </a:r>
            <a:r>
              <a:rPr sz="2000" spc="-5" dirty="0">
                <a:latin typeface="Carlito"/>
                <a:cs typeface="Carlito"/>
              </a:rPr>
              <a:t>absence of  </a:t>
            </a:r>
            <a:r>
              <a:rPr sz="2000" spc="-10" dirty="0">
                <a:latin typeface="Carlito"/>
                <a:cs typeface="Carlito"/>
              </a:rPr>
              <a:t>liver failure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dirty="0">
                <a:latin typeface="Carlito"/>
                <a:cs typeface="Carlito"/>
              </a:rPr>
              <a:t>also </a:t>
            </a:r>
            <a:r>
              <a:rPr sz="2000" spc="-5" dirty="0">
                <a:latin typeface="Carlito"/>
                <a:cs typeface="Carlito"/>
              </a:rPr>
              <a:t>been </a:t>
            </a:r>
            <a:r>
              <a:rPr sz="2000" spc="-10" dirty="0">
                <a:latin typeface="Carlito"/>
                <a:cs typeface="Carlito"/>
              </a:rPr>
              <a:t>reported after overdose. </a:t>
            </a:r>
            <a:endParaRPr lang="en-US" sz="2000" spc="-10" dirty="0">
              <a:latin typeface="Carlito"/>
              <a:cs typeface="Carlito"/>
            </a:endParaRPr>
          </a:p>
          <a:p>
            <a:pPr marL="355600" marR="1264285" indent="-342900">
              <a:lnSpc>
                <a:spcPct val="100000"/>
              </a:lnSpc>
              <a:spcBef>
                <a:spcPts val="60"/>
              </a:spcBef>
              <a:buFont typeface="Wingdings" panose="05000000000000000000" pitchFamily="2" charset="2"/>
              <a:buChar char="Ø"/>
            </a:pPr>
            <a:r>
              <a:rPr sz="2000" spc="-10" dirty="0">
                <a:latin typeface="Carlito"/>
                <a:cs typeface="Carlito"/>
              </a:rPr>
              <a:t>There </a:t>
            </a:r>
            <a:r>
              <a:rPr sz="2000" dirty="0">
                <a:latin typeface="Carlito"/>
                <a:cs typeface="Carlito"/>
              </a:rPr>
              <a:t>is no  </a:t>
            </a:r>
            <a:r>
              <a:rPr sz="2000" spc="-5" dirty="0">
                <a:latin typeface="Carlito"/>
                <a:cs typeface="Carlito"/>
              </a:rPr>
              <a:t>convincing evidence that </a:t>
            </a:r>
            <a:r>
              <a:rPr sz="2000" b="1" spc="-10" dirty="0">
                <a:latin typeface="Carlito"/>
                <a:cs typeface="Carlito"/>
              </a:rPr>
              <a:t>paracetamol </a:t>
            </a:r>
            <a:r>
              <a:rPr sz="2000" b="1" spc="-5" dirty="0">
                <a:latin typeface="Carlito"/>
                <a:cs typeface="Carlito"/>
              </a:rPr>
              <a:t>causes chronic </a:t>
            </a:r>
            <a:r>
              <a:rPr sz="2000" b="1" spc="-10" dirty="0">
                <a:latin typeface="Carlito"/>
                <a:cs typeface="Carlito"/>
              </a:rPr>
              <a:t>liver  </a:t>
            </a:r>
            <a:r>
              <a:rPr sz="2000" spc="-5" dirty="0">
                <a:latin typeface="Carlito"/>
                <a:cs typeface="Carlito"/>
              </a:rPr>
              <a:t>disease when used regularly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therapeutic doses </a:t>
            </a:r>
            <a:r>
              <a:rPr sz="2000" spc="10" dirty="0">
                <a:latin typeface="Carlito"/>
                <a:cs typeface="Carlito"/>
              </a:rPr>
              <a:t>(4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20" dirty="0">
                <a:latin typeface="Carlito"/>
                <a:cs typeface="Carlito"/>
              </a:rPr>
              <a:t>g/24</a:t>
            </a:r>
            <a:r>
              <a:rPr lang="en-US" sz="20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hours). </a:t>
            </a:r>
            <a:r>
              <a:rPr sz="2000" b="1" spc="-15" dirty="0">
                <a:latin typeface="Carlito"/>
                <a:cs typeface="Carlito"/>
              </a:rPr>
              <a:t>Paracetamol </a:t>
            </a:r>
            <a:r>
              <a:rPr sz="2000" b="1" dirty="0">
                <a:latin typeface="Carlito"/>
                <a:cs typeface="Carlito"/>
              </a:rPr>
              <a:t>is </a:t>
            </a:r>
            <a:r>
              <a:rPr sz="2000" b="1" spc="-10" dirty="0">
                <a:latin typeface="Carlito"/>
                <a:cs typeface="Carlito"/>
              </a:rPr>
              <a:t>structurally </a:t>
            </a:r>
            <a:r>
              <a:rPr sz="2000" b="1" spc="-5" dirty="0">
                <a:latin typeface="Carlito"/>
                <a:cs typeface="Carlito"/>
              </a:rPr>
              <a:t>closely </a:t>
            </a:r>
            <a:r>
              <a:rPr sz="2000" b="1" spc="-15" dirty="0">
                <a:latin typeface="Carlito"/>
                <a:cs typeface="Carlito"/>
              </a:rPr>
              <a:t>related to</a:t>
            </a:r>
            <a:r>
              <a:rPr sz="2000" b="1" spc="1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phenaceti</a:t>
            </a:r>
            <a:r>
              <a:rPr sz="2400" b="1" spc="-5" dirty="0">
                <a:latin typeface="Carlito"/>
                <a:cs typeface="Carlito"/>
              </a:rPr>
              <a:t>n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33417" y="4114800"/>
            <a:ext cx="3483863" cy="228599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" y="30480"/>
            <a:ext cx="9134856" cy="62996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34856" cy="60705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466470"/>
            <a:ext cx="701040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/>
            <a:r>
              <a:rPr lang="en-US" sz="3600" dirty="0"/>
              <a:t>INDICATION  FOR THE USE OF ANTIBIOTICS IN DENTISTRY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57200" y="2057400"/>
            <a:ext cx="6400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Oral infection accompanied by elevated body temperature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Evidence of systemic spread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Facial cellulitis and/or dysphagia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Periodontal abscess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ANUG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Sinusitis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Pericoronitis</a:t>
            </a:r>
            <a:endParaRPr lang="en-US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239010"/>
            <a:ext cx="8839200" cy="542721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2240" y="191770"/>
            <a:ext cx="22948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Ibupr</a:t>
            </a:r>
            <a:r>
              <a:rPr spc="15" dirty="0"/>
              <a:t>o</a:t>
            </a:r>
            <a:r>
              <a:rPr spc="-55" dirty="0"/>
              <a:t>f</a:t>
            </a:r>
            <a:r>
              <a:rPr spc="-5" dirty="0"/>
              <a:t>en</a:t>
            </a:r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0933" y="279018"/>
            <a:ext cx="33451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Acetaminophen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191000" y="4328162"/>
            <a:ext cx="4724399" cy="251459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0264" y="1102309"/>
            <a:ext cx="8321040" cy="38747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CC0066"/>
                </a:solidFill>
                <a:latin typeface="Carlito"/>
                <a:cs typeface="Carlito"/>
              </a:rPr>
              <a:t>Indications</a:t>
            </a:r>
            <a:endParaRPr sz="2800" dirty="0">
              <a:latin typeface="Carlito"/>
              <a:cs typeface="Carlito"/>
            </a:endParaRPr>
          </a:p>
          <a:p>
            <a:pPr marL="203200">
              <a:lnSpc>
                <a:spcPct val="100000"/>
              </a:lnSpc>
              <a:spcBef>
                <a:spcPts val="30"/>
              </a:spcBef>
            </a:pPr>
            <a:r>
              <a:rPr sz="2400" spc="-15" dirty="0">
                <a:latin typeface="Carlito"/>
                <a:cs typeface="Carlito"/>
              </a:rPr>
              <a:t>Pain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inflammation </a:t>
            </a:r>
            <a:r>
              <a:rPr sz="2400" spc="-10" dirty="0">
                <a:latin typeface="Carlito"/>
                <a:cs typeface="Carlito"/>
              </a:rPr>
              <a:t>associated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10" dirty="0">
                <a:latin typeface="Carlito"/>
                <a:cs typeface="Carlito"/>
              </a:rPr>
              <a:t>musculoskeletal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disorders,</a:t>
            </a:r>
            <a:endParaRPr sz="2400" dirty="0">
              <a:latin typeface="Carlito"/>
              <a:cs typeface="Carlito"/>
            </a:endParaRPr>
          </a:p>
          <a:p>
            <a:pPr marL="203200" marR="1286510">
              <a:lnSpc>
                <a:spcPct val="100000"/>
              </a:lnSpc>
            </a:pPr>
            <a:r>
              <a:rPr sz="2400" spc="5" dirty="0">
                <a:latin typeface="Carlito"/>
                <a:cs typeface="Carlito"/>
              </a:rPr>
              <a:t>e.g. </a:t>
            </a:r>
            <a:r>
              <a:rPr sz="2400" spc="-10" dirty="0">
                <a:latin typeface="Carlito"/>
                <a:cs typeface="Carlito"/>
              </a:rPr>
              <a:t>rheumatoid </a:t>
            </a:r>
            <a:r>
              <a:rPr sz="2400" dirty="0">
                <a:latin typeface="Carlito"/>
                <a:cs typeface="Carlito"/>
              </a:rPr>
              <a:t>arthritis, </a:t>
            </a:r>
            <a:r>
              <a:rPr sz="2400" spc="-5" dirty="0">
                <a:latin typeface="Carlito"/>
                <a:cs typeface="Carlito"/>
              </a:rPr>
              <a:t>osteoarthritis,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ankylosing  spondylitis</a:t>
            </a:r>
            <a:r>
              <a:rPr lang="en-US" sz="2400" spc="-5" dirty="0">
                <a:latin typeface="Carlito"/>
                <a:cs typeface="Carlito"/>
              </a:rPr>
              <a:t>, </a:t>
            </a:r>
            <a:r>
              <a:rPr sz="2400" spc="-20" dirty="0">
                <a:latin typeface="Carlito"/>
                <a:cs typeface="Carlito"/>
              </a:rPr>
              <a:t>Postoperative</a:t>
            </a:r>
            <a:r>
              <a:rPr sz="2400" spc="-5" dirty="0">
                <a:latin typeface="Carlito"/>
                <a:cs typeface="Carlito"/>
              </a:rPr>
              <a:t> analgesia.</a:t>
            </a:r>
            <a:endParaRPr sz="2400" dirty="0">
              <a:latin typeface="Carlito"/>
              <a:cs typeface="Carlito"/>
            </a:endParaRPr>
          </a:p>
          <a:p>
            <a:pPr marL="203200">
              <a:lnSpc>
                <a:spcPts val="3360"/>
              </a:lnSpc>
            </a:pPr>
            <a:r>
              <a:rPr sz="2800" b="1" spc="-25" dirty="0">
                <a:solidFill>
                  <a:srgbClr val="CC0066"/>
                </a:solidFill>
                <a:latin typeface="Carlito"/>
                <a:cs typeface="Carlito"/>
              </a:rPr>
              <a:t>Effects </a:t>
            </a:r>
            <a:r>
              <a:rPr sz="2800" b="1" spc="-5" dirty="0">
                <a:solidFill>
                  <a:srgbClr val="CC0066"/>
                </a:solidFill>
                <a:latin typeface="Carlito"/>
                <a:cs typeface="Carlito"/>
              </a:rPr>
              <a:t>on </a:t>
            </a:r>
            <a:r>
              <a:rPr sz="2800" b="1" spc="-20" dirty="0">
                <a:solidFill>
                  <a:srgbClr val="CC0066"/>
                </a:solidFill>
                <a:latin typeface="Carlito"/>
                <a:cs typeface="Carlito"/>
              </a:rPr>
              <a:t>oral </a:t>
            </a:r>
            <a:r>
              <a:rPr sz="2800" b="1" spc="-5" dirty="0">
                <a:solidFill>
                  <a:srgbClr val="CC0066"/>
                </a:solidFill>
                <a:latin typeface="Carlito"/>
                <a:cs typeface="Carlito"/>
              </a:rPr>
              <a:t>and</a:t>
            </a:r>
            <a:r>
              <a:rPr sz="2800" b="1" spc="55" dirty="0">
                <a:solidFill>
                  <a:srgbClr val="CC0066"/>
                </a:solidFill>
                <a:latin typeface="Carlito"/>
                <a:cs typeface="Carlito"/>
              </a:rPr>
              <a:t> </a:t>
            </a:r>
            <a:r>
              <a:rPr sz="2800" b="1" spc="-15" dirty="0">
                <a:solidFill>
                  <a:srgbClr val="CC0066"/>
                </a:solidFill>
                <a:latin typeface="Carlito"/>
                <a:cs typeface="Carlito"/>
              </a:rPr>
              <a:t>dental</a:t>
            </a:r>
            <a:endParaRPr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 panose="05000000000000000000" pitchFamily="2" charset="2"/>
              <a:buChar char="Ø"/>
            </a:pPr>
            <a:r>
              <a:rPr sz="2400" spc="-15" dirty="0">
                <a:latin typeface="Carlito"/>
                <a:cs typeface="Carlito"/>
              </a:rPr>
              <a:t>Patients </a:t>
            </a:r>
            <a:r>
              <a:rPr sz="2400" spc="-5" dirty="0">
                <a:latin typeface="Carlito"/>
                <a:cs typeface="Carlito"/>
              </a:rPr>
              <a:t>on long-term </a:t>
            </a:r>
            <a:r>
              <a:rPr sz="2400" dirty="0">
                <a:latin typeface="Carlito"/>
                <a:cs typeface="Carlito"/>
              </a:rPr>
              <a:t>NSAIDs </a:t>
            </a:r>
            <a:r>
              <a:rPr sz="2400" spc="-5" dirty="0">
                <a:latin typeface="Carlito"/>
                <a:cs typeface="Carlito"/>
              </a:rPr>
              <a:t>such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acemetacin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may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afforded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some degree of </a:t>
            </a:r>
            <a:r>
              <a:rPr sz="2400" spc="-10" dirty="0">
                <a:latin typeface="Carlito"/>
                <a:cs typeface="Carlito"/>
              </a:rPr>
              <a:t>protection against </a:t>
            </a:r>
            <a:r>
              <a:rPr sz="2400" spc="-5" dirty="0">
                <a:latin typeface="Carlito"/>
                <a:cs typeface="Carlito"/>
              </a:rPr>
              <a:t>periodontal  </a:t>
            </a:r>
            <a:r>
              <a:rPr sz="2400" spc="-10" dirty="0">
                <a:latin typeface="Carlito"/>
                <a:cs typeface="Carlito"/>
              </a:rPr>
              <a:t>breakdown. </a:t>
            </a:r>
            <a:r>
              <a:rPr sz="2400" spc="-5" dirty="0">
                <a:latin typeface="Carlito"/>
                <a:cs typeface="Carlito"/>
              </a:rPr>
              <a:t>This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arises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drug’s inhibitory </a:t>
            </a:r>
            <a:r>
              <a:rPr sz="2400" dirty="0">
                <a:latin typeface="Carlito"/>
                <a:cs typeface="Carlito"/>
              </a:rPr>
              <a:t>action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spc="-10" dirty="0">
                <a:latin typeface="Carlito"/>
                <a:cs typeface="Carlito"/>
              </a:rPr>
              <a:t>prostaglandin  synthesis.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" y="280161"/>
            <a:ext cx="5123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NSAID</a:t>
            </a:r>
            <a:r>
              <a:rPr sz="4000" spc="-50" dirty="0"/>
              <a:t> </a:t>
            </a:r>
            <a:r>
              <a:rPr sz="4000" spc="-10" dirty="0"/>
              <a:t>contraindications</a:t>
            </a:r>
            <a:endParaRPr sz="4000"/>
          </a:p>
        </p:txBody>
      </p:sp>
      <p:sp>
        <p:nvSpPr>
          <p:cNvPr id="15" name="object 15"/>
          <p:cNvSpPr txBox="1"/>
          <p:nvPr/>
        </p:nvSpPr>
        <p:spPr>
          <a:xfrm>
            <a:off x="110744" y="1179830"/>
            <a:ext cx="8336915" cy="2713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27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400" spc="-5" dirty="0">
                <a:latin typeface="Carlito"/>
                <a:cs typeface="Carlito"/>
              </a:rPr>
              <a:t>Gastric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ulcers</a:t>
            </a:r>
            <a:endParaRPr lang="en-US" sz="2400" spc="-10" dirty="0">
              <a:latin typeface="Carlito"/>
              <a:cs typeface="Carlito"/>
            </a:endParaRPr>
          </a:p>
          <a:p>
            <a:pPr marL="50927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400" dirty="0">
                <a:latin typeface="Carlito"/>
                <a:cs typeface="Carlito"/>
              </a:rPr>
              <a:t>Bleeding </a:t>
            </a:r>
            <a:r>
              <a:rPr sz="2400" spc="-10" dirty="0">
                <a:latin typeface="Carlito"/>
                <a:cs typeface="Carlito"/>
              </a:rPr>
              <a:t>dyscrasias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0" dirty="0">
                <a:latin typeface="Carlito"/>
                <a:cs typeface="Carlito"/>
              </a:rPr>
              <a:t>concerns </a:t>
            </a:r>
            <a:endParaRPr lang="en-US" sz="2400" spc="-10" dirty="0">
              <a:latin typeface="Carlito"/>
              <a:cs typeface="Carlito"/>
            </a:endParaRPr>
          </a:p>
          <a:p>
            <a:pPr marL="50927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400" spc="-10" dirty="0">
                <a:latin typeface="Carlito"/>
                <a:cs typeface="Carlito"/>
              </a:rPr>
              <a:t>Significant renal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disease</a:t>
            </a:r>
            <a:r>
              <a:rPr lang="en-US" sz="2400" spc="-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(or other </a:t>
            </a:r>
            <a:r>
              <a:rPr sz="2400" dirty="0">
                <a:latin typeface="Carlito"/>
                <a:cs typeface="Carlito"/>
              </a:rPr>
              <a:t>NSAID)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hypersensitivity</a:t>
            </a:r>
            <a:endParaRPr sz="2400" dirty="0">
              <a:latin typeface="Carlito"/>
              <a:cs typeface="Carlito"/>
            </a:endParaRPr>
          </a:p>
          <a:p>
            <a:pPr marL="166370" marR="508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Combination of </a:t>
            </a:r>
            <a:r>
              <a:rPr sz="2400" spc="-15" dirty="0">
                <a:latin typeface="Carlito"/>
                <a:cs typeface="Carlito"/>
              </a:rPr>
              <a:t>severe </a:t>
            </a:r>
            <a:r>
              <a:rPr sz="2400" spc="-5" dirty="0">
                <a:latin typeface="Carlito"/>
                <a:cs typeface="Carlito"/>
              </a:rPr>
              <a:t>asthma, nasal </a:t>
            </a:r>
            <a:r>
              <a:rPr sz="2400" spc="-10" dirty="0">
                <a:latin typeface="Carlito"/>
                <a:cs typeface="Carlito"/>
              </a:rPr>
              <a:t>polyps </a:t>
            </a:r>
            <a:r>
              <a:rPr sz="2400" dirty="0">
                <a:latin typeface="Carlito"/>
                <a:cs typeface="Carlito"/>
              </a:rPr>
              <a:t>and multiple </a:t>
            </a:r>
            <a:r>
              <a:rPr sz="2400" spc="-5" dirty="0">
                <a:latin typeface="Carlito"/>
                <a:cs typeface="Carlito"/>
              </a:rPr>
              <a:t>allergies  Can </a:t>
            </a:r>
            <a:r>
              <a:rPr sz="2400" dirty="0">
                <a:latin typeface="Carlito"/>
                <a:cs typeface="Carlito"/>
              </a:rPr>
              <a:t>lead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ARDS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Font typeface="Wingdings" panose="05000000000000000000" pitchFamily="2" charset="2"/>
              <a:buChar char="Ø"/>
            </a:pPr>
            <a:r>
              <a:rPr sz="2400" spc="-5" dirty="0">
                <a:latin typeface="Carlito"/>
                <a:cs typeface="Carlito"/>
              </a:rPr>
              <a:t>Pregnancy</a:t>
            </a:r>
            <a:r>
              <a:rPr lang="en-US" sz="2400" spc="-5" dirty="0">
                <a:latin typeface="Carlito"/>
                <a:cs typeface="Carlito"/>
              </a:rPr>
              <a:t>:</a:t>
            </a:r>
            <a:endParaRPr sz="2400" dirty="0">
              <a:latin typeface="Carlito"/>
              <a:cs typeface="Carlito"/>
            </a:endParaRPr>
          </a:p>
          <a:p>
            <a:pPr marL="166370" marR="447421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Especially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15" dirty="0">
                <a:latin typeface="Carlito"/>
                <a:cs typeface="Carlito"/>
              </a:rPr>
              <a:t>3rd </a:t>
            </a:r>
            <a:r>
              <a:rPr sz="2400" spc="-5" dirty="0">
                <a:latin typeface="Carlito"/>
                <a:cs typeface="Carlito"/>
              </a:rPr>
              <a:t>trimester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" y="493014"/>
            <a:ext cx="4222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10" dirty="0">
                <a:latin typeface="Carlito"/>
                <a:cs typeface="Carlito"/>
              </a:rPr>
              <a:t>NSAID </a:t>
            </a:r>
            <a:r>
              <a:rPr sz="3600" i="0" spc="-15" dirty="0">
                <a:latin typeface="Carlito"/>
                <a:cs typeface="Carlito"/>
              </a:rPr>
              <a:t>Adverse</a:t>
            </a:r>
            <a:r>
              <a:rPr sz="3600" i="0" spc="-25" dirty="0">
                <a:latin typeface="Carlito"/>
                <a:cs typeface="Carlito"/>
              </a:rPr>
              <a:t> </a:t>
            </a:r>
            <a:r>
              <a:rPr sz="3600" i="0" spc="-30" dirty="0">
                <a:latin typeface="Carlito"/>
                <a:cs typeface="Carlito"/>
              </a:rPr>
              <a:t>Effects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000" y="1478977"/>
            <a:ext cx="4724400" cy="189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400" spc="-5" dirty="0">
                <a:latin typeface="Carlito"/>
                <a:cs typeface="Carlito"/>
              </a:rPr>
              <a:t>Increased bleeding </a:t>
            </a:r>
            <a:endParaRPr lang="en-US" sz="2400" spc="-5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400" spc="-5" dirty="0">
                <a:latin typeface="Carlito"/>
                <a:cs typeface="Carlito"/>
              </a:rPr>
              <a:t>Gastric mucosal</a:t>
            </a:r>
            <a:r>
              <a:rPr sz="2400" spc="-114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damage </a:t>
            </a:r>
            <a:endParaRPr lang="en-US" sz="2400" spc="-1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400" spc="-10" dirty="0">
                <a:latin typeface="Carlito"/>
                <a:cs typeface="Carlito"/>
              </a:rPr>
              <a:t>Dyspepsia</a:t>
            </a:r>
            <a:endParaRPr lang="en-US" sz="24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400" spc="-15" dirty="0">
                <a:latin typeface="Carlito"/>
                <a:cs typeface="Carlito"/>
              </a:rPr>
              <a:t>Nephro</a:t>
            </a:r>
            <a:r>
              <a:rPr sz="2400" spc="-15" dirty="0">
                <a:latin typeface="Carlito"/>
                <a:cs typeface="Carlito"/>
              </a:rPr>
              <a:t>toxicity</a:t>
            </a:r>
            <a:endParaRPr lang="en-US" sz="24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400" spc="-10" dirty="0">
                <a:latin typeface="Carlito"/>
                <a:cs typeface="Carlito"/>
              </a:rPr>
              <a:t>Anaphylactoid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reactions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18303" y="2406395"/>
            <a:ext cx="4297680" cy="42976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873251"/>
            <a:ext cx="7063740" cy="53035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040" y="434339"/>
            <a:ext cx="7786116" cy="57607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4629" y="2299791"/>
            <a:ext cx="363347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>
                <a:solidFill>
                  <a:srgbClr val="006FC0"/>
                </a:solidFill>
              </a:rPr>
              <a:t>Thank</a:t>
            </a:r>
            <a:r>
              <a:rPr sz="6600" spc="-110" dirty="0">
                <a:solidFill>
                  <a:srgbClr val="006FC0"/>
                </a:solidFill>
              </a:rPr>
              <a:t> </a:t>
            </a:r>
            <a:r>
              <a:rPr sz="6600" spc="-5" dirty="0">
                <a:solidFill>
                  <a:srgbClr val="006FC0"/>
                </a:solidFill>
              </a:rPr>
              <a:t>you</a:t>
            </a:r>
            <a:endParaRPr sz="6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466470"/>
            <a:ext cx="746760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/>
              <a:t>NON-INDICATION  FOR THE USE OF ANTIBIOTICS IN DENTISTRY</a:t>
            </a:r>
            <a:endParaRPr sz="3200" spc="-5" dirty="0"/>
          </a:p>
        </p:txBody>
      </p:sp>
      <p:sp>
        <p:nvSpPr>
          <p:cNvPr id="4" name="Rectangle 3"/>
          <p:cNvSpPr/>
          <p:nvPr/>
        </p:nvSpPr>
        <p:spPr>
          <a:xfrm>
            <a:off x="457200" y="2057400"/>
            <a:ext cx="6400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Acute Periapical infection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Dry Socket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Acute Pulpitis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Chronic Marginal Gingivitis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Chronic Periodontitis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7395" y="457200"/>
            <a:ext cx="602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Reasons </a:t>
            </a:r>
            <a:r>
              <a:rPr sz="3600" spc="-10" dirty="0"/>
              <a:t>for Failure of</a:t>
            </a:r>
            <a:r>
              <a:rPr sz="3600" spc="-45" dirty="0"/>
              <a:t> </a:t>
            </a:r>
            <a:r>
              <a:rPr sz="3600" spc="-5" dirty="0"/>
              <a:t>antibiotic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78181" y="1447800"/>
            <a:ext cx="4491736" cy="2192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62992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800" spc="-25" dirty="0">
                <a:latin typeface="Carlito"/>
                <a:cs typeface="Carlito"/>
              </a:rPr>
              <a:t>Wrong </a:t>
            </a:r>
            <a:r>
              <a:rPr sz="2800" spc="-5" dirty="0">
                <a:latin typeface="Carlito"/>
                <a:cs typeface="Carlito"/>
              </a:rPr>
              <a:t>drug </a:t>
            </a:r>
            <a:r>
              <a:rPr sz="2800" spc="-10" dirty="0">
                <a:latin typeface="Carlito"/>
                <a:cs typeface="Carlito"/>
              </a:rPr>
              <a:t>or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dose</a:t>
            </a:r>
            <a:endParaRPr lang="en-US" sz="2800" spc="-5" dirty="0">
              <a:latin typeface="Carlito"/>
              <a:cs typeface="Carlito"/>
            </a:endParaRPr>
          </a:p>
          <a:p>
            <a:pPr marL="469900" marR="62992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800" spc="-5" dirty="0">
                <a:latin typeface="Carlito"/>
                <a:cs typeface="Carlito"/>
              </a:rPr>
              <a:t>Bacterial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resistance</a:t>
            </a:r>
            <a:endParaRPr lang="en-US" sz="2800" dirty="0">
              <a:latin typeface="Carlito"/>
              <a:cs typeface="Carlito"/>
            </a:endParaRPr>
          </a:p>
          <a:p>
            <a:pPr marL="469900" marR="62992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800" spc="-15" dirty="0">
                <a:latin typeface="Carlito"/>
                <a:cs typeface="Carlito"/>
              </a:rPr>
              <a:t>Host defenses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depressed</a:t>
            </a:r>
            <a:endParaRPr lang="en-US" sz="2800" dirty="0">
              <a:latin typeface="Carlito"/>
              <a:cs typeface="Carlito"/>
            </a:endParaRPr>
          </a:p>
          <a:p>
            <a:pPr marL="469900" marR="62992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800" spc="-20" dirty="0">
                <a:latin typeface="Carlito"/>
                <a:cs typeface="Carlito"/>
              </a:rPr>
              <a:t>Poor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compliance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67200" y="3200399"/>
            <a:ext cx="4198619" cy="330250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0220" y="220217"/>
            <a:ext cx="37039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Antibiotic</a:t>
            </a:r>
            <a:r>
              <a:rPr sz="4000" spc="-25" dirty="0"/>
              <a:t> </a:t>
            </a:r>
            <a:r>
              <a:rPr sz="4000" spc="-5" dirty="0"/>
              <a:t>actions</a:t>
            </a:r>
            <a:endParaRPr sz="4000"/>
          </a:p>
        </p:txBody>
      </p:sp>
      <p:sp>
        <p:nvSpPr>
          <p:cNvPr id="13" name="object 13"/>
          <p:cNvSpPr txBox="1"/>
          <p:nvPr/>
        </p:nvSpPr>
        <p:spPr>
          <a:xfrm>
            <a:off x="304800" y="1387475"/>
            <a:ext cx="3082290" cy="4083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sz="2800" b="1" spc="-10" dirty="0">
                <a:solidFill>
                  <a:srgbClr val="CC0066"/>
                </a:solidFill>
                <a:latin typeface="Carlito"/>
                <a:cs typeface="Carlito"/>
              </a:rPr>
              <a:t>Bactericidal  </a:t>
            </a:r>
            <a:r>
              <a:rPr sz="2400" spc="-5" dirty="0">
                <a:latin typeface="Carlito"/>
                <a:cs typeface="Carlito"/>
              </a:rPr>
              <a:t>Penicillins  </a:t>
            </a:r>
            <a:r>
              <a:rPr sz="2400" spc="-10" dirty="0">
                <a:latin typeface="Carlito"/>
                <a:cs typeface="Carlito"/>
              </a:rPr>
              <a:t>Metronidazole  </a:t>
            </a:r>
            <a:r>
              <a:rPr sz="2400" spc="-5" dirty="0">
                <a:latin typeface="Carlito"/>
                <a:cs typeface="Carlito"/>
              </a:rPr>
              <a:t>Cephalosporins  </a:t>
            </a:r>
            <a:r>
              <a:rPr sz="2400" dirty="0">
                <a:latin typeface="Carlito"/>
                <a:cs typeface="Carlito"/>
              </a:rPr>
              <a:t>Aminogl</a:t>
            </a:r>
            <a:r>
              <a:rPr sz="2400" spc="-35" dirty="0">
                <a:latin typeface="Carlito"/>
                <a:cs typeface="Carlito"/>
              </a:rPr>
              <a:t>y</a:t>
            </a:r>
            <a:r>
              <a:rPr sz="2400" spc="-20" dirty="0">
                <a:latin typeface="Carlito"/>
                <a:cs typeface="Carlito"/>
              </a:rPr>
              <a:t>c</a:t>
            </a:r>
            <a:r>
              <a:rPr sz="2400" spc="-5" dirty="0">
                <a:latin typeface="Carlito"/>
                <a:cs typeface="Carlito"/>
              </a:rPr>
              <a:t>o</a:t>
            </a:r>
            <a:r>
              <a:rPr sz="2400" spc="-10" dirty="0">
                <a:latin typeface="Carlito"/>
                <a:cs typeface="Carlito"/>
              </a:rPr>
              <a:t>s</a:t>
            </a:r>
            <a:r>
              <a:rPr sz="2400" dirty="0">
                <a:latin typeface="Carlito"/>
                <a:cs typeface="Carlito"/>
              </a:rPr>
              <a:t>ide</a:t>
            </a:r>
            <a:r>
              <a:rPr sz="2400" spc="-5" dirty="0">
                <a:latin typeface="Carlito"/>
                <a:cs typeface="Carlito"/>
              </a:rPr>
              <a:t>s</a:t>
            </a:r>
            <a:r>
              <a:rPr sz="2400" dirty="0">
                <a:latin typeface="Carlito"/>
                <a:cs typeface="Carlito"/>
              </a:rPr>
              <a:t>  </a:t>
            </a:r>
            <a:r>
              <a:rPr sz="2400" spc="-25" dirty="0">
                <a:latin typeface="Carlito"/>
                <a:cs typeface="Carlito"/>
              </a:rPr>
              <a:t>Vancomycin</a:t>
            </a:r>
            <a:endParaRPr sz="1800" dirty="0">
              <a:latin typeface="Carlito"/>
              <a:cs typeface="Carlito"/>
            </a:endParaRPr>
          </a:p>
          <a:p>
            <a:pPr marL="469265" marR="361950" indent="-457200">
              <a:lnSpc>
                <a:spcPct val="100000"/>
              </a:lnSpc>
              <a:spcBef>
                <a:spcPts val="2120"/>
              </a:spcBef>
              <a:buFont typeface="Wingdings" panose="05000000000000000000" pitchFamily="2" charset="2"/>
              <a:buChar char="Ø"/>
            </a:pPr>
            <a:r>
              <a:rPr sz="2800" b="1" spc="-5" dirty="0">
                <a:solidFill>
                  <a:srgbClr val="CC0066"/>
                </a:solidFill>
                <a:latin typeface="Carlito"/>
                <a:cs typeface="Carlito"/>
              </a:rPr>
              <a:t>Ba</a:t>
            </a:r>
            <a:r>
              <a:rPr sz="2800" b="1" dirty="0">
                <a:solidFill>
                  <a:srgbClr val="CC0066"/>
                </a:solidFill>
                <a:latin typeface="Carlito"/>
                <a:cs typeface="Carlito"/>
              </a:rPr>
              <a:t>c</a:t>
            </a:r>
            <a:r>
              <a:rPr sz="2800" b="1" spc="-40" dirty="0">
                <a:solidFill>
                  <a:srgbClr val="CC0066"/>
                </a:solidFill>
                <a:latin typeface="Carlito"/>
                <a:cs typeface="Carlito"/>
              </a:rPr>
              <a:t>t</a:t>
            </a:r>
            <a:r>
              <a:rPr sz="2800" b="1" spc="-10" dirty="0">
                <a:solidFill>
                  <a:srgbClr val="CC0066"/>
                </a:solidFill>
                <a:latin typeface="Carlito"/>
                <a:cs typeface="Carlito"/>
              </a:rPr>
              <a:t>erio</a:t>
            </a:r>
            <a:r>
              <a:rPr sz="2800" b="1" spc="-50" dirty="0">
                <a:solidFill>
                  <a:srgbClr val="CC0066"/>
                </a:solidFill>
                <a:latin typeface="Carlito"/>
                <a:cs typeface="Carlito"/>
              </a:rPr>
              <a:t>s</a:t>
            </a:r>
            <a:r>
              <a:rPr sz="2800" b="1" spc="-30" dirty="0">
                <a:solidFill>
                  <a:srgbClr val="CC0066"/>
                </a:solidFill>
                <a:latin typeface="Carlito"/>
                <a:cs typeface="Carlito"/>
              </a:rPr>
              <a:t>ta</a:t>
            </a:r>
            <a:r>
              <a:rPr sz="2800" b="1" spc="-5" dirty="0">
                <a:solidFill>
                  <a:srgbClr val="CC0066"/>
                </a:solidFill>
                <a:latin typeface="Carlito"/>
                <a:cs typeface="Carlito"/>
              </a:rPr>
              <a:t>tic  </a:t>
            </a:r>
            <a:r>
              <a:rPr sz="2400" spc="-10" dirty="0">
                <a:latin typeface="Carlito"/>
                <a:cs typeface="Carlito"/>
              </a:rPr>
              <a:t>Clindamycin  Erythromycin  </a:t>
            </a:r>
            <a:r>
              <a:rPr sz="2400" spc="-25" dirty="0">
                <a:latin typeface="Carlito"/>
                <a:cs typeface="Carlito"/>
              </a:rPr>
              <a:t>Tetracyclines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1530" y="1816735"/>
            <a:ext cx="3853180" cy="38531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6882" y="139141"/>
            <a:ext cx="2094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Penicillin</a:t>
            </a:r>
            <a:endParaRPr spc="-15" dirty="0"/>
          </a:p>
        </p:txBody>
      </p:sp>
      <p:sp>
        <p:nvSpPr>
          <p:cNvPr id="9" name="object 9"/>
          <p:cNvSpPr txBox="1"/>
          <p:nvPr/>
        </p:nvSpPr>
        <p:spPr>
          <a:xfrm>
            <a:off x="480695" y="1295400"/>
            <a:ext cx="8182609" cy="459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Carlito"/>
                <a:cs typeface="Carlito"/>
              </a:rPr>
              <a:t>Oral </a:t>
            </a:r>
            <a:r>
              <a:rPr sz="2800" spc="-10" dirty="0">
                <a:latin typeface="Carlito"/>
                <a:cs typeface="Carlito"/>
              </a:rPr>
              <a:t>penicillin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penicillin </a:t>
            </a:r>
            <a:r>
              <a:rPr sz="2800" spc="-5" dirty="0">
                <a:latin typeface="Carlito"/>
                <a:cs typeface="Carlito"/>
              </a:rPr>
              <a:t>V and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amoxicillin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 dirty="0">
              <a:latin typeface="Carlito"/>
              <a:cs typeface="Carlito"/>
            </a:endParaRPr>
          </a:p>
          <a:p>
            <a:pPr marL="166370">
              <a:lnSpc>
                <a:spcPct val="100000"/>
              </a:lnSpc>
            </a:pPr>
            <a:r>
              <a:rPr sz="2400" spc="-20" dirty="0">
                <a:latin typeface="Carlito"/>
                <a:cs typeface="Carlito"/>
              </a:rPr>
              <a:t>Pen </a:t>
            </a:r>
            <a:r>
              <a:rPr sz="2400" dirty="0">
                <a:latin typeface="Carlito"/>
                <a:cs typeface="Carlito"/>
              </a:rPr>
              <a:t>V is </a:t>
            </a:r>
            <a:r>
              <a:rPr sz="2400" spc="-5" dirty="0">
                <a:latin typeface="Carlito"/>
                <a:cs typeface="Carlito"/>
              </a:rPr>
              <a:t>narrow-spectrum </a:t>
            </a:r>
            <a:r>
              <a:rPr sz="2400" spc="-15" dirty="0">
                <a:latin typeface="Carlito"/>
                <a:cs typeface="Carlito"/>
              </a:rPr>
              <a:t>against </a:t>
            </a:r>
            <a:r>
              <a:rPr sz="2400" spc="-10" dirty="0">
                <a:latin typeface="Carlito"/>
                <a:cs typeface="Carlito"/>
              </a:rPr>
              <a:t>gram-positive </a:t>
            </a:r>
            <a:r>
              <a:rPr sz="2400" i="1" spc="-5" dirty="0">
                <a:latin typeface="Carlito"/>
                <a:cs typeface="Carlito"/>
              </a:rPr>
              <a:t>Strep and</a:t>
            </a:r>
            <a:r>
              <a:rPr sz="2400" i="1" spc="-40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others</a:t>
            </a:r>
            <a:endParaRPr sz="2400" dirty="0">
              <a:latin typeface="Carlito"/>
              <a:cs typeface="Carlito"/>
            </a:endParaRPr>
          </a:p>
          <a:p>
            <a:pPr marL="16637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Drug of </a:t>
            </a:r>
            <a:r>
              <a:rPr sz="2400" dirty="0">
                <a:latin typeface="Carlito"/>
                <a:cs typeface="Carlito"/>
              </a:rPr>
              <a:t>choice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5" dirty="0">
                <a:latin typeface="Carlito"/>
                <a:cs typeface="Carlito"/>
              </a:rPr>
              <a:t>orofacial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infections</a:t>
            </a:r>
            <a:endParaRPr sz="2400" dirty="0">
              <a:latin typeface="Carlito"/>
              <a:cs typeface="Carlito"/>
            </a:endParaRPr>
          </a:p>
          <a:p>
            <a:pPr marL="16637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Dose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5" dirty="0">
                <a:latin typeface="Carlito"/>
                <a:cs typeface="Carlito"/>
              </a:rPr>
              <a:t>300-600 </a:t>
            </a:r>
            <a:r>
              <a:rPr sz="2400" dirty="0">
                <a:latin typeface="Carlito"/>
                <a:cs typeface="Carlito"/>
              </a:rPr>
              <a:t>mg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q6h</a:t>
            </a:r>
            <a:endParaRPr sz="2400" dirty="0">
              <a:latin typeface="Carlito"/>
              <a:cs typeface="Carlito"/>
            </a:endParaRPr>
          </a:p>
          <a:p>
            <a:pPr marL="166370" marR="991235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Amoxicillin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broad-spectrum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better </a:t>
            </a:r>
            <a:r>
              <a:rPr sz="2400" spc="-5" dirty="0">
                <a:latin typeface="Carlito"/>
                <a:cs typeface="Carlito"/>
              </a:rPr>
              <a:t>absorbed </a:t>
            </a:r>
            <a:r>
              <a:rPr sz="2400" spc="-10" dirty="0">
                <a:latin typeface="Carlito"/>
                <a:cs typeface="Carlito"/>
              </a:rPr>
              <a:t>orally  </a:t>
            </a:r>
            <a:r>
              <a:rPr sz="2400" spc="-5" dirty="0">
                <a:latin typeface="Carlito"/>
                <a:cs typeface="Carlito"/>
              </a:rPr>
              <a:t>Dose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5" dirty="0">
                <a:latin typeface="Carlito"/>
                <a:cs typeface="Carlito"/>
              </a:rPr>
              <a:t>250-500 </a:t>
            </a:r>
            <a:r>
              <a:rPr sz="2400" dirty="0">
                <a:latin typeface="Carlito"/>
                <a:cs typeface="Carlito"/>
              </a:rPr>
              <a:t>mg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q8h</a:t>
            </a:r>
            <a:endParaRPr sz="2400" dirty="0">
              <a:latin typeface="Carlito"/>
              <a:cs typeface="Carlito"/>
            </a:endParaRPr>
          </a:p>
          <a:p>
            <a:pPr marL="117475">
              <a:lnSpc>
                <a:spcPct val="100000"/>
              </a:lnSpc>
              <a:spcBef>
                <a:spcPts val="1955"/>
              </a:spcBef>
            </a:pPr>
            <a:r>
              <a:rPr sz="3600" b="1" i="1" spc="-15" dirty="0">
                <a:solidFill>
                  <a:srgbClr val="CC0066"/>
                </a:solidFill>
                <a:latin typeface="Carlito"/>
                <a:cs typeface="Carlito"/>
              </a:rPr>
              <a:t>Dental</a:t>
            </a:r>
            <a:r>
              <a:rPr sz="3600" b="1" i="1" spc="-5" dirty="0">
                <a:solidFill>
                  <a:srgbClr val="CC0066"/>
                </a:solidFill>
                <a:latin typeface="Carlito"/>
                <a:cs typeface="Carlito"/>
              </a:rPr>
              <a:t> uses</a:t>
            </a:r>
            <a:endParaRPr sz="3600" dirty="0">
              <a:latin typeface="Carlito"/>
              <a:cs typeface="Carlito"/>
            </a:endParaRPr>
          </a:p>
          <a:p>
            <a:pPr marL="12700" marR="3735070" indent="51435">
              <a:lnSpc>
                <a:spcPct val="100000"/>
              </a:lnSpc>
              <a:spcBef>
                <a:spcPts val="380"/>
              </a:spcBef>
            </a:pPr>
            <a:r>
              <a:rPr sz="2400" spc="-10" dirty="0">
                <a:latin typeface="Carlito"/>
                <a:cs typeface="Carlito"/>
              </a:rPr>
              <a:t>dental </a:t>
            </a:r>
            <a:r>
              <a:rPr sz="2400" spc="-5" dirty="0">
                <a:latin typeface="Carlito"/>
                <a:cs typeface="Carlito"/>
              </a:rPr>
              <a:t>abscesses, </a:t>
            </a:r>
            <a:r>
              <a:rPr sz="2400" spc="-10" dirty="0">
                <a:latin typeface="Carlito"/>
                <a:cs typeface="Carlito"/>
              </a:rPr>
              <a:t>infections around  </a:t>
            </a:r>
            <a:r>
              <a:rPr sz="2400" spc="-5" dirty="0">
                <a:latin typeface="Carlito"/>
                <a:cs typeface="Carlito"/>
              </a:rPr>
              <a:t>wisdom teeth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infections after  surgery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84315" y="5530215"/>
            <a:ext cx="2353310" cy="129730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70248"/>
            <a:ext cx="6318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Adverse </a:t>
            </a:r>
            <a:r>
              <a:rPr sz="4000" spc="-10" dirty="0"/>
              <a:t>reactions </a:t>
            </a:r>
            <a:r>
              <a:rPr sz="4000" spc="-5" dirty="0"/>
              <a:t>of</a:t>
            </a:r>
            <a:r>
              <a:rPr sz="4000" spc="5" dirty="0"/>
              <a:t> </a:t>
            </a:r>
            <a:r>
              <a:rPr sz="4000" spc="-5" dirty="0"/>
              <a:t>penicillin</a:t>
            </a:r>
            <a:endParaRPr sz="4000" dirty="0"/>
          </a:p>
        </p:txBody>
      </p:sp>
      <p:sp>
        <p:nvSpPr>
          <p:cNvPr id="9" name="object 9"/>
          <p:cNvSpPr/>
          <p:nvPr/>
        </p:nvSpPr>
        <p:spPr>
          <a:xfrm>
            <a:off x="4688839" y="4147496"/>
            <a:ext cx="4049267" cy="23774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314452" y="1203100"/>
            <a:ext cx="8515095" cy="29443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270" marR="53975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400" spc="-5" dirty="0">
                <a:latin typeface="Carlito"/>
                <a:cs typeface="Carlito"/>
              </a:rPr>
              <a:t>Allergy</a:t>
            </a:r>
            <a:endParaRPr lang="en-US" sz="2400" spc="-5" dirty="0">
              <a:latin typeface="Carlito"/>
              <a:cs typeface="Carlito"/>
            </a:endParaRPr>
          </a:p>
          <a:p>
            <a:pPr marL="509270" marR="53975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400" spc="-5" dirty="0">
                <a:latin typeface="Carlito"/>
                <a:cs typeface="Carlito"/>
              </a:rPr>
              <a:t>Diarrhea</a:t>
            </a:r>
            <a:endParaRPr lang="en-US" sz="2400" dirty="0">
              <a:latin typeface="Carlito"/>
              <a:cs typeface="Carlito"/>
            </a:endParaRPr>
          </a:p>
          <a:p>
            <a:pPr marL="509270" marR="53975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400" spc="-5" dirty="0">
                <a:latin typeface="Carlito"/>
                <a:cs typeface="Carlito"/>
              </a:rPr>
              <a:t>Nausea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vomiting</a:t>
            </a:r>
            <a:endParaRPr lang="en-US" sz="2400" spc="-10" dirty="0">
              <a:latin typeface="Carlito"/>
              <a:cs typeface="Carlito"/>
            </a:endParaRPr>
          </a:p>
          <a:p>
            <a:pPr marL="509270" marR="53975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400" spc="-10" dirty="0">
                <a:latin typeface="Carlito"/>
                <a:cs typeface="Carlito"/>
              </a:rPr>
              <a:t>Pseudo </a:t>
            </a:r>
            <a:r>
              <a:rPr sz="2400" spc="-5" dirty="0">
                <a:latin typeface="Carlito"/>
                <a:cs typeface="Carlito"/>
              </a:rPr>
              <a:t>membranous</a:t>
            </a:r>
            <a:r>
              <a:rPr lang="en-US" sz="2400" spc="-8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colitis  </a:t>
            </a:r>
            <a:r>
              <a:rPr sz="2400" spc="-5" dirty="0">
                <a:latin typeface="Carlito"/>
                <a:cs typeface="Carlito"/>
              </a:rPr>
              <a:t>Candidacies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400" spc="-5" dirty="0">
                <a:latin typeface="Carlito"/>
                <a:cs typeface="Carlito"/>
              </a:rPr>
              <a:t>Allergy </a:t>
            </a:r>
            <a:r>
              <a:rPr sz="2400" spc="-25" dirty="0">
                <a:latin typeface="Carlito"/>
                <a:cs typeface="Carlito"/>
              </a:rPr>
              <a:t>rate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1-10%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population</a:t>
            </a:r>
            <a:endParaRPr lang="en-US"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lang="en-US" sz="2400" spc="-5" dirty="0">
                <a:latin typeface="Carlito"/>
                <a:cs typeface="Carlito"/>
              </a:rPr>
              <a:t>Penicillin</a:t>
            </a:r>
            <a:r>
              <a:rPr sz="2400" spc="-5" dirty="0">
                <a:latin typeface="Carlito"/>
                <a:cs typeface="Carlito"/>
              </a:rPr>
              <a:t> responsible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75% of </a:t>
            </a:r>
            <a:r>
              <a:rPr sz="2400" spc="-10" dirty="0">
                <a:latin typeface="Carlito"/>
                <a:cs typeface="Carlito"/>
              </a:rPr>
              <a:t>anaphylaxis </a:t>
            </a:r>
            <a:r>
              <a:rPr sz="2400" spc="-5" dirty="0">
                <a:latin typeface="Carlito"/>
                <a:cs typeface="Carlito"/>
              </a:rPr>
              <a:t>deaths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7815</Words>
  <Application>WPS Presentation</Application>
  <PresentationFormat>On-screen Show (4:3)</PresentationFormat>
  <Paragraphs>262</Paragraphs>
  <Slides>46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Arial</vt:lpstr>
      <vt:lpstr>SimSun</vt:lpstr>
      <vt:lpstr>Wingdings</vt:lpstr>
      <vt:lpstr>Carlito</vt:lpstr>
      <vt:lpstr>Segoe Print</vt:lpstr>
      <vt:lpstr>Arial</vt:lpstr>
      <vt:lpstr>Calibri</vt:lpstr>
      <vt:lpstr>Microsoft YaHei</vt:lpstr>
      <vt:lpstr>Arial Unicode MS</vt:lpstr>
      <vt:lpstr>Times New Roman</vt:lpstr>
      <vt:lpstr>Office Theme</vt:lpstr>
      <vt:lpstr>DRUGS IN DENTISTRY  BUSHRA IMDAD (M.PHILL Fellow) INSTRUCTOR  SDCP, DUHS</vt:lpstr>
      <vt:lpstr>PowerPoint 演示文稿</vt:lpstr>
      <vt:lpstr>Antibiotic</vt:lpstr>
      <vt:lpstr>INDICATION  FOR THE USE OF ANTIBIOTICS IN DENTISTRY</vt:lpstr>
      <vt:lpstr>NON-INDICATION  FOR THE USE OF ANTIBIOTICS IN DENTISTRY</vt:lpstr>
      <vt:lpstr>Reasons for Failure of antibiotic</vt:lpstr>
      <vt:lpstr>Antibiotic actions</vt:lpstr>
      <vt:lpstr>Penicillin</vt:lpstr>
      <vt:lpstr>Adverse reactions of penicillin</vt:lpstr>
      <vt:lpstr>Amoxicillin</vt:lpstr>
      <vt:lpstr>Side effect</vt:lpstr>
      <vt:lpstr>Cephalosporin</vt:lpstr>
      <vt:lpstr>Side Effects</vt:lpstr>
      <vt:lpstr>Vancomycin</vt:lpstr>
      <vt:lpstr>Tetracycline</vt:lpstr>
      <vt:lpstr>Tetracycline</vt:lpstr>
      <vt:lpstr>Metronidazole</vt:lpstr>
      <vt:lpstr>Antibiotic adverse reaction</vt:lpstr>
      <vt:lpstr>May be indicated for patients at increased risk including:</vt:lpstr>
      <vt:lpstr>PowerPoint 演示文稿</vt:lpstr>
      <vt:lpstr>Indication of antifungal drugs</vt:lpstr>
      <vt:lpstr>Nystatin(nystan)</vt:lpstr>
      <vt:lpstr>Fluconazole (diflucan)</vt:lpstr>
      <vt:lpstr>Fluconazole</vt:lpstr>
      <vt:lpstr>Antiviral drugs</vt:lpstr>
      <vt:lpstr>Acyclovir (Zovirax)</vt:lpstr>
      <vt:lpstr>Herpes Simplex</vt:lpstr>
      <vt:lpstr>Adverse reactions</vt:lpstr>
      <vt:lpstr>Side effect of acyclovir</vt:lpstr>
      <vt:lpstr>Penciclovir</vt:lpstr>
      <vt:lpstr>Muscle relaxant</vt:lpstr>
      <vt:lpstr>Diazepam(Valium)</vt:lpstr>
      <vt:lpstr>Contraindication</vt:lpstr>
      <vt:lpstr>PowerPoint 演示文稿</vt:lpstr>
      <vt:lpstr>PowerPoint 演示文稿</vt:lpstr>
      <vt:lpstr>Analgesic</vt:lpstr>
      <vt:lpstr>Adverse effects</vt:lpstr>
      <vt:lpstr>PowerPoint 演示文稿</vt:lpstr>
      <vt:lpstr>PowerPoint 演示文稿</vt:lpstr>
      <vt:lpstr>Ibuprofen</vt:lpstr>
      <vt:lpstr>Acetaminophen</vt:lpstr>
      <vt:lpstr>NSAID contraindications</vt:lpstr>
      <vt:lpstr>NSAID Adverse Effects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DRUGS IN DENTISTRY</dc:title>
  <dc:creator>Sikki</dc:creator>
  <cp:lastModifiedBy>mustafa.saifuddin</cp:lastModifiedBy>
  <cp:revision>83</cp:revision>
  <dcterms:created xsi:type="dcterms:W3CDTF">2020-04-01T05:20:00Z</dcterms:created>
  <dcterms:modified xsi:type="dcterms:W3CDTF">2020-05-19T21:50:49Z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2020-04-01T00:00:00Z</vt:filetime>
  </property>
  <property fmtid="{D5CDD505-2E9C-101B-9397-08002B2CF9AE}" pid="5" name="KSOProductBuildVer">
    <vt:lpwstr>1033-11.2.0.9327</vt:lpwstr>
  </property>
</Properties>
</file>