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Default Extension="txt" ContentType="application/tx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58" r:id="rId5"/>
    <p:sldId id="279" r:id="rId6"/>
    <p:sldId id="280" r:id="rId7"/>
    <p:sldId id="261" r:id="rId8"/>
    <p:sldId id="262" r:id="rId9"/>
    <p:sldId id="264" r:id="rId10"/>
    <p:sldId id="274" r:id="rId11"/>
    <p:sldId id="266" r:id="rId12"/>
    <p:sldId id="268" r:id="rId13"/>
    <p:sldId id="273" r:id="rId14"/>
    <p:sldId id="271" r:id="rId15"/>
    <p:sldId id="275" r:id="rId16"/>
    <p:sldId id="276" r:id="rId17"/>
    <p:sldId id="277" r:id="rId18"/>
    <p:sldId id="282" r:id="rId19"/>
    <p:sldId id="270" r:id="rId20"/>
    <p:sldId id="272" r:id="rId21"/>
    <p:sldId id="281" r:id="rId22"/>
    <p:sldId id="322" r:id="rId23"/>
    <p:sldId id="285" r:id="rId24"/>
    <p:sldId id="284" r:id="rId25"/>
    <p:sldId id="286" r:id="rId26"/>
    <p:sldId id="287" r:id="rId27"/>
    <p:sldId id="323" r:id="rId28"/>
    <p:sldId id="324" r:id="rId29"/>
    <p:sldId id="288" r:id="rId30"/>
    <p:sldId id="289" r:id="rId31"/>
    <p:sldId id="300" r:id="rId32"/>
    <p:sldId id="301" r:id="rId33"/>
    <p:sldId id="308" r:id="rId34"/>
    <p:sldId id="307" r:id="rId35"/>
    <p:sldId id="310" r:id="rId36"/>
    <p:sldId id="263" r:id="rId37"/>
    <p:sldId id="311" r:id="rId38"/>
    <p:sldId id="267" r:id="rId39"/>
    <p:sldId id="312" r:id="rId40"/>
    <p:sldId id="269" r:id="rId41"/>
    <p:sldId id="321" r:id="rId42"/>
    <p:sldId id="314" r:id="rId43"/>
    <p:sldId id="315" r:id="rId44"/>
    <p:sldId id="302" r:id="rId45"/>
    <p:sldId id="319" r:id="rId46"/>
    <p:sldId id="316" r:id="rId47"/>
    <p:sldId id="317" r:id="rId48"/>
    <p:sldId id="318" r:id="rId49"/>
    <p:sldId id="320" r:id="rId50"/>
    <p:sldId id="303" r:id="rId51"/>
    <p:sldId id="290" r:id="rId52"/>
  </p:sldIdLst>
  <p:sldSz cx="12192000" cy="6858000"/>
  <p:notesSz cx="6858000" cy="9144000"/>
  <p:defaultText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8" d="100"/>
          <a:sy n="68" d="100"/>
        </p:scale>
        <p:origin x="-5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media/image13.txt>&#65533;&#65533;&#65533;&#65533; JFIF      &#65533;&#65533; C 


		
%# , #&')*)-0-(0%()(&#65533;&#65533; C



(((((((((((((((((((((((((((((((((((((((((((((((((((&#65533;&#65533; 	&#65533;" &#65533;&#65533;           	
&#65533;&#65533; &#65533;   } !1AQa"q2&#65533;&#65533;&#65533;#B&#65533;&#65533;R&#65533;&#65533;$3br&#65533;	
%&'()*456789:CDEFGHIJSTUVWXYZcdefghijstuvwxyz&#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       	
&#65533;&#65533; &#65533;  w !1AQaq"2&#65533;B&#65533;&#65533;&#65533;&#65533;	#3R&#65533;br&#65533;
$4&#65533;%&#65533;&'()*56789:CDEFGHIJSTUVWXYZcdefghijstuvwxyz&#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  ? &#65533;&#65533;-k&#597;Vx&#65533;&#65533;`&#65533;&#65533;{&#65533;&#65533;^E&#65533;&#65533;&#65533;&#65533;&#65533;@&#65533;^h&#65533;&#65533;d&#65533;&#65533;O&#65533;\x&#65533;&#65533;&#65533;Mw&#65533;Ql&#65533;%'}&#65533;&#65533;&#65533;&#65533;&#65533;P&#214;&#65533;&#65533;&#65533;&#65533;&#65533;&#65533;&#65533;$cz&#65533;y&#65533;W&#65533;2D&#65533;+&#65533;&#65533;&#65533;K&#65533;v&#65533;w&#65533;&#65533;&#65533;zTNp&#65533;&#65533;&#65533;&#65533;&#65533;X&#65533;&#65533;z&#666;v&#65533;&#65533;V&#65533;&#65533;&#1453;&#443;j&#175759;&#65533;&#65533;&#65533;&#65533; B&#65533;hw>1&#65533;W5J&#65533;]M&#65533;Br&#65533;&#65533;d&#65533;s$^Z&#65533;&#620;mgQ&#65533;n&#65533;&#65533;&#65533;&#65533;&#65533;y&#65533;]&#1910;&#65533;&#65533;&#65533;UUu&#65533;&#65533;&#65533;j&#11181;&#65533;&#65533;&#65533;&#65533;r&#1782;&#65533;9<&#65533;&#65533;5&#65533;!$&#65533;&#65533;&#65533;&#65533;&#65533;&#65533;,&#65533;J_0zq&#65533;+&#65533;I3&#65533;&&#65533;)@&#65533;&#65533;&#65533;"&#65533;&#65533;&#65533;@>&#65533;)&#65533;K&#65533; 8&#65533;&#65533;G'.?&#65533;Jvv+&#65533;&#65533;&#65533;&#65533; &#65533;e&#65533;{&#65533;&#65533;&#553;&#65533; T&#65533;N[&#65533;&#65533;&#65533;A&#65533;&#65533;^&#65533;&#65533;&#65533;b&#65533;&#65533; &#65533;SLvI&#65533;X2#6S&#65533;&#65533;28&#65533;pF&#65533;RE3&#65533;n&#65533;&#65533;p}&#65533;&#65533;&#65533;&#65533;"&#65533;&#65533;8&#65533;*}&#65533;&#65533;U&#65533;&#65533;*H&#65533;PA&#65533;&#65533;=&#65533;$&#65533;&#65533;sZ&#65533;O&#8628;R1&#1927;I&#65533;)b;&#65533;&#65533;&#65533;z|&#65533;*U&#65533;y&#65533;&#65533;W&#65533;&#65533; 6&#65533;M&#65533;&#65533;&#65533;&#65533;&#65533;=&#65533;E&#65533;B(&#65533;&#311;L&#65533;t&#65533;}&#65533;&#65533;&#65533;&#65533;&#65533;R*&#587;	&#65533;`&#65533;R&#38570;&#65533;C&#65533;&#936;&#65533;:&#65533;&#65533;~&#65533;&#65533;R>&#65533;"Bdm&#65533;on&#65533;&#65533;&#65533;&#65533; &#65533;&#65533;.Iy&#65533;{S&#65533;h=&#65533;I#&#65533;&#65533;&#65533;T&#65533;^FqC&#65533;&#65533;&#65533;&#65533;<&#65533;$&#1056;&#65533;&&#65533;
&#65533;A>&#65533;i5,&#65533;&#65533;&#65533;"&#65533;&#65533;x&#65533;X[s&#65533;v&#65533;&#65533;V&#65533;&#65533;&#65533;]k&#65533;&#65533;z&#65533;&#65533;&#65533;&#65533;	&#65533;&#65533;m&#65533;zR&#65533;E\&#65533;&#65533;&#65533;E&#65533;&#65533;sH&#65533;n&#65533;&#65533;%&#65533; 3&#65533;o<&#1025;&#65533;&#1169;&#65533;&#65533;&#1195;&#1570;]fc&#65533;f&#65533;>|&#65533;&#65533;&#65533;&#65533;,&#65533;{&#65533;b&#65533;#&#65533;&#65533;&#65533;>&#65533;&#65533;M A8&#31789;cEJ&#65533;&#65533;&#65533;&#65533;yzT&#65533;&#65533;&#65533;&#65533;&#65533;3[&#65533;&#65533;&#65533;&#65533;#&#65533;G+&#394;r &#65533;}&#65533;Q&#65533;3z&#65533;&#1578;&#65533;&#65533;&#65533;A&#65533;&#1711;&#65533;[&#65533;PL&#65533;G+&#65533;U/&#65533;&#65533;_Jv&#65533;V!&#65533;7&#65533;1!%&#65533;&#65533;&#65533;v	&#65533;&#65533;&#65533;%&#65533;
@&#65533;&#1500;Ay=&#65533;&#65533;2&#65533;_Z&#65533;4&#65533;%&#65533;""&#65533;&#65533;&#65533;&#65533;&#65533;anYU&#65533;I;&#65533;&#65533;&#1932;&#65533;K&#65533;GSY&#65533;&#65533;&#65533;&#65533;&#65533;&#65533;&#65533; &#65533;&#65533;&#65533;]T&#65533;&#65533;Jm&#65533;B|&#65533;&#65533;&#65533;&#65533;t&#65533;&#65533;&#65533;F&#65533;&#65533;g;&#65533;&#65533;&#65533;VO&#65533;5&#65533;'&#65533;&#65533;&#65533;$&#65533;WUii&#65533;&#65533;81&#65533;&#65533;&#65533;|&#65533;i+eSon&#65533;U,%6&#65533;+&#65533;;&#65533;&#65533;&#65533;&#65533;&#65533;07&#65533;&#65533;g&#1463;l&#65533;%&#65533;&#65533;e&#65533;&#65533;A&#65533;]&#65533;&#65533;&#65533;&#65533;&#65533;(&#65533;&#65533;&#65533;Y&#65533;[&#65533;&#65533;q&#65533;&#65533;Z&#65533;4&#65533;&#65533;LgY&#65533;f"&#65533;&#65533;&#65533;F`&#65533;8&#65533;&#65533;&#65533;&#65533; &#65533;&#65533;&#65533;&#65533;&#65533;Ei&#65533;&#65533;&#65533;&#65533;E&#65533;&#65533;&#65533;7 &#65533;&#65533;&#65533;5]&#65533;Vq&#65533;F]&#65533;i$&#65533;&#65533;Une*&#65533;!<&#65533;y&#597129;J&#65533;|&#65533;&#65533;&#65533;[&#1176;&#65533;&#65533;&#65533;H&#65533;&#65533;&#65533;Ff&#65533;&#65533;&#65533;L&#65533;G&#65533;&#65533;&#65533;p&#1451;c&#65533;&#65533;&#65533;r!&#65533;&#65533;&#65533;f&#1664;&#65533;Jp{f&#65533;&#65533;!"&#65533; ?:&#65533;&#65533;&#65533;&#65533;x&#65533;#&#65533;&#65533;@&#65533;&#65533;	 b&#65533;&#65533;&#65533;vzq&#65533;&#65533;&#65533;&#65533;&#65533;|&#65533;
&#65533;&#65533;&#65533;&#65533;&#65533;wV&#65533;G&#65533;=&#65533;&#65533;gi&#65533;0&#65533;&#65533;&#65533;"a&#65533;s&#65533;A&#1431;K&#65533;mJA
&#65533;7n[&#65533;~px&#65533;;S&#65533;G&#65533;&#65533;&#1442;&#65533;&#65533;&#65533;N*^&#65533;&#65533;&#65533;&#65533;	&#65533;Oj&#65533;3&x=&#65533;&gE&#30494;&#65533;U9&#65533;r&#65533;~&#1371;e&#65533;&#65533;#d&#65533;`~&#65533;&#65533;&#65533;^F2A &#65533;7&#65533;9&#65533;&#65533;H`&#65533;M&#65533;&#65533;D&#65533;rFy &#65533;*Cpp&#65533;&#65533;&#65533;&#65533;&#65533;&#65533;&#65533;&#65533;q&#65533;o&#65533;&#65533;%&#65533;&#65533;A&#65533;&#65533;&#65533;&#65533;Q(&#65533;t?+s&#65533;U&#65533;&#65533;a&#65533;&#65533;'&#1448;}&#65533;9
y&#65533;y&#65533;&#65533;2&#65533;'&#65533;&#65533;&#65533;f&#65533;wD&#65533;&#65533;R&#65533;7&#850;&#65533;&#65533;c$&#65533;.2:&#65533;t&#65533;5&#65533;&#65533;b&#65533;&#65533;2}&#65533;&#1061;&#65533;&#65533;&#65533;&#65533;\dm&#65533;~&#65533;&#65533;&#65533;&#65533;+Z	&#65533;&#65533;&#65533;>&#65533;&#65533;&#421;&#65533;!&#1206;&#270;&#65533;&#65533;S&#1322; q&#1436;&#65533;&#65533;!$&#65533;&#65533;}i&#65533;&#65533;&#65533;&#65533;&#65533;&#65533;&#65533;-@&#65533;&#65533;&#65533;&#65533;zo&#65533;&#65533;O&#65533;&#65533;Kl&#65533;&#65533;&#65533;e&#65533;L&#1291; 1&#65533;&#1233;K[&#65533;&#65533;&#65533;&#65533;r&#65533;&#65533;&#65533;0&#65533;&#65533;y7&#65533;*y"df\&#65533;&#65533;&#65533;N&#65533;&#65533;&#65533;G&#65533;p &#65533;zT&#65533;&#65533;S&#65533;H&#65533;	0V&#65533;&#997;]Y&#65533;|&#65533;}*9-Dd&#65533;&#65533;&#65533;&#65533;&#65533;&#65533;&#65533;&#65533;&#65533;<&#65533;&#65533;&#65533;J	&#65533;}&#65533;&#65533;!x=&#65533;&#65533;I&#65533;&#65533;1<VY&#65533;|&#65533;&#65533;r;&#65533;Q&#65533;&#65533;&#65533;w&#65533;S&#65533;C&#65533;X&#65533;&#640;H&#65533;{&#65533;&#65533;G&#837;&#65533;f&#65533;H_&#65533;&#65533;&#1253;R&#65533;|&#65533;&#65533;&#65533;'&#65533;&#65533;&#65533;&#65533;	Q:&#65533;&&#65533;&#65533;I&#65533;&#65533;&#65533;&#65533;'&#65533;F@&#65533;f]N\a &#65533;&#65533;&#65533;&#65533;&#65533;&#65533;z&#65533;\&#65533;D&#65533;$&#65533;&#65533; gU&#65533;T&#65533;&#65533;AK&#65533;&#65533;&#65533;&#65533;&#65533;&#65533;&#65533;&#65533;s	s&#65533;#&#65533;&#65533;&#65533;ZG&#65533;&#1919;$zR&#65533;&#65533;j&#65533;F&#65533;&#65533;&#65533;&#65533;z&#65533;O&#65533;+&#65533;
&#65533;&#65533;|&#65533;#&#65533;j&#65533;$2NqMU&T&#65533;f&#65533;&#65533;1&#8165;e&#658;	!*G&#65533;h/)&#65533;W&#65533;j&#65533;>&#65533;&#65533;&#65533;2pB&#65533;&#65533;&#65533;&#1883;#y&#65533;&#65533; *&#65533;t&#65533;&#65533;&#65533;&#65533;[&#65533;&#65533;&#65533;W<&#65533;&#65533;&#65533;Vi&#65533;$&#65533;&#65533;:&#65533;&#65533;&#65533;&#65533;L&#27205;&#65533;&#65533;e&#65533;&#65533;#*C&#494;kF-b,&#65533;`c&#65533;y&#65533;&#65533;&#65533;&#65533;&#65533;&#65533;&#65533;&#65533;*&#65533;&#253;tO&#65533;mlg&#65533;zt&#65533;<&#65533;&#65533;jQpg^&#65533;&#65533;'&#65533;&#65533;j&#65533;&#65533;FuLs&#65533;\&#65533;$&#65533;&#65533;&#65533;'&#65533;XIq&#65533;9&#999;z&#65533;U1&#65533;&#65533;&#65533;&#65533;7&#65533;&#65533;&#65533;w&#65533;_&#1418;&#65533;a\&#65533;n&#65533;R&#65533;&#65533;^sY&#65533;!&#65533;@H<&#65533;&#65533;&#1467;d&#65533;&#65533;&#65533;&#65533;&#65533;5&#65533;s&#65533;&#65533;&#65533;I&#65533;&#65533;^]Wdu&#1165;&#65533;Zw&#1784;g&#65533;=&#65533;Kkb&#65533;Y@&#65533;&#65533;&&#65533;&#65533;f&#65533;(&#65533;?Z&#1678;5P&#65533;?.8&#65533;:O&#65533;&#65533;&#65533;r&#65533;;h&#65533;&#65533;&#65533;&#65533;&#1437;$8 &#65533;;&#65533;&#65533;&#65533;H&#65533;VA&#65533;&#65533;&#65533;4&#65533;(wl8&#65533;&#65533;&#65533;&#1571;&#65533;&#65533;&#65533;&#65533;H&#65533;b>\t&#65533;K"O&#65533;&#65533;V&#65533;u&#65533;&#65533;8&#65533;b&#65533;&#65533;&#65533;&#65533;x&#65533;&#65533;R&#65533;&#65533;&#65533;&#65533;&#65533;'&#65533;&#65533;&#65533;&#65533;&#65533;U&#65533;TPq&#65533;u>&#65533;&#65533;r&#65533;b&#65533;#&#65533;&#65533;&#65533;\&#65533;v&#65533;,&#11411;&#65533;4&#65533;)K<&#65533;&#65533;]J&#65533;&#65533;i&#65533;&#351;&#65533;&#65533;&#65533;w&#65533;Z&#65533;v&#65533;E
&#65533;&#65533;v&#65533;z&#65533;&#65533;&#65533;&#65533;tb6&#65533;=&#65533;V&#65533;j&#65533;D&#65533;yjs&#65533;GQQ#&#65533;G$&#65533;&#65533;ZB&#65533;&#65533;O&#65533;4&#65533;&#65533;ch&#65533;&#65533;&#65533;<q&#65533;)&#65533;r_fQ&#65533;Lp	}&#65533;&#65533;0t&#65533;`&#65533;c&#65533; i&#65533;x&#65533;y=&#65533;x&#65533;0&#65533;&#65533;&#65533;&#65533;x>&#65533;!r&#65533;&#65533;[qb6z{T&#65533;&#65533;9&#65533;&#65533;&#65533;&#65533;E&#65533;arS9 &#65533;EkY&#65533;F&#65533;1&#65533;&#65533;/&#65533;5&#65533;U&#65533;dKMQA-RPAR&#65533;=x4&#65533;L$d{G&#65533;&#65533;&#65533;&#65533;&#65533;&#65533;yacu8&#65533;P&#65533;#!-&#65533;n&#65533;&#1460;&#65533;k&#65533;&#65533;&#65533;%&#65533;&#65533;f;&#65533;5V&#65533;&#65533;&#65533;&#1404;&#543;&#65533;&#65533;[&#65533;;F&#65533;&#65533;&#65533;W&#65533;&#65533;&#65533;,&#65533;&#65533;K&#65533;EVB0[o"&#65533;u))=&#65533;+M&#65533;dK&#65533;&#65533;=&#65533;J&#65533;cB&#65533;<&#65533;&#65533;+"&#65533;O&#65533;&#65533;&#65533;G&#65533;&#65533;!O&#65533;3D&#65533;&#65533;M&#65533;K[&#65533;|&#65533;8Y&#65533;&#65533;&#65533;&#65533;T+&#65533;G&#65533;&#65533;&#65533;X&#1660;&#582;\&#65533;&#65533;&#65533;&#65533;V#&#65533;d&#65533;&#65533;Dyb8&#65533;&#65533;&#65533;&#65533;[&#65533;_b&#65533;W&#65533;x&#65533;qk&#65533;&#65533;V&#65533;&#65533;&#65533;L&#65533;wcA&#65533;&#65533;&#65533;*Xx&#65533;)&#65533;yX&#65533;|&#65533;U&#65533;(&#65533;&#65533;&#65533;v<Fm9&#261;UK3w&#65533;&#65533;/&#65533;D]&#65533;&#65533;&#65533;]&#65533;&#65533;&#65533;&#65533;>&#65533;k&#65533;.K&#65533;O&#65533;&#284;u&#65533;&#65533;z&#65533;&#65533;gQ&#65533;Y&#65533;1&#65533;ag&#65533;&#65533;&#65533;J&#65533;G&#1373;&#65533;z&#65533;&#65533;&#65533;-&#2047;&#65533;&#65533;&#65533;d3&#65533;A&#65533;&#65533;&#65533;&#65533;&#65533;&#474;yAb&#1986;&#65533;&#1090;&#65533;&#65533;s&#65533;1&#65533;&#65533;&#65533;&#65533;`V&#65533;&#65533;<v&#65533;F&#65533;&#65533;a&#65533;9&#65533;&#65533;&#65533;^YOS&#65533;&#65533;:&#65533;Y&#65533;&#65533;&#65533;&#65533;}*&#65533;&#65533;1l*&#65533;&#65533;&#65533;&#65533;D&#65533;YPIr#\&#65533;&#65533;np;&#1403;&#65533;;M&#65533;&#65533;&#65533;&#65533;L&#65533;&#65533;@F&#584; 9&#65533;a&#65533;W&#65533;&#65533;&#65533;&#65533;c&#65533;M&#65533;&#65533;&#65533;c&#65533;&#65533;&#65533;&#65533;&#65533;Ob&#65533;&#1520;y &#65533;&#65533;&#65533;Q&#65533;Y&#65533;^&#65533;&#65533;S&#65533;2&#65533;&#65533;B[r m&#65533;&#65533;W&#65533;H&#65533;&#1621;P|&#65533;nqTf&#65533;I0,p3&#65533;&#65533;&#65533;Vn6..&#65533;z&#460;&#65533;&#53917;P&#65533;&#65533;*&#65533;D6&#65533;&#65533;&#65533;::&#65533;6/C&#65533;&#1271;&#65533;&#65533;2&#1208;&#272;(+&#65533;&#65533;u2&#65533;`
&#65533;&#65533;&#65533;&#65533;&#65533;&#65533;&#65533;L&#65533;\&#65533;z8&#65533;`4d&#65533;&#65533;Bbq$&#65533;>Hc&#65533;&#65533;&#65533;&#65533;&#65533;ps&#1441;.6&#65533;&#65533;2N&#1453;[&#305;&#65533;0I&#65533;&#65533;&#65533;c#)@&#65533;p&#65533;H&#65533;,&#65533;&#65533;&#65533;
&#65533;&#65533;&#65533;&#65533;v	g&#65533;LJ&#65533;p3&#65533;=*&#65533;G &#65533;&#65533;!&#65533;ZGS9&#65533;C&#65533;h&#19897;&#65533;&#1742;&#65533;&#65533;&#65533;&#65533;&#65533;&#65533;&#65533;&#65533;W&#65533;&#65533;)&#65533;&#65533;&#65533;%&#65533;/&#686;z&#65533;&#65533;b&#1659;&#65533;&#65533;&#65533;Q&#65533;&#65533;kh?f&#65533;&#65533;:&#65533;&#65533;Ggm;#|&#65533;)&#65533;&#65533;8&#65533;&#65533;&#65533;eY&#65533;s
2&#65533;&#65533;&#65533;F
&#65533;&#65533;&#957;Jr&#65533;&#65533;g3Cr&#65533; &#65533;J*&#65533;&#65533;qEm&#65533;g&#65533;fI&#1624;&#65533;&#65533;&#65533;m&#795;cwo&#65533;=j&#65533;&#65533;&#65533;q~&#65533;s&#65533;&#65533;~|&#65533;#&#65533;q&#65533;&#65533;^Mi&#65533;zxzw&#65533;kOP&#65533;?~A&#65533;&#65533;&#65533;Y&#65533;06`&#65533;KDI"&#65533;6&#65533;&#65533;&#65533;yS0V\&#65533;&#65533;z&#65533;g&#65533;m&#1137;*&#65533;&#65533;K&#65533;&#65533;,&#65533;;
&#1097;&#65533;>N&#65533;&#1054;&#65533;NP&#65533;!&#65533;\*d&#65533;&#65533;F6&#1577;&#65533;&#65533;;(]&#65533;&#401;&#642;UH &#65533;|K&#65533;&#65533;&#65533;&#65533;$&#65533;&#65533;K|&#65533;&#65533;u&#14261;&#65533;&#65533;|&#65533;&#65533;Nme&#65533;}*P &#271;&#65533;&#65533;&#65533;z
&#65533;&#65533;&#65533;&#65533;y&#65533;&#65533;v&#65533;;Qr&#65533;f&#65533;?7PxJ&#65533;&#65533;d&#65533;&#65533;&#65533;Xr3&#65533;	&#65533;*&#1401;2&#65533;">&#65533;&#65533;!s&#65533;&#1707;N&#65533;&#65533;&#368;
&#65533;1I "&#65533;3M6&#65533;&#65533;.&#65533;U&#65533;&#65533;&#65533;t_&#65533;T&#65533;r&#1757;&#65533;&#65533;&#1972;~&#65533;&#65533;&#65533;&#65533;3\&#65533;&#65533;1&#65533;O&#65533;Q&#65533;&#65533;&#65533;&#65533;&#65533;&#65533;&#1781;7&#65533;&#65533;b&#65533;&#65533;&#65533;&#65533;0b@&#65533;&#65533;N&#65533;E#&#65533;&#65533;#&#65533;&#65533;n&#65533;&#65533;F0H&#65533;&#65533;&#65533;&#65533;82&#65533;i7b&#65533;n\&#65533;&#65533;T*&#65533;G/&#65533;&#65533;$&#65533;&#65533;&#65533;j&#905;H&#65533;T&#65533;&#65533;L&#65533;&#65533;&#65533;J|&#65533;&#65533;G&#65533;KcR&#65533;&#65533;&#65533;,~\&#65533;&#65533;&#65533;&#65533;&#65533;cp&#1458;c&#65533;>0=Nj&#866;)$&#65533;#&#65533;&#65533;j&#1085;&#65533;&#1882;6&#65533;&#65533;>7u&#65533;R&#65533;DT&#65533;&#65533;M5mJ&#65533;1&#65533;&#65533;&#65533;&#65533;i[&#65533;M2&#65533;&#65533; &#65533;&#65533;&#65533;'}	&#65533;jbM&#65533;&#65533;&#65533;&#65533;T&#65533;YP&#65533;;d&#65533;&#65533; &#65533;&#65533;Z4=&#711;c&#65533;&#1713;&#65533;-E&#65533;n#&#65533;&#65533;&#65533;4^&#65533;&#65533; &#65533;S&#65533;&#65533;9&#65533;@V&#317;&#65533;ze&#456;n.&#65533;&#65533;&#65533;&#65533;x &#65533;&#65533;&#65533;o9&#65533;&#65533;:W&#65533;ZM&&#65533;&#65533;&#65533;&#981;*&#65533;x&#65533;5&#65533;'&#65533;l&#65533;&#65533;s&#65533;WV(&&#65533;Z&#65533;hM&#65533;IlA&#65533;&#65533;Bi-&#65533;%f_2&#65533;fA&#65533;&#65533;&#1482;&#65533;&#65533;b&#65533;&#65533;9&#65533;&#65533;&#65533;zV&#459;&#65533;&#2022;&#65533;=&#65533;t&#65533;B&#65533;G&#65533;P&#65533;q&#65533;@s&#1448;&#65533;Q&#65533;&#65533;MF
=&#65533;&#65533;&#65533;&#65533;&#65533;&#65533;&#65533;H@&#65533;B&#65533; J&#65533;&#65533;+&#65533;&#65533;61&#620;&#65533;[)&#65533;&#65533;e$&#65533;V&#860;&#65533;,&#65533;&#65533;&#65533;j9&#24165;&#65533;&#65533;dj&#65533;>S0 &#65533;7&#65533;L&#65533;&#65533;N:v&#65533;U&#65533;R&#65533; r&#65533;&#65533;F&#65533;(&#179;q&#65533;&#65533;&#65533;&#1386;&#65533;Z&#65533;&#65533;&#65533;&#65533;w~&#65533;&#65533;^Y&#65533;&#65533;#&#65533;g&#65533;&#65533;LX&#65533; &#65533;&#65533;Tc&#65533;&#65533;9 &#65533;&#65533;J&#65533;&#788;!99&#65533;?j&#65533;K&#65533;&#65533;h&#141;nX&#65533;e?s&#65533; &#65533;H-wG\&#65533;=&#65533;IJ&#65533;>&#65533;&#65533;&#65533;gNFy5WDr&#65533;n#.&#65533;c dt*&#65533;V&#65533;&#65533;&#65533;!&#65533;&#65533;&#65533;&#65533;&#65533;F&#65533;bw&#1013;\&#65533;|&#65533;&#65533;hF&#2009;&#65533;&#65533;&#65533;&#65533;%%r&#65533;&#65533;Y&#65533;t&#65533;3>Kp95#&#65533;&#65533;S&#65533;&#65533;z&#65533;%&#65533;&#65533;FLk&#65533;F[z&#65533;l&#65533;QU&#65533;&#65533;&#65533;H&#65533;E)&&#65533;&#65533;
&#65533;I&#65533;&#65533;{&#65533;&#65533;&#65533;&#65533;~&#65533;&#65533;z&#65533;5$&#65533;>&#65533;&#65533;x&#65533;@&#65533;Ml&#65533;(&#65533;,;&#65533;&#65533;ZF&#65533;B&#65533;&#65533;*&#65533;,i&#65533;gH&#65533;&#65533;&#65533;2&#65533;&#65533;&#65533;&#65533;O&#65533;&#65533;c&#65533;&#65533;]Ib&#65533;&#65533;&#65533;|&#65533;&#65533;M	&#65533;5&#65533;I &#65533;&#65533;SP^[*Bp&#65533;&#65533;mf&#65533;&#65533;;4&#1211;~c&#65533;&#65533;&#65533;].&#65533;&#65533;H&#65533;&#65533;&#65533;&#65533;&#65533;&#65533;&#65533;9FJ&#65533;&#65533;vZ|&#65533;$a&#65533;@&#65533;{&#65533;&#65533;&#65533;&#65533;&#65533;&#65533;q0&#65533;&#65533;,&#65533;e&#65533;&#1162;B&#65533;$L&#65533;(&#65533;&#65533;k&#65533;&#65533;&#65533;s&#65533;&#65533;&#65533;&#65533;&#65533;&#65533;h&#65533;&#65533;,2W&#65533;ZZ&#65533;/&#65533;:&#65533;&#65533;&#65533;&#65533;&#65533;o&#65533;&#65533;&#559;&#65533;&#65533;=&#65533;4z&#65533;&#65533;&#319;g&#65533;do&#65533;&#65533;J&#65533;"m&#65533;&#65533;&#1868;&#65533;&#65533;5&#65533;0&#65533;)&#65533;&#65533;&#65533;2&#65533;&#65533;&#65533; &#65533;4&#65533;&#65533;2&#65533;6&#65533;NT&#65533;&#65533;9&#65533;$&#65533;&#65533;&#65533;&#65533;\&#65533;awpoJ&#65533;8&#65533;&#65533;r9&#65533;2e&#65533;&#65533;o&#65533;&#65533;&#65533;w&#65533;&#65533;&#65533;&#65533;9&#65533;&#65533;&#65533;U&#65533;&#65533;
C{zVm&#65533;&#65533; DQ&#65533;:&#65533;&#65533;&#65533;,.d+"&#65533;B&#1379;:	a &#65533;,&#65533;&#65533;A&#65533;j&#65533;n.F0&#65533;8&#65533;N&#65533;&#65533;&#65533;&#1575;MI&#65533;.&#65533;\b4S&#65533;@&#65533;&#65533;;&#65533;&#65533;\&#31272;&#65533;%.W&#65533;x&#65533;&#65533;7.9#&#65533;&#65533;L&#65533;QGY&#65533;j}+P&#65533;&#1325;7&#65533;&#65533;&#65533;&#569;V&#65533;&#65533;kR&#65533;&#1717;&#65533;&#1034;8~&#65533;+Jb&#65533;!W'8&#65533;&#65533;1!&#65533;@2I&#65533;OSH#&#65533;&#65533;&#65533;Mr&#65533;&#65533;.{k&#65533;&#512;&#65533;bs&#65533;{&#65533;'&#65533;&#65533;&#65533;2:&#65533;&#65533;&#65533;&#65533;
&#65533;&#65533;&#65533;&#65533;&#309;"Q#*y= &#65533;&#65533;&#65533;&#1802;&#65533;[&#65533;&#65533;g9&#65533;x&#65533;&#65533;&#1510;+V8&#65533;&#65533;&#65533;>&#65533;&#65533;v&#65533;z&#65533;Ni&#65533;&#65533;B&#65533;&#65533;TH
&#65533;'&#65533;J&#1459;&#65533;g
I&#65533;L&%&#140;&#65533;&#1846;.&#65533;c&#65533;1D{&#65533;&#65533;KCB1j&#65533;&#65533;a&#65533;*X'&#65533;)&#65533;A&#65533;&#65533;&#65533;mL&#65533;&#65533;&#65533;&#65533;&#65533;8&#65533;t&#65533;\c'&#65533;&#65533;&#65533;&#65533;%&#65533;'&#65533;&#1190;xw&#65533;&#65533;*hb&#1747;R&#65533;P>a&#65533;&#65533;5&#65533;&#65533;&#65533;&#65533;.&#65533;&#65533;o&#65533;t1y0x&#65533;&#65533;u&#65533;-4&#65533;&#65533;&#65533; &#65533;<Y
&#65533;|3&#65533;G&#65533;s&#65533;r&#65533;C&#65533;&#65533;'N&#65533;p0&#65533;Y &#21141;&#65533;&#1963;xoNX&#65533;&#65533;swc]&#65533;&#65533;&#65533;T$&#65533;rT&#65533;v&#65533;X&#1431;#s&#65533;^&#65533;(X"&#65533;s&#65533;&#65533;&#65533;H&#65533;.&#65533;c&#46997;&#65533;&#65533;&#65533;&#65533;&#65533;&}&#65533;&#65533;&#65533;C&#65533;&#65533;\&#65533;6&#606;&#65533;&#65533;&#65533;g_i&#65533;&#65533;a&#65533;&#65533;&#65533;&#65533;M&#65533;<&#65533;Y&#65533;&#65533;,LOQX&#65533;6&#65533;Fw&#65533;&#65533;&#65533;c
q&#65533;
8&#1021;g34A&#65533;O=&#65533;&#65533;&#65533;&#65533;}&#65533;&#65533;&#65533;&#65533;&#65533;=&#65533;#9&#65533;C\&#65533;Z&#65533;uE&#65533;je&#65533;&#65533;>7&#65533;qVTC&#65533;x&#65533;j&#65533;b$E'&#65533;&#65533;I>&#65533;v&#2012;V&#65533;+\&#65533;5s:&#65533;&#65533;&#65533;F&#65533;&#65533;&#65533;&#65533;&#65533;&#65533;&#65533;%&#65533;Q&#65533;&#65533;&#65533;&#65533;&#65533;x&#65533;(&#65533;&#65533;&#65533;&#65533;_&#65533;R&#65533;&#65533;&#65533;{&#1164;&#65533;[WF&#65533;&#65533;$&#65533;Nr:&#65533;b&#65533;4;mF &#1924;~"&#65533;Ip&#65533;V&#65533;&#65533;m&#65533;"l|&#65533;&#65533;&#65533;V&#65533;&#65533;&#65533;&#65533;&#65533;&#957;P&#65533;dA&#65533;&#65533;j&#65533;Q&#65533;:&#65533;&#65533;&#65533;&#65533;5~|I&#65533;&#156;&#65533;&#65533;&#65533;&#65533;&#65533;&#65533;M&#65533;&#1472;&#65533;&#65533;&#65533;&#65533;&#65533;[E&#65533;{&#65533;&#65533;=&#65533;,&#65533;_8&#65533;Tp&#65533;&#65533;&#65533;&#65533;&#65533;V&#65533;`&#65533;&#65533;&#65533;,&#65533;J&#264;&#65533;&}&#65533;G&#65533;&#1960;&#65533;^gg&#65533;&#65533;&#65533;&#65533;m.e&#65533;&#65533;JT2&#65533;&#65533;&#65533;&#65533;+h6&#65533;&#65533;QX&#65533;&#65533;H|&#65533;&#65533;&#65533;&#65533;2pkWH&#65533;&#65533;Uu&#65533;3&#65533;&#65533;y&#65533;&#65533;]&#65533;
&#65533;&#65533;&#65533;uS&#65533;g&#65533;]]%9<~&#65533;U&#65533;H
&#65533;A&#65533;&#65533;&#65533;&#65533;&#65533;&#65533;&#65533;&#65533;8\&#65533;=&#65533;&#65533;&#65533;4e~R9&#65533;&#65533;0b&#65533;hr&#65533;&#65533;&#65533;j=)&#676;@&#65533;c&#65533;&#1479;Y&#65533;G&#65533;&#65533;&#65533;&#65533;t6&#65533;>Z &#65533;?ZW&#65533;F&#1601;&#65533;&#65533;UCnPJ&#65533;fS&#65533;q&#65533;CX9&#65533;&#1100;Qv&#65533;&#65533;c&#65533;&#65533;&#65533;&#1013;Q&#65533;&#65533;v3&#65533;9N&#65533;ge&#65533;<Sg&#65533;@3Y&#65533;&#65533;&#65533;,&#65533;%3nnt &#65533;&#65533;&#46790;]&#65533;F$&#65533;&#65533;lY&#65533;8&#65533;X&#65533;\&#65533;&#65533;F&#65533;=i&#65533;D&#65533;&#65533;&#65533;s{&#65533;&#65533;&#65533;&#65533;U&#65533; &#65533;&#65533;&#65533;&#65533;&#65533;&#65533;IQk&#65533;]&#65533;-&#65533;/&#65533;g&#65533;m&#65533;&#1670;&#65533;19&#65533;&#65533; &#65533;4 7VaZp
&#65533;&#65533;&#65533;&#65533;s&#65533;B&#65533;&#725;K&#65533;1%&#65533;	&#37547;tA&#704;G=+JU,&#65533;`&#65533;Bx6&#65533;&#65533;&#65533;&#65533;y&#65533;Qhp&#65533;e{i&#65533;&#65533;mRG@zV&#65533;&#65533;,'&#65533;&#65533;&#65533;T&#65533;<&#65533;3&#65533;U&#65533;&#65533;mW&#1802;&#65533;&#65533;&#65533;&#65533;x&#65533;r?&#173;&#65533;&#65533;Lg?L&#65533;ky&#65533;2&#65533;s&#65533;&#65533;R1v&#65533;*&#65533;&#65533;&#551;+&#65533;b&#65533;&#65533;&#65533;x&&#65533;!&#65533;!&#65533;&#65533;#1&#65533;8&#65533;&#65533;&#65533;^B[X&#65533;D'&#65533;p@&#65533;&#65533;g&#674;&#65533;m&#65533;&#22637;&#65533;D&#65533;&#65533;&#65533;&#65533;Ju&#65533;&#65533;&#65533;&#65533;&#65533;Z&#65533;..^FT&#65533;&#65533;8&#1725;jJ&#65533;<rm&#1007;?&#65533;W&#65533;&#65533;^&#37066;&#65533;&#65533;[k&#65533;9Wk( &#65533;"&#65533;&#65533;7&#65533;]&#65533;&#65533;&#65533;&#65533;&#65533;&#65533;"pEx&#65533;L&#65533;&#65533;AW&#65533;&#65533;=El[_&#65533;&#65533;5_&#65533;&#65533;p&#65533;kKR=NZ&#65533;xT&#65533;_z&#65533;&#65533;i&#65533;&#65533;+&#65533;G&#65533;T&#336;&#65533;&#65533;~&#65533;&#65533;6&#65533;=&#65533;&#981;,.&#65533;O
GZ&#65533;&#65533;5&#65533;nAS&#65533;&#65533;&#65533;O&#65533;&#65533;$/m&#65533;D&#65533;q&#65533;&#65533;}k&#1063;&#65533;&#65533;&#65533;&#65533;&#65533;:&#65533;d&#65533;W2&#65533;N*&#65533;H&#65533;D&#65533;&#65533;&#65533;&#65533;#&#65533;+M&&#65533;{*&#65533;DF&#65533;&#65533;&#65533;C&#65533;&#1466;&#65533;g&#65533;vkh$r&#65533;&#65533;&#65533;Ey&#1963;&#65533;&#65533;&#65533;&#65533; &#65533;Nq&#65533;&#65533;8&#1187;&#65533;=&#65533;&#65533;&#65533;&#65533;&#65533;cf&#65533;M=f&#65533;D&#65533;;/9&#65533;}&#65533;c&#65533;~&#65533;&#65533;&#65533;&#65533; ?upzW=4&#65533;&#65533;&#1393;&#65533; 8&#65533;s&#65533;&#65533;&#65533;F2&#65533; &#65533;&#1976;j&#65533;{&#65533;&#65533;&#65533;&#1189;+]&#65533;S&#65533;&#65533;b&#1425;&#65533;$&#65533;&#65533;-uX&#65533;&#65533;RO9&#65533;>&#65533;&#65533;&#65533;&#65533;^b&#65533;	&#65533;&#65533;5&#65533;&#65533;f&#65533;6&#1589;{hQ&#65533;v&#65533;GO&#1966;G&#1466;W&#65533;e&#65533;&#65533;+.k}&#1917;&#65533;&#65533;&#65533;&#65533;[&#65533;&#65533;&#65533;M,&#310;A&#65533;:&#65533;&#65533;.I&#65533;>&#1320;&#65533;W&#65533;&#65533;&#65533;HNF&#65533;8&#65533;&sfU&#65533;&#65533;g&#1852;09&#65533;&#65533;&#65533;r&#65533;&#65533;&#65533;c&#65533;=*&#65533;&#65533; &#65533;&#65533;&#1179;e.&#65533;~&#65533;&#65533;J&#65533;&#65533;&#65533;n&#65533;&#65533;&#65533;&#65533;=&#65533;w$&#65533;.&#65533;X&#65533;&#65533;&#65533;&#65533;b&#65533;&#65533;&#65533;&#65533;48 &#26910;&#65533;&#897;&#65533;U&#65533;&#640;&#65533;&#65533;&#65533;&#65533;7k!&#65533;U{&#65533; N&#65533;&#65533;&#65533;;&#65533;`&#65533;d
&#1206;&#65533;&#65533; &#65533;(&#65533;u+y&#65533;uy&#65533;&#65533;=&#65533;&#65533;T"&#65533;0\|&#65533;U&#65533;&#65533;&#65533;J&#381;l&#762;&#65533;&#1125;&#243;F&#65533;7T&#473863;&#65533;:&#65533;&#65533;(&#65533;N9&#65533;Vc&#65533;&#65533;&#65533;&#65533;&#65533;&#265;&#65533;uV&#65533;2&#65533;A&#65533;SF&#65533;lg&#65533;U5&#65533;&#65533;#&#65533;:j&#65533;&#65533;&#65533;&#65533;]T&#1870;Z&#65533;&#65533;&#65533;&#65533;&#65533;&#65533;&#65533;p&#65533;Z&#65533;&#205;&#65533;v1&#1055;Z5&&#65533; `X&#65533;&#65533;~$&#289;~c&#65533;&#954; &#65533;&#65533;y&#65533;&#65533;&#65533;R &#65533;&#65533;&#1418;@S&#65533;&#65533;&#65533;]&#65533;8&#65533;?&#65533;&#65533;~T8&#65533;H&#65533;&#65533;=j&#65533;&#1859;&#65533;&#65533;&#1463;&#65533;qc8>E&#65533;g&#65533;&#65533;&#65533;G&#65533;&#65533;&#65533;(&#1729;&#65533;&#65533;&#65533;A&#1551;&#65533;\&#65533;&#65533;&#469;&#65533;T&#65533;Q&#65533;Fx&#1000;&#65533;Wvl&#65533;&#65533;&#65533;&#65533;:&#65533;&#65533;iQFB&#65533;&#65533;&#65533;Ld&#65533;(&#65533;j&#65533;&#65533;YOy&#65533;&#65533;#&#65533;&#65533;a&#65533;]&#65533; )9^2+&#65533;;&#65533;&#65533;V,&#753;s&#65533;&#65533;&#65533;&#65533;&#65533;&#65533;&#65533;Oy6&#65533;&#65533;\&#65533;&#65533;&#65533;h&#65533;s&#1328;&#65533;&#65533;&#65533;>3&#65533;jr&#65533;&#65533;&#65533;&#65533;&#65533;&#65533;&#65533;U&#65533;`&#65533;&#65533;&#65533;&#65533;zxQR&#65533;J&#65533;c&#65533;&#65533;U#}&#65533;3&#65533;&#1205;&#65533;&#65533;P&#65533;&#65533;&#65533;Ij&#65533;&#1115;n &#65533;&#65533;;&#1249;&#65533;&#65533;c'<Mv[&#65533;G8&#65533;&#493;$&#294;y&#65533;uZ&#65533;9*T&#65533;&#1845;&#65533;&#65533;&#65533;t &#65533;&#65533;7&#1453;&#65533;/Q&#1310;&#65533;+E/&#65533;e+&#65533;&#65533; m^Icw&#65533;,&#725;Z&#65533;}$:U{&#65533;m}&#65533;&#65533;Pj&#65533;&#65533;&#65533;&#65533;&#590;?&#65533;&#65533;&#65533;zV&#65533;&#65533;&#65533;;&#65533;&#65533;&#2023;&#65533;s&#65533;&#65533;&#65533;&#65533;$t&#65533;&#65533;&#176;&#65533;&#65533;V6&#65533;&#65533;&#65533;:&#65533;&#65533;&#65533;wy&#65533;&#437;&#65533;&#65533;H&#65533;(&#65533;&#65533;&#65533;2&#65533;&#65533;Vd&#65533;&#1394;q&#65533;&#65533;Q_j&#522;&#65533;&#65533;2(&#65533;&#65533;8&#65533;jS1&#65533;&#65533;&#65533;mfVET`M7Q&#65533;&#65533;&#65533;&#65533;&#65533;L&#65533;&#65533;&#65533;&#967340;&#65533;&#65533;&#65533;Ns&#65533;&#65533;&#65533;5k[&#65533;&#65533;.K&#65533;&#65533;&#65533;&#65533;[&#65533;&#1357;#&#65533;&#65533;-&#65533;%&#65533; &#65533;&#65533;&#65533; )&#65533;&#65533;]u&#65533;&#65533;&#65533;C&#65533;&#65533;X|&#65533;k&#65533;&#65533;U&#65533;&#65533;g&#65533;&#65533;&#65533;#&#65533;m&#65533;M&#65533;M&#65533;1&#65533;H&#65533;&#65533;R&#65533;~3*&#65533;&#65533;&#65533;&#65533;B&#65533; DIm^_&#65533;&#65533;&#65533;&#65533;&#65533;wy<w&#65533;N&#65533;q&#65533;&#65533;&#65533;=kR&#65533;&#65533;a&#306;!&#65533;	8&#65533;ye&#65533;&#65533;G"R&#65533;<2[&#1940;&#65533;&#65533;&#65533;&#65533;&&#65533;&#54175;@&#65533;x&#65533;,&#65533;nx&&#65533;&#65533;K&#65533;(&#65533;&#65533;&#65533;&#65533;&#65533;/&#65533;Y&#65533;/&#65533;&#65533;&#65533;&#65533;b1]F&#65533;&#65533;&#65533;&#65533;&#65533;&#65533;&#65533;&#65533;&#65533; Z&#65533;U47&#65533;5%&#65533;&#65533;]_&#65533;&#65533;&#65533;{W&#65533;FV&#65533;&#65533;b&#65533;&#65533;z~&#65533;&#65533;&#65533;f&#65533;&#65533;&#65533;&#65533;Xf&#65533;;&#65533;&#592;2&#65533;&#65533;\`T&#1448;&#65533;&#65533;J1C&#65533;&#65533;K&#65533;Dk+&#65533;&#65533;-&#65533;&#65533;&#65533;&#65533;&#65533;<6&#65533;&#65533;S&#65533;&#65533;b+=&#65533;&#65533;&#65533;&#65533;?&#65533;&#65533;&#65533;&#65533;$&#65533;&#65533;|&#453;&#65533;|&#65533;&#65533;&#65533;8&#65533;&#65533;k(%&#65533;&#418;g4o&#65533;l&#65533;&#65533;&#65533; &#65533;&#429;&#65533;&#65533;&#65533;&#65533;PN&#65533;&#65533;&#65533;V&&#65533;c!&#65533;%[3q%&#65533;&#65533;0&#65533;&#65533;=&#65533;h&#65533;h&#65533;Y&#65533;&#65533;%&#65533;&#65533;<<$r?&#65533;t&#1165;&#65533;sS&#65533;&#1837;c&#1069;&#65533;4&#65533;z&#670;g$g&#65533;V7&#65533;&#65533;~&#65533;&#65533;&#65533;j4&#65533;7&#65533;|&#65533;;&#65533;&#65533;&#65533;w8&#65533;Vj\\&#65533;R&#65533;&#65533;
&#65533;:&#65533;&#65533;&#65533;wz&#65533;&#65533;&#783;2n&#65533;;&#65533;&#65533;v&#65533;vy&#20524;&#65533;W&#65533;&#65533;ROc&#65533;&#65533;0g&#65533;&#65533;&#65533;&#65533;&#65533;<&#65533;&#65533;&#65533;&#65533;&#65533;&#65533;I&#65533;&#65533;~e&#65533;&#65533;&#65533;&#65533;&#65533;=kU&#65533;Y&#65533;cf&#65533;M&#65533;&#65533;&#65533;z&#30763;\mq&#65533;&#65533;T&#65533;R&#65533;e&#65533;&#65533;j&#65533;&#65533;&#65533;&#65533;\&#65533;]+De)&#65533;[&#65533;nQ&#65533;&#65533;&#65533;s&#65533;&#65533;&#65533;E%&#65533;&#65533;&#65533;x#&#65533;t1&#1863;&#65533;&#65533;&#65533;8&#65533;j&#65533;&#65533;&#65533;&#65533;\&#65533;&#65533;~&#65533;&#65533;R7&#65533;&#65533;434&#65533;&&#65533;&#65533;C&#65533;z&#65533;\&#65533;&#65533;&#65533;&#65533;&#65533;&#65533;&#65533;&#65533;\&#65533;'<&#65533;&#65533;&#65533;&#65533;&#65533;5&#65533;q&#65533;Hw&#65533;W&#65533;&#65533;rq&#65533;&#65533;&#65533;&#65533;h8&#65533;y&#65533;-&#65533;V&#65533;fS&#65533;&#65533;&#65533;l&#65533;&#65533;&#65533;&#65533;i&#65533;N&#65533;G&#65533;zT7&#65533;}&#1972;&#65533;
&#65533;&#22028;=kzR&#65533;&#65533;&#65533;]{&#65533;&#65533;&#65533;&#65533;/<&#65533;&#65533;&#65533;WG&#65533;:Q^&#65533;&#65533;p&#65533;-E-&#65533;Q&#65533;&#65533;&#65533;&#1231;&#65533;&#65533;q&#65533;n&#65533;%h&#65533;Mw*[x&#65533;F g&#65533;5&#65533;&#65533;E&#65533;w&#65533;u&#65533;&#1489;&#65533;&#65533;&#65533;{9&#65533;X&#65533;I6&#65533;A&#65533;W&#65533;&#65533;p@V<dU&#65533;&#65533;8LI&#65533;&#65533;&#65533;Y76&#65533;&#65533;&#65533;&#65533;&#65533;;\&#65533;&#65533;&#65533;%&#65533;&#65533;&#65533;x$p;W1}w&#65533;&#65533;)&#65533;&#65533;&#65533;B&#65533;&#65533;c&#65533;&#65533;&#65533;&&#65533;&#65533;&#235;<\uv&#65533;,M+&#65533;&#65533;NO&#65533;_IF=+6&#1232;y&#65533;&#65533;&#65533;n&#65533;<&#65533;&#65533;R&#65533;T\^&#65533;&#65533;5&#65533;&#65533;&#65533;&#65533;k9v&#835;&#65533;qX&#65533;&#65533;&#65533;{&#65533;a&#65533;&#1181;&#65533;&#65533;`&#65533;&#65533;&#1147;T*z&#65533;+&#65533;&#65533;K7&#65533;&#65533;&#65533;V&#65533;&#65533;&#65533; s&#65533;x&#65533;b&#65533;&#65533;8&#65533;&#65533;fR&#65533;2&#65533;|&#65533;&#65533;&#65533;&#65533;Z]$&#65533;JA&#65533;cR&#65533;&#65533;&#65533;t&#1571;&#65533;&#65533;&#65533;C8R&#65533;&#65533;^&#65533;O&#65533;&#65533;&#65533;&#65533;&#65533;&#65533;F&#1573;s&#65533;@\w&#65533;&#65533;4&#65533;Y&#65533;&#65533;)+4&#65533;FU&#65533;&#65533;O&#65533;&#65533;tZo&#65533;a&#1060;&#65533;&#65533;r${&#65533;&#65533;;y&#65533;&#65533;&#65533;&#65533;&#65533;u&#65533;IZzw9&#65533;	&#65533;&#65533;s&#65533;&#65533;yln&#65533;9&#65533;&#65533;A&#65533;&#65533;&#65533;A&#65533;5N&#65533;&#65533;&#65533;&#65533;b4c&#65533;/\&#1439;&#65533;.&#65533;-&#65533;?|&#65533;&#65533;"y&#622;r;4&#65533;s&#65533;H$&#65533;&#622;	&#65533;&#65533;v&#65533;&#65533;i&#885;&#65533;&#65533;&#65533;'&#65533;&#65533;&#65533;&#65533;) &#65533;&#65533;&#65533;{&#65533;&#65533;Qf&#65533;\&#65533;&#1596;&#65533;5lY&#65533;&#65533;&#65533;&#65533;u>&#27437;&#65533;&#726;;Pz&#65533;-&#65533;f&#65533;4&#65533;&#65533;iO&#65533;U&#65533;Rq&#1196;C&#65533;;&#65533;&#65533;&#65533;&#65533;&#65533;W&#65533;>&#65533;&#65533;kf&#65533;L98&#65533;K$|&#65533;&#65533;\qAI&#65533;	Ft2`&#65533;&#65533;N}&#65533;L&#65533;<bB&#65533;&#65533;=+]-&#65533;&#65533;&#65533;[&#65533;&#65533;
&#65533;&#65533;h&#1887;&#65533;&#65533;r&#65533;d1&#65533;>&#65533;&#65533;ZF&#65533;<&#65533;&#65533;&#65533;t&#65533;&#65533;5g&#65533;FF&#65533;&#18957;&#65533;;W&#65533;j&#65533;&#65533;3B$&#65533;&#424;6&#65533;g9&#65533;;U&#65533;B&#65533;&#65533;&#65533;e&#65533;&#65533;&#65533;&#65533;&#65533;2&#65533;&#65533;6&#65533;&#65533;&#65533;(&#65533;&#65533;&#65533;I&#65533;2X&#65533;&#65533;&#65533;u&#65533;&#65533;&#65533;8&#65533;&#65533;$&#65533;&#65533;&#65533;0z&#65533;&#65533;&#65533;o&#65533;3&#65533;&#65533;&#65533;bxV&#65533;U&#65533;t&#65533;&#65533;-&#65533;&#65533;1Gm&#65533;/&#65533;&#65533;R&#65533;z&#65533;J;&#65533;{ex&#65533;E&#65533;RN=O&#65533;&#65533;G&#65533;O<&#65533;&#65533;&#65533;&#65533;A]&#65533;Uwc&#65533;L1I*C!O&#65533;&#65533;&#65533;&#65533;&#65533;&#65533;&#65533;9&#65533;&#65533;q&#65533;&#241;&#65533;&#65533;c&#65533;&#65533;&#1005;"ihn&#65533;&#65533;&#65533;&#65533;&#65533;u&#65533;&#65533;O&#65533;.&#65533;p&#65533;&#65533;.G&#65533;&#65533;&#65533;1&#65533;5&#65533;++B&#7280;7)&#65533;i&#65533;&#65533;&#65533;hO&#65533;&#65533;&#65533;o&#65533;9&#65533;&#65533;'	&#65533;&#65533;&#65533;&#65533;&#1335;z=&#65533;^H^Y%Q&#65533;&#65533;&#65533;&#65533;]"&#65533;,&#65533;q&#65533;&#65533;{;&#65533;&#65533;m&#65533;&#65533;%&#65533;&#65533;U~Vf\&#65533;#&#65533;&#65533;&#65533;&#65533;&#65533;\&#65533;.&#65533;&#65533;&#65533;&#65533;-"&#65533;&#65533;2&#65533;[&#65533;x^/&ET	&#65533;&#65533;&#65533;fb$&#65533;a&#65533;&#65533;&#65533;=&#65533;&#65533;&#65533;l&#65533;@&#65533;&#65533;&#65533;phr&#65533;&#65533;)E!&#65533;&#530;|&#65533;3#.+6&#65533;&#65533;W?t&#65533;&#950;&&#65533;*<&#468;&#65533;&#65533;O5#FQ&#65533;&#65533;&#65533;&#65533;&#65533;&#65533;{29"&#65533;&#65533;4&#65533;&#65533;e1&#65533;'-&#65533;&#438;-&#65533;f&#65533;&#65533;&#65533;'&#65533;&#65533;=&#65533;4&#65533;?&#65533;z&#65533;:&#65533;bK&#65533;&#65533;[&#65533;&#65533;u8&#65533;&#65533;&#65533;7gbf&#65533;&#65533;%&#65533;&#65533;&#65533;[&#65533;[&#65533;!V
]&#65533;s&#65533;&#1977;&#65533;&#65533;2@&#65533;&#65533;&#327;POJ&#65533;n&#65533;&#65533;&#65533;|;s{&#275;3&#65533;H&#65533;@9&#65533;^9&#65533;Kr&#65533;A9|o&#65533;&#1429;&#65533;&#1363;{&#65533;q&#65533;5&#65533;Vwom8&#65533;&#65533;&#65533;+&#65533;&#65533;&#65533;Y1&#65533;&#65533;Z&#65533;u &#65533; o&#65533;^&#65533;&#65533;&#65533;U9,&#65533;&#65533;b&#65533;&#65533;&#65533;.&#1689;&#65533;&#65533;&#65533;*K
&#65533;d&#65533;QW&#65533;/RTB&#65533;&#65533;&#65533;*	n&#65533;&#65533;&#65533;E/&#65533;c9&#65533;hn&#65533;.&#65533;U#$ }j&#65533;,&#65533;Uu:&#65533;&#65533;XQo!9&#65533;fA0|&#1898;&#65533;&#65533;&#65533;}&#65533;&#65533;sOi&#65533;]&#65533;W$:U&#65533;&#65533;
&#65533;;&#65533;=&#65533;&#65533;&#795;&#65533;&#65533;8&#65533;&#65533;&#65533;&#65533;&#65533;9&#65533;]&#65533;rV&#65533;&#65533;z&#65533;l\g&#65533;&#65533;&#65533;&#65533;&#65533;M{&#65533;G;&#65533;4_,&#65533;&#1885;&#65533;r0&#65533;&#65533;&#65533;&#65533;{&#65533;-l1&#65533;L8|lWl&#65533;/H<&#65533;y&#65533;7&#65533;ziZD&#65533;&#65533;Q =&#65533;@+&#65533;o&#65533;&#65533;zz&#65533;C&#65533;&#384;n&#65533;&#65533;&#65533;,Lq&#65533;y5&#291;&#65533;X&#65533;&#65533;Q(&#65533;&#185;&#65533;9}&#65533; &#65533;W&#65533;i`s[Zm&#65533;&#65533;Y&#65533;`&#65533;<&#65533;f&#65533;&#65533;&#1744;`&#65533;W|U&#65533;&#65533;&#65533;&#65533;&#65533;&#65533;*&#65533;DT&#65533;&#65533;&#65533;&#65533;U&#65533;u?+s]&#65533;[+y&#65533;pw&#65533;&#65533;&#65533;T0&#65533;&#65533;B&#65533;&#65533;Z9&#65533;&#65533;o$&#65533;&#65533;1'&#65533;iX&#65533;Y&#65533;O&#1450;&#65533;I_&#1897;8&#65533;ZvJ&#65533;&#65533;H%o/&#65533;=&#65533;g&#65533;&#65533;&#65533;&#65533;&#65533;[N&#65533;RIu_&#65533;$&#65533;&#1517;jY&#65533;mw23PH-&#65533;UN&#65533;UEVr&#65533;&#65533;&#65533;&#65533;~&#65533;&#65533;&#1205;&#65533;PAf<7&#65533;&#65533;&#65533;gn&#65533;&#65533;&#65533;&#65533;T"&#65533;3&#65533;&#65533;&#65533;)&#65533;SAi&#65533;jQ9&#65533;&#65533;&#65533;&#65533;8&#65533;H&#65533;s&#65533;&#65533;@&#65533;s&#65533;&#65533;&#65533;&#65533;&#65533;&#1261;&#65533;&#65533;&#65533;&#65533;&#65533;E:*&#65533;&#65533;\&#65533;r+&#65533;~mf&#65533;UP&#573;&#65533;#&#65533;&#1380;T&#65533;&#65533;&#65533; t&#12022;&#65533;y.YY&#65533;c&#65533;&#65533;k&#65533;:=&#65533;&#65533;&#65533;	q
&#65533;  5[&#65533;&#65533;&&#65533;&#65533;&#1116;&#65533;&#65533;&#65533;Z&#65533;&#65533;?3&#65533;&#65533;*&#65533;&#65533;&#65533;9&#65533;&#65533;p&#65533;UK&#65533;1&#1210;}&#65533;&#65533;&#65533;x&#65533;I&#65533;&#65533;\d&#65533;&#65533;D!&#65533;&#50021;>Es&#65533;&#65533;mf&#65533;&#65533;&#65533;&#65533;K&#65533;<p5#\L`&#65533;q*[&#65533;DA&#65533;}k&#65533;&#65533;EY&#65533;H&#1500;p8&#65533;u:=&#65533;&#65533;\8&#65533;!+	&#65533;j&#35140;s&#65533;J&#65533;qj&#65533;&#65533;kC&#65533;P&#65533; l&#1427;O5&#65533;&#65533;&#65533;&#65533;-&#1088;&#65533;&#65533;&#65533;&#65533;&#65533;&#65533;&#65533;A&#65533;m&#65533;1A&#65533;`f&#65533;&#65533;2H&#65533;&#65533;&#65533;&#65533;&#65533;#<J&#65533;&#65533; q&#65533;W<&#65533;&#65533;9r7&#65533;&#65533;
&#65533;&#65533;&#65533;<&#65533;%&#65533;h-&#65533;>6&#65533;&#65533;&#65533;?J&#65533;8&#65533;&#65533;HdW,&#65533;&#65533;Z&#65533;\&#65533;3&#65533;d~&#888;&#65533;jNv&#65533;5&#65533;&#65533;wI39<&#65533;&#65533;&#65533;R&#65533;&#65533;4&#65533;&#65533;&#65533;&#1882;*,&#65533;&#65533;H&#65533;7&#65533;&#65533;#V&#65533;&#65533;|&#65533;n&#65533;&#504;&#65533;&#65533;&#65533;&#65533;&#65533;&#65533;O#*&#65533;#i&#65533;&#506;V&#65533;&#65533;bI,9&#65533;&#65533;&#65533;&#65533;&#65533;&#65533;1|&#65533;pzR&#65533;&#65533;&#65533;T&#65533;W&#65533;&#722;O&#606774;22I&#65533;8&#65533;=+^&#65533;&#65533;&#65533;&#65533;&#65533;&#65533;$NF&#65533;&#65533;&#1742;&#65533;&#1200;#%&#65533;` &#65533;&#65533;8&#65533;&#65533;7208
&#65533;9&#65533;&#65533;J&#65533;UqwD&#1284;Z&#65533;f&#65533;&#65533;]CM&#65533;&#65533;&#65533;&#65533;Dki&#65533;&#65533;&#65533;=H4&#1787;&#65533;+&#65533;-<&#65533;"&#65533;&#65533;@D&#65533;FD&#65533;Z&#468;&#65533;j2&#65533;z&#65533;1%Fzg9^&#65533;V&#65533;z&#65533;5&#65533;&#65533;&#65533;&#65533;g&#65533;&#65533;&#1529;&#65533;&#65533;,&#65533;#&#65533;F6&#65533;&#65533;A&#65533;&#65533;&#65533;&#65533;&#65533;&#65533;&#65533;nne&#1187;&#65533; &#65533;&#65533;&#65533;&#664;c&#65533;&#65533;&#65533;&#65533;z&#65533;&#65533;C&#65533;&#65533;&#65533;&#65533;:&#65533;&#65533;\&#65533;6&#39058;?&#239;&#1170;&#65533;%&#65533;&#1102;t&#65533;&#65533;z&#65533;K&#65533;+&#65533;m-&#65533;6&#65533;&#65533;&#65533;&#65533;1&#65533;&#65533;M&#65533;pj	%&#1242;&#65533;[&#697;6 `&&#65533; &#65533;&#65533;&#65533;&#65533;&#65533;Y&#65533;&#65533;&#65533;X'&#65533;&#65533;$&#65533;r:&#65533;.&#65533;&#65533;fY&#65533;oDb&#65533;&#65533;j&#65533;&#65533;r&#65533;&#65533;&#65533;lzQorc&#65533;&#65533;%Np0H?J&#65533;&#65533;I&#65533;'-&#65533;iy&#65533;q&#65533;G&#65533;&#65533;Lc&#65533;G2&#65533;&#65533;&#65533;M"&#65533;XM&#65533;D&#65533; }&#65533;&#65533;s&#65533;U&#65533;$ (&#65533;&#2001;&#65533;&#65533;R&#1922;M6As&#65533;e&#65533;do/&#65533;&#65533;8&#1000;&#65533;X&#65533;[J&#65533;&#65533;xa&#65533;&#65533;&#65533;&#65533;&#65533;&#65533;bD-&#65533;&#65533;?
&#506;&#65533;]&#65533;&#65533;O-&#65533;&#65533;a&#65533;Q&#65533;s&#65533;&#65533;&#65533;&#65533;&#65533;d.
&#65533;&&#65533;?x&#65533;OoZ&#65533;]&#65533;i&#65533;WH&#65533;&#65533;"&#65533;e&#65533;>i&#65533;&#11869;RG&#65533;VL&#65533;g#&#65533;EoN&#65533;&#65533;p&#1484;&#65533;
&#65533;&#65533;o&#65533;&#65533;&#65533;4&#65533;,&#65533;I&#65533;&#65533;&#65533;&#65533;5&#65533;&#65533;I$a&#65533;U8&#65533;GZ&#65533;&#65533;Y&#65533;&#65533;I&#65533;&#65533;&#65533;&#65533;x&#65533;&#65533;Y&#65533;&#65533;i&#65533;&#65533;&#65533;&#65533;&#65533;&#65533;&#65533;&#65533;n2&#65533;w&#65533;4&#65533;&#65533;v&#65533;95&#65533;h&#65533;;~TW,&#65533;gc&#1187;[&#65533;)&#65533;&#65533;&#65533;&#65533;&#65533;&#65533;I&#65533;[&#65533;FXQ&#65533;&#65533;&#65533;=z&#65533;&#65533;&#65533;&#65533;&#65533;hl&#65533;0&#65533;c&#65533;o&#65533;&#65533;&#65533;EWs&#65533; &#65533;&#65533;&#65533;*&#65533;a&#65533;&#65533;&#65533;&#65533;&#65533;l&#65533;{&#65533;&#65533;&#65533;Z&#848;X)&#65533;1&#65533;&#65533;&#65533;Z&#65533;&#65533;Z&#65533;&#65533;&#65533;NO'&#65533;z&#243;~&#65533;&#65533;ORp&#65533;F)&#65533;`&#65533;&#65533;&#65533;x&#65533;pk&#65533;&#65533;&#65533;&#65533;&#65533;&#65533;op&#65533;J&#65533;O"&#65533;M]&#65533;K&#65533;9 &#65533;i&#65533;m&#65533;?7A\&#65533;I&#65533;X&#65533;&#65533;y&#65533;anm^&#65533;&#65533;)r[&#65533;`p+&#65533;&#65533;N0;S&#65533;&#704;Nk&#65533;&#1268;&#528;+0&#65533;&#65533;I&#65533;&#65533;&#65533;&#65533;&#65533;&#65533;3M&#65533;&#65533;d&#65533;&#65533;>&#65533;t&#65533;'&#65533;&#65533;&#65533;v&#65533;&#65533;&#621;&#65533;&#65533;[BK&#65533;&#65533;;&#65533;u&#65533;&#65533;&#65533;&#65533;\&#65533;&#65533;G&#65533;9O&#65533;b&#65533;&#65533;&#65533;1m&#65533;a*&#65533;&#65533;k&#65533;&#65533;&#65533;&#1822;&#1403;{`&#65533;A^&#65533;*&#65533;	&#65533;&#65533;}&#65533;w6&#933;J+&#65533;Z;h&#65533;&#65533;&#65533;&#65533;&#65533;k&#65533;% &#65533;&#65533;lC&#65533;&#65533;;&#65533;Qc;q&#65533;&#65533;S&#65533;l&#65533;8&#65533;&#65533;Z&#65533;&#65533;&#65533;"&#65533;&#65533;-MId&#65533;&#65533;&#65533;3&#1469;F&#65533;&#65533;FPg wq\^&#65533;&#65533;&#65533;&#65533;5&#65533;&#65533;2&#65533;#&#65533;+|4&#65533;eYjt-{&#65533;"&#65533;&#65533;&#65533;&#65533;&#65533;%&#65533;|&#65533;^&#65533;&#65533;&#53889;&#65533;&#778;&#65533;r&#65533;&#65533;&#65533;B&#65533;w&#65533;7&#65533;#&#65533;&#65533;]U&&#65533;g&#65533;c_&#65533;Gs+&#65533;
&#65533;&#65533;}n[&#1911;&#65533;b&#65533;&#65533;h,&#65533;W.&#65533;&#65533;&#65533;&#65533;&#65533;M&#65533;&#65533;\	&#65533;&#1806;&#65533;&#65533;&#65533;&#65533;\&#65533;&#65533;z&#65533;;&#65533;Ua/&#65533;&#65533;&#65533;&#65533;$&#65533;&#65533;
&#65533;&#65533;[&#65533;n&#65533;1&#65533;&#11928;&6&#65533;l&#65533;&#65533;#G&#65533;&#65533; g&#65533;&#65533;&#65533;&#65533;&#1334;&#65533;!uc+T&#65533;&#65533;g&#65533;`$&#65533;pg[&#65533;s&#65533;d&#65533; &#65533;&#65533;+J&#65533;<&#65533;&#65533;J>&#65533;f&#65533;&#65533;&#65533;s\&#1190;&#65533;y6u&#65533;Eb&#917;rv*&#65533;&#65533;&#65533;&#65533;[&#65533;mP&#556;&#65533;&#65533;&#65533;&#65533;X<&#65533;&#65533;&#65533;&#65533;&#65533;=+&#65533;&#65533;&#65533;&#65533;&#65533;&#65533;ZJ&#65533;B?{&#65533;C&#65533;]T&#65533;&#65533;7&#65533;8j&#65533;&#180;"&#65533;&#65533;&#65533;&#65533;&#65533;B&#568;9&#65533;&#65533;&#65533;G&#65533;SG&#65533;2p3Vt&#65533;Z&#65533;&#65533;q(<&#65533;SQ&#65533;&#65533;UK&#65533;W5*N&#65533;&#65533;:&#65533;_f&#65533;>&#65533;&#65533;&#65533;/&#65533;"&#65533;&#65533;?eE&#65533;|&#65533;q&#1968;&#65533;&#65533;_&#65533;&#1836;&#65533;p&#65533;&#65533;&#65533;&#65533;&#65533;h&#65533;&#65533;[8&#65533; &#65533;&#65533;&#65533;&#65533;[a&#65533;&#65533;w&#65533;&#65533;&#65533;&#65533;&#65533;&#65533;z&#65533;&#65533;&#65533;&#65533;`t&#65533;&#65533;&#65533;&#655;&#65533;&#65533;&#65533;&#27135;&#65533;3&#65533;PH@&#65533;&#65533;&#65533;+&#65533;G&#65533;&#65533;&#65533;:&#65533;W<&#65533;&#65533;&#65533;:)&#65533;\&#65533;&#65533;&#65533;&#65533;L&#65533;&#65533;]p8&#65533;&#65533;&#65533;ZZ&#65533;E&#65533;z&#65533;&#65533;&#65533;&#1927;&#65533;&#65533;\&#65533;d&#65533;&#65533;o&#65533;F>&#65533;&#65533;&#65533;&#65533;&#65533;Gfw'9&#65533;&#65533;&#65533;&#65533;&#65533;'&#65533;&#164;ys+
&#65533;&#65533;&#65533;&#1435;}RFB&#65533;d&#65533;Q2&#65533;&#65533;c&#65533;-3[&#65533;&#65533;)f&#65533;J&#65533;RI4h&#65533;qRC(&#65533;&#65533;r&#65533;&#65533;&#65533;&#65533;XC&#65533;I;N&#65533;H&#65533;&#65533;&#65533;&#65533;&#65533;
&#304;&#65533;&#65533;i&#65533;\ &#65533;&#65533;&#65533;&#65533;&#65533;:&#65533;J&#1652;q(&#65533;F&#65533;q&#65533;&#65533;oF&#65533;w&#65533;EY5&#65533;&#65533;&#65533;&#65533;i<&#65533;&#65533;&#65533;&#65533;Y&#65533;!Fk>2|&#539;>&#65533;&#65533;[&#65533;K&#65533;<&#65533;8&#65533;&#65533;&#65533;&#65533;&#65533;d&#65533;&#65533;#j&#65533;S\&#65533;#(M&#65533;&r&#65533;V&#65533;&#65533;=3&#65533;&#1657;&#65533;!&#65533;A&#65533;&#65533;&#65533;&#65533;&#65533;&#946;&#589;&#65533;&#65533;8&#65533;7&#65533;&#65533;h	&#65533;U&#65533;Ny&#273;&#65533;+&#65533; 2&#65533;&#65533;&#65533;z&#65533;MT&#65533;|t&#65533;&#65533;&#65533;ZWE&#65533;&#134;&#65533;9&#65533;k&O5&#65533;&#65533;&#65533;95&#65533;5&#65533;&#65533;&#65533;j&&#65533;&#65533;1&#65533;&#65533;&#1797;&#65533;&#65533;&#65533;&#65533;&#1379;q&#65533;&#65533;&#65533;&ua&#65533;m&#65533;Q&&#65533;}&#1170;&#65533;&#65533;z
&#65533;&#65533;4&#65533; p&#65533;&#273;&#65533;&#65533;&#1504;&#65533;tx3&#65533;Wv&#65533;]@&#65533;&#65533;O&#1723;&#65533;%&#65533;|1&#65533;&#65533;y&#65533;&#65533;&#65533;&#65533;V?&#65533;y&#65533;t&#65533;&#65533;1&#65533;&#65533;&#65533;&#65533;&#65533;
&#65533;Tu&#2332;]&#899;Nv&#65533;&#65533;W&#65533;&#65533;&#65533;&#65533;/ER[&#65533;0A&#65533;/Z&#65533;3&#65533;  zm&#65533;e&#65533;6&#65533;q&#65533;&#1464;xisY&#65533;&#65533;&#1560;&#65533;&#65533;&#65533;&#65533;) L&#65533;Q&#65533;Ev\&#65533;H&#65533;&#65533;A&#65533;w&#65533;&#65533;&#65533;&#65533;3&#369;&#65533;\&#65533;~	&#65533;&#65533;&#65533;&#65533;s&#65533;&#65533;n20+&#278;&#65533;bf&#65533;8`C)95&#65533;Q^&#65533;vg&#65533;&#65533;g&#65533;3&#65533;_&#65533;&#710;&#65533;q&#65533;]G&#65533;ad&#65533;&#65533;n&#65533;&#833;&#65533;&#65533;&#65533;&#65533;r&#65533;6&&#65533;&#65533;&#65533;]
 &#65533;\&#65533;Z&#65533;&#65533;E&#65533;W<rk&#65533;&#65533;~XQ&#65533;g&&#65533;V3&#65533;&#65533;^&#65533;E\&#65533;tk&#65533;#&#65533;m&#65533;T&#65533;R&#65533;&#65533;?y&#65533;&#65533;&#65533;z`&#65533;&#65533;+&#65533;&#65533;+J&#65533;`&#65533;w&#65533;1&#65533;b&#65533;&#65533;&#65533;d\&#65533;1 %&#65533;[&#65533;#4&#65533;m9&#65533;&#65533;*{e&#65533;jy&#65533;7&#65533;&#65533;&#65533;y&#65533;&#65533;&#65533;-JWl&#65533;}&#65533;&#65533;&#65533;&#65533;&#65533;I&#65533;S&#65533;=wJn&#65533;&#65533;&#65533;&#65533;&#65533;&#65533;&#65533;&#65533;&#65533;&#65533;$&#65533;&#65533;&#65533;t&#65533;&#65533;&&#65533;&#65533;$!&#65533;mq&#65533;<&#65533;&#65533;V&#65533;V&#65533;&#65533;&#65533;&#65533;P&#65533;p*&#65533;h@&#65533;#5&#65533;&#65533;&#65533;Yj&#591;&#65533;;t&#1703;&#65533;Z&#65533;o&#65533;&#65533;&#65533;&#65533;g&#65533;&#65533;&#65533;oS&#65533;&#65533;V}&#65533;D&#65533;&#65533;>&#65533;&#65533;&#65533;>/{M=V&#65533;&#65533;&#65533;&#65533;&#65533;&#65533;oN&#65533;U=&#65533;IQJ&#65533;&#65533;&#65533;&#65533;&#65533;J&#65533; &#65533;&#65533;Q&#1703;&#65533;	"&#65533;N7Vt!&#65533;&#1887;&#65533;X&#65533;>&#65533;&#65533;} v^I&#65533;s\&#65533;&#65533;&#65533;&#65533;t&#65533;b&#65533;&#1540;&#65533;&#65533;&#65533;&#65533;Z&#65533;_&#65533;&#41769;d3&#65533;&#65533;+1&#65533;O&#65533;&#65533;&#65533;&#65533;&#65533;&#65533;L&#65533;&#65533;&#65533;P&#65533;!&#65533;e&#65533;&#65533; 
&#65533;N&#65533;&#65533;&#65533;p&#65533;&#65533;V&#65533;&#65533;&#65533;&#65533;&#65533;&#65533;4&#65533;m'[g&#65533;&#65533;*9,~&#65533;&#65533;UX&#65533;&#65533;>R+w&#65533;7_i&#65533;%&#65533;*&#707;&#65533;p&#65533;&#65533;&#65533;&#65533;&#65533;W&#65533;&#65533;R&#65533;&#65533;&#65533;D&#1429;Y{8&#65533;nd/&#65533;# &#65533;&#65533;1&#65533;W_H&#65533;x&#65533;&#65533;&#65533;&#65533;V&#1420;&#65533;&#65533;]!&#65533;&#65533;]~&#65533;&#65533;[O&#65533;&#65533;,&#65533;&#65533;&#65533;u+&#65533;Z&#65533;&#65533;Sj&#65533;&#65533;&#65533;c*&#164;aN&#65533;^&#65533;k&#65533;&#65533;&#65533;c?
&#1203;&#65533;&#65533;&#65533;/.ZB$&#65533;&#65533;*z&#65533;Q&#65533;'&#65533;&#65533;&#65533;&#65533;J&#65533;&#65533;&#65533;}&#65533;&#65533;&#65533;&#65533;$&#65533;%&#65533;&#65533;&#65533;&#65533;&#1835; 7&#65533;+:h&#65533;l&#65533;&#65533;&#65533;&#175;E`F3[&#65533;F&#65533;t&#65533;B&#65533;C&#65533;&#65533;&#65533;&#65533;&#65533;S&#65533;&#65533;5-8&#65533;&#65533;&#65533;&#65533;y&#65533;&#1205;&#65533;0&#65533;&#65533;&#65533;&#65533;&#65533;<EJSK&#65533;&#65533;?&#65533;&#65533;&#65533;g&#65533;obI&#65533;q&#1196;&#65533;-&#65533; &#65533;&#65533;Z&#1210;\&#65533;&#65533;&#65533;NX&#65533;&#65533;&#65533;MB&#65533;&#65533;&#65533;	)nG&#65533;F&#65533;&#65533;L&#65533;l8<&#65533;&#65533;&#65533;&#47705;t&#65533;y>t?w&#65533;&#65533;n&#65533;qb&#65533;D&#65533;r}=&#65533;E}>c&#65533;$&#65533;&#65533;qW&#52832;&#65533;&#65533;&#65533;R&#65533;&#65533;8&#65533;W&#65533;l&#65533;&#65533;&#65533;r&#65533;&#1800;&#65533;&#617;4lQ&#65533;&#65533;N&#65533;|&#65533;&#65533;&#65533;W<i(ni}&#65533;&#621;&#65533;y
&#65533;`&#65533;x TV&#65533;Y&#65533;&#65533;.&#65533;&#65533;+&#65533; &#1449;&&#65533;&#65533;&#643;&#65533;=*&#65533;&#65533;&#65533;J&#65533;4&#65533;&#65533;#&#65533;&#65533;:&#65533;eo"E&#65533;&#65533;&#65533;
&#65533; &#65533;k6&#65533;&#227;&#65533;b&#65533;c1:&#65533;&#65533;&#65533;&#65533;&#65533;8&#65533;R&#65533;*H &#65533;&#65533;T&#65533;&#65533;9&#65533;,&#65533;~K1&#65533;@m&#323;&#65533;N}&#65533;&#65533;#fI1&#65533;&#65533;&#65533;k&#65533;&#65533;&#65533;&#65533;&#26802; &#65533;&#65533;sXSVvf&#65533;W&#65533;&#65533;&#65533;&#65533;&#65533;&#65533;&#65533;x+&#65533;dM&#65533;&#65533;&#65533;&#65533;&#65533;L&#65533;Y&#65533;&#65533;2&#65533;&#65533;f]YD~&#65533;g&#65533;&#65533;-&#65533;&#65533;&#65533;Fp&#65533;&#65533;[&#65533;>d&#65533;\g&#65533;:}&#65533;&#65533;nG&#65533;Z&#65533;&#1389;@&#65533;
}q&#1713;`-`&#65533;&#21699;U	&#65533;FcV&#65533;g/&#65533;&#65533;&#65533;Z&#578;r&#65533;&#65533;&#395;&#704;y;&#65533;&#65533;&#65533;]Xou#&#65533;&#65533;<m&#65533;&#65533;&#65533;&#65533;&#65533;&#1426;&#65533;&#1358;8RP&#65533;tz/&#65533; H&#65533;&#65533;x&#65533;p&#65533;&#65533;&#65533; W&#65533;#$&#65533;y&#65533;&#65533;&#1813;Vs&#65533;[&#65533;q&#65533;&#1729;&#65533;&#65533;&#65533;&#65533;J&#65533;&#65533;C&#65533;?&#65533;&#65533;E[&#65533;&#65533;&#36313;71.|q&#65533;&#65533;&#1911;&#65533;&#65533;&#65533;?_z&#65533;w 0&#65533;&#65533;g &#65533;&#65533;&#65533;GZ&#65533;<h?0&#65533;&#65533;&#65533;9&#65533;b&#65533;&#65533; +0(2&#65533;99*}0}k&#65533;&#65533;&#65533;s&#65533;&#65533;5&#65533;&#65533;&#65533;&#65533;&#65533;~&#65533;&#903;&#65533;&#65533;=@&#65533;^&#65533;rD&#65533;d%0B&#65533;s&#65533;&#65533;&#1212;{&#278;-a&#65533;&#65533;+&#65533;}&#65533;&&#65533;gQugp&#65533;PH&#65533;]&#65533;&#65533;&#65533;&#65533;s&#65533;&#65533;&#65533;&#65533;Z'=+&#65533;z/c~'+bH8&#65533;U&#65533;&#65533;&#65533;j&#886;&H&#65533;6EiY&#65533;&#65533;&#65533;&#501;b&#65533;&#35041;&#65533;&#65533; @y'&#65533;=iS+&#65533;@&#65533;&#65533;&#5243;&#65533;55&#65533;&#65533;&#65533;&#65533;&#65533;[&#65533;&#65533;&#65533;r&#65533;K&#65533;&#65533; + &#65533;&#618;zc&#65533;RNx?&#65533;8&#601;X&#65533;&#140;zf&#65533;&#65533;w$&#65533;&#2005;f&#1448;&#1495;Fu6&#65533;NA&#65533;Z&#65533;Z&#65533;&#65533;J&#433;
 &#65533;<&#65533;&#1207;&#65533;&#65533;c&#65533;&#65533;&#65533;q&#65533;vSg&#1345;&#65533;&#65533;;r*	`&#1817;&#65533;&#65533; &#1517;B&#65533;,&#1450;]&#65533;o&#65533;&#65533;G&#65533;L&#65533;6&#65533;&#1623;1N&#65533;*=+N&#65533;`&#65533;2&#65533;`^&#1018;_&#65533;&#65533;&#65533;Kgp&#65533;25&#65533;jr&#65533;&#65533;T&#65533;7&#65533;&#65533;&#65533;&#65533;&#65533;S.&#65533;&#326;&#65533;Z&#65533;&#65533;&#65533;&#65533;&#65533;&#65533;Iv]&#65533;X&#65533;!q&#65533;&#65533;[&#65533;&#65533;&#65533;B&#65533;Z&#65533;&#65533;&#65533;&#65533;s&#65533;&#65533;&#1655;&#65533;yd&#65533;*&#65533; &#65533;&#65533;*_&#65533;&#65533;y&#65533;[0L&#65533;c&#65533;&#65533;h&#65533;R&#65533;u&#65533;&#65533;&#65533;t&#65533;}&#65533;&#65533;M&#65533;&#65533;&#65533;"}&#697;#$R&#65533;&#65533;&#65533;q&#65533;G&#65533;&#65533;&#65533;]&#65533;s&#65533;&#65533;&#65533;v&#65533;&#65533;w&#65533;&#394;|&#65533;&#65533;Z&#65533;R&#65533;&#1266;@EaxB&#65533;&#65533;n
Z&&#65533;,vc&#65533;=o&#65533;r&#65533;f&#65533;&#65533;&#65533;&#65533;&#65533;E&#65533;&#65533;%&#65533;&#65533;iA&#65533;r&#65533;Z3&#65533;&#65533;i&#65533;&#65533;=cf&#65533;&#65533;!&#65533;&#65533;;[&#65533;W&#65533;&#65533;&#65533;Sj&#65533;#&#65533;&#65533;4&#65533;23&#65533;&#65533;&#1681;&&#65533;0X&#65533;&#65533;&#65533;&#1672;b%4&#65533;KT&#841;&#65533;0&#65533; &#65533;&#65533;&#65533;&#65533; Q-&#65533;L&#65533;&#65533;&#65533;ux&#65533;&#65533;A&#65533;j&#65533;&#65533;oB&#65533;&#65533;&#65533;6&#65533;2&#65533;&#65533;H$c&#65533;"&#65533;7&#65533;&#65533;f&#65533;u&#65533;ry&#65533;&#65533;&#65533;&#65533;&#65533;&#65533;&#65533;&#65533;&#65533;&#65533;&#65533;&#65533;UC&#65533;&#65533;9&#65533;+@d&#65533;*&#65533;&#65533;B7&#65533;&#65533;Y&#65533;7&#65533;&#65533;&#65533;Tj;&#65533;&#65533;\&#65533; &#65533;&#65533;&#65533;&#65533;G&#65533;&#1951;&#65533;R&#716;&#65533;&#65533;&#65533;C"&#65533;&#65533;&&#65533;&#65533;&#65533;8&#65533;s&#65533;&#65533;[&#65533;Y&#65533;&#65533;&#65533;&#65533;&#65533;&#65533;&#65533;U[&#65533;&#65533;&#65533;&#65533;&#65533;&#65533;?4&#65533;&#65533;+>&#65533;&#65533;	9 g=&#65533;V&#65533;9&#65533;&#65533;&#377;L&#476;~u&#65533;h&#65533;\@&#65533;V&#65533;;&#65533;@U~bx&#65533;j&#817;'&#65533;vn&#65533;&#65533;5&#65533;&#65533;r&#65533;&#65533;A&#65533;&#65533;o&#65533;7L&#65533;{&#65533;&#65533;&#65533;TD&#65533;~PIU9\zQ=&#65533;"A&#65533;N2k&#65533;OMNY&#65533;&#803;y&#65533;&#65533;&#65533; &#65533;\&#65533;&#65533;3G&#65533;&#65533;}&#65533;&#65533;&#65533;v&#65533;y&#65533;&#65533; \v&#65533;=Ja&#65533;&#65533;&#65533;A&#65533;&#1318;e5&#65533;B&#65533;&#1627;&#65533;N&#65533;Wk&#65533;]/&#65533;&#65533;i+&#65533;&#65533;w&#65533;\&#967;&#65533;>&#1640;&#65533;f8&#65533;}k&#1396;&#65533;{a&#65533; &#495;&#65533;o&#65533;;&#65533;&#65533;&#65533;&#65533;&#65533;&#65533;p&#65533;O&#65533;v&#65533;&#685;&#65533;&#65533;&#65533;q&#65533;&#65533;&#65533;Pi&#65533;&#65533;6?(&#65533;&#27544;&#65533;+&#65533;K&#65533;&#65533;&#65533;89&#65533; 
&#65533;&#1031;&#65533;b1&#65533;&#65533;&#1418;	 &#65533;&#65533;&#65533;&#65533;&#65533;t&#65533;T&#65533;L&#65533;&#65533;&#65533;9*8&#65533; &#65533;UP&#65533;[im&#65533;&#65533;&#65533;&#65533;&#65533;&#65533;&#65533;&#65533;&#65533;&#65533;&#65533;V@q&#65533;x &#65533;"&#65533;&#65533;;w0#-&#65533;&#65533;=&#65533;KST&#65533;3&#65533;*P&#65533;RH$&#65533;&#65533;&#65533;&#65533;r&#65533;7&#65533;&#21981;&#65533;>&#65533;z&#65533;&#65533;&#65533;&#65533;tgp&#65533;d&#65533;@}&#65533;&#65533;RN&#65533;n&#65533;P3&#65533;&#65533;&#65533;&#65533;&#65533;*&#65533;&#65533;&#65533;&#65533;&#65533;&#65533;=_&#65533;\m<&#65533;&#65533;&#65533;b&#65533;d(&#65533;@&#65533;+&#65533;&#65533;Tv&#65533;gk	S&#65533;&#65533;5?&#65533;jY|&#65533;} &#65533;>&#65533;R
&#65533;&#65533;&#65533;&#65533;Q&#65533;Y&#65533;&#1202;h&#65533;%*BS&#65533;&#65533;&#65533;R[&#65533;&#65533;0&#65533;&#65533;7&#65533;n&#65533;9&#65533;&#65533;&#65533;O&#65533;'D|&#65533;&#65533;b&#65533;&#65533;&#65533;O&#65533;Kl&#65533;&#65533;&#65533;&#65533;8&#65533;&#65533;T,&#65533;&#65533;&#65533;&#65533;&#65533;&#65533;z&#65533;C)&#65533;B&#65533;R&#65533;&#65533;9=+Z&#65533;&#65533;&#65533;
&#65533;&#65533;&#65533;;sX0&#65533;&#884;&#65533;c&#65533;&#1799;d&#65533;&#65533;=j&#65533;&#65533;&#65533;j]&#1962;Z&#65533;
r&#65533;^&#65533;dcQ&#65533;&#65533;&#65533;&#65533;y&#65533;&#65533;&#65533;d&#65533;EG&#65533;&#65533;&#65533;eP&#65533;8&#65533;&#65533;&#65533;&#65533;&#65533;)&#65533;IL&#65533;&#65533;;Y>TKU&#65533;&#65533;$E&#1649;&#65533;&#65533;&#65533;c&#65533;le&#65533;&#65533;}qQ&#65533;&#65533;H&#65533;(<&#65533;&#65533;&#65533;m-P&#65533;fH&#65533;&#65533;&#65533;&#698;C&#65533;&#65533;&#65533;CGmJ&#65533;&#65533;&#65533;&#65533;n&#65533;&#65533;&#65533;\&#65533;D&#65533;W#>X&#65533;k&#65533;&#65533;&#65533;nm&#65533;&#65533;&#65533;&#65533;&#65533;&#65533;l6&#65533;&#65533;&#65533;mIGUSc&#65533;&#65533;&#65533;Vtm{&#65533;&#65533;&#65533;&#65533;&#65533;&#65533;9&#65533;^&#65533;S&#65533;V&#65533;&#65533;&#65533;&#65533;&#65533;&#65533;G&#65533;;&#65533;&#65533;&#48421;Xua&#1723;&#65533; &#65533;&#65533;>&#65533;S&#65533;&#65533;&#65533;M&#65533;&#272;&#65533;'+&#65533;`&#65533;&#65533;?&#65533;{>&#65533;&#65533;{&#65533;55)&#65533;1&#65533;&#65533;&#65533;(&#1451;:&#65533;!Qh&#65533;g&#65533;&#915;A&#65533;:&#65533;&#65533;P&#65533;&#65533;&#65533;&#65533;&#65533;&#65533;]&#65533;v"&#65533;&#65533;#$&#65533;@U&#65533;2{b&#65533;&#65533;&#65533;&#65533;-/&#65533;&#65533;2=y&#65533;3&#65533;V'P&#65533;&#65533; |&#65533;b_&#65533;&#65533;&#65533;&#65533;&#65533;&#65533;4&#65533;&#65533;&#65533;g&#65533;&#65533;&#65533;N&#65533;*O&#1907;o&#65533;'&#65533;4&#65533;xz2&#65533;pe&#65533;&#65533;_&#65533;&#65533;&#65533;E&#65533; i&#65533;&#65533;fyJ&#65533;c &#65533;ks&#65533;^\&#65533;&#65533;&#65533;&#65533;[w:g&#65533;g%&#65533;&#65533;WO!&#65533;&#65533;&#65533;&#65533;&#65533;&#65533;&#65533;!Ir&#65533;)Jj&#65533;F&#65533;&#65533;&#65533;&#65533;&#65533;&#65533;&#65533;Z&#65533;&#65533;x&#65533;`+&#65533;&#54947;p &#65533;&#65533;&#65533;&#65533;&#285300;&#65533;n8YH&#65533;O&#1517;s&#65533;&#65533;&#65533;I$&#65533;&#65533;>&#65533;y[G&#65533;aj&#65533;HFw&#65533;#*&#65533;&#65533;u\&#65533;k"q"&#65533;d&#65533;&#65533;&#65533;y&#65533;&#65533;1&#65533;	&#65533;3&#65533;m&#65533;C&#65533;7&#65533;&#65533;x&#65533;&#65533;)&#65533;c&#65533; &#65533;&#65533;M&#1375;*=)W&#65533;&#65533;&#65533;Q&#65533;#&#65533;&#65533;r&#65533;&#65533;#&#65533;&#65533; &#65533;&#65533;&#65533;&#65533;&#1817;u?2&#65533;O&#65533;P&#65533;jW*fL&#65533;9 &#65533;"&#65533;Cfd&#65533;&#65533;&#65533;&#65533;&#65533;=&#65533;d&#1227;&#65533;:&#65533;&#65533;3&#65533;:mY&#65533;D nx&#65533;&#65533;f&#65533;s&#65533;&#65533;&#65533;U&#65533;Ak&#65533;a&#65533;+p}E^&#65533;&#65533;&#65533;a &#145;&#65533;s&#1203;w&#65533;&#65533;&#65533;&#65533;TU&#1131;&#65533;~&#65533;$d&#65533;}k\&#65533;e!q&#65533;RkO&#65533;>sG&#65533;&#65533;&#65533;&#65533;&#65533;&#65533;$&#65533;$&#65533;&#65533;&#65533;i#&#65533;&#65533;d&#65533;&#65533;&#65533;&#65533;Hs&#65533;:z&#65533;9w(*w&#65533;&#65533;&#65533;&#65533;~&#65533;&#65533;xm&#65533;c&#65533;&#65533;&#65533;&#65533;&#65533;&#65533;&#65533;'&#65533;&#1640;&#65533;4&#65533;A6&#65533;0&#65533;j8&#65533;&#65533;&#65533;&#65533;&#1923;&#65533;e&#65533;&#65533;>&#65533;B&#65533;&#65533;&#65533;&#232;&#65533;w5&#65533;&#65533;+&#65533;&#65533;<d&#65533;=V&#65533;&#65533;&#65533;q&#65533; &#65533;&#65533;&#65533;)&#65533;&#631;&#65533;a&#65533;>H-&#65533;&#1448;&#10851;3&#65533;&#65533;&#65533;9&#65533;&#65533;fL^yDk&#65533;X&#65533; &#65533;W&#65533;)5&#65533;&#65533;m9&#65533;&#65533;&#65533;rOH&#65533;&#65533;&#65533;b&#65533;*&#65533;&#65533;&#65533;&#65533;&#65533;&#65533;&#65533;Al&#65533;le&#65533;w&#65533;8dx&#1108;&#65533;&#65533;u&#65533;&#65533;&#65533;'&#65533;*&#65533;&#65533;&#65533;&#65533;&#65533;&#65533;|>&#65533;&#65533;C&#65533; C&#65533;vPZ&#65533;&#65533;&#1599;"&#65533;
)1&#65533;O&#65533;&#65533;kR&#65533;&#65533;a&#65533;Q&#65533;&#65533;&#65533;&#65533;&#65533;V&&#65533;&#65533;e&#65533;&#65533;S&#65533;&#65533;&#65533;&#65533;&#65533;&#65533;VT^&#65533;&#65533;A&#1953;h&#65533;`&#1960;&#65533; &#65533;}&#65533;(&#65533;&#65533;&#65533;&#65533;&#65533;&#65533;SEf1&#65533;ZB&#65533;]&#65533;>R&#65533;g&#65533; &#65533;U&#65533;DR&#65533;&#284;q&#65533;&#65533;\x&#671;1dq&#65533;=&#65533;&#65533;&#1477;xSh&#65533;&#63110;&#65533;&#65533;&#65533;J&#65533;	&#65533;U&#65533;&#65533;A
9V&#1941;&#65533;&#886;&#65533;&#65533;dg&#65533;&#982;	6&#65533;&#555;&#65533;&#65533;&#65533;3&#65533;z&#65533;p&#65533;q&#65533;&#65533;&#65533;&#65533;%&#1388;&#65533;&#65533;&#65533;&#65533;&#65533;Gz&#65533; S&#65533;9
&#65533;~&#65533;&#65533;7v&#65533;&#65533;&#65533;8&#65533;&#65533;&#65533;\&#65533;&#65533;g&#65533;&#65533;c/q&#65533;&#65533;H&#65533;&#938;rL&#65533;&#65533;&#65533;&#65533;&#65533;&#65533;&#65533;a :&#65533;&#65533;&#65533;&#65533;A&#65533;&#65533;&#65533;&#65533;&#65533;t.&#65533;&#65533;&#65533;=p+$&#65533;uE&#65533;&#65533;0 &#65533;&#65533;}&#65533;&#65533; _&#65533;&#65533;j(&#65533;&#65533;&#65533;&#1123;$ci&#65533;R -&#65533;p&#65533;&#65533;&#65533;P&#65533;t&#65533;d	&#65533;t;&#65533;&#65533;N &#65533;&#65533;&#65533;N&#65533;B&#65533;&#65533;&#65533;'&#65533;&#65533;S&#65533;1&#65533;1&#65533;&#65533;&#65533;5D&#65533;&#65533;L&#65533;&#65533;O&#65533;l&#65533;nOA&#65533;&#1457; &#65533;|&#65533; eo&#65533;&#65533;&#65533;Wv&#170;c$&#65533;&#65533;&#65533;&#65533;&#65533;&#65533;vK4&#65533;&#65533;&#65533;u&#65533;&#65533;TgWc&#65533;'&#65533;&#65533;&#65533;S&#65533;ZF&#65533;&#65533;&#65533;\&#65533;&#65533;&#65533;[AR&#65533;s&#65533;J&#65533;&#65533;&#65533;&#65533;Z:&#65533;&#58171;&#65533;pv&#65533;&#65533;z
&#65533;c)yXm^&#65533;&#65533;&#65533;&#65533;&#65533;&#513;lTw&#65533;s&#65533;j&#65533;&#65533;NA*1&#65533;5&#65533;&#65533;&#65533;&#65533;&#65533;j&#65533;&#65533;&&#65533;6&#65533;a&#65533;&#65533;&#65533;&#65533;&#65533;&#65533;&#65533;181&#1713;&#65533;&#65533;3&#65533;&#65533;@&#65533;&#65533;<&#65533;&#65533;&#65533;&#65533;&#1804;&#65533;`bY&#65533;&#65533;P9&&#65533;&#27833;&#65533;&#65533;6Z&#65533;&#65533;9&#65533;1&#65533;_&#65533;v&#65533;`=&#65533;ue&#65533;QiZ4&#65533;smh&#65533;>&#65533;r&#65533;#m>&#65533;&#65533;trihw&#65533;&#65533;&#65533;p8&#65533;z&#65533;uq&#65533;&&#65533;&#65533;&#65533;EK&#65533;=K&#65533;&#65533;&#65533;d&#65533;&#65533;&#65533;9&#65533;+&#1455;&#65533;&#65533;])Y&#65533;96&#65533;&#65533;#d&#65533;&#65533; z&#65533;&#65533;*D&#65533;&#65533;&#65533;G&#65533;&#65533;b&#65533;'&#65533;&#65533;c&#65533;*!&#65533; &#65533;z&#65533;s]&#65533;z&#65533;&#65533;&#65533;{.c&#65533;&#65533;"p&#65533;:-&#65533;<qK1&#65533;&#65533;&#65533;&#65533;,*3&#65533;Z&#304;+\&#65533;l&#65533;&#65533;o&#65533;&#65533;&#65533;&#65533;\3&#65533;R&#65533;&#65533;r&#65533;&#65533;&#65533;b&#65533;xz&#65533;&#699;V&#65533;x&#65533;Pq&#65533;.T&#65533;&#65533;k&#65533;&#65533;Fo&#65533;'|&#65533;96&#766;4&#65533;&#65533;v&#65533;B&#65533;&#65533;&#65533;&#65533;&#65533;&#65533;&#65533;Z3&#65533;&#65533;v&#65533;t&#42419;\L&#65533;&#65533;?x
&#65533;,`&#1546;&#65533;&#65533;X(b:&#65533;W."&#65533;T&#65533;CN
&#65533;V&#65533;&#65533;jP&#65533;&#65533;&#65533;H&#65533;&#65533;&#65533;&#65533;&#65533;&#65533;#&#65533;&#235;"&#65533;K&#65533;&#65533;F<t &#65533;&#65533;T]S&#65533;#&#65533;&#1019;&#65533;&#65533;F&#65533;|&#65533;&#65533;&#1502;&#65533;&#65533;&#65533;&#65533;{!E?eQ]2&#65533;&#65533;7f_3f&#65533;]&#65533;&#65533;&#65533;j&#65533;C&#65533;&#196;&#65533;&#65533;|VU&#65533;a&#65533;HF&#65533;&#65533;&#65533;Zw*Z&#65533;&#65533;&#65533;.&#65533;&#1715;Z&#1883;7k#RG&#65533;o&#65533;8&#65533;j&#65533;&#65533;&#65533;F&#65533;h&#65533;z&#65533;&#65533;W|&#65533;9,3U&#65533;fB&#65533;&#65533;/SXI_cx&#65533;lX&#65533;C&#65533;&#65533;y&#65533;U{f&#65533;&#65533;&#65533;&#65533;&#65533;&#65533;{&#65533;&#65533;9&#65533;&#65533;T&#65533;&#65533;&#65533;<w&#65533;)2&#65533;&#65533;R&#65533;&#1065;F&#65533;&#65533;wBB&#65533;&#65533;@&#65533;e&#65533;r&#65533;=&#65533;R	&#65533;&#65533;)oS&#65533;&#1443;&#65533;&#65533;K&#65533;	&#65533;=&#65533;&#65533;&#65533;&#65533;&#65533;&#65533; &#65533;=K&#65533;tnjX&#65533;*&#65533;[;&#65533;&#65533;ks&#65533;&#65533;8&#65533;&#65533;1&#65533;&#65533;X&#65533;&#65533;;3&#65533;&#65533;&#65533;&#65533;&#1762;^x&#65533;oJ&#65533;$&#65533;P|&#1950;&#65533;&#65533;b&#65533;&#65533;u	&#65533;&#65533;&#65533;&#65533;7&#65533;oc&#65533;&#65533;&#65533;]"&#65533;&#65533;&#65533;&#65533;d&#65533;&#65533;>&#65533;&#65533;&#65533;[&#65533;&#65533;&#65533;&#65533;&#65533;&#65533; &#65533;&#65533;&#65533;&#65533;F&#65533;&#65533;&#65533;#&#65533;N&#65533;&#65533;w&#65533;5&#65533;m
&#65533;&#65533;&#65533;= &#65533;&#65533;&#65533;&#65533;Rv&&#65533;&#65533;g&#65533;~&#65533;&#65533;;&#65533;Y&#65533;[d&#65533;&#65533;d&#170;&#65533;&#65533;&#65533;G&#65533;b&#65533;&#1421;3Gk&#65533;&#65533;O&#65533;&#65533;+&#65533;; &#65533;&#65533;&#65533;&#65533;n&#65533;&#65533;&#65533;&#65533;]&#65533;!g&#65533;s&#65533;]M&6{&#65533;&#65533;&#65533;&#65533;&#65533;x&#65533;&#65533;I&#65533;p&#65533;&#65533;s&#65533;RZH&#65533;&#65533;&#65533;&#65533;&#659;&#65533;&#65533;Y&#65533;9&#65533;&#65533;M&#65533; &#65533;&#65533;&#65533;&#65533;s&#65533;&#65533;>&#758355;&#65533;?&#65533;4R&#65533;&#65533;n9&#65533;g?&#1954;&#65533;t.&#771;z&#65533;/5R&#65533;t&#65533;z)&#159;&#65533;N&#65533;&#65533;&#65533;R&#65533;&#65533;A&#65533;}*7&#65533;&#65533;&#65533;|&#65533;&#65533;oS&#690;&#65533;&#65533;|&#65533;P2&#65533;&#1432;[&#65533;z&#65533;s&#65533;@&#619;&#65533;@&#65533;U$&#65533;&#65533;}&#65533;6&#65533;
 C&#65533;&#65533;&#65533;E#.v&#65533;C&#65533;^9&#65533;&#1201;/&#65533;&#65533;Yw&#65533; ?&#186;&#65533;&#65533;<&#65533;&#65533;&#65533;d&#763;&#65533;&#65533;L&#65533;pV&#65533;&#165;;&#65533;i	&#65533;&#65533;&#65533;B1&#65533;Lw&#65533;67&#65533;&#65533;&#65533;&#65533;Z&#65533;&#65533;2&#65533;&#65533;8&#65533;&#65533;&#65533;&#65533;$&#65533;0=&#65533;Pqgm:&#65533;&#65533;V&#65533;&#65533;V?&#65533;&#65533;&#65533;Ur&#65533;' &#65533;&#65533;&#65533;&#65533;&#1403;eb&#65533;&#65533;j&#65533;k9$&#65533;
&#65533;&#65533;s&#65533;&#1715;&#65533;m&#65533;&#65533;&#65533;b&#65533;\&#65533;&#65533;Us&#65533;&#65533;=&#65533;YI>R&#65533;&#65533;&#1194;/W&#65533; &#65533;?&#1460;n#XB&#65533;&#65533;&#65533;x&#65533;&#65533;&#65533;&#65533;&#920;&#65533;&#65533;r&#65533;&#65533;Y&#65533;,&#65533;\&#65533;&#65533;&#65533;G:4q&#65533;;&#65533;w&#65533;&#65533;Z&#65533;G&#65533;&#65533;Q&#65533;W&#65533;&#65533;&#65533;&#65533;r&#65533;&#65533;q#&#65533;&#65533;*)j^E&#65533;&#65533;G&#65533;w&#65533;&#65533;&#65533;^&#65533;&#65533;#d&#65533;&#65533;*&#65533;&#65533;&#65533;9&#65533;&#65533;?&#675;w+jw?+&#65533;&#65533;,D&#65533;&#65533;#&#65533;&#65533;`8`&#65533;&#65533;*&#65533;&#65533;&#65533;G&#65533;&#65533;>&#65533;	&#65533;j&#65533;&#65533;&#65533;R<q&#65533;&#65533;&#691;&#65533;&#65533;&#65533;vl&#65533;&#1189;&#65533;#&#65533;&#65533;&#65533;&#65533;&#65533;b2&#65533;O&#65533;w&#65533;&#65533;&#1262;&#65533;&#65533;u&#65533;&#65533;'&#65533;&#310;&#65533;H8&#65533;&#65533;&#65533;iWpY&#818;&#785;&#65533;&#65533;*&#12931;P&#65533;L&#65533;&#65533;&#65533;&#65533;^&#65533;&#65533;&#65533;+ZmS|&#65533;&#65533;&#65533;&#65533;E&#65533;k&#65533;>&#65533;&#65533;&#65533;&#65533;&#65533;&#65533;j&#65533;y&#65533;H&#65533;A&#65533;J&#65533;Fx_&#65533;&#65533;&#65533;&#65533;
&#65533;k&#65533;2&#65533;&#65533;&#65533;&#1190;&#65533;/e&#65533;&#65533;&#65533;u&#65533;r;&#9451;w&#65533;.1&#65533;&#65533;Z&#65533;&#65533;G&#65533;&#65533;&#65533;I&#65533;/&#65533;tVjefP&#65533;[$1&#65533;^w{&#65533;\&#65533;&#65533;&#65533;:&#65533;&#65533;&#65533;MJH%_&#65533;&#65533;~&#65533;JQ&#65533;&#65533;i&#65533;z&#65533;0&#65533;&#65533;&#65533;T&#65533;@X&#65533;fQ&#1697;&#65533;T,&#65533; &#1871;&#65533;&#495;&#65533;\,z&#65533;)<&#65533;=&#65533;&#65533;&#65533;&#65533;]`:&#65533;lg9&#65533;&#65533;kn&#65533;&#65533;F>&#877;[:&#65533;&#65533;2&#65533;&#65533;>&#65533;&#65533;7r&#65533;&#65533;1&#65533;Xq&#43027;&#65533;&#65533;&#65533;q&#65533;&#65533;@&#65533;.:&#65533;9&#65533;&#65533;VI"&#65533;=x&#65533;&#65533;f%}&#65533; &#65533;&#65533;&#65533;X&#65533;&#65533;~=&#65533;&#65533;&#65533;&#1763;&#65533;]&#65533;&#65533;&#65533;hv&#65533;q&#65533;&#65533;s"t&#65533;fPJ&#65533;&#65533;&#485;j,&#65533;&#65533;a&#65533;[&#65533;j&#65533;&#65533;&#65533;&#65533;d&#65533;&#65533;1&#65533;&#65533;P&#65533;|&#65533;&#65533;B&#65533;&#65533;&#65533;&#65533;4s&#65533;C"&#65533;d&#65533;&#65533;&#65533;&#65533;&#65533;&#65533;\&#65533;&#65533;&#65533;V&#65533;&#65533;&#65533;\&#65533;&#65533;(&#65533;$&#65533;&#65533;/&#65533;&Rzr&#65533;<&#65533;z&#65533;t)T&#65533;&#65533;&#65533;g &#65533;X|&#65533;&#65533;5&#65533;&#65533;P&#65533;&#65533;&#65533;&#65533;&#825;&#65533;&#65533;&#65533;Yn&#65533;+&#65533;X&#65533;#&#65533;5&#65533;(&#65533;&#65533;K&#65533;&#65533;&#65533;&#65533;&#65533;&#65533;&#65533;&#65533;&#65533;&#65533;Q&#65533;&#65533;R2I'&#65533;&#65533;v3&#65533;
&#65533;V8&#65533;g&#65533;&#65533;U&#65533;&#65533;&#653;&#65533;m&#65533;)&#65533;&#65533;O&#65533;B]D&#65533;V&#65533;&#65533;<g&#65533;&#65533;&#65533;&#65533;E*&#65533;FO&#65533;&#65533;&#65533;-&#65533;&#65533;&#65533;7a&#65533;#&#65533;P&#65533;&#65533;z&#65533;*&#65533;&#65533;&#65533;&#65533;\Nj&#65533;&#65533;t&#65533;Iy7&#65533;&#65533;?1#&#65533;Z&#65533;m&#65533;&#65533;&#65533;	&#65533;u4&#65533;>&#65533;&#65533;Q&#65533;A&#65533;GZ&#65533;&#65533;&#65533;&#65533;&#65533;%#&#65533;&#65533;&#65533;r1&#65533;z&#65533;M&#606;uJ&#65533;&#65533;&#65533;krH8&#65533;=&#65533;&#65533;&#65533;&#65533;Y&#65533;u &#65533;b&#65533;&#65533;=&#65533;&#65533;kJ&#65533;H&#65533;$&#65533;n;&#65533;k-&#65533;`G&#65533;&#65533;#&#65533;N9j&#65533;|G$&#65533;&#1554;8c&#65533;l&#65533;8Yd&#65533;n$q&#65533;&#65533;&#65533;&#1249;X&#65533;&#65533;7&#65533;&#65533;&#1956;&#65533;&#65533;&#65533;K(&#65533;g&#65533;&#65533;N&#65533;&#466;0&#65533;p+&#65533;&#65533;&#65533;W&#65533;f&#65533;&#65533;J&#65533;7Lq&#65533;&#65533;&#65533;&#65533;&#65533;&#65533;&#65533;&#1369;$D&#65533;&#65533;	&#65533;x&#65533;&#65533;g&#65533;&#65533;u&#65533;&#65533;&#65533;zr&#65533;&#65533;&#65533;&#65533;&#65533;?&#65533;(&#65533;<&#65533;&#65533;&#65533;Ea&#65533;&#65533;&#65533;&#65533;9|{&#65533;&#65533;0w W&#65533;=?:t&#65533;&#65533;$&#65533;}&#65533;&#65533;
&#65533;&#65533;&#65533;;&#65533;&#65533;	&#65533;*&#1713;&#664;&#65533;&#65533;&#65533;&#65533;&#65533;&#65533;&#65533;&#65533;&#65533;L&#65533;&#65533;&#65533;#&#65533;7&#65533;W&#65533;&#65533;=&#65533;&#65533;&#65533;8&#1780;z;&#65533;&#65533;b&#65533;Fy&#65533;&#65533;&#65533;&#65533;j&#65533;&#65533;&#53034;&#65533;=*&#65533;c&#65533;/&#65533;	&#65533;&#65533;s9h&#65533;'&#65533;&#65533;&#65533;r&#65533;0&#65533;!`&#65533;&#65533;@n&#65533;Ywv&#65533;H &#65533;&#65533;s]<&#65533;&#65533;&#65533;&#65533;&#65533;r	&#65533;&#65533;l.I9&#11293;;&#65533;&#65533;v8&#65533;&#65533;'@Cs&#65533;:&#65533;D&#65533;=&#65533;;&#65533;&#65533;g;&#65533;wS&#65533;x&#65533;SiR&#238;{c&#65533;qO&#65533;&#65533;&#65533;	nr&#65533;u&#65533;n&#65533;LI^&#65533;=&#65533;&#65533;&#65533;&#65533;&#65533;&#65533;&#65533;&#65533;c&#65533;=j&#65533;&#65533;2`&#65533;(&#225;b&#65533;&#65533;&#65533;u7p&#65533;&#65533;&#65533;5&#65533;&#65533;&#65533;&#65533;&#65533;_&#65533;#&#65533;&#65533;	/&#65533;&#65533;,Nz&#65533;Z&#65533;q:&#65533;N&#65533;'rs&#65533;5&#399;&#65533;&#430;^ N2v&#65533;&#65533;XMwi!Y&#65533;&#65533;&#65533;&#1384;&#65533;&#65533;&#65533;*E&#65533;&#65533;&#65533;&#65533;&#65533;&#65533;&#65533;pq&#65533;&#795;P&#65533;&#65533;7q&#65533;&#65533;=&#65533;&#65533;&#1203;3z&#65533;&#1289;m$&#65533;Kd!&#65533;&#65533;&#65533;&#65533;&#65533;&#65533;d&#65533;&#65533;&#65533;&#65533;&#65533;O&#65533;&#65533;d'w&#65533;&#1966;Cl&#65533;J&#65533;&#65533;=&#65533;&#65533;G&#65533;&#65533;&#433;&#65533;&#65533;),&#65533;>&#65533;&#65533;&#65533;pv&#65533;&#65533;z&#65533;&#65533;[h!sO&#65533;8T8&#65533;MC&#65533;&#65533;&#65533;&#65533;&#65533;&#65533;&#65533;<hw|&#65533;'f8&#65533;&#65533;u&#65533;j&#65533;&#1634;&#65533;&#65533;`&#65533;&#65533;&#878;&#65533;&#65533;$O&#65533;t&#65533;&#65533;Tml&#65533;q&#65533;&#1785;&#65533;a$&#65533;&#959416;+&#612;&#1357;M&#315;&#65533;&#65533;&#65533;R&#65533;o&#65533;&#65533;b&#65533;&#65533;&#65533;&#65533;.&#65533;_Zj&#65533;J&#65533;H#&#65533;&#1137;&#65533;&#65533;YMA&#65533;=&#65533;j&#65533;&#65533;(&#65533;&#65533;&#65533;B&#65533;&#65533;B&#1418;mJ&#65533;{&#65533;&#65533;
&#65533;&#65533;<
}&#65533;&#65533;qb&#210;{}*&#65533;&#65533;&#65533;O&#65533;4F&#65533; N&#65533;&#65533;#S]LeNQ&#65533;&#65533;<&#1292;y&#65533;&#65533;`;&#65533;I&#65533;>sI&#670;H&#65533;}&#65533;K&#65533;&#65533;S&#65533;&#65533;&#830;&#65533;&#65533;o&#65533;&#65533;G&#65533;&#65533;&#65533;&#65533;&#65533;1M&#65533;i&#65533;#xXn&#65533;&#65533;&#65533;&#65533;&#65533;p88&#65533;+*W3HL*&#65533;&#65533;&#65533;9&#65533;&#65533;&#65533;/&#65533;&#65533;&#65533;&#65533;&#65533;z|&#65533;&#65533;&#65533;&#913;a&#25433;&#65533;&#65533;&#1202;u=&#65533;Y#&#65533;}&#65533;&#65533;V'&#65533;&#65533;&#65533;&#52060;&#65533;&#1295;&#65533;^&#65533;&@g&#65533;&#65533;po&#65533;^&#65533;&#65533;&#1850;&#65533;&#65533;2&#65533;`c&#65533;M&#65533;W2&#65533;&#65533;[&#65533;&#65533;&#65533;&#65533;m&#65533;B&#65533;1&#65533;&#65533;+b&#65533;Ht\1 z(&#65533;T(6eSc&#65533;CH$&#65533;&#65533;,z 3&#65533;&#65533;tV&#65533;|`(H&#65533;n*&#65533;&#65533;&#65533;&#65533;F#&#65533;b&#65533;bPrY&#65533;PzWe:)S&#65533;)m&#65533;_j&#65533;&#65533;5=pqZq&#65533;&#65533;&#65533;|&#65533;d&#65533;z&#65533;]&#65533;&#65533;&#65533;&#65533;6p}&#65533;#&#65533;&#65533;&#65533;&#65533;&#65533;&#65533;&#65533;Y;&#65533;0&#65533;C	S3nr3&#621;(&#65533;1&#65533;&#65533;rG&#65533;Xq&#65533;#&#65533;&#1907;&#1702;B9#&#65533;&#1461;&#65533;&#65533;&#65533;&#65533;s]&#65533;U9&#65533;&#1789;W&#65533;&#65533;r/&#65533;&#65533;&#65533;.&#65533;&#65533;x&#65533;G p&#1901;&#65533;&#65533;659&#65533;Yd&#65533;+&#65533;L&#65533;&#65533;&#65533;&#65533;0zS&#65533; &#65533;&#65533;(&#65533;;J&#65533;&#65533;v&#65533;&#65533;&#65533;&#65533;.&#65533;&#65533;&#65533;&#65533;&#65533;(&#65533;&#65533;&#65533; &#8891;&#65533;
&#65533;&#65533;8V&#65533;'&#65533;&#65533;a&#65533;N};&#65533;Rt&#65533;&#65533;&#65533;S&#65533;&#65533;&#65533;&#65533;&#65533;&#65533;9&#65533;q&#65533;&#65533; &#65533;8;&#65533;&#65533;>&#1118;y9&#65533;S&#65533;&#65533;&#65533;&#65533;&#65533;6_&#65533;&#65533;&#65533;&#429989;$h4&#65533;&#65533;p&#65533;$&#65533;&#65533;8m&#65533;&#65533;&#65533;&&#65533;&#65533;SN&#65533;;&#143;,&#65533;&#65533;&#65533;&#65533;&#65533;&#65533;&#65533;2T&#65533;}&#65533;&#65533; z&#65533;&#65533;&#65533;&#65533;&#65533;\`&#65533;W2&#65533;F/&#65533;q&#65533;&#45727;&#65533;V&#65533;&#65533;|&#65533;J&#1943;&#65533;B&#65533;=&#65533;&#65533; &#1198;PQZ&#65533;&#65533;&#65533;7&#65533;&#65533;}&#65533;&#65533;&#65533;k&#65533;&#65533; 1&#65533;&#65533;YS99&#65533;&#65533; &#65533;Cs&#65533;&#65533;&#65533;&#65533;&#1866;Fu&#65533;&#1316;&#65533;S&#65533;&#65533;5H&#65533;&#65533;>D&#65533;&#65533;&#65533;&#65533;tW&#65533;y&#1963;&#65533;&#65533;&#65533;+&#65533;k&#65533;s&#65533;&#65533;9=&#65533;@y&#65533;oJ&#1415;F;xH V&#65533;&#65533;&#2005;M&#65533;U&#65533;&#65533;Gt40c&#65533;&#65533;	$&#65533;&#1694;&#65533;r6&#65533;=&#65533;e~&#65533;&#65533;i#&#65533;&#65533;&#65533;&#65533;:h&#65533;e,&#65533;&#65533; &#65533;&#65533;&#65533;2&#65533;%i&#65533;&#65533;&#65533;kY&#65533;&#65533;&#65533;&#65533;Q&#65533;&#65533;&#65533;&#65533;u2&#65533;q5&#65533;&#65533;t1&#65533;`&#65533;&#485;h&#65533;&#65533;U&#65533;&#65533;g&#65533;jv&#65533;&#65533;hm&#65533;&#65533; >>&#65533;w&#65533;&#65533;&#65533;&#65533;&#65533;&#65533;j&#65533;_&#65533;&#65533;&#1160;&#65533;=&#763;[&#65533;&#65533; >&#65533;&#65533;&#65533;&#65533; &#65533;&#65533;H&#65533;[&#65533;&#65533;&#65533; z&#65533;&#65533;C&#65533;&#65533;&#65533;T&#65533;W1&#65533;6&#65533;cT&#65533;&#688;c-&#65533;i&#65533;&#65533;8&#65533;rp&#232;5&#65533;w&#65533;&#65533;~&#65533;&#65533;&#65533;&#65533;{&#65533;&#65533;&#65533;;&#65533;&#355;&#65533;&#65533;&#65533;&#65533;&#65533;K#(9&#65533;&#65533;&#65533;&#65533;7&#1448;&#65533;&#65533;&#65533;&#65533;kSI&#65533;&#65533;u&#65533;&#65533;U6&#65533;&#202;&#65533;&#65533;&#65533;KF&#65533;&#65533;&#65533;&#65533;M'&#65533;&#65533;&#65533;&#65533;l&#65533;&#6732;&#65533;&#65533;cV&#65533;q&#65533;&#65533;&#65533;&#168;&#65533;
"&#65533;:&#65533;imR&#65533;e&#65533;m2&#65533;&#65533;&#65533;J&#65533; &#65533;&#65533;4O&#65533;&#65533;&#65533;&#65533;l3&#65533;&#65533;&#65533;^6{&#65533;\Ci9V&#65533;`&#65533;&#65533;&#65533;&#65533;&#65533;6&#65533;&#65533;&#65533;:v&#65533;&#65533;Z&#65533;&#65533;&#65533;&#65533;&#1454;&#65533;&#65533; &#65533;v*Q&#65533;&#65533;9&#65533;&#65533;&#65533;q&#65533;&#65533;&#65533;mu&#65533;}(KP&#65533;A&#1978;&#65533;K&#65533;&#65533;&#65533;&#65533;&#65533;&#65533;eME&#1589;&&#65533;&#65533;&#65533;)&#65533;&#65533;&#65533;L&#65533;&#65533;5 &#65533;&#65533;C&#65533;S&#65533;&#65533;}j+&#65533;&#65533;&#65533;{U(&#65533;
&#65533;I&#65533;m&#65533;&#1188;&#65533;&#65533;4&#65533;&#65533;&#65533; V%&#65533;&#65533;&#65533;&#65533;s&#65533;R&#65533;;ZS&#65533;R&#65533;&#65533;&#65533;&#65533;&#65533;a&#65533;=&#65533;H#&#65533;&#65533;&#65533;c&#65533;o8&#65533;&#65533;o&#65533;&#65533;$&#65533;&#65533;&#65533;Xhln&#65533;&#65533;&#65533;&#65533;&#65533;&#65533;#&#65533;W9RH&#65533;&#65533;M^&#65533;&#65533;&#65533;&#65533;&#65533;&#65533;~&#65533;em&#65533;&#1351;&#65533;zQO=Ms&#65533;&#65533;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C94641-6014-4C6C-A019-CD2B3E01DA4A}"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134725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C94641-6014-4C6C-A019-CD2B3E01DA4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53001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C94641-6014-4C6C-A019-CD2B3E01DA4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272359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C94641-6014-4C6C-A019-CD2B3E01DA4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FFEF261-8DD7-4208-A4E6-32BC31AECEB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00641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C94641-6014-4C6C-A019-CD2B3E01DA4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875650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C94641-6014-4C6C-A019-CD2B3E01DA4A}"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1531329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C94641-6014-4C6C-A019-CD2B3E01DA4A}"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2112868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C94641-6014-4C6C-A019-CD2B3E01DA4A}"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1670227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8C94641-6014-4C6C-A019-CD2B3E01DA4A}" type="datetimeFigureOut">
              <a:rPr lang="en-US" smtClean="0"/>
              <a:t>4/6/2020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FFEF261-8DD7-4208-A4E6-32BC31AECEBC}" type="slidenum">
              <a:rPr lang="en-US" smtClean="0"/>
              <a:t>‹#›</a:t>
            </a:fld>
            <a:endParaRPr lang="en-US"/>
          </a:p>
        </p:txBody>
      </p:sp>
    </p:spTree>
    <p:extLst>
      <p:ext uri="{BB962C8B-B14F-4D97-AF65-F5344CB8AC3E}">
        <p14:creationId xmlns:p14="http://schemas.microsoft.com/office/powerpoint/2010/main" val="154277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C94641-6014-4C6C-A019-CD2B3E01DA4A}"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324593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C94641-6014-4C6C-A019-CD2B3E01DA4A}"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8575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C94641-6014-4C6C-A019-CD2B3E01DA4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316644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C94641-6014-4C6C-A019-CD2B3E01DA4A}"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392322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C94641-6014-4C6C-A019-CD2B3E01DA4A}"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2419618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8C94641-6014-4C6C-A019-CD2B3E01DA4A}"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172998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C94641-6014-4C6C-A019-CD2B3E01DA4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1611286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C94641-6014-4C6C-A019-CD2B3E01DA4A}"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EF261-8DD7-4208-A4E6-32BC31AECEBC}" type="slidenum">
              <a:rPr lang="en-US" smtClean="0"/>
              <a:t>‹#›</a:t>
            </a:fld>
            <a:endParaRPr lang="en-US"/>
          </a:p>
        </p:txBody>
      </p:sp>
    </p:spTree>
    <p:extLst>
      <p:ext uri="{BB962C8B-B14F-4D97-AF65-F5344CB8AC3E}">
        <p14:creationId xmlns:p14="http://schemas.microsoft.com/office/powerpoint/2010/main" val="197391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C94641-6014-4C6C-A019-CD2B3E01DA4A}" type="datetimeFigureOut">
              <a:rPr lang="en-US" smtClean="0"/>
              <a:t>4/6/2020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FFEF261-8DD7-4208-A4E6-32BC31AECEBC}" type="slidenum">
              <a:rPr lang="en-US" smtClean="0"/>
              <a:t>‹#›</a:t>
            </a:fld>
            <a:endParaRPr lang="en-US"/>
          </a:p>
        </p:txBody>
      </p:sp>
    </p:spTree>
    <p:extLst>
      <p:ext uri="{BB962C8B-B14F-4D97-AF65-F5344CB8AC3E}">
        <p14:creationId xmlns:p14="http://schemas.microsoft.com/office/powerpoint/2010/main" val="4224288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txt"/><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Tooth Discoloration: </a:t>
            </a:r>
            <a:r>
              <a:rPr lang="en-US" sz="4800" dirty="0"/>
              <a:t>Causes, and Management</a:t>
            </a:r>
          </a:p>
        </p:txBody>
      </p:sp>
      <p:sp>
        <p:nvSpPr>
          <p:cNvPr id="3" name="Subtitle 2"/>
          <p:cNvSpPr>
            <a:spLocks noGrp="1"/>
          </p:cNvSpPr>
          <p:nvPr>
            <p:ph type="subTitle" idx="1"/>
          </p:nvPr>
        </p:nvSpPr>
        <p:spPr>
          <a:xfrm>
            <a:off x="680322" y="4394040"/>
            <a:ext cx="8144134" cy="1549560"/>
          </a:xfrm>
        </p:spPr>
        <p:txBody>
          <a:bodyPr>
            <a:normAutofit lnSpcReduction="10000"/>
          </a:bodyPr>
          <a:lstStyle/>
          <a:p>
            <a:pPr lvl="3" algn="r"/>
            <a:endParaRPr lang="en-US" sz="1800" dirty="0"/>
          </a:p>
          <a:p>
            <a:pPr lvl="3" algn="r"/>
            <a:r>
              <a:rPr lang="en-US" sz="1800" dirty="0" smtClean="0"/>
              <a:t>BY</a:t>
            </a:r>
          </a:p>
          <a:p>
            <a:pPr lvl="3" algn="r"/>
            <a:r>
              <a:rPr lang="en-US" sz="1800" dirty="0" smtClean="0"/>
              <a:t>SUMER MALLICK </a:t>
            </a:r>
          </a:p>
          <a:p>
            <a:pPr lvl="3" algn="r"/>
            <a:r>
              <a:rPr lang="en-US" sz="1800" dirty="0" smtClean="0"/>
              <a:t>INSTRUCTOR</a:t>
            </a:r>
          </a:p>
          <a:p>
            <a:pPr lvl="3" algn="r"/>
            <a:r>
              <a:rPr lang="en-US" sz="1800" dirty="0" smtClean="0"/>
              <a:t>SDCP </a:t>
            </a:r>
          </a:p>
        </p:txBody>
      </p:sp>
    </p:spTree>
    <p:extLst>
      <p:ext uri="{BB962C8B-B14F-4D97-AF65-F5344CB8AC3E}">
        <p14:creationId xmlns:p14="http://schemas.microsoft.com/office/powerpoint/2010/main" val="3591598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Moderate Tetracycline</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9369" y="2545556"/>
            <a:ext cx="4762500" cy="3181350"/>
          </a:xfrm>
        </p:spPr>
      </p:pic>
      <p:sp>
        <p:nvSpPr>
          <p:cNvPr id="4" name="Text Placeholder 3"/>
          <p:cNvSpPr>
            <a:spLocks noGrp="1"/>
          </p:cNvSpPr>
          <p:nvPr>
            <p:ph type="body" sz="half" idx="2"/>
          </p:nvPr>
        </p:nvSpPr>
        <p:spPr/>
        <p:txBody>
          <a:bodyPr/>
          <a:lstStyle/>
          <a:p>
            <a:r>
              <a:rPr lang="en-US" dirty="0"/>
              <a:t>Treatment: Repeated External Bleaching</a:t>
            </a:r>
          </a:p>
        </p:txBody>
      </p:sp>
    </p:spTree>
    <p:extLst>
      <p:ext uri="{BB962C8B-B14F-4D97-AF65-F5344CB8AC3E}">
        <p14:creationId xmlns:p14="http://schemas.microsoft.com/office/powerpoint/2010/main" val="972661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Severe Tetracycline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8429" y="2336800"/>
            <a:ext cx="5064379" cy="3598863"/>
          </a:xfrm>
        </p:spPr>
      </p:pic>
      <p:sp>
        <p:nvSpPr>
          <p:cNvPr id="4" name="Text Placeholder 3"/>
          <p:cNvSpPr>
            <a:spLocks noGrp="1"/>
          </p:cNvSpPr>
          <p:nvPr>
            <p:ph type="body" sz="half" idx="2"/>
          </p:nvPr>
        </p:nvSpPr>
        <p:spPr/>
        <p:txBody>
          <a:bodyPr/>
          <a:lstStyle/>
          <a:p>
            <a:r>
              <a:rPr lang="en-US" dirty="0"/>
              <a:t>Treatment: Restorative, Either veneers or crown</a:t>
            </a:r>
          </a:p>
        </p:txBody>
      </p:sp>
    </p:spTree>
    <p:extLst>
      <p:ext uri="{BB962C8B-B14F-4D97-AF65-F5344CB8AC3E}">
        <p14:creationId xmlns:p14="http://schemas.microsoft.com/office/powerpoint/2010/main" val="3426911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Mild Fluorosis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1244" y="2750344"/>
            <a:ext cx="5238750" cy="2771775"/>
          </a:xfrm>
        </p:spPr>
      </p:pic>
      <p:sp>
        <p:nvSpPr>
          <p:cNvPr id="4" name="Text Placeholder 3"/>
          <p:cNvSpPr>
            <a:spLocks noGrp="1"/>
          </p:cNvSpPr>
          <p:nvPr>
            <p:ph type="body" sz="half" idx="2"/>
          </p:nvPr>
        </p:nvSpPr>
        <p:spPr/>
        <p:txBody>
          <a:bodyPr/>
          <a:lstStyle/>
          <a:p>
            <a:r>
              <a:rPr lang="en-US" dirty="0"/>
              <a:t>Treatment: </a:t>
            </a:r>
            <a:r>
              <a:rPr lang="en-US" dirty="0" err="1"/>
              <a:t>Microabrasion</a:t>
            </a:r>
            <a:r>
              <a:rPr lang="en-US" dirty="0"/>
              <a:t>/</a:t>
            </a:r>
            <a:r>
              <a:rPr lang="en-US" dirty="0" err="1"/>
              <a:t>Macroabrasion</a:t>
            </a:r>
            <a:r>
              <a:rPr lang="en-US"/>
              <a:t>, </a:t>
            </a:r>
            <a:r>
              <a:rPr lang="en-US" dirty="0"/>
              <a:t>External Bleaching</a:t>
            </a:r>
          </a:p>
        </p:txBody>
      </p:sp>
    </p:spTree>
    <p:extLst>
      <p:ext uri="{BB962C8B-B14F-4D97-AF65-F5344CB8AC3E}">
        <p14:creationId xmlns:p14="http://schemas.microsoft.com/office/powerpoint/2010/main" val="3163113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Moderate Fluorosis</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7419" y="2491581"/>
            <a:ext cx="5486400" cy="3289300"/>
          </a:xfrm>
        </p:spPr>
      </p:pic>
      <p:sp>
        <p:nvSpPr>
          <p:cNvPr id="4" name="Text Placeholder 3"/>
          <p:cNvSpPr>
            <a:spLocks noGrp="1"/>
          </p:cNvSpPr>
          <p:nvPr>
            <p:ph type="body" sz="half" idx="2"/>
          </p:nvPr>
        </p:nvSpPr>
        <p:spPr/>
        <p:txBody>
          <a:bodyPr/>
          <a:lstStyle/>
          <a:p>
            <a:r>
              <a:rPr lang="en-US" dirty="0"/>
              <a:t>Treatment: </a:t>
            </a:r>
            <a:r>
              <a:rPr lang="en-US" dirty="0" err="1"/>
              <a:t>Microabrasion</a:t>
            </a:r>
            <a:r>
              <a:rPr lang="en-US" dirty="0"/>
              <a:t>/</a:t>
            </a:r>
            <a:r>
              <a:rPr lang="en-US" dirty="0" err="1"/>
              <a:t>Macroabrasion</a:t>
            </a:r>
            <a:r>
              <a:rPr lang="en-US" dirty="0"/>
              <a:t>, External Bleaching</a:t>
            </a:r>
          </a:p>
        </p:txBody>
      </p:sp>
    </p:spTree>
    <p:extLst>
      <p:ext uri="{BB962C8B-B14F-4D97-AF65-F5344CB8AC3E}">
        <p14:creationId xmlns:p14="http://schemas.microsoft.com/office/powerpoint/2010/main" val="1170203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Severe Fluorosis</a:t>
            </a:r>
            <a:br>
              <a:rPr lang="en-US"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4015" y="2709767"/>
            <a:ext cx="5093208" cy="2852928"/>
          </a:xfrm>
        </p:spPr>
      </p:pic>
      <p:sp>
        <p:nvSpPr>
          <p:cNvPr id="4" name="Text Placeholder 3"/>
          <p:cNvSpPr>
            <a:spLocks noGrp="1"/>
          </p:cNvSpPr>
          <p:nvPr>
            <p:ph type="body" sz="half" idx="2"/>
          </p:nvPr>
        </p:nvSpPr>
        <p:spPr/>
        <p:txBody>
          <a:bodyPr/>
          <a:lstStyle/>
          <a:p>
            <a:r>
              <a:rPr lang="en-US" dirty="0"/>
              <a:t>Treatment: Micro or </a:t>
            </a:r>
            <a:r>
              <a:rPr lang="en-US" dirty="0" err="1"/>
              <a:t>Macroabrasion</a:t>
            </a:r>
            <a:r>
              <a:rPr lang="en-US" dirty="0"/>
              <a:t>, Restorative (Crowns or Veneers)</a:t>
            </a:r>
          </a:p>
        </p:txBody>
      </p:sp>
    </p:spTree>
    <p:extLst>
      <p:ext uri="{BB962C8B-B14F-4D97-AF65-F5344CB8AC3E}">
        <p14:creationId xmlns:p14="http://schemas.microsoft.com/office/powerpoint/2010/main" val="3497524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Amelogenesis</a:t>
            </a:r>
            <a:r>
              <a:rPr lang="en-US" dirty="0"/>
              <a:t> </a:t>
            </a:r>
            <a:r>
              <a:rPr lang="en-US" dirty="0" err="1"/>
              <a:t>Imperfecta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4262" y="2336800"/>
            <a:ext cx="4892714" cy="3598863"/>
          </a:xfrm>
        </p:spPr>
      </p:pic>
      <p:sp>
        <p:nvSpPr>
          <p:cNvPr id="4" name="Text Placeholder 3"/>
          <p:cNvSpPr>
            <a:spLocks noGrp="1"/>
          </p:cNvSpPr>
          <p:nvPr>
            <p:ph type="body" sz="half" idx="2"/>
          </p:nvPr>
        </p:nvSpPr>
        <p:spPr/>
        <p:txBody>
          <a:bodyPr/>
          <a:lstStyle/>
          <a:p>
            <a:r>
              <a:rPr lang="en-US" dirty="0"/>
              <a:t>Treatment: Composite Veneers, Crowns or Bridges</a:t>
            </a:r>
          </a:p>
        </p:txBody>
      </p:sp>
    </p:spTree>
    <p:extLst>
      <p:ext uri="{BB962C8B-B14F-4D97-AF65-F5344CB8AC3E}">
        <p14:creationId xmlns:p14="http://schemas.microsoft.com/office/powerpoint/2010/main" val="317892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Dentinogenesis</a:t>
            </a:r>
            <a:r>
              <a:rPr lang="en-US" dirty="0"/>
              <a:t> </a:t>
            </a:r>
            <a:r>
              <a:rPr lang="en-US" dirty="0" err="1"/>
              <a:t>Imperfecta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2857" y="2431868"/>
            <a:ext cx="4406537" cy="3324497"/>
          </a:xfrm>
        </p:spPr>
      </p:pic>
      <p:sp>
        <p:nvSpPr>
          <p:cNvPr id="4" name="Text Placeholder 3"/>
          <p:cNvSpPr>
            <a:spLocks noGrp="1"/>
          </p:cNvSpPr>
          <p:nvPr>
            <p:ph type="body" sz="half" idx="2"/>
          </p:nvPr>
        </p:nvSpPr>
        <p:spPr/>
        <p:txBody>
          <a:bodyPr/>
          <a:lstStyle/>
          <a:p>
            <a:r>
              <a:rPr lang="en-US" dirty="0"/>
              <a:t>A genetic disorder.</a:t>
            </a:r>
          </a:p>
          <a:p>
            <a:r>
              <a:rPr lang="en-US" dirty="0"/>
              <a:t>Treatment: Fillings to Veneers or Crowns and/or Bridges to Extraction, Implants or Dentures. Depending upon the age, severity and presenting complaints of the patient.</a:t>
            </a:r>
          </a:p>
        </p:txBody>
      </p:sp>
    </p:spTree>
    <p:extLst>
      <p:ext uri="{BB962C8B-B14F-4D97-AF65-F5344CB8AC3E}">
        <p14:creationId xmlns:p14="http://schemas.microsoft.com/office/powerpoint/2010/main" val="654377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Dentinogenesis</a:t>
            </a:r>
            <a:r>
              <a:rPr lang="en-US" dirty="0"/>
              <a:t> </a:t>
            </a:r>
            <a:r>
              <a:rPr lang="en-US" dirty="0" err="1"/>
              <a:t>Imperfecta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2181" y="2550319"/>
            <a:ext cx="5476875" cy="3171825"/>
          </a:xfrm>
        </p:spPr>
      </p:pic>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18853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Tobacco Discoloration</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5783" b="5783"/>
          <a:stretch>
            <a:fillRect/>
          </a:stretch>
        </p:blipFill>
        <p:spPr/>
      </p:pic>
      <p:sp>
        <p:nvSpPr>
          <p:cNvPr id="4" name="Text Placeholder 3"/>
          <p:cNvSpPr>
            <a:spLocks noGrp="1"/>
          </p:cNvSpPr>
          <p:nvPr>
            <p:ph type="body" sz="half" idx="2"/>
          </p:nvPr>
        </p:nvSpPr>
        <p:spPr/>
        <p:txBody>
          <a:bodyPr/>
          <a:lstStyle/>
          <a:p>
            <a:r>
              <a:rPr lang="en-US" dirty="0"/>
              <a:t>Nicotine can discolor teeth.</a:t>
            </a:r>
          </a:p>
          <a:p>
            <a:r>
              <a:rPr lang="en-US" dirty="0"/>
              <a:t>Treatment: </a:t>
            </a:r>
            <a:r>
              <a:rPr lang="en-US" dirty="0" err="1"/>
              <a:t>Extracoronal</a:t>
            </a:r>
            <a:r>
              <a:rPr lang="en-US" dirty="0"/>
              <a:t> Bleaching</a:t>
            </a:r>
          </a:p>
        </p:txBody>
      </p:sp>
    </p:spTree>
    <p:extLst>
      <p:ext uri="{BB962C8B-B14F-4D97-AF65-F5344CB8AC3E}">
        <p14:creationId xmlns:p14="http://schemas.microsoft.com/office/powerpoint/2010/main" val="2640382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Chromogenic Bacteria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4225" y="2336800"/>
            <a:ext cx="4072787" cy="3598863"/>
          </a:xfrm>
        </p:spPr>
      </p:pic>
      <p:sp>
        <p:nvSpPr>
          <p:cNvPr id="4" name="Text Placeholder 3"/>
          <p:cNvSpPr>
            <a:spLocks noGrp="1"/>
          </p:cNvSpPr>
          <p:nvPr>
            <p:ph type="body" sz="half" idx="2"/>
          </p:nvPr>
        </p:nvSpPr>
        <p:spPr/>
        <p:txBody>
          <a:bodyPr/>
          <a:lstStyle/>
          <a:p>
            <a:r>
              <a:rPr lang="en-US" dirty="0"/>
              <a:t>Treatment: Scaling and Polishing</a:t>
            </a:r>
          </a:p>
        </p:txBody>
      </p:sp>
    </p:spTree>
    <p:extLst>
      <p:ext uri="{BB962C8B-B14F-4D97-AF65-F5344CB8AC3E}">
        <p14:creationId xmlns:p14="http://schemas.microsoft.com/office/powerpoint/2010/main" val="262628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5301"/>
            <a:ext cx="9404723" cy="1400530"/>
          </a:xfrm>
        </p:spPr>
        <p:txBody>
          <a:bodyPr/>
          <a:lstStyle/>
          <a:p>
            <a:r>
              <a:rPr lang="en-US" dirty="0"/>
              <a:t>What is “Tooth Discoloration’’?</a:t>
            </a:r>
          </a:p>
        </p:txBody>
      </p:sp>
      <p:sp>
        <p:nvSpPr>
          <p:cNvPr id="3" name="Content Placeholder 2"/>
          <p:cNvSpPr>
            <a:spLocks noGrp="1"/>
          </p:cNvSpPr>
          <p:nvPr>
            <p:ph idx="1"/>
          </p:nvPr>
        </p:nvSpPr>
        <p:spPr/>
        <p:txBody>
          <a:bodyPr/>
          <a:lstStyle/>
          <a:p>
            <a:pPr marL="0" indent="0">
              <a:lnSpc>
                <a:spcPct val="200000"/>
              </a:lnSpc>
              <a:buNone/>
            </a:pPr>
            <a:r>
              <a:rPr lang="en-US" dirty="0"/>
              <a:t>Tooth discoloration is defined as ‘‘any change in the hue, color, or translucency of a tooth due to any cause; restorative filling materials, drugs (both topical and systemic), pulpal necrosis, or hemorrhage may be responsible.’’</a:t>
            </a:r>
          </a:p>
        </p:txBody>
      </p:sp>
    </p:spTree>
    <p:extLst>
      <p:ext uri="{BB962C8B-B14F-4D97-AF65-F5344CB8AC3E}">
        <p14:creationId xmlns:p14="http://schemas.microsoft.com/office/powerpoint/2010/main" val="519692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Discoloration due to</a:t>
            </a:r>
            <a:br>
              <a:rPr lang="en-US" dirty="0"/>
            </a:br>
            <a:r>
              <a:rPr lang="en-US" dirty="0"/>
              <a:t>Amalgam Restoration </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4496" y="2336800"/>
            <a:ext cx="5432246" cy="3598863"/>
          </a:xfrm>
        </p:spPr>
      </p:pic>
      <p:sp>
        <p:nvSpPr>
          <p:cNvPr id="4" name="Text Placeholder 3"/>
          <p:cNvSpPr>
            <a:spLocks noGrp="1"/>
          </p:cNvSpPr>
          <p:nvPr>
            <p:ph type="body" sz="half" idx="2"/>
          </p:nvPr>
        </p:nvSpPr>
        <p:spPr/>
        <p:txBody>
          <a:bodyPr/>
          <a:lstStyle/>
          <a:p>
            <a:r>
              <a:rPr lang="en-US" dirty="0"/>
              <a:t>Treatment: replacing the amalgam with an esthetic restoration.</a:t>
            </a:r>
          </a:p>
          <a:p>
            <a:endParaRPr lang="en-US" dirty="0"/>
          </a:p>
        </p:txBody>
      </p:sp>
    </p:spTree>
    <p:extLst>
      <p:ext uri="{BB962C8B-B14F-4D97-AF65-F5344CB8AC3E}">
        <p14:creationId xmlns:p14="http://schemas.microsoft.com/office/powerpoint/2010/main" val="3953853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a:t>
            </a:r>
            <a:r>
              <a:rPr lang="en-US"/>
              <a:t>Root Resorption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5744" y="2426792"/>
            <a:ext cx="4791075" cy="3419475"/>
          </a:xfrm>
        </p:spPr>
      </p:pic>
      <p:sp>
        <p:nvSpPr>
          <p:cNvPr id="4" name="Text Placeholder 3"/>
          <p:cNvSpPr>
            <a:spLocks noGrp="1"/>
          </p:cNvSpPr>
          <p:nvPr>
            <p:ph type="body" sz="half" idx="2"/>
          </p:nvPr>
        </p:nvSpPr>
        <p:spPr/>
        <p:txBody>
          <a:bodyPr/>
          <a:lstStyle/>
          <a:p>
            <a:r>
              <a:rPr lang="en-US" dirty="0"/>
              <a:t>Typical Pink color discoloration</a:t>
            </a:r>
          </a:p>
          <a:p>
            <a:r>
              <a:rPr lang="en-US" dirty="0"/>
              <a:t>Treatment: Root Canal Treatment followed by intracanal bleaching if necessary</a:t>
            </a:r>
          </a:p>
        </p:txBody>
      </p:sp>
    </p:spTree>
    <p:extLst>
      <p:ext uri="{BB962C8B-B14F-4D97-AF65-F5344CB8AC3E}">
        <p14:creationId xmlns:p14="http://schemas.microsoft.com/office/powerpoint/2010/main" val="73400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FF00"/>
                </a:solidFill>
              </a:rPr>
              <a:t>    Chemical </a:t>
            </a:r>
            <a:r>
              <a:rPr lang="en-US" dirty="0">
                <a:solidFill>
                  <a:srgbClr val="FFFF00"/>
                </a:solidFill>
              </a:rPr>
              <a:t>techniques for treatment of </a:t>
            </a:r>
            <a:r>
              <a:rPr lang="en-US" dirty="0" smtClean="0">
                <a:solidFill>
                  <a:srgbClr val="FFFF00"/>
                </a:solidFill>
              </a:rPr>
              <a:t/>
            </a:r>
            <a:br>
              <a:rPr lang="en-US" dirty="0" smtClean="0">
                <a:solidFill>
                  <a:srgbClr val="FFFF00"/>
                </a:solidFill>
              </a:rPr>
            </a:br>
            <a:r>
              <a:rPr lang="en-US" dirty="0">
                <a:solidFill>
                  <a:srgbClr val="FFFF00"/>
                </a:solidFill>
              </a:rPr>
              <a:t> </a:t>
            </a:r>
            <a:r>
              <a:rPr lang="en-US" dirty="0" smtClean="0">
                <a:solidFill>
                  <a:srgbClr val="FFFF00"/>
                </a:solidFill>
              </a:rPr>
              <a:t>                tooth </a:t>
            </a:r>
            <a:r>
              <a:rPr lang="en-US" dirty="0">
                <a:solidFill>
                  <a:srgbClr val="FFFF00"/>
                </a:solidFill>
              </a:rPr>
              <a:t>discoloration</a:t>
            </a:r>
            <a:r>
              <a:rPr lang="en-US" dirty="0" smtClean="0">
                <a:solidFill>
                  <a:srgbClr val="FFFF00"/>
                </a:solidFill>
              </a:rPr>
              <a:t>.    </a:t>
            </a:r>
            <a:endParaRPr lang="en-US" dirty="0"/>
          </a:p>
        </p:txBody>
      </p:sp>
      <p:sp>
        <p:nvSpPr>
          <p:cNvPr id="6" name="Content Placeholder 5"/>
          <p:cNvSpPr>
            <a:spLocks noGrp="1"/>
          </p:cNvSpPr>
          <p:nvPr>
            <p:ph idx="1"/>
          </p:nvPr>
        </p:nvSpPr>
        <p:spPr/>
        <p:txBody>
          <a:bodyPr/>
          <a:lstStyle/>
          <a:p>
            <a:pPr>
              <a:buNone/>
            </a:pPr>
            <a:r>
              <a:rPr lang="en-US" dirty="0"/>
              <a:t>It includes:</a:t>
            </a:r>
          </a:p>
          <a:p>
            <a:pPr>
              <a:buFont typeface="Wingdings" pitchFamily="2" charset="2"/>
              <a:buChar char="§"/>
            </a:pPr>
            <a:r>
              <a:rPr lang="en-US" sz="3200" dirty="0"/>
              <a:t>Micro-abrasion.</a:t>
            </a:r>
          </a:p>
          <a:p>
            <a:pPr>
              <a:buFont typeface="Wingdings" pitchFamily="2" charset="2"/>
              <a:buChar char="§"/>
            </a:pPr>
            <a:r>
              <a:rPr lang="en-US" sz="3200" dirty="0"/>
              <a:t>Office bleaching using self, light or heat activated.</a:t>
            </a:r>
          </a:p>
          <a:p>
            <a:pPr>
              <a:buFont typeface="Wingdings" pitchFamily="2" charset="2"/>
              <a:buChar char="§"/>
            </a:pPr>
            <a:r>
              <a:rPr lang="en-US" sz="3200" dirty="0"/>
              <a:t>Patient administered home bleaching using </a:t>
            </a:r>
            <a:r>
              <a:rPr lang="en-US" sz="3200" dirty="0" err="1"/>
              <a:t>carbamide</a:t>
            </a:r>
            <a:r>
              <a:rPr lang="en-US" sz="3200" dirty="0"/>
              <a:t> peroxide gels</a:t>
            </a:r>
            <a:r>
              <a:rPr lang="en-US" sz="3200" dirty="0" smtClean="0"/>
              <a:t>.</a:t>
            </a:r>
            <a:endParaRPr lang="en-US" sz="3200" dirty="0"/>
          </a:p>
        </p:txBody>
      </p:sp>
    </p:spTree>
    <p:extLst>
      <p:ext uri="{BB962C8B-B14F-4D97-AF65-F5344CB8AC3E}">
        <p14:creationId xmlns:p14="http://schemas.microsoft.com/office/powerpoint/2010/main" val="334703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5BC983C-405E-446B-B24C-A97C60799F91}"/>
              </a:ext>
            </a:extLst>
          </p:cNvPr>
          <p:cNvSpPr>
            <a:spLocks noGrp="1"/>
          </p:cNvSpPr>
          <p:nvPr>
            <p:ph type="title"/>
          </p:nvPr>
        </p:nvSpPr>
        <p:spPr/>
        <p:txBody>
          <a:bodyPr/>
          <a:lstStyle/>
          <a:p>
            <a:r>
              <a:rPr lang="en-US" dirty="0" smtClean="0"/>
              <a:t>MICROABRASION</a:t>
            </a:r>
            <a:endParaRPr lang="aa-ET" dirty="0"/>
          </a:p>
        </p:txBody>
      </p:sp>
      <p:sp>
        <p:nvSpPr>
          <p:cNvPr id="6" name="Content Placeholder 5">
            <a:extLst>
              <a:ext uri="{FF2B5EF4-FFF2-40B4-BE49-F238E27FC236}">
                <a16:creationId xmlns="" xmlns:a16="http://schemas.microsoft.com/office/drawing/2014/main" id="{59663A04-416D-4263-96C7-2F14684388D5}"/>
              </a:ext>
            </a:extLst>
          </p:cNvPr>
          <p:cNvSpPr>
            <a:spLocks noGrp="1"/>
          </p:cNvSpPr>
          <p:nvPr>
            <p:ph idx="1"/>
          </p:nvPr>
        </p:nvSpPr>
        <p:spPr>
          <a:xfrm>
            <a:off x="545123" y="2336873"/>
            <a:ext cx="10541977" cy="3599316"/>
          </a:xfrm>
        </p:spPr>
        <p:txBody>
          <a:bodyPr/>
          <a:lstStyle/>
          <a:p>
            <a:pPr marL="0" indent="0">
              <a:lnSpc>
                <a:spcPct val="150000"/>
              </a:lnSpc>
              <a:buNone/>
            </a:pPr>
            <a:r>
              <a:rPr lang="en-GB" dirty="0"/>
              <a:t>A procedure in which an abrasive compound (pumice) mixed </a:t>
            </a:r>
            <a:r>
              <a:rPr lang="en-GB" dirty="0" smtClean="0"/>
              <a:t>with  Hydrochloric </a:t>
            </a:r>
            <a:r>
              <a:rPr lang="en-GB" dirty="0"/>
              <a:t>acid is applied to the surface of teeth to remove a small amount of dental tissue.</a:t>
            </a:r>
            <a:endParaRPr lang="aa-ET" dirty="0"/>
          </a:p>
        </p:txBody>
      </p:sp>
    </p:spTree>
    <p:extLst>
      <p:ext uri="{BB962C8B-B14F-4D97-AF65-F5344CB8AC3E}">
        <p14:creationId xmlns:p14="http://schemas.microsoft.com/office/powerpoint/2010/main" val="3578347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MICROABRASION TECHNIQUE</a:t>
            </a:r>
            <a:endParaRPr lang="en-US" dirty="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dirty="0">
                <a:cs typeface="Times New Roman" pitchFamily="18" charset="0"/>
              </a:rPr>
              <a:t>Controlled method of removing surface enamel</a:t>
            </a:r>
          </a:p>
          <a:p>
            <a:pPr>
              <a:lnSpc>
                <a:spcPct val="150000"/>
              </a:lnSpc>
            </a:pPr>
            <a:r>
              <a:rPr lang="en-US" dirty="0">
                <a:cs typeface="Times New Roman" pitchFamily="18" charset="0"/>
              </a:rPr>
              <a:t>To improve discoloration limited to outer enamel layer.</a:t>
            </a:r>
          </a:p>
          <a:p>
            <a:pPr>
              <a:lnSpc>
                <a:spcPct val="150000"/>
              </a:lnSpc>
            </a:pPr>
            <a:r>
              <a:rPr lang="en-US" dirty="0">
                <a:cs typeface="Times New Roman" pitchFamily="18" charset="0"/>
              </a:rPr>
              <a:t>It is achieved by a combination of abrasion and erosion ⎯ the term '</a:t>
            </a:r>
            <a:r>
              <a:rPr lang="en-US" dirty="0" err="1">
                <a:cs typeface="Times New Roman" pitchFamily="18" charset="0"/>
              </a:rPr>
              <a:t>abrosion</a:t>
            </a:r>
            <a:r>
              <a:rPr lang="en-US" dirty="0">
                <a:cs typeface="Times New Roman" pitchFamily="18" charset="0"/>
              </a:rPr>
              <a:t>' is sometimes used.</a:t>
            </a:r>
          </a:p>
        </p:txBody>
      </p:sp>
    </p:spTree>
    <p:extLst>
      <p:ext uri="{BB962C8B-B14F-4D97-AF65-F5344CB8AC3E}">
        <p14:creationId xmlns:p14="http://schemas.microsoft.com/office/powerpoint/2010/main" val="71825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rebuchet MS" panose="020B0603020202020204" pitchFamily="34" charset="0"/>
                <a:cs typeface="Times New Roman" pitchFamily="18" charset="0"/>
              </a:rPr>
              <a:t>M</a:t>
            </a:r>
            <a:r>
              <a:rPr lang="en-US" dirty="0" err="1" smtClean="0">
                <a:latin typeface="Trebuchet MS" panose="020B0603020202020204" pitchFamily="34" charset="0"/>
                <a:cs typeface="Times New Roman" pitchFamily="18" charset="0"/>
              </a:rPr>
              <a:t>icroabrasion</a:t>
            </a:r>
            <a:r>
              <a:rPr lang="en-US" dirty="0" smtClean="0">
                <a:latin typeface="Trebuchet MS" panose="020B0603020202020204" pitchFamily="34" charset="0"/>
                <a:cs typeface="Times New Roman" pitchFamily="18" charset="0"/>
              </a:rPr>
              <a:t> </a:t>
            </a:r>
            <a:r>
              <a:rPr lang="en-US" dirty="0">
                <a:latin typeface="Trebuchet MS" panose="020B0603020202020204" pitchFamily="34" charset="0"/>
                <a:cs typeface="Times New Roman" pitchFamily="18" charset="0"/>
              </a:rPr>
              <a:t>technique</a:t>
            </a:r>
          </a:p>
        </p:txBody>
      </p:sp>
      <p:sp>
        <p:nvSpPr>
          <p:cNvPr id="3" name="Content Placeholder 2"/>
          <p:cNvSpPr>
            <a:spLocks noGrp="1"/>
          </p:cNvSpPr>
          <p:nvPr>
            <p:ph idx="1"/>
          </p:nvPr>
        </p:nvSpPr>
        <p:spPr/>
        <p:txBody>
          <a:bodyPr/>
          <a:lstStyle/>
          <a:p>
            <a:pPr>
              <a:lnSpc>
                <a:spcPct val="150000"/>
              </a:lnSpc>
            </a:pPr>
            <a:r>
              <a:rPr lang="en-US" dirty="0">
                <a:latin typeface="Trebuchet MS" panose="020B0603020202020204" pitchFamily="34" charset="0"/>
                <a:cs typeface="Times New Roman" pitchFamily="18" charset="0"/>
              </a:rPr>
              <a:t>No more than 100 um of enamel are removed</a:t>
            </a:r>
          </a:p>
          <a:p>
            <a:pPr>
              <a:lnSpc>
                <a:spcPct val="150000"/>
              </a:lnSpc>
            </a:pPr>
            <a:r>
              <a:rPr lang="en-US" dirty="0">
                <a:latin typeface="Trebuchet MS" panose="020B0603020202020204" pitchFamily="34" charset="0"/>
                <a:cs typeface="Times New Roman" pitchFamily="18" charset="0"/>
              </a:rPr>
              <a:t>Too much enamel removal is potentially damaging to the pulp</a:t>
            </a:r>
          </a:p>
          <a:p>
            <a:pPr>
              <a:lnSpc>
                <a:spcPct val="150000"/>
              </a:lnSpc>
            </a:pPr>
            <a:r>
              <a:rPr lang="en-US" dirty="0">
                <a:latin typeface="Trebuchet MS" panose="020B0603020202020204" pitchFamily="34" charset="0"/>
                <a:cs typeface="Times New Roman" pitchFamily="18" charset="0"/>
              </a:rPr>
              <a:t>And cosmetically the underlying dentine </a:t>
            </a:r>
            <a:r>
              <a:rPr lang="en-US" dirty="0" err="1">
                <a:latin typeface="Trebuchet MS" panose="020B0603020202020204" pitchFamily="34" charset="0"/>
                <a:cs typeface="Times New Roman" pitchFamily="18" charset="0"/>
              </a:rPr>
              <a:t>colour</a:t>
            </a:r>
            <a:r>
              <a:rPr lang="en-US" dirty="0">
                <a:latin typeface="Trebuchet MS" panose="020B0603020202020204" pitchFamily="34" charset="0"/>
                <a:cs typeface="Times New Roman" pitchFamily="18" charset="0"/>
              </a:rPr>
              <a:t> will become more evident.</a:t>
            </a:r>
          </a:p>
        </p:txBody>
      </p:sp>
    </p:spTree>
    <p:extLst>
      <p:ext uri="{BB962C8B-B14F-4D97-AF65-F5344CB8AC3E}">
        <p14:creationId xmlns:p14="http://schemas.microsoft.com/office/powerpoint/2010/main" val="56111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cs typeface="Times New Roman" pitchFamily="18" charset="0"/>
              </a:rPr>
              <a:t>Indications</a:t>
            </a:r>
          </a:p>
        </p:txBody>
      </p:sp>
      <p:sp>
        <p:nvSpPr>
          <p:cNvPr id="3" name="Content Placeholder 2"/>
          <p:cNvSpPr>
            <a:spLocks noGrp="1"/>
          </p:cNvSpPr>
          <p:nvPr>
            <p:ph idx="1"/>
          </p:nvPr>
        </p:nvSpPr>
        <p:spPr/>
        <p:txBody>
          <a:bodyPr>
            <a:normAutofit fontScale="85000" lnSpcReduction="20000"/>
          </a:bodyPr>
          <a:lstStyle/>
          <a:p>
            <a:pPr marL="0" indent="0">
              <a:lnSpc>
                <a:spcPct val="150000"/>
              </a:lnSpc>
              <a:buNone/>
            </a:pPr>
            <a:r>
              <a:rPr lang="en-US" sz="2800" dirty="0">
                <a:latin typeface="Trebuchet MS" panose="020B0603020202020204" pitchFamily="34" charset="0"/>
                <a:cs typeface="Times New Roman" pitchFamily="18" charset="0"/>
              </a:rPr>
              <a:t>1) Fluorosis</a:t>
            </a:r>
          </a:p>
          <a:p>
            <a:pPr marL="0" indent="0">
              <a:lnSpc>
                <a:spcPct val="150000"/>
              </a:lnSpc>
              <a:buNone/>
            </a:pPr>
            <a:r>
              <a:rPr lang="en-US" sz="2800" dirty="0">
                <a:latin typeface="Trebuchet MS" panose="020B0603020202020204" pitchFamily="34" charset="0"/>
                <a:cs typeface="Times New Roman" pitchFamily="18" charset="0"/>
              </a:rPr>
              <a:t>2) Idiopathic speckling</a:t>
            </a:r>
          </a:p>
          <a:p>
            <a:pPr marL="0" indent="0">
              <a:lnSpc>
                <a:spcPct val="150000"/>
              </a:lnSpc>
              <a:buNone/>
            </a:pPr>
            <a:r>
              <a:rPr lang="en-US" sz="2800" dirty="0">
                <a:latin typeface="Trebuchet MS" panose="020B0603020202020204" pitchFamily="34" charset="0"/>
                <a:cs typeface="Times New Roman" pitchFamily="18" charset="0"/>
              </a:rPr>
              <a:t>3) </a:t>
            </a:r>
            <a:r>
              <a:rPr lang="en-US" sz="2800" dirty="0" err="1">
                <a:latin typeface="Trebuchet MS" panose="020B0603020202020204" pitchFamily="34" charset="0"/>
                <a:cs typeface="Times New Roman" pitchFamily="18" charset="0"/>
              </a:rPr>
              <a:t>Postorthodontic</a:t>
            </a:r>
            <a:r>
              <a:rPr lang="en-US" sz="2800" dirty="0">
                <a:latin typeface="Trebuchet MS" panose="020B0603020202020204" pitchFamily="34" charset="0"/>
                <a:cs typeface="Times New Roman" pitchFamily="18" charset="0"/>
              </a:rPr>
              <a:t> treatment demineralization</a:t>
            </a:r>
          </a:p>
          <a:p>
            <a:pPr marL="0" indent="0">
              <a:lnSpc>
                <a:spcPct val="150000"/>
              </a:lnSpc>
              <a:buNone/>
            </a:pPr>
            <a:r>
              <a:rPr lang="en-US" sz="2800" dirty="0">
                <a:latin typeface="Trebuchet MS" panose="020B0603020202020204" pitchFamily="34" charset="0"/>
                <a:cs typeface="Times New Roman" pitchFamily="18" charset="0"/>
              </a:rPr>
              <a:t>4) Prior to veneer placement for well-demarcated stains</a:t>
            </a:r>
          </a:p>
          <a:p>
            <a:pPr marL="0" indent="0">
              <a:lnSpc>
                <a:spcPct val="150000"/>
              </a:lnSpc>
              <a:buNone/>
            </a:pPr>
            <a:r>
              <a:rPr lang="en-US" sz="2800" dirty="0">
                <a:latin typeface="Trebuchet MS" panose="020B0603020202020204" pitchFamily="34" charset="0"/>
                <a:cs typeface="Times New Roman" pitchFamily="18" charset="0"/>
              </a:rPr>
              <a:t>5) White/brown surface staining, e.g. secondary to primary predecessor infection or trauma (Turner teeth) </a:t>
            </a:r>
          </a:p>
        </p:txBody>
      </p:sp>
    </p:spTree>
    <p:extLst>
      <p:ext uri="{BB962C8B-B14F-4D97-AF65-F5344CB8AC3E}">
        <p14:creationId xmlns:p14="http://schemas.microsoft.com/office/powerpoint/2010/main" val="247787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clean kit for extrinsic stain.</a:t>
            </a:r>
            <a:endParaRPr lang="en-US" dirty="0"/>
          </a:p>
        </p:txBody>
      </p:sp>
      <p:sp>
        <p:nvSpPr>
          <p:cNvPr id="3" name="Content Placeholder 2"/>
          <p:cNvSpPr>
            <a:spLocks noGrp="1"/>
          </p:cNvSpPr>
          <p:nvPr>
            <p:ph idx="1"/>
          </p:nvPr>
        </p:nvSpPr>
        <p:spPr/>
        <p:txBody>
          <a:bodyPr/>
          <a:lstStyle/>
          <a:p>
            <a:r>
              <a:rPr lang="en-US" dirty="0" smtClean="0"/>
              <a:t>It consists of </a:t>
            </a:r>
            <a:endParaRPr lang="en-US" dirty="0"/>
          </a:p>
          <a:p>
            <a:pPr>
              <a:buNone/>
            </a:pPr>
            <a:r>
              <a:rPr lang="en-US" sz="3200" dirty="0"/>
              <a:t>1- 10% hydrogen peroxide gel.</a:t>
            </a:r>
          </a:p>
          <a:p>
            <a:pPr>
              <a:buNone/>
            </a:pPr>
            <a:r>
              <a:rPr lang="en-US" sz="3200" dirty="0"/>
              <a:t>2- Dilute hydrochloric acid gel.</a:t>
            </a:r>
          </a:p>
          <a:p>
            <a:pPr>
              <a:buNone/>
            </a:pPr>
            <a:r>
              <a:rPr lang="en-US" sz="3200" dirty="0"/>
              <a:t>3- Concentrated hydrochloric acid gel.</a:t>
            </a:r>
          </a:p>
          <a:p>
            <a:pPr>
              <a:buNone/>
            </a:pPr>
            <a:r>
              <a:rPr lang="en-US" sz="3200" dirty="0"/>
              <a:t>4- Neutralizing gel.</a:t>
            </a:r>
          </a:p>
          <a:p>
            <a:pPr>
              <a:buNone/>
            </a:pPr>
            <a:r>
              <a:rPr lang="en-US" sz="3200" dirty="0"/>
              <a:t>5- Polishing paste containing fluoride.</a:t>
            </a:r>
          </a:p>
          <a:p>
            <a:pPr>
              <a:buNone/>
            </a:pPr>
            <a:endParaRPr lang="en-US" dirty="0"/>
          </a:p>
          <a:p>
            <a:endParaRPr lang="en-US" dirty="0"/>
          </a:p>
        </p:txBody>
      </p:sp>
    </p:spTree>
    <p:extLst>
      <p:ext uri="{BB962C8B-B14F-4D97-AF65-F5344CB8AC3E}">
        <p14:creationId xmlns:p14="http://schemas.microsoft.com/office/powerpoint/2010/main" val="988476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rebuchet MS" panose="020B0603020202020204" pitchFamily="34" charset="0"/>
                <a:cs typeface="Times New Roman" pitchFamily="18" charset="0"/>
              </a:rPr>
              <a:t> </a:t>
            </a:r>
            <a:r>
              <a:rPr lang="en-US" dirty="0">
                <a:latin typeface="Trebuchet MS" panose="020B0603020202020204" pitchFamily="34" charset="0"/>
                <a:cs typeface="Times New Roman" pitchFamily="18" charset="0"/>
              </a:rPr>
              <a:t>Technique</a:t>
            </a:r>
            <a:r>
              <a:rPr lang="en-US" dirty="0"/>
              <a:t> for extrinsic stains</a:t>
            </a:r>
          </a:p>
        </p:txBody>
      </p:sp>
      <p:sp>
        <p:nvSpPr>
          <p:cNvPr id="3" name="Content Placeholder 2"/>
          <p:cNvSpPr>
            <a:spLocks noGrp="1"/>
          </p:cNvSpPr>
          <p:nvPr>
            <p:ph idx="1"/>
          </p:nvPr>
        </p:nvSpPr>
        <p:spPr/>
        <p:txBody>
          <a:bodyPr/>
          <a:lstStyle/>
          <a:p>
            <a:r>
              <a:rPr lang="en-US" dirty="0"/>
              <a:t>Gingiva are well protected before </a:t>
            </a:r>
            <a:r>
              <a:rPr lang="en-US" dirty="0" err="1"/>
              <a:t>microabrasion</a:t>
            </a:r>
            <a:r>
              <a:rPr lang="en-US" dirty="0"/>
              <a:t>.</a:t>
            </a:r>
          </a:p>
          <a:p>
            <a:r>
              <a:rPr lang="en-US" dirty="0"/>
              <a:t>Mixture consisting of dilute hydrochloric acid, 10% hydrogen peroxide and abrasive is used.</a:t>
            </a:r>
          </a:p>
          <a:p>
            <a:r>
              <a:rPr lang="en-US" dirty="0"/>
              <a:t>It is applied with rubber cup for 5 sec at a time followed by rinsing with water.</a:t>
            </a:r>
          </a:p>
          <a:p>
            <a:r>
              <a:rPr lang="en-US" dirty="0"/>
              <a:t>Sodium bicarbonate gel is then applied to gingiva and teeth to neutralize the acid action.</a:t>
            </a:r>
          </a:p>
          <a:p>
            <a:r>
              <a:rPr lang="en-US" dirty="0"/>
              <a:t>Micro abrasion is always followed by polishing of teeth with fluoride containing paste.</a:t>
            </a:r>
          </a:p>
          <a:p>
            <a:endParaRPr lang="en-US" dirty="0"/>
          </a:p>
        </p:txBody>
      </p:sp>
    </p:spTree>
    <p:extLst>
      <p:ext uri="{BB962C8B-B14F-4D97-AF65-F5344CB8AC3E}">
        <p14:creationId xmlns:p14="http://schemas.microsoft.com/office/powerpoint/2010/main" val="3326281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Microabrasion</a:t>
            </a:r>
            <a:r>
              <a:rPr lang="en-US" dirty="0" smtClean="0"/>
              <a:t> for Intrinsic stain</a:t>
            </a:r>
            <a:endParaRPr lang="en-US" dirty="0">
              <a:latin typeface="Trebuchet MS" panose="020B0603020202020204" pitchFamily="34" charset="0"/>
              <a:cs typeface="Times New Roman" pitchFamily="18" charset="0"/>
            </a:endParaRPr>
          </a:p>
        </p:txBody>
      </p:sp>
      <p:sp>
        <p:nvSpPr>
          <p:cNvPr id="3" name="Content Placeholder 2"/>
          <p:cNvSpPr>
            <a:spLocks noGrp="1"/>
          </p:cNvSpPr>
          <p:nvPr>
            <p:ph idx="1"/>
          </p:nvPr>
        </p:nvSpPr>
        <p:spPr>
          <a:xfrm>
            <a:off x="324465" y="2094271"/>
            <a:ext cx="10825123" cy="3989402"/>
          </a:xfrm>
        </p:spPr>
        <p:txBody>
          <a:bodyPr>
            <a:noAutofit/>
          </a:bodyPr>
          <a:lstStyle/>
          <a:p>
            <a:pPr marL="0" indent="0">
              <a:buNone/>
            </a:pPr>
            <a:r>
              <a:rPr lang="en-US" sz="2800" dirty="0">
                <a:latin typeface="Trebuchet MS" panose="020B0603020202020204" pitchFamily="34" charset="0"/>
                <a:cs typeface="Times New Roman" pitchFamily="18" charset="0"/>
              </a:rPr>
              <a:t>Armamentarium</a:t>
            </a:r>
            <a:endParaRPr lang="en-US" sz="2800" dirty="0" smtClean="0">
              <a:latin typeface="Trebuchet MS" panose="020B0603020202020204" pitchFamily="34" charset="0"/>
              <a:cs typeface="Times New Roman" pitchFamily="18" charset="0"/>
            </a:endParaRPr>
          </a:p>
          <a:p>
            <a:pPr marL="457200" indent="-457200">
              <a:buAutoNum type="arabicParenR"/>
            </a:pPr>
            <a:r>
              <a:rPr lang="en-US" sz="2800" dirty="0" smtClean="0">
                <a:latin typeface="Trebuchet MS" panose="020B0603020202020204" pitchFamily="34" charset="0"/>
                <a:cs typeface="Times New Roman" pitchFamily="18" charset="0"/>
              </a:rPr>
              <a:t>Rubber </a:t>
            </a:r>
            <a:r>
              <a:rPr lang="en-US" sz="2800" dirty="0">
                <a:latin typeface="Trebuchet MS" panose="020B0603020202020204" pitchFamily="34" charset="0"/>
                <a:cs typeface="Times New Roman" pitchFamily="18" charset="0"/>
              </a:rPr>
              <a:t>Dam</a:t>
            </a:r>
          </a:p>
          <a:p>
            <a:pPr marL="457200" indent="-457200">
              <a:buAutoNum type="arabicParenR"/>
            </a:pPr>
            <a:r>
              <a:rPr lang="en-US" sz="2800" dirty="0">
                <a:latin typeface="Trebuchet MS" panose="020B0603020202020204" pitchFamily="34" charset="0"/>
                <a:cs typeface="Times New Roman" pitchFamily="18" charset="0"/>
              </a:rPr>
              <a:t>18 % Hydrochloric Acid (</a:t>
            </a:r>
            <a:r>
              <a:rPr lang="en-US" sz="2800" dirty="0" err="1">
                <a:latin typeface="Trebuchet MS" panose="020B0603020202020204" pitchFamily="34" charset="0"/>
                <a:cs typeface="Times New Roman" pitchFamily="18" charset="0"/>
              </a:rPr>
              <a:t>HCl</a:t>
            </a:r>
            <a:r>
              <a:rPr lang="en-US" sz="2800" dirty="0">
                <a:latin typeface="Trebuchet MS" panose="020B0603020202020204" pitchFamily="34" charset="0"/>
                <a:cs typeface="Times New Roman" pitchFamily="18" charset="0"/>
              </a:rPr>
              <a:t>)</a:t>
            </a:r>
          </a:p>
          <a:p>
            <a:pPr marL="457200" indent="-457200">
              <a:buAutoNum type="arabicParenR"/>
            </a:pPr>
            <a:r>
              <a:rPr lang="en-US" sz="2800" dirty="0">
                <a:latin typeface="Trebuchet MS" panose="020B0603020202020204" pitchFamily="34" charset="0"/>
                <a:cs typeface="Times New Roman" pitchFamily="18" charset="0"/>
              </a:rPr>
              <a:t>Pumice Powder</a:t>
            </a:r>
          </a:p>
          <a:p>
            <a:pPr marL="457200" indent="-457200">
              <a:buAutoNum type="arabicParenR"/>
            </a:pPr>
            <a:r>
              <a:rPr lang="en-US" sz="2800" dirty="0">
                <a:latin typeface="Trebuchet MS" panose="020B0603020202020204" pitchFamily="34" charset="0"/>
                <a:cs typeface="Times New Roman" pitchFamily="18" charset="0"/>
              </a:rPr>
              <a:t>Bicarbonate of soda/water</a:t>
            </a:r>
          </a:p>
          <a:p>
            <a:pPr marL="457200" indent="-457200">
              <a:buAutoNum type="arabicParenR"/>
            </a:pPr>
            <a:r>
              <a:rPr lang="en-US" sz="2800" dirty="0">
                <a:latin typeface="Trebuchet MS" panose="020B0603020202020204" pitchFamily="34" charset="0"/>
                <a:cs typeface="Times New Roman" pitchFamily="18" charset="0"/>
              </a:rPr>
              <a:t>Rubber Prophylaxis cup</a:t>
            </a:r>
          </a:p>
          <a:p>
            <a:pPr marL="457200" indent="-457200">
              <a:buAutoNum type="arabicParenR"/>
            </a:pPr>
            <a:r>
              <a:rPr lang="en-US" sz="2800" dirty="0">
                <a:latin typeface="Trebuchet MS" panose="020B0603020202020204" pitchFamily="34" charset="0"/>
                <a:cs typeface="Times New Roman" pitchFamily="18" charset="0"/>
              </a:rPr>
              <a:t>Fluoride drops</a:t>
            </a:r>
          </a:p>
          <a:p>
            <a:pPr marL="457200" indent="-457200">
              <a:buAutoNum type="arabicParenR"/>
            </a:pPr>
            <a:r>
              <a:rPr lang="en-US" sz="2800" dirty="0">
                <a:latin typeface="Trebuchet MS" panose="020B0603020202020204" pitchFamily="34" charset="0"/>
                <a:cs typeface="Times New Roman" pitchFamily="18" charset="0"/>
              </a:rPr>
              <a:t>Fluoridated Toothpaste</a:t>
            </a:r>
          </a:p>
          <a:p>
            <a:pPr marL="457200" indent="-457200">
              <a:buAutoNum type="arabicParenR"/>
            </a:pPr>
            <a:r>
              <a:rPr lang="en-US" sz="2800" dirty="0" err="1">
                <a:latin typeface="Trebuchet MS" panose="020B0603020202020204" pitchFamily="34" charset="0"/>
                <a:cs typeface="Times New Roman" pitchFamily="18" charset="0"/>
              </a:rPr>
              <a:t>Soflex</a:t>
            </a:r>
            <a:r>
              <a:rPr lang="en-US" sz="2800" dirty="0">
                <a:latin typeface="Trebuchet MS" panose="020B0603020202020204" pitchFamily="34" charset="0"/>
                <a:cs typeface="Times New Roman" pitchFamily="18" charset="0"/>
              </a:rPr>
              <a:t> Discs (3M)</a:t>
            </a:r>
          </a:p>
        </p:txBody>
      </p:sp>
    </p:spTree>
    <p:extLst>
      <p:ext uri="{BB962C8B-B14F-4D97-AF65-F5344CB8AC3E}">
        <p14:creationId xmlns:p14="http://schemas.microsoft.com/office/powerpoint/2010/main" val="420469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Discoloration</a:t>
            </a:r>
          </a:p>
        </p:txBody>
      </p:sp>
      <p:sp>
        <p:nvSpPr>
          <p:cNvPr id="3" name="Content Placeholder 2"/>
          <p:cNvSpPr>
            <a:spLocks noGrp="1"/>
          </p:cNvSpPr>
          <p:nvPr>
            <p:ph idx="1"/>
          </p:nvPr>
        </p:nvSpPr>
        <p:spPr/>
        <p:txBody>
          <a:bodyPr/>
          <a:lstStyle/>
          <a:p>
            <a:pPr marL="0" indent="0">
              <a:lnSpc>
                <a:spcPct val="200000"/>
              </a:lnSpc>
              <a:buNone/>
            </a:pPr>
            <a:r>
              <a:rPr lang="en-US" dirty="0"/>
              <a:t>Stains on the external surfaces of teeth (referred to as extrinsic discolorations) are common and may be the result of numerous causes.</a:t>
            </a:r>
          </a:p>
        </p:txBody>
      </p:sp>
    </p:spTree>
    <p:extLst>
      <p:ext uri="{BB962C8B-B14F-4D97-AF65-F5344CB8AC3E}">
        <p14:creationId xmlns:p14="http://schemas.microsoft.com/office/powerpoint/2010/main" val="3248581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679086"/>
            <a:ext cx="9613861" cy="1080938"/>
          </a:xfrm>
        </p:spPr>
        <p:txBody>
          <a:bodyPr/>
          <a:lstStyle/>
          <a:p>
            <a:r>
              <a:rPr lang="en-US" dirty="0">
                <a:latin typeface="Trebuchet MS" panose="020B0603020202020204" pitchFamily="34" charset="0"/>
                <a:cs typeface="Times New Roman" pitchFamily="18" charset="0"/>
              </a:rPr>
              <a:t>Technique</a:t>
            </a:r>
            <a:r>
              <a:rPr lang="en-US" dirty="0"/>
              <a:t> for </a:t>
            </a:r>
            <a:r>
              <a:rPr lang="en-US" dirty="0" smtClean="0"/>
              <a:t>Intrinsic </a:t>
            </a:r>
            <a:r>
              <a:rPr lang="en-US" dirty="0"/>
              <a:t>stains</a:t>
            </a:r>
            <a:endParaRPr lang="en-US" dirty="0">
              <a:latin typeface="Trebuchet MS" panose="020B0603020202020204" pitchFamily="34"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lgn="just">
              <a:lnSpc>
                <a:spcPct val="150000"/>
              </a:lnSpc>
              <a:buFont typeface="+mj-lt"/>
              <a:buAutoNum type="arabicPeriod"/>
            </a:pPr>
            <a:r>
              <a:rPr lang="en-US" dirty="0">
                <a:latin typeface="Trebuchet MS" panose="020B0603020202020204" pitchFamily="34" charset="0"/>
                <a:cs typeface="Times New Roman" pitchFamily="18" charset="0"/>
              </a:rPr>
              <a:t>Vitality tests, radiographs and photographs</a:t>
            </a:r>
          </a:p>
          <a:p>
            <a:pPr marL="514350" indent="-514350" algn="just">
              <a:lnSpc>
                <a:spcPct val="150000"/>
              </a:lnSpc>
              <a:buFont typeface="+mj-lt"/>
              <a:buAutoNum type="arabicPeriod"/>
            </a:pPr>
            <a:r>
              <a:rPr lang="en-US" dirty="0">
                <a:latin typeface="Trebuchet MS" panose="020B0603020202020204" pitchFamily="34" charset="0"/>
                <a:cs typeface="Times New Roman" pitchFamily="18" charset="0"/>
              </a:rPr>
              <a:t>Clean, with pumice and water, wash, and dry.</a:t>
            </a:r>
          </a:p>
          <a:p>
            <a:pPr marL="0" indent="0" algn="just">
              <a:lnSpc>
                <a:spcPct val="150000"/>
              </a:lnSpc>
              <a:buNone/>
            </a:pPr>
            <a:r>
              <a:rPr lang="en-US" dirty="0">
                <a:latin typeface="Trebuchet MS" panose="020B0603020202020204" pitchFamily="34" charset="0"/>
                <a:cs typeface="Times New Roman" pitchFamily="18" charset="0"/>
              </a:rPr>
              <a:t>3.   </a:t>
            </a:r>
            <a:r>
              <a:rPr lang="en-US" dirty="0" smtClean="0">
                <a:latin typeface="Trebuchet MS" panose="020B0603020202020204" pitchFamily="34" charset="0"/>
                <a:cs typeface="Times New Roman" pitchFamily="18" charset="0"/>
              </a:rPr>
              <a:t> Isolate </a:t>
            </a:r>
            <a:r>
              <a:rPr lang="en-US" dirty="0">
                <a:latin typeface="Trebuchet MS" panose="020B0603020202020204" pitchFamily="34" charset="0"/>
                <a:cs typeface="Times New Roman" pitchFamily="18" charset="0"/>
              </a:rPr>
              <a:t>the </a:t>
            </a:r>
            <a:r>
              <a:rPr lang="en-US" dirty="0" smtClean="0">
                <a:latin typeface="Trebuchet MS" panose="020B0603020202020204" pitchFamily="34" charset="0"/>
                <a:cs typeface="Times New Roman" pitchFamily="18" charset="0"/>
              </a:rPr>
              <a:t>teeth with </a:t>
            </a:r>
            <a:r>
              <a:rPr lang="en-US" dirty="0">
                <a:latin typeface="Trebuchet MS" panose="020B0603020202020204" pitchFamily="34" charset="0"/>
                <a:cs typeface="Times New Roman" pitchFamily="18" charset="0"/>
              </a:rPr>
              <a:t>rubber dam.</a:t>
            </a:r>
          </a:p>
          <a:p>
            <a:pPr marL="514350" indent="-514350" algn="just">
              <a:lnSpc>
                <a:spcPct val="150000"/>
              </a:lnSpc>
              <a:buFont typeface="+mj-lt"/>
              <a:buAutoNum type="arabicPeriod" startAt="4"/>
            </a:pPr>
            <a:r>
              <a:rPr lang="en-US" dirty="0">
                <a:latin typeface="Trebuchet MS" panose="020B0603020202020204" pitchFamily="34" charset="0"/>
                <a:cs typeface="Times New Roman" pitchFamily="18" charset="0"/>
              </a:rPr>
              <a:t>Place a mixture of sodium bicarbonate and water on the dam behind the teeth, as protection in case of spillage</a:t>
            </a:r>
            <a:r>
              <a:rPr lang="en-US" dirty="0" smtClean="0">
                <a:latin typeface="Trebuchet MS" panose="020B0603020202020204" pitchFamily="34" charset="0"/>
                <a:cs typeface="Times New Roman" pitchFamily="18" charset="0"/>
              </a:rPr>
              <a:t>.</a:t>
            </a:r>
            <a:endParaRPr lang="en-US" dirty="0">
              <a:latin typeface="Trebuchet MS" panose="020B0603020202020204" pitchFamily="34" charset="0"/>
              <a:cs typeface="Times New Roman" pitchFamily="18" charset="0"/>
            </a:endParaRPr>
          </a:p>
        </p:txBody>
      </p:sp>
    </p:spTree>
    <p:extLst>
      <p:ext uri="{BB962C8B-B14F-4D97-AF65-F5344CB8AC3E}">
        <p14:creationId xmlns:p14="http://schemas.microsoft.com/office/powerpoint/2010/main" val="2826653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8373" y="1917290"/>
            <a:ext cx="5661485" cy="4940710"/>
          </a:xfrm>
        </p:spPr>
      </p:pic>
      <p:pic>
        <p:nvPicPr>
          <p:cNvPr id="5" name="Picture 2" descr="http://www.dentalaegis.com/content/CCED/img/2010/01/CCED0110_fig6.jpg"/>
          <p:cNvPicPr>
            <a:picLocks noChangeAspect="1" noChangeArrowheads="1"/>
          </p:cNvPicPr>
          <p:nvPr/>
        </p:nvPicPr>
        <p:blipFill>
          <a:blip r:embed="rId3"/>
          <a:srcRect/>
          <a:stretch>
            <a:fillRect/>
          </a:stretch>
        </p:blipFill>
        <p:spPr bwMode="auto">
          <a:xfrm>
            <a:off x="6400777" y="1330325"/>
            <a:ext cx="3834887" cy="2514601"/>
          </a:xfrm>
          <a:prstGeom prst="rect">
            <a:avLst/>
          </a:prstGeom>
          <a:noFill/>
        </p:spPr>
      </p:pic>
      <p:pic>
        <p:nvPicPr>
          <p:cNvPr id="6" name="Picture 5" descr="http://www.smilesbydesign.info/images/restore_microabrasion1.jpg"/>
          <p:cNvPicPr>
            <a:picLocks noChangeAspect="1" noChangeArrowheads="1"/>
          </p:cNvPicPr>
          <p:nvPr/>
        </p:nvPicPr>
        <p:blipFill>
          <a:blip r:embed="rId4"/>
          <a:srcRect/>
          <a:stretch>
            <a:fillRect/>
          </a:stretch>
        </p:blipFill>
        <p:spPr bwMode="auto">
          <a:xfrm>
            <a:off x="6400777" y="3844926"/>
            <a:ext cx="3834822" cy="3013074"/>
          </a:xfrm>
          <a:prstGeom prst="rect">
            <a:avLst/>
          </a:prstGeom>
          <a:noFill/>
        </p:spPr>
      </p:pic>
    </p:spTree>
    <p:extLst>
      <p:ext uri="{BB962C8B-B14F-4D97-AF65-F5344CB8AC3E}">
        <p14:creationId xmlns:p14="http://schemas.microsoft.com/office/powerpoint/2010/main" val="9664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603020202020204" pitchFamily="34" charset="0"/>
                <a:cs typeface="Times New Roman" pitchFamily="18" charset="0"/>
              </a:rPr>
              <a:t>Technique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Trebuchet MS" panose="020B0603020202020204" pitchFamily="34" charset="0"/>
                <a:cs typeface="Times New Roman" pitchFamily="18" charset="0"/>
              </a:rPr>
              <a:t>5</a:t>
            </a:r>
            <a:r>
              <a:rPr lang="en-US" dirty="0" smtClean="0">
                <a:latin typeface="Trebuchet MS" panose="020B0603020202020204" pitchFamily="34" charset="0"/>
                <a:cs typeface="Times New Roman" pitchFamily="18" charset="0"/>
              </a:rPr>
              <a:t>. </a:t>
            </a:r>
            <a:r>
              <a:rPr lang="en-US" dirty="0">
                <a:latin typeface="Trebuchet MS" panose="020B0603020202020204" pitchFamily="34" charset="0"/>
                <a:cs typeface="Times New Roman" pitchFamily="18" charset="0"/>
              </a:rPr>
              <a:t>Mix 18% hydrochloric acid with pumice into a slurry and apply on</a:t>
            </a:r>
          </a:p>
          <a:p>
            <a:pPr marL="0" indent="0">
              <a:buNone/>
            </a:pPr>
            <a:r>
              <a:rPr lang="en-US" dirty="0">
                <a:latin typeface="Trebuchet MS" panose="020B0603020202020204" pitchFamily="34" charset="0"/>
                <a:cs typeface="Times New Roman" pitchFamily="18" charset="0"/>
              </a:rPr>
              <a:t>    labial </a:t>
            </a:r>
            <a:r>
              <a:rPr lang="en-US" dirty="0" smtClean="0">
                <a:latin typeface="Trebuchet MS" panose="020B0603020202020204" pitchFamily="34" charset="0"/>
                <a:cs typeface="Times New Roman" pitchFamily="18" charset="0"/>
              </a:rPr>
              <a:t> </a:t>
            </a:r>
            <a:r>
              <a:rPr lang="en-US" dirty="0">
                <a:latin typeface="Trebuchet MS" panose="020B0603020202020204" pitchFamily="34" charset="0"/>
                <a:cs typeface="Times New Roman" pitchFamily="18" charset="0"/>
              </a:rPr>
              <a:t>surface  of teeth with rubber cup rotating for 5 sec. </a:t>
            </a:r>
          </a:p>
          <a:p>
            <a:pPr marL="0" indent="0">
              <a:buNone/>
            </a:pPr>
            <a:r>
              <a:rPr lang="en-US" dirty="0">
                <a:latin typeface="Trebuchet MS" panose="020B0603020202020204" pitchFamily="34" charset="0"/>
                <a:cs typeface="Times New Roman" pitchFamily="18" charset="0"/>
              </a:rPr>
              <a:t>6. </a:t>
            </a:r>
            <a:r>
              <a:rPr lang="en-US" dirty="0" smtClean="0">
                <a:latin typeface="Trebuchet MS" panose="020B0603020202020204" pitchFamily="34" charset="0"/>
                <a:cs typeface="Times New Roman" pitchFamily="18" charset="0"/>
              </a:rPr>
              <a:t> Wash </a:t>
            </a:r>
            <a:r>
              <a:rPr lang="en-US" dirty="0">
                <a:latin typeface="Trebuchet MS" panose="020B0603020202020204" pitchFamily="34" charset="0"/>
                <a:cs typeface="Times New Roman" pitchFamily="18" charset="0"/>
              </a:rPr>
              <a:t>for 5 sec.</a:t>
            </a:r>
          </a:p>
          <a:p>
            <a:pPr marL="0" indent="0">
              <a:buNone/>
            </a:pPr>
            <a:r>
              <a:rPr lang="en-US" dirty="0">
                <a:latin typeface="Trebuchet MS" panose="020B0603020202020204" pitchFamily="34" charset="0"/>
                <a:cs typeface="Times New Roman" pitchFamily="18" charset="0"/>
              </a:rPr>
              <a:t>7. </a:t>
            </a:r>
            <a:r>
              <a:rPr lang="en-US" dirty="0" smtClean="0">
                <a:latin typeface="Trebuchet MS" panose="020B0603020202020204" pitchFamily="34" charset="0"/>
                <a:cs typeface="Times New Roman" pitchFamily="18" charset="0"/>
              </a:rPr>
              <a:t> Repeat </a:t>
            </a:r>
            <a:r>
              <a:rPr lang="en-US" dirty="0">
                <a:latin typeface="Trebuchet MS" panose="020B0603020202020204" pitchFamily="34" charset="0"/>
                <a:cs typeface="Times New Roman" pitchFamily="18" charset="0"/>
              </a:rPr>
              <a:t>until stain are reduce </a:t>
            </a:r>
            <a:r>
              <a:rPr lang="en-US" dirty="0" err="1">
                <a:latin typeface="Trebuchet MS" panose="020B0603020202020204" pitchFamily="34" charset="0"/>
                <a:cs typeface="Times New Roman" pitchFamily="18" charset="0"/>
              </a:rPr>
              <a:t>upto</a:t>
            </a:r>
            <a:r>
              <a:rPr lang="en-US" dirty="0">
                <a:latin typeface="Trebuchet MS" panose="020B0603020202020204" pitchFamily="34" charset="0"/>
                <a:cs typeface="Times New Roman" pitchFamily="18" charset="0"/>
              </a:rPr>
              <a:t> maximum of 10 times.</a:t>
            </a:r>
          </a:p>
          <a:p>
            <a:pPr marL="0" indent="0">
              <a:buNone/>
            </a:pPr>
            <a:r>
              <a:rPr lang="en-US" dirty="0" smtClean="0">
                <a:latin typeface="Trebuchet MS" panose="020B0603020202020204" pitchFamily="34" charset="0"/>
                <a:cs typeface="Times New Roman" pitchFamily="18" charset="0"/>
              </a:rPr>
              <a:t>8.  Apply </a:t>
            </a:r>
            <a:r>
              <a:rPr lang="en-US" dirty="0">
                <a:latin typeface="Trebuchet MS" panose="020B0603020202020204" pitchFamily="34" charset="0"/>
                <a:cs typeface="Times New Roman" pitchFamily="18" charset="0"/>
              </a:rPr>
              <a:t>the fluoride drops to the teeth for 3 min</a:t>
            </a:r>
          </a:p>
          <a:p>
            <a:pPr marL="0" indent="0">
              <a:buNone/>
            </a:pPr>
            <a:r>
              <a:rPr lang="en-US" dirty="0">
                <a:latin typeface="Trebuchet MS" panose="020B0603020202020204" pitchFamily="34" charset="0"/>
                <a:cs typeface="Times New Roman" pitchFamily="18" charset="0"/>
              </a:rPr>
              <a:t>9</a:t>
            </a:r>
            <a:r>
              <a:rPr lang="en-US" dirty="0" smtClean="0">
                <a:latin typeface="Trebuchet MS" panose="020B0603020202020204" pitchFamily="34" charset="0"/>
                <a:cs typeface="Times New Roman" pitchFamily="18" charset="0"/>
              </a:rPr>
              <a:t>.  Remove </a:t>
            </a:r>
            <a:r>
              <a:rPr lang="en-US" dirty="0">
                <a:latin typeface="Trebuchet MS" panose="020B0603020202020204" pitchFamily="34" charset="0"/>
                <a:cs typeface="Times New Roman" pitchFamily="18" charset="0"/>
              </a:rPr>
              <a:t>the rubber dam</a:t>
            </a:r>
          </a:p>
          <a:p>
            <a:pPr marL="0" indent="0">
              <a:buNone/>
            </a:pPr>
            <a:r>
              <a:rPr lang="en-US" dirty="0" smtClean="0">
                <a:latin typeface="Trebuchet MS" panose="020B0603020202020204" pitchFamily="34" charset="0"/>
                <a:cs typeface="Times New Roman" pitchFamily="18" charset="0"/>
              </a:rPr>
              <a:t>10</a:t>
            </a:r>
            <a:r>
              <a:rPr lang="en-US" dirty="0" smtClean="0">
                <a:latin typeface="Trebuchet MS" panose="020B0603020202020204" pitchFamily="34" charset="0"/>
                <a:cs typeface="Times New Roman" pitchFamily="18" charset="0"/>
              </a:rPr>
              <a:t>. </a:t>
            </a:r>
            <a:r>
              <a:rPr lang="en-US" dirty="0">
                <a:latin typeface="Trebuchet MS" panose="020B0603020202020204" pitchFamily="34" charset="0"/>
                <a:cs typeface="Times New Roman" pitchFamily="18" charset="0"/>
              </a:rPr>
              <a:t>Polish the teeth with the finest </a:t>
            </a:r>
            <a:r>
              <a:rPr lang="en-US" dirty="0" err="1">
                <a:latin typeface="Trebuchet MS" panose="020B0603020202020204" pitchFamily="34" charset="0"/>
                <a:cs typeface="Times New Roman" pitchFamily="18" charset="0"/>
              </a:rPr>
              <a:t>Soflex</a:t>
            </a:r>
            <a:r>
              <a:rPr lang="en-US" dirty="0">
                <a:latin typeface="Trebuchet MS" panose="020B0603020202020204" pitchFamily="34" charset="0"/>
                <a:cs typeface="Times New Roman" pitchFamily="18" charset="0"/>
              </a:rPr>
              <a:t> discs. </a:t>
            </a:r>
          </a:p>
          <a:p>
            <a:pPr marL="0" indent="0">
              <a:buNone/>
            </a:pPr>
            <a:r>
              <a:rPr lang="en-US" dirty="0" smtClean="0">
                <a:latin typeface="Trebuchet MS" panose="020B0603020202020204" pitchFamily="34" charset="0"/>
                <a:cs typeface="Times New Roman" pitchFamily="18" charset="0"/>
              </a:rPr>
              <a:t>11</a:t>
            </a:r>
            <a:r>
              <a:rPr lang="en-US" dirty="0" smtClean="0">
                <a:latin typeface="Trebuchet MS" panose="020B0603020202020204" pitchFamily="34" charset="0"/>
                <a:cs typeface="Times New Roman" pitchFamily="18" charset="0"/>
              </a:rPr>
              <a:t>. </a:t>
            </a:r>
            <a:r>
              <a:rPr lang="en-US" dirty="0">
                <a:latin typeface="Trebuchet MS" panose="020B0603020202020204" pitchFamily="34" charset="0"/>
                <a:cs typeface="Times New Roman" pitchFamily="18" charset="0"/>
              </a:rPr>
              <a:t>Polish the teeth with fluoridated toothpaste for 1 min</a:t>
            </a:r>
          </a:p>
          <a:p>
            <a:pPr marL="0" indent="0">
              <a:buNone/>
            </a:pPr>
            <a:r>
              <a:rPr lang="en-US" dirty="0" smtClean="0">
                <a:latin typeface="Trebuchet MS" panose="020B0603020202020204" pitchFamily="34" charset="0"/>
                <a:cs typeface="Times New Roman" pitchFamily="18" charset="0"/>
              </a:rPr>
              <a:t>12. </a:t>
            </a:r>
            <a:r>
              <a:rPr lang="en-US" dirty="0">
                <a:latin typeface="Trebuchet MS" panose="020B0603020202020204" pitchFamily="34" charset="0"/>
                <a:cs typeface="Times New Roman" pitchFamily="18" charset="0"/>
              </a:rPr>
              <a:t>Review in 1 month for vitality tests and clinical photographs</a:t>
            </a:r>
          </a:p>
          <a:p>
            <a:pPr marL="0" indent="0">
              <a:buNone/>
            </a:pPr>
            <a:r>
              <a:rPr lang="en-US" dirty="0" smtClean="0">
                <a:latin typeface="Trebuchet MS" panose="020B0603020202020204" pitchFamily="34" charset="0"/>
                <a:cs typeface="Times New Roman" pitchFamily="18" charset="0"/>
              </a:rPr>
              <a:t>13. </a:t>
            </a:r>
            <a:r>
              <a:rPr lang="en-US" dirty="0">
                <a:latin typeface="Trebuchet MS" panose="020B0603020202020204" pitchFamily="34" charset="0"/>
                <a:cs typeface="Times New Roman" pitchFamily="18" charset="0"/>
              </a:rPr>
              <a:t>Review biannually checking pulpal </a:t>
            </a:r>
            <a:r>
              <a:rPr lang="en-US" dirty="0" smtClean="0">
                <a:latin typeface="Trebuchet MS" panose="020B0603020202020204" pitchFamily="34" charset="0"/>
                <a:cs typeface="Times New Roman" pitchFamily="18" charset="0"/>
              </a:rPr>
              <a:t>status </a:t>
            </a:r>
            <a:endParaRPr lang="en-US" dirty="0">
              <a:latin typeface="Trebuchet MS" panose="020B0603020202020204" pitchFamily="34" charset="0"/>
              <a:cs typeface="Times New Roman" pitchFamily="18" charset="0"/>
            </a:endParaRPr>
          </a:p>
        </p:txBody>
      </p:sp>
    </p:spTree>
    <p:extLst>
      <p:ext uri="{BB962C8B-B14F-4D97-AF65-F5344CB8AC3E}">
        <p14:creationId xmlns:p14="http://schemas.microsoft.com/office/powerpoint/2010/main" val="3908854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F44AC-C58B-435E-91A5-3ADE2FE4E904}"/>
              </a:ext>
            </a:extLst>
          </p:cNvPr>
          <p:cNvSpPr>
            <a:spLocks noGrp="1"/>
          </p:cNvSpPr>
          <p:nvPr>
            <p:ph type="title"/>
          </p:nvPr>
        </p:nvSpPr>
        <p:spPr/>
        <p:txBody>
          <a:bodyPr/>
          <a:lstStyle/>
          <a:p>
            <a:r>
              <a:rPr lang="en-US" dirty="0" err="1"/>
              <a:t>Macroabrasion</a:t>
            </a:r>
            <a:endParaRPr lang="aa-ET" dirty="0"/>
          </a:p>
        </p:txBody>
      </p:sp>
      <p:sp>
        <p:nvSpPr>
          <p:cNvPr id="3" name="Content Placeholder 2">
            <a:extLst>
              <a:ext uri="{FF2B5EF4-FFF2-40B4-BE49-F238E27FC236}">
                <a16:creationId xmlns="" xmlns:a16="http://schemas.microsoft.com/office/drawing/2014/main" id="{15CEA327-69B1-4FF5-8B4E-A82B32404AB9}"/>
              </a:ext>
            </a:extLst>
          </p:cNvPr>
          <p:cNvSpPr>
            <a:spLocks noGrp="1"/>
          </p:cNvSpPr>
          <p:nvPr>
            <p:ph idx="1"/>
          </p:nvPr>
        </p:nvSpPr>
        <p:spPr/>
        <p:txBody>
          <a:bodyPr/>
          <a:lstStyle/>
          <a:p>
            <a:pPr>
              <a:lnSpc>
                <a:spcPct val="150000"/>
              </a:lnSpc>
            </a:pPr>
            <a:r>
              <a:rPr lang="en-GB" dirty="0"/>
              <a:t>An alternative technique for the removal of localized, superficial white spots and other surface stains or defects is called </a:t>
            </a:r>
            <a:r>
              <a:rPr lang="en-GB" dirty="0" err="1"/>
              <a:t>macroabrasion</a:t>
            </a:r>
            <a:r>
              <a:rPr lang="en-GB" dirty="0"/>
              <a:t>. </a:t>
            </a:r>
            <a:endParaRPr lang="aa-ET" dirty="0"/>
          </a:p>
        </p:txBody>
      </p:sp>
    </p:spTree>
    <p:extLst>
      <p:ext uri="{BB962C8B-B14F-4D97-AF65-F5344CB8AC3E}">
        <p14:creationId xmlns:p14="http://schemas.microsoft.com/office/powerpoint/2010/main" val="594508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FE1671-4769-4690-9DEA-0FD1375112C3}"/>
              </a:ext>
            </a:extLst>
          </p:cNvPr>
          <p:cNvSpPr>
            <a:spLocks noGrp="1"/>
          </p:cNvSpPr>
          <p:nvPr>
            <p:ph type="title"/>
          </p:nvPr>
        </p:nvSpPr>
        <p:spPr/>
        <p:txBody>
          <a:bodyPr/>
          <a:lstStyle/>
          <a:p>
            <a:r>
              <a:rPr lang="en-US" dirty="0" err="1"/>
              <a:t>Macroabrasion</a:t>
            </a:r>
            <a:endParaRPr lang="aa-ET" dirty="0"/>
          </a:p>
        </p:txBody>
      </p:sp>
      <p:sp>
        <p:nvSpPr>
          <p:cNvPr id="3" name="Content Placeholder 2">
            <a:extLst>
              <a:ext uri="{FF2B5EF4-FFF2-40B4-BE49-F238E27FC236}">
                <a16:creationId xmlns="" xmlns:a16="http://schemas.microsoft.com/office/drawing/2014/main" id="{41C06796-6DEC-464E-9F01-8C70D9094C06}"/>
              </a:ext>
            </a:extLst>
          </p:cNvPr>
          <p:cNvSpPr>
            <a:spLocks noGrp="1"/>
          </p:cNvSpPr>
          <p:nvPr>
            <p:ph idx="1"/>
          </p:nvPr>
        </p:nvSpPr>
        <p:spPr/>
        <p:txBody>
          <a:bodyPr/>
          <a:lstStyle/>
          <a:p>
            <a:pPr>
              <a:lnSpc>
                <a:spcPct val="150000"/>
              </a:lnSpc>
            </a:pPr>
            <a:r>
              <a:rPr lang="en-GB" dirty="0"/>
              <a:t>The </a:t>
            </a:r>
            <a:r>
              <a:rPr lang="en-GB" dirty="0" err="1"/>
              <a:t>macroabrasion</a:t>
            </a:r>
            <a:r>
              <a:rPr lang="en-GB" dirty="0"/>
              <a:t> procedures should be placed as a conservative option in the treatment of white lesions in the anterior teeth.</a:t>
            </a:r>
            <a:br>
              <a:rPr lang="en-GB" dirty="0"/>
            </a:br>
            <a:r>
              <a:rPr lang="en-GB" dirty="0"/>
              <a:t>With a conservative procedure, and using a simple restorative technique we can restore the natural aesthetics to the affected teeth.</a:t>
            </a:r>
            <a:endParaRPr lang="aa-ET" dirty="0"/>
          </a:p>
        </p:txBody>
      </p:sp>
    </p:spTree>
    <p:extLst>
      <p:ext uri="{BB962C8B-B14F-4D97-AF65-F5344CB8AC3E}">
        <p14:creationId xmlns:p14="http://schemas.microsoft.com/office/powerpoint/2010/main" val="3532627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21191D-CC32-4052-94DC-4EC502EF32FE}"/>
              </a:ext>
            </a:extLst>
          </p:cNvPr>
          <p:cNvSpPr>
            <a:spLocks noGrp="1"/>
          </p:cNvSpPr>
          <p:nvPr>
            <p:ph type="title"/>
          </p:nvPr>
        </p:nvSpPr>
        <p:spPr/>
        <p:txBody>
          <a:bodyPr/>
          <a:lstStyle/>
          <a:p>
            <a:r>
              <a:rPr lang="en-US" dirty="0" err="1"/>
              <a:t>Macroabrasion</a:t>
            </a:r>
            <a:r>
              <a:rPr lang="en-US" dirty="0"/>
              <a:t> – Clinical Technique</a:t>
            </a:r>
            <a:endParaRPr lang="aa-ET" dirty="0"/>
          </a:p>
        </p:txBody>
      </p:sp>
      <p:sp>
        <p:nvSpPr>
          <p:cNvPr id="3" name="Content Placeholder 2">
            <a:extLst>
              <a:ext uri="{FF2B5EF4-FFF2-40B4-BE49-F238E27FC236}">
                <a16:creationId xmlns="" xmlns:a16="http://schemas.microsoft.com/office/drawing/2014/main" id="{B5FA270A-6B9C-4FAD-A956-DEE2C8EC33D7}"/>
              </a:ext>
            </a:extLst>
          </p:cNvPr>
          <p:cNvSpPr>
            <a:spLocks noGrp="1"/>
          </p:cNvSpPr>
          <p:nvPr>
            <p:ph idx="1"/>
          </p:nvPr>
        </p:nvSpPr>
        <p:spPr/>
        <p:txBody>
          <a:bodyPr/>
          <a:lstStyle/>
          <a:p>
            <a:pPr>
              <a:lnSpc>
                <a:spcPct val="150000"/>
              </a:lnSpc>
            </a:pPr>
            <a:r>
              <a:rPr lang="en-US" dirty="0"/>
              <a:t>It simply uses a fine grit finishing diamond bur in a high speed handpiece with adequate air-water spray to </a:t>
            </a:r>
            <a:r>
              <a:rPr lang="en-US"/>
              <a:t>remove the </a:t>
            </a:r>
            <a:r>
              <a:rPr lang="en-US" dirty="0"/>
              <a:t>defect.</a:t>
            </a:r>
          </a:p>
          <a:p>
            <a:pPr>
              <a:lnSpc>
                <a:spcPct val="150000"/>
              </a:lnSpc>
            </a:pPr>
            <a:r>
              <a:rPr lang="en-US" dirty="0"/>
              <a:t>Care must be taken to use light, intermittent pressure and to monitor the removal of tooth structure carefully to avoid irreversible damage to tooth.</a:t>
            </a:r>
            <a:endParaRPr lang="aa-ET" dirty="0"/>
          </a:p>
        </p:txBody>
      </p:sp>
    </p:spTree>
    <p:extLst>
      <p:ext uri="{BB962C8B-B14F-4D97-AF65-F5344CB8AC3E}">
        <p14:creationId xmlns:p14="http://schemas.microsoft.com/office/powerpoint/2010/main" val="2936631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Non-vital bleaching / Walking Bleach </a:t>
            </a:r>
          </a:p>
        </p:txBody>
      </p:sp>
      <p:sp>
        <p:nvSpPr>
          <p:cNvPr id="3" name="Content Placeholder 2"/>
          <p:cNvSpPr>
            <a:spLocks noGrp="1"/>
          </p:cNvSpPr>
          <p:nvPr>
            <p:ph idx="1"/>
          </p:nvPr>
        </p:nvSpPr>
        <p:spPr/>
        <p:txBody>
          <a:bodyPr/>
          <a:lstStyle/>
          <a:p>
            <a:pPr>
              <a:lnSpc>
                <a:spcPct val="200000"/>
              </a:lnSpc>
            </a:pPr>
            <a:r>
              <a:rPr lang="en-US" dirty="0">
                <a:latin typeface="Times New Roman" pitchFamily="18" charset="0"/>
                <a:cs typeface="Times New Roman" pitchFamily="18" charset="0"/>
              </a:rPr>
              <a:t>This technique describes the bleaching of teeth that have become </a:t>
            </a:r>
            <a:r>
              <a:rPr lang="en-US" dirty="0" err="1">
                <a:latin typeface="Times New Roman" pitchFamily="18" charset="0"/>
                <a:cs typeface="Times New Roman" pitchFamily="18" charset="0"/>
              </a:rPr>
              <a:t>discoloured</a:t>
            </a:r>
            <a:r>
              <a:rPr lang="en-US" dirty="0">
                <a:latin typeface="Times New Roman" pitchFamily="18" charset="0"/>
                <a:cs typeface="Times New Roman" pitchFamily="18" charset="0"/>
              </a:rPr>
              <a:t> by the diffusion into the dentinal tubules of </a:t>
            </a:r>
            <a:r>
              <a:rPr lang="en-US" dirty="0" err="1">
                <a:latin typeface="Times New Roman" pitchFamily="18" charset="0"/>
                <a:cs typeface="Times New Roman" pitchFamily="18" charset="0"/>
              </a:rPr>
              <a:t>haemoglobin</a:t>
            </a:r>
            <a:r>
              <a:rPr lang="en-US" dirty="0">
                <a:latin typeface="Times New Roman" pitchFamily="18" charset="0"/>
                <a:cs typeface="Times New Roman" pitchFamily="18" charset="0"/>
              </a:rPr>
              <a:t> breakdown products from necrotic pulp tissue.</a:t>
            </a:r>
          </a:p>
        </p:txBody>
      </p:sp>
    </p:spTree>
    <p:extLst>
      <p:ext uri="{BB962C8B-B14F-4D97-AF65-F5344CB8AC3E}">
        <p14:creationId xmlns:p14="http://schemas.microsoft.com/office/powerpoint/2010/main" val="619427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dirty="0">
                <a:latin typeface="Times New Roman" pitchFamily="18" charset="0"/>
                <a:cs typeface="Times New Roman" pitchFamily="18" charset="0"/>
              </a:rPr>
              <a:t>Non-vital bleaching / Walking Bleach </a:t>
            </a:r>
          </a:p>
        </p:txBody>
      </p:sp>
      <p:sp>
        <p:nvSpPr>
          <p:cNvPr id="3" name="Content Placeholder 2"/>
          <p:cNvSpPr>
            <a:spLocks noGrp="1"/>
          </p:cNvSpPr>
          <p:nvPr>
            <p:ph idx="1"/>
          </p:nvPr>
        </p:nvSpPr>
        <p:spPr>
          <a:xfrm>
            <a:off x="680321" y="2020350"/>
            <a:ext cx="9613861" cy="3599316"/>
          </a:xfrm>
        </p:spPr>
        <p:txBody>
          <a:bodyPr/>
          <a:lstStyle/>
          <a:p>
            <a:pPr marL="0" indent="0">
              <a:lnSpc>
                <a:spcPct val="200000"/>
              </a:lnSpc>
              <a:buNone/>
            </a:pPr>
            <a:r>
              <a:rPr lang="en-US" dirty="0">
                <a:latin typeface="Times New Roman" pitchFamily="18" charset="0"/>
                <a:cs typeface="Times New Roman" pitchFamily="18" charset="0"/>
              </a:rPr>
              <a:t>Indications:</a:t>
            </a:r>
          </a:p>
          <a:p>
            <a:pPr marL="0" indent="0">
              <a:lnSpc>
                <a:spcPct val="200000"/>
              </a:lnSpc>
              <a:buNone/>
            </a:pP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Discoloured</a:t>
            </a:r>
            <a:r>
              <a:rPr lang="en-US" dirty="0">
                <a:latin typeface="Times New Roman" pitchFamily="18" charset="0"/>
                <a:cs typeface="Times New Roman" pitchFamily="18" charset="0"/>
              </a:rPr>
              <a:t> non-vital teeth</a:t>
            </a:r>
          </a:p>
          <a:p>
            <a:pPr marL="0" indent="0">
              <a:lnSpc>
                <a:spcPct val="200000"/>
              </a:lnSpc>
              <a:buNone/>
            </a:pPr>
            <a:r>
              <a:rPr lang="en-US" dirty="0">
                <a:latin typeface="Times New Roman" pitchFamily="18" charset="0"/>
                <a:cs typeface="Times New Roman" pitchFamily="18" charset="0"/>
              </a:rPr>
              <a:t>2) Well-condensed </a:t>
            </a:r>
            <a:r>
              <a:rPr lang="en-US" dirty="0" err="1">
                <a:latin typeface="Times New Roman" pitchFamily="18" charset="0"/>
                <a:cs typeface="Times New Roman" pitchFamily="18" charset="0"/>
              </a:rPr>
              <a:t>gutta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percha</a:t>
            </a:r>
            <a:r>
              <a:rPr lang="en-US" dirty="0">
                <a:latin typeface="Times New Roman" pitchFamily="18" charset="0"/>
                <a:cs typeface="Times New Roman" pitchFamily="18" charset="0"/>
              </a:rPr>
              <a:t> root filling</a:t>
            </a:r>
          </a:p>
          <a:p>
            <a:pPr marL="0" indent="0">
              <a:lnSpc>
                <a:spcPct val="200000"/>
              </a:lnSpc>
              <a:buNone/>
            </a:pPr>
            <a:r>
              <a:rPr lang="en-US" dirty="0">
                <a:latin typeface="Times New Roman" pitchFamily="18" charset="0"/>
                <a:cs typeface="Times New Roman" pitchFamily="18" charset="0"/>
              </a:rPr>
              <a:t>3) No clinical or radiological signs of </a:t>
            </a:r>
            <a:r>
              <a:rPr lang="en-US" dirty="0" err="1">
                <a:latin typeface="Times New Roman" pitchFamily="18" charset="0"/>
                <a:cs typeface="Times New Roman" pitchFamily="18" charset="0"/>
              </a:rPr>
              <a:t>periapical</a:t>
            </a:r>
            <a:r>
              <a:rPr lang="en-US" dirty="0">
                <a:latin typeface="Times New Roman" pitchFamily="18" charset="0"/>
                <a:cs typeface="Times New Roman" pitchFamily="18" charset="0"/>
              </a:rPr>
              <a:t> disease.</a:t>
            </a:r>
          </a:p>
        </p:txBody>
      </p:sp>
    </p:spTree>
    <p:extLst>
      <p:ext uri="{BB962C8B-B14F-4D97-AF65-F5344CB8AC3E}">
        <p14:creationId xmlns:p14="http://schemas.microsoft.com/office/powerpoint/2010/main" val="2347141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Non-vital bleaching / Walking Bleach </a:t>
            </a: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Armamentarium</a:t>
            </a:r>
          </a:p>
          <a:p>
            <a:pPr marL="514350" indent="-514350">
              <a:buFont typeface="+mj-lt"/>
              <a:buAutoNum type="arabicPeriod"/>
            </a:pPr>
            <a:r>
              <a:rPr lang="en-US" dirty="0">
                <a:latin typeface="Times New Roman" pitchFamily="18" charset="0"/>
                <a:cs typeface="Times New Roman" pitchFamily="18" charset="0"/>
              </a:rPr>
              <a:t>Rubber dam</a:t>
            </a:r>
          </a:p>
          <a:p>
            <a:pPr marL="514350" indent="-514350">
              <a:buFont typeface="+mj-lt"/>
              <a:buAutoNum type="arabicPeriod"/>
            </a:pPr>
            <a:r>
              <a:rPr lang="en-US" dirty="0">
                <a:latin typeface="Times New Roman" pitchFamily="18" charset="0"/>
                <a:cs typeface="Times New Roman" pitchFamily="18" charset="0"/>
              </a:rPr>
              <a:t>Zinc phosphate or IRM cement</a:t>
            </a:r>
          </a:p>
          <a:p>
            <a:pPr marL="514350" indent="-514350">
              <a:buFont typeface="+mj-lt"/>
              <a:buAutoNum type="arabicPeriod"/>
            </a:pPr>
            <a:r>
              <a:rPr lang="en-US" dirty="0">
                <a:latin typeface="Times New Roman" pitchFamily="18" charset="0"/>
                <a:cs typeface="Times New Roman" pitchFamily="18" charset="0"/>
              </a:rPr>
              <a:t>37% phosphoric acid</a:t>
            </a:r>
          </a:p>
          <a:p>
            <a:pPr marL="514350" indent="-514350">
              <a:buFont typeface="+mj-lt"/>
              <a:buAutoNum type="arabicPeriod"/>
            </a:pPr>
            <a:r>
              <a:rPr lang="en-US" dirty="0">
                <a:latin typeface="Times New Roman" pitchFamily="18" charset="0"/>
                <a:cs typeface="Times New Roman" pitchFamily="18" charset="0"/>
              </a:rPr>
              <a:t>Bleaching agent, for example, hydrogen peroxide, </a:t>
            </a:r>
            <a:r>
              <a:rPr lang="en-US" dirty="0" err="1">
                <a:latin typeface="Times New Roman" pitchFamily="18" charset="0"/>
                <a:cs typeface="Times New Roman" pitchFamily="18" charset="0"/>
              </a:rPr>
              <a:t>carbamide</a:t>
            </a:r>
            <a:r>
              <a:rPr lang="en-US" dirty="0">
                <a:latin typeface="Times New Roman" pitchFamily="18" charset="0"/>
                <a:cs typeface="Times New Roman" pitchFamily="18" charset="0"/>
              </a:rPr>
              <a:t> peroxide, or sodium </a:t>
            </a:r>
            <a:r>
              <a:rPr lang="en-US" dirty="0" err="1">
                <a:latin typeface="Times New Roman" pitchFamily="18" charset="0"/>
                <a:cs typeface="Times New Roman" pitchFamily="18" charset="0"/>
              </a:rPr>
              <a:t>perborate</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909708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Non-vital bleaching / Walking Bleach </a:t>
            </a: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Armamentarium</a:t>
            </a:r>
          </a:p>
          <a:p>
            <a:pPr marL="0" indent="0">
              <a:buNone/>
            </a:pPr>
            <a:r>
              <a:rPr lang="en-US" dirty="0">
                <a:latin typeface="Times New Roman" pitchFamily="18" charset="0"/>
                <a:cs typeface="Times New Roman" pitchFamily="18" charset="0"/>
              </a:rPr>
              <a:t>5. Cotton wool</a:t>
            </a:r>
          </a:p>
          <a:p>
            <a:pPr marL="0" indent="0">
              <a:buNone/>
            </a:pPr>
            <a:r>
              <a:rPr lang="en-US" dirty="0">
                <a:latin typeface="Times New Roman" pitchFamily="18" charset="0"/>
                <a:cs typeface="Times New Roman" pitchFamily="18" charset="0"/>
              </a:rPr>
              <a:t>6. Glass </a:t>
            </a:r>
            <a:r>
              <a:rPr lang="en-US" dirty="0" err="1">
                <a:latin typeface="Times New Roman" pitchFamily="18" charset="0"/>
                <a:cs typeface="Times New Roman" pitchFamily="18" charset="0"/>
              </a:rPr>
              <a:t>ionomer</a:t>
            </a:r>
            <a:r>
              <a:rPr lang="en-US" dirty="0">
                <a:latin typeface="Times New Roman" pitchFamily="18" charset="0"/>
                <a:cs typeface="Times New Roman" pitchFamily="18" charset="0"/>
              </a:rPr>
              <a:t> cement</a:t>
            </a:r>
          </a:p>
          <a:p>
            <a:pPr marL="0" indent="0">
              <a:buNone/>
            </a:pPr>
            <a:r>
              <a:rPr lang="en-US" dirty="0">
                <a:latin typeface="Times New Roman" pitchFamily="18" charset="0"/>
                <a:cs typeface="Times New Roman" pitchFamily="18" charset="0"/>
              </a:rPr>
              <a:t>7. Composite resin</a:t>
            </a:r>
          </a:p>
          <a:p>
            <a:pPr marL="0" indent="0">
              <a:buNone/>
            </a:pPr>
            <a:r>
              <a:rPr lang="en-US" dirty="0">
                <a:latin typeface="Times New Roman" pitchFamily="18" charset="0"/>
                <a:cs typeface="Times New Roman" pitchFamily="18" charset="0"/>
              </a:rPr>
              <a:t>8. Non-setting calcium hydroxide</a:t>
            </a:r>
          </a:p>
        </p:txBody>
      </p:sp>
    </p:spTree>
    <p:extLst>
      <p:ext uri="{BB962C8B-B14F-4D97-AF65-F5344CB8AC3E}">
        <p14:creationId xmlns:p14="http://schemas.microsoft.com/office/powerpoint/2010/main" val="159197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Tooth Discoloration in children</a:t>
            </a:r>
          </a:p>
        </p:txBody>
      </p:sp>
      <p:sp>
        <p:nvSpPr>
          <p:cNvPr id="3" name="Content Placeholder 2"/>
          <p:cNvSpPr>
            <a:spLocks noGrp="1"/>
          </p:cNvSpPr>
          <p:nvPr>
            <p:ph idx="1"/>
          </p:nvPr>
        </p:nvSpPr>
        <p:spPr/>
        <p:txBody>
          <a:bodyPr/>
          <a:lstStyle/>
          <a:p>
            <a:pPr>
              <a:lnSpc>
                <a:spcPct val="200000"/>
              </a:lnSpc>
            </a:pPr>
            <a:r>
              <a:rPr lang="en-US" dirty="0"/>
              <a:t>The color of a child's teeth can be of great importance.</a:t>
            </a:r>
          </a:p>
          <a:p>
            <a:pPr>
              <a:lnSpc>
                <a:spcPct val="200000"/>
              </a:lnSpc>
            </a:pPr>
            <a:r>
              <a:rPr lang="en-US" dirty="0"/>
              <a:t>Peer-group pressure can be very strong and teasing about the size, position, and color of the teeth can be very harmful for the child and adolescent.</a:t>
            </a:r>
          </a:p>
        </p:txBody>
      </p:sp>
    </p:spTree>
    <p:extLst>
      <p:ext uri="{BB962C8B-B14F-4D97-AF65-F5344CB8AC3E}">
        <p14:creationId xmlns:p14="http://schemas.microsoft.com/office/powerpoint/2010/main" val="27115110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Non-vital bleaching / Walking Bleach </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Technique</a:t>
            </a:r>
          </a:p>
          <a:p>
            <a:pPr marL="514350" indent="-514350">
              <a:buFont typeface="+mj-lt"/>
              <a:buAutoNum type="arabicPeriod"/>
            </a:pPr>
            <a:r>
              <a:rPr lang="en-US" dirty="0">
                <a:latin typeface="Times New Roman" pitchFamily="18" charset="0"/>
                <a:cs typeface="Times New Roman" pitchFamily="18" charset="0"/>
              </a:rPr>
              <a:t>Take preoperative </a:t>
            </a:r>
            <a:r>
              <a:rPr lang="en-US" dirty="0" err="1">
                <a:latin typeface="Times New Roman" pitchFamily="18" charset="0"/>
                <a:cs typeface="Times New Roman" pitchFamily="18" charset="0"/>
              </a:rPr>
              <a:t>periapical</a:t>
            </a:r>
            <a:r>
              <a:rPr lang="en-US" dirty="0">
                <a:latin typeface="Times New Roman" pitchFamily="18" charset="0"/>
                <a:cs typeface="Times New Roman" pitchFamily="18" charset="0"/>
              </a:rPr>
              <a:t> radiographs; these are essential to check for an adequate root </a:t>
            </a:r>
            <a:r>
              <a:rPr lang="en-US" dirty="0" smtClean="0">
                <a:latin typeface="Times New Roman" pitchFamily="18" charset="0"/>
                <a:cs typeface="Times New Roman" pitchFamily="18" charset="0"/>
              </a:rPr>
              <a:t>filling</a:t>
            </a: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Clean the teeth with pumice and make a note of the shade of the </a:t>
            </a:r>
            <a:r>
              <a:rPr lang="en-US" dirty="0" err="1">
                <a:latin typeface="Times New Roman" pitchFamily="18" charset="0"/>
                <a:cs typeface="Times New Roman" pitchFamily="18" charset="0"/>
              </a:rPr>
              <a:t>discoloured</a:t>
            </a:r>
            <a:r>
              <a:rPr lang="en-US" dirty="0">
                <a:latin typeface="Times New Roman" pitchFamily="18" charset="0"/>
                <a:cs typeface="Times New Roman" pitchFamily="18" charset="0"/>
              </a:rPr>
              <a:t> tooth</a:t>
            </a:r>
          </a:p>
          <a:p>
            <a:pPr marL="514350" indent="-514350">
              <a:buFont typeface="+mj-lt"/>
              <a:buAutoNum type="arabicPeriod"/>
            </a:pPr>
            <a:r>
              <a:rPr lang="en-US" dirty="0">
                <a:latin typeface="Times New Roman" pitchFamily="18" charset="0"/>
                <a:cs typeface="Times New Roman" pitchFamily="18" charset="0"/>
              </a:rPr>
              <a:t>Place rubber dam, isolating the single tooth. Ensure adequate eye and clothing protection for the patient, operator, and dental nurse.</a:t>
            </a:r>
          </a:p>
        </p:txBody>
      </p:sp>
    </p:spTree>
    <p:extLst>
      <p:ext uri="{BB962C8B-B14F-4D97-AF65-F5344CB8AC3E}">
        <p14:creationId xmlns:p14="http://schemas.microsoft.com/office/powerpoint/2010/main" val="2884360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4</a:t>
            </a:r>
            <a:r>
              <a:rPr lang="en-US" dirty="0" smtClean="0">
                <a:latin typeface="Times New Roman" panose="02020603050405020304" pitchFamily="18" charset="0"/>
                <a:cs typeface="Times New Roman" panose="02020603050405020304" pitchFamily="18" charset="0"/>
              </a:rPr>
              <a:t>. Removal palatal and pulp chamber restoration.</a:t>
            </a:r>
          </a:p>
          <a:p>
            <a:pPr marL="0" indent="0">
              <a:buNone/>
            </a:pPr>
            <a:r>
              <a:rPr lang="en-US" dirty="0" smtClean="0">
                <a:latin typeface="Times New Roman" panose="02020603050405020304" pitchFamily="18" charset="0"/>
                <a:cs typeface="Times New Roman" panose="02020603050405020304" pitchFamily="18" charset="0"/>
              </a:rPr>
              <a:t>5. Remove root filling to the level of </a:t>
            </a:r>
            <a:r>
              <a:rPr lang="en-US" dirty="0" err="1" smtClean="0">
                <a:latin typeface="Times New Roman" panose="02020603050405020304" pitchFamily="18" charset="0"/>
                <a:cs typeface="Times New Roman" panose="02020603050405020304" pitchFamily="18" charset="0"/>
              </a:rPr>
              <a:t>dentinogingival</a:t>
            </a:r>
            <a:r>
              <a:rPr lang="en-US" dirty="0" smtClean="0">
                <a:latin typeface="Times New Roman" panose="02020603050405020304" pitchFamily="18" charset="0"/>
                <a:cs typeface="Times New Roman" panose="02020603050405020304" pitchFamily="18" charset="0"/>
              </a:rPr>
              <a:t> junction.</a:t>
            </a:r>
          </a:p>
          <a:p>
            <a:pPr marL="0" indent="0">
              <a:buNone/>
            </a:pPr>
            <a:r>
              <a:rPr lang="en-US" dirty="0" smtClean="0">
                <a:latin typeface="Times New Roman" panose="02020603050405020304" pitchFamily="18" charset="0"/>
                <a:cs typeface="Times New Roman" panose="02020603050405020304" pitchFamily="18" charset="0"/>
              </a:rPr>
              <a:t>6. Place RMGIC of 2mm thickness over GP.</a:t>
            </a:r>
          </a:p>
          <a:p>
            <a:pPr marL="0" indent="0">
              <a:buNone/>
            </a:pPr>
            <a:r>
              <a:rPr lang="en-US" dirty="0" smtClean="0"/>
              <a:t>7. </a:t>
            </a:r>
            <a:r>
              <a:rPr lang="en-US" dirty="0" smtClean="0">
                <a:latin typeface="Times New Roman" pitchFamily="18" charset="0"/>
                <a:cs typeface="Times New Roman" pitchFamily="18" charset="0"/>
              </a:rPr>
              <a:t>Etch </a:t>
            </a:r>
            <a:r>
              <a:rPr lang="en-US" dirty="0">
                <a:latin typeface="Times New Roman" pitchFamily="18" charset="0"/>
                <a:cs typeface="Times New Roman" pitchFamily="18" charset="0"/>
              </a:rPr>
              <a:t>the pulp chamber with 37% phosphoric acid for 30-60 seconds, wash, and dry ⎯ this will facilitate the ingress of the hydrogen </a:t>
            </a:r>
            <a:r>
              <a:rPr lang="en-US" dirty="0" smtClean="0">
                <a:latin typeface="Times New Roman" pitchFamily="18" charset="0"/>
                <a:cs typeface="Times New Roman" pitchFamily="18" charset="0"/>
              </a:rPr>
              <a:t>peroxide</a:t>
            </a:r>
            <a:r>
              <a:rPr lang="en-US" dirty="0" smtClean="0"/>
              <a:t> </a:t>
            </a:r>
            <a:endParaRPr lang="en-US" dirty="0"/>
          </a:p>
        </p:txBody>
      </p:sp>
    </p:spTree>
    <p:extLst>
      <p:ext uri="{BB962C8B-B14F-4D97-AF65-F5344CB8AC3E}">
        <p14:creationId xmlns:p14="http://schemas.microsoft.com/office/powerpoint/2010/main" val="2873623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Non-vital bleaching / Walking Bleach </a:t>
            </a:r>
          </a:p>
        </p:txBody>
      </p:sp>
      <p:sp>
        <p:nvSpPr>
          <p:cNvPr id="3" name="Content Placeholder 2"/>
          <p:cNvSpPr>
            <a:spLocks noGrp="1"/>
          </p:cNvSpPr>
          <p:nvPr>
            <p:ph idx="1"/>
          </p:nvPr>
        </p:nvSpPr>
        <p:spPr>
          <a:xfrm>
            <a:off x="680321" y="2002765"/>
            <a:ext cx="9613861" cy="3599316"/>
          </a:xfrm>
        </p:spPr>
        <p:txBody>
          <a:bodyPr>
            <a:normAutofit/>
          </a:bodyPr>
          <a:lstStyle/>
          <a:p>
            <a:pPr marL="0" indent="0">
              <a:lnSpc>
                <a:spcPct val="150000"/>
              </a:lnSpc>
              <a:buNone/>
            </a:pPr>
            <a:r>
              <a:rPr lang="en-US" dirty="0" smtClean="0">
                <a:latin typeface="Times New Roman" pitchFamily="18" charset="0"/>
                <a:cs typeface="Times New Roman" pitchFamily="18" charset="0"/>
              </a:rPr>
              <a:t>8. </a:t>
            </a:r>
            <a:r>
              <a:rPr lang="en-US" dirty="0">
                <a:latin typeface="Times New Roman" pitchFamily="18" charset="0"/>
                <a:cs typeface="Times New Roman" pitchFamily="18" charset="0"/>
              </a:rPr>
              <a:t>Place the bleaching agent Sodium </a:t>
            </a:r>
            <a:r>
              <a:rPr lang="en-US" dirty="0" err="1">
                <a:latin typeface="Times New Roman" pitchFamily="18" charset="0"/>
                <a:cs typeface="Times New Roman" pitchFamily="18" charset="0"/>
              </a:rPr>
              <a:t>Perborate</a:t>
            </a:r>
            <a:r>
              <a:rPr lang="en-US" dirty="0">
                <a:latin typeface="Times New Roman" pitchFamily="18" charset="0"/>
                <a:cs typeface="Times New Roman" pitchFamily="18" charset="0"/>
              </a:rPr>
              <a:t> ⎯ either mixed with water or hydrogen peroxide ⎯ into the pulp chamber.</a:t>
            </a:r>
          </a:p>
          <a:p>
            <a:pPr marL="0" indent="0">
              <a:lnSpc>
                <a:spcPct val="150000"/>
              </a:lnSpc>
              <a:buNone/>
            </a:pPr>
            <a:r>
              <a:rPr lang="en-US" dirty="0" smtClean="0">
                <a:latin typeface="Times New Roman" pitchFamily="18" charset="0"/>
                <a:cs typeface="Times New Roman" pitchFamily="18" charset="0"/>
              </a:rPr>
              <a:t>9. </a:t>
            </a:r>
            <a:r>
              <a:rPr lang="en-US" dirty="0">
                <a:latin typeface="Times New Roman" pitchFamily="18" charset="0"/>
                <a:cs typeface="Times New Roman" pitchFamily="18" charset="0"/>
              </a:rPr>
              <a:t>Place a dry piece of cotton wool over the mixture</a:t>
            </a:r>
            <a:r>
              <a:rPr lang="en-US" dirty="0" smtClean="0">
                <a:latin typeface="Times New Roman" pitchFamily="18" charset="0"/>
                <a:cs typeface="Times New Roman" pitchFamily="18" charset="0"/>
              </a:rPr>
              <a:t>.</a:t>
            </a:r>
          </a:p>
          <a:p>
            <a:pPr marL="0" indent="0">
              <a:lnSpc>
                <a:spcPct val="150000"/>
              </a:lnSpc>
              <a:buNone/>
            </a:pPr>
            <a:r>
              <a:rPr lang="en-US" dirty="0" smtClean="0">
                <a:latin typeface="Times New Roman" pitchFamily="18" charset="0"/>
                <a:cs typeface="Times New Roman" pitchFamily="18" charset="0"/>
              </a:rPr>
              <a:t>10. </a:t>
            </a:r>
            <a:r>
              <a:rPr lang="en-US" dirty="0">
                <a:latin typeface="Times New Roman" pitchFamily="18" charset="0"/>
                <a:cs typeface="Times New Roman" pitchFamily="18" charset="0"/>
              </a:rPr>
              <a:t>Seal the cavity with glass </a:t>
            </a:r>
            <a:r>
              <a:rPr lang="en-US" dirty="0" err="1">
                <a:latin typeface="Times New Roman" pitchFamily="18" charset="0"/>
                <a:cs typeface="Times New Roman" pitchFamily="18" charset="0"/>
              </a:rPr>
              <a:t>ionomer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cement.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3431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Non-vital bleaching / Walking Bleach </a:t>
            </a:r>
          </a:p>
        </p:txBody>
      </p:sp>
      <p:sp>
        <p:nvSpPr>
          <p:cNvPr id="3" name="Content Placeholder 2"/>
          <p:cNvSpPr>
            <a:spLocks noGrp="1"/>
          </p:cNvSpPr>
          <p:nvPr>
            <p:ph idx="1"/>
          </p:nvPr>
        </p:nvSpPr>
        <p:spPr>
          <a:xfrm>
            <a:off x="680321" y="1985181"/>
            <a:ext cx="9613861" cy="3599316"/>
          </a:xfrm>
        </p:spPr>
        <p:txBody>
          <a:bodyPr>
            <a:normAutofit/>
          </a:bodyPr>
          <a:lstStyle/>
          <a:p>
            <a:pPr marL="0" indent="0">
              <a:lnSpc>
                <a:spcPct val="150000"/>
              </a:lnSpc>
              <a:buNone/>
            </a:pPr>
            <a:r>
              <a:rPr lang="en-US" dirty="0">
                <a:latin typeface="Times New Roman" pitchFamily="18" charset="0"/>
                <a:cs typeface="Times New Roman" pitchFamily="18" charset="0"/>
              </a:rPr>
              <a:t>11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Repeat the process at weekly intervals until the tooth is slightly </a:t>
            </a:r>
            <a:r>
              <a:rPr lang="en-US" dirty="0" err="1">
                <a:latin typeface="Times New Roman" pitchFamily="18" charset="0"/>
                <a:cs typeface="Times New Roman" pitchFamily="18" charset="0"/>
              </a:rPr>
              <a:t>overbleached</a:t>
            </a:r>
            <a:r>
              <a:rPr lang="en-US" dirty="0">
                <a:latin typeface="Times New Roman" pitchFamily="18" charset="0"/>
                <a:cs typeface="Times New Roman" pitchFamily="18" charset="0"/>
              </a:rPr>
              <a:t>.</a:t>
            </a:r>
          </a:p>
          <a:p>
            <a:pPr marL="0" indent="0">
              <a:lnSpc>
                <a:spcPct val="150000"/>
              </a:lnSpc>
              <a:buNone/>
            </a:pPr>
            <a:r>
              <a:rPr lang="en-US" dirty="0" smtClean="0">
                <a:latin typeface="Times New Roman" pitchFamily="18" charset="0"/>
                <a:cs typeface="Times New Roman" pitchFamily="18" charset="0"/>
              </a:rPr>
              <a:t>12. </a:t>
            </a:r>
            <a:r>
              <a:rPr lang="en-US" dirty="0">
                <a:latin typeface="Times New Roman" pitchFamily="18" charset="0"/>
                <a:cs typeface="Times New Roman" pitchFamily="18" charset="0"/>
              </a:rPr>
              <a:t>Place non-setting calcium hydroxide into the pulp chamber for 2 weeks. Seal with glass ionomer cement.</a:t>
            </a:r>
          </a:p>
        </p:txBody>
      </p:sp>
    </p:spTree>
    <p:extLst>
      <p:ext uri="{BB962C8B-B14F-4D97-AF65-F5344CB8AC3E}">
        <p14:creationId xmlns:p14="http://schemas.microsoft.com/office/powerpoint/2010/main" val="2679611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67201" y="685800"/>
            <a:ext cx="3461987" cy="5486400"/>
          </a:xfrm>
        </p:spPr>
      </p:pic>
    </p:spTree>
    <p:extLst>
      <p:ext uri="{BB962C8B-B14F-4D97-AF65-F5344CB8AC3E}">
        <p14:creationId xmlns:p14="http://schemas.microsoft.com/office/powerpoint/2010/main" val="964570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Vital Bleaching ⎯ At office </a:t>
            </a: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Indications:</a:t>
            </a:r>
          </a:p>
          <a:p>
            <a:pPr marL="514350" indent="-514350">
              <a:buAutoNum type="arabicParenR"/>
            </a:pPr>
            <a:r>
              <a:rPr lang="en-US" dirty="0">
                <a:latin typeface="Times New Roman" pitchFamily="18" charset="0"/>
                <a:cs typeface="Times New Roman" pitchFamily="18" charset="0"/>
              </a:rPr>
              <a:t>Very mild tetracycline staining without obvious banding.</a:t>
            </a:r>
          </a:p>
          <a:p>
            <a:pPr marL="514350" indent="-514350">
              <a:buAutoNum type="arabicParenR"/>
            </a:pPr>
            <a:r>
              <a:rPr lang="en-US" dirty="0">
                <a:latin typeface="Times New Roman" pitchFamily="18" charset="0"/>
                <a:cs typeface="Times New Roman" pitchFamily="18" charset="0"/>
              </a:rPr>
              <a:t>Mild fluorosis</a:t>
            </a:r>
          </a:p>
          <a:p>
            <a:pPr marL="514350" indent="-514350">
              <a:buAutoNum type="arabicParenR"/>
            </a:pPr>
            <a:r>
              <a:rPr lang="en-US" dirty="0">
                <a:latin typeface="Times New Roman" pitchFamily="18" charset="0"/>
                <a:cs typeface="Times New Roman" pitchFamily="18" charset="0"/>
              </a:rPr>
              <a:t>Yellowing due to ageing</a:t>
            </a:r>
          </a:p>
          <a:p>
            <a:pPr marL="514350" indent="-514350">
              <a:buAutoNum type="arabicParenR"/>
            </a:pPr>
            <a:r>
              <a:rPr lang="en-US" dirty="0">
                <a:latin typeface="Times New Roman" pitchFamily="18" charset="0"/>
                <a:cs typeface="Times New Roman" pitchFamily="18" charset="0"/>
              </a:rPr>
              <a:t>Single teeth with </a:t>
            </a:r>
            <a:r>
              <a:rPr lang="en-US" dirty="0" err="1">
                <a:latin typeface="Times New Roman" pitchFamily="18" charset="0"/>
                <a:cs typeface="Times New Roman" pitchFamily="18" charset="0"/>
              </a:rPr>
              <a:t>sclerosed</a:t>
            </a:r>
            <a:r>
              <a:rPr lang="en-US" dirty="0">
                <a:latin typeface="Times New Roman" pitchFamily="18" charset="0"/>
                <a:cs typeface="Times New Roman" pitchFamily="18" charset="0"/>
              </a:rPr>
              <a:t> pulp chambers and canals</a:t>
            </a:r>
          </a:p>
        </p:txBody>
      </p:sp>
    </p:spTree>
    <p:extLst>
      <p:ext uri="{BB962C8B-B14F-4D97-AF65-F5344CB8AC3E}">
        <p14:creationId xmlns:p14="http://schemas.microsoft.com/office/powerpoint/2010/main" val="1907683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Vital Bleaching ⎯ In office </a:t>
            </a: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itchFamily="18" charset="0"/>
                <a:cs typeface="Times New Roman" pitchFamily="18" charset="0"/>
              </a:rPr>
              <a:t>This technique involves the external application of 35 to 40 % Hydrogen Peroxide to the surface of the tooth followed by its activation with a heat source</a:t>
            </a:r>
          </a:p>
          <a:p>
            <a:pPr marL="514350" indent="-514350">
              <a:buFont typeface="+mj-lt"/>
              <a:buAutoNum type="arabicPeriod"/>
            </a:pPr>
            <a:r>
              <a:rPr lang="en-US" dirty="0">
                <a:latin typeface="Times New Roman" pitchFamily="18" charset="0"/>
                <a:cs typeface="Times New Roman" pitchFamily="18" charset="0"/>
              </a:rPr>
              <a:t>it is a lengthy and time-consuming procedure</a:t>
            </a:r>
          </a:p>
          <a:p>
            <a:pPr marL="514350" indent="-514350">
              <a:buFont typeface="+mj-lt"/>
              <a:buAutoNum type="arabicPeriod"/>
            </a:pPr>
            <a:r>
              <a:rPr lang="en-US" dirty="0">
                <a:latin typeface="Times New Roman" pitchFamily="18" charset="0"/>
                <a:cs typeface="Times New Roman" pitchFamily="18" charset="0"/>
              </a:rPr>
              <a:t>requires a high degree of patient compliance and motivation.</a:t>
            </a:r>
          </a:p>
        </p:txBody>
      </p:sp>
    </p:spTree>
    <p:extLst>
      <p:ext uri="{BB962C8B-B14F-4D97-AF65-F5344CB8AC3E}">
        <p14:creationId xmlns:p14="http://schemas.microsoft.com/office/powerpoint/2010/main" val="823788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Vital bleaching ⎯ At home</a:t>
            </a:r>
          </a:p>
        </p:txBody>
      </p:sp>
      <p:sp>
        <p:nvSpPr>
          <p:cNvPr id="3" name="Content Placeholder 2"/>
          <p:cNvSpPr>
            <a:spLocks noGrp="1"/>
          </p:cNvSpPr>
          <p:nvPr>
            <p:ph idx="1"/>
          </p:nvPr>
        </p:nvSpPr>
        <p:spPr>
          <a:xfrm>
            <a:off x="680321" y="1958803"/>
            <a:ext cx="9613861" cy="3599316"/>
          </a:xfrm>
        </p:spPr>
        <p:txBody>
          <a:bodyPr/>
          <a:lstStyle/>
          <a:p>
            <a:pPr marL="514350" indent="-514350">
              <a:lnSpc>
                <a:spcPct val="150000"/>
              </a:lnSpc>
              <a:buFont typeface="+mj-lt"/>
              <a:buAutoNum type="arabicPeriod"/>
            </a:pPr>
            <a:r>
              <a:rPr lang="en-US" dirty="0">
                <a:latin typeface="Times New Roman" pitchFamily="18" charset="0"/>
                <a:cs typeface="Times New Roman" pitchFamily="18" charset="0"/>
              </a:rPr>
              <a:t>This technique involves the daily placement of </a:t>
            </a:r>
            <a:r>
              <a:rPr lang="en-US" dirty="0" err="1">
                <a:latin typeface="Times New Roman" pitchFamily="18" charset="0"/>
                <a:cs typeface="Times New Roman" pitchFamily="18" charset="0"/>
              </a:rPr>
              <a:t>carbamide</a:t>
            </a:r>
            <a:r>
              <a:rPr lang="en-US" dirty="0">
                <a:latin typeface="Times New Roman" pitchFamily="18" charset="0"/>
                <a:cs typeface="Times New Roman" pitchFamily="18" charset="0"/>
              </a:rPr>
              <a:t> peroxide gel into a custom fitted tray of either the upper or the lower arch.</a:t>
            </a:r>
          </a:p>
          <a:p>
            <a:pPr marL="514350" indent="-514350">
              <a:lnSpc>
                <a:spcPct val="150000"/>
              </a:lnSpc>
              <a:buFont typeface="+mj-lt"/>
              <a:buAutoNum type="arabicPeriod"/>
            </a:pPr>
            <a:r>
              <a:rPr lang="en-US" dirty="0">
                <a:latin typeface="Times New Roman" pitchFamily="18" charset="0"/>
                <a:cs typeface="Times New Roman" pitchFamily="18" charset="0"/>
              </a:rPr>
              <a:t>As the name suggests, it is carried out by the patient at home and is initially done on a daily basis.</a:t>
            </a:r>
          </a:p>
        </p:txBody>
      </p:sp>
    </p:spTree>
    <p:extLst>
      <p:ext uri="{BB962C8B-B14F-4D97-AF65-F5344CB8AC3E}">
        <p14:creationId xmlns:p14="http://schemas.microsoft.com/office/powerpoint/2010/main" val="2585680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Vital bleaching ⎯ At home</a:t>
            </a: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Indications:</a:t>
            </a:r>
          </a:p>
          <a:p>
            <a:pPr marL="514350" indent="-514350">
              <a:buAutoNum type="arabicParenR"/>
            </a:pPr>
            <a:r>
              <a:rPr lang="en-US" dirty="0">
                <a:latin typeface="Times New Roman" pitchFamily="18" charset="0"/>
                <a:cs typeface="Times New Roman" pitchFamily="18" charset="0"/>
              </a:rPr>
              <a:t>mild fluorosis</a:t>
            </a:r>
          </a:p>
          <a:p>
            <a:pPr marL="514350" indent="-514350">
              <a:buAutoNum type="arabicParenR"/>
            </a:pPr>
            <a:r>
              <a:rPr lang="en-US" dirty="0">
                <a:latin typeface="Times New Roman" pitchFamily="18" charset="0"/>
                <a:cs typeface="Times New Roman" pitchFamily="18" charset="0"/>
              </a:rPr>
              <a:t>moderate fluorosis as an adjunct to hydrochloric acid-pumice </a:t>
            </a:r>
            <a:r>
              <a:rPr lang="en-US" dirty="0" err="1">
                <a:latin typeface="Times New Roman" pitchFamily="18" charset="0"/>
                <a:cs typeface="Times New Roman" pitchFamily="18" charset="0"/>
              </a:rPr>
              <a:t>microabrasion</a:t>
            </a:r>
            <a:endParaRPr lang="en-US" dirty="0">
              <a:latin typeface="Times New Roman" pitchFamily="18" charset="0"/>
              <a:cs typeface="Times New Roman" pitchFamily="18" charset="0"/>
            </a:endParaRPr>
          </a:p>
          <a:p>
            <a:pPr marL="514350" indent="-514350">
              <a:buAutoNum type="arabicParenR"/>
            </a:pPr>
            <a:r>
              <a:rPr lang="en-US" dirty="0">
                <a:latin typeface="Times New Roman" pitchFamily="18" charset="0"/>
                <a:cs typeface="Times New Roman" pitchFamily="18" charset="0"/>
              </a:rPr>
              <a:t>yellowing of ageing</a:t>
            </a:r>
          </a:p>
        </p:txBody>
      </p:sp>
    </p:spTree>
    <p:extLst>
      <p:ext uri="{BB962C8B-B14F-4D97-AF65-F5344CB8AC3E}">
        <p14:creationId xmlns:p14="http://schemas.microsoft.com/office/powerpoint/2010/main" val="601181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Vital bleaching ⎯ At home</a:t>
            </a:r>
          </a:p>
        </p:txBody>
      </p:sp>
      <p:sp>
        <p:nvSpPr>
          <p:cNvPr id="3" name="Content Placeholder 2"/>
          <p:cNvSpPr>
            <a:spLocks noGrp="1"/>
          </p:cNvSpPr>
          <p:nvPr>
            <p:ph idx="1"/>
          </p:nvPr>
        </p:nvSpPr>
        <p:spPr>
          <a:xfrm>
            <a:off x="680321" y="2099481"/>
            <a:ext cx="9613861" cy="3599316"/>
          </a:xfrm>
        </p:spPr>
        <p:txBody>
          <a:bodyPr/>
          <a:lstStyle/>
          <a:p>
            <a:pPr algn="just">
              <a:lnSpc>
                <a:spcPct val="150000"/>
              </a:lnSpc>
            </a:pPr>
            <a:r>
              <a:rPr lang="en-US" dirty="0" err="1">
                <a:latin typeface="Times New Roman" pitchFamily="18" charset="0"/>
                <a:cs typeface="Times New Roman" pitchFamily="18" charset="0"/>
              </a:rPr>
              <a:t>Carbamide</a:t>
            </a:r>
            <a:r>
              <a:rPr lang="en-US" dirty="0">
                <a:latin typeface="Times New Roman" pitchFamily="18" charset="0"/>
                <a:cs typeface="Times New Roman" pitchFamily="18" charset="0"/>
              </a:rPr>
              <a:t> peroxide gel (10%) breaks down in the mouth into 3% hydrogen peroxide and 7% urea. Both urea and hydrogen peroxide have low molecular weights, which allow them to diffuse rapidly through enamel and dentine and thus explains the transient pulpal sensitivity occasionally experienced with home bleaching systems.</a:t>
            </a:r>
          </a:p>
          <a:p>
            <a:endParaRPr lang="en-US" dirty="0"/>
          </a:p>
        </p:txBody>
      </p:sp>
    </p:spTree>
    <p:extLst>
      <p:ext uri="{BB962C8B-B14F-4D97-AF65-F5344CB8AC3E}">
        <p14:creationId xmlns:p14="http://schemas.microsoft.com/office/powerpoint/2010/main" val="279641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Etiology</a:t>
            </a:r>
          </a:p>
        </p:txBody>
      </p:sp>
      <p:sp>
        <p:nvSpPr>
          <p:cNvPr id="3" name="Content Placeholder 2"/>
          <p:cNvSpPr>
            <a:spLocks noGrp="1"/>
          </p:cNvSpPr>
          <p:nvPr>
            <p:ph idx="1"/>
          </p:nvPr>
        </p:nvSpPr>
        <p:spPr/>
        <p:txBody>
          <a:bodyPr/>
          <a:lstStyle/>
          <a:p>
            <a:pPr marL="0" indent="0">
              <a:lnSpc>
                <a:spcPct val="100000"/>
              </a:lnSpc>
              <a:buNone/>
            </a:pPr>
            <a:r>
              <a:rPr lang="en-US" dirty="0"/>
              <a:t>The causes of discolored teeth may be classified in a number of ways:</a:t>
            </a:r>
          </a:p>
          <a:p>
            <a:pPr marL="457200" indent="-457200">
              <a:lnSpc>
                <a:spcPct val="100000"/>
              </a:lnSpc>
              <a:buFont typeface="+mj-lt"/>
              <a:buAutoNum type="arabicPeriod"/>
            </a:pPr>
            <a:r>
              <a:rPr lang="en-US" dirty="0"/>
              <a:t>Congenital or acquired</a:t>
            </a:r>
          </a:p>
          <a:p>
            <a:pPr marL="457200" indent="-457200">
              <a:lnSpc>
                <a:spcPct val="100000"/>
              </a:lnSpc>
              <a:buFont typeface="+mj-lt"/>
              <a:buAutoNum type="arabicPeriod"/>
            </a:pPr>
            <a:r>
              <a:rPr lang="en-US" dirty="0"/>
              <a:t>Enamel or dentine</a:t>
            </a:r>
          </a:p>
          <a:p>
            <a:pPr marL="457200" indent="-457200">
              <a:lnSpc>
                <a:spcPct val="100000"/>
              </a:lnSpc>
              <a:buFont typeface="+mj-lt"/>
              <a:buAutoNum type="arabicPeriod"/>
            </a:pPr>
            <a:r>
              <a:rPr lang="en-US" dirty="0"/>
              <a:t>Extrinsic or intrinsic</a:t>
            </a:r>
          </a:p>
          <a:p>
            <a:pPr marL="457200" indent="-457200">
              <a:lnSpc>
                <a:spcPct val="100000"/>
              </a:lnSpc>
              <a:buFont typeface="+mj-lt"/>
              <a:buAutoNum type="arabicPeriod"/>
            </a:pPr>
            <a:r>
              <a:rPr lang="en-US" dirty="0"/>
              <a:t>Systemic or local</a:t>
            </a:r>
          </a:p>
        </p:txBody>
      </p:sp>
    </p:spTree>
    <p:extLst>
      <p:ext uri="{BB962C8B-B14F-4D97-AF65-F5344CB8AC3E}">
        <p14:creationId xmlns:p14="http://schemas.microsoft.com/office/powerpoint/2010/main" val="32951546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48200" y="228601"/>
            <a:ext cx="3124200" cy="6822855"/>
          </a:xfrm>
        </p:spPr>
      </p:pic>
    </p:spTree>
    <p:extLst>
      <p:ext uri="{BB962C8B-B14F-4D97-AF65-F5344CB8AC3E}">
        <p14:creationId xmlns:p14="http://schemas.microsoft.com/office/powerpoint/2010/main" val="1543279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Localized composite resin restorations</a:t>
            </a: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Indications:</a:t>
            </a:r>
          </a:p>
          <a:p>
            <a:pPr marL="0" indent="0">
              <a:buNone/>
            </a:pPr>
            <a:r>
              <a:rPr lang="en-US" dirty="0">
                <a:latin typeface="Times New Roman" pitchFamily="18" charset="0"/>
                <a:cs typeface="Times New Roman" pitchFamily="18" charset="0"/>
              </a:rPr>
              <a:t>1. Well-demarcated white, yellow, or brown </a:t>
            </a:r>
            <a:r>
              <a:rPr lang="en-US" dirty="0" err="1">
                <a:latin typeface="Times New Roman" pitchFamily="18" charset="0"/>
                <a:cs typeface="Times New Roman" pitchFamily="18" charset="0"/>
              </a:rPr>
              <a:t>hypomineralised</a:t>
            </a:r>
            <a:r>
              <a:rPr lang="en-US" dirty="0">
                <a:latin typeface="Times New Roman" pitchFamily="18" charset="0"/>
                <a:cs typeface="Times New Roman" pitchFamily="18" charset="0"/>
              </a:rPr>
              <a:t> enamel. </a:t>
            </a:r>
          </a:p>
        </p:txBody>
      </p:sp>
    </p:spTree>
    <p:extLst>
      <p:ext uri="{BB962C8B-B14F-4D97-AF65-F5344CB8AC3E}">
        <p14:creationId xmlns:p14="http://schemas.microsoft.com/office/powerpoint/2010/main" val="165145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Extrinsic Stains		  Intrinsic Stains</a:t>
            </a:r>
          </a:p>
        </p:txBody>
      </p:sp>
      <p:sp>
        <p:nvSpPr>
          <p:cNvPr id="6" name="Content Placeholder 5"/>
          <p:cNvSpPr>
            <a:spLocks noGrp="1"/>
          </p:cNvSpPr>
          <p:nvPr>
            <p:ph sz="half" idx="2"/>
          </p:nvPr>
        </p:nvSpPr>
        <p:spPr>
          <a:xfrm>
            <a:off x="680322" y="2559745"/>
            <a:ext cx="4698355" cy="2906179"/>
          </a:xfrm>
        </p:spPr>
        <p:txBody>
          <a:bodyPr>
            <a:normAutofit/>
          </a:bodyPr>
          <a:lstStyle/>
          <a:p>
            <a:r>
              <a:rPr lang="en-US" dirty="0"/>
              <a:t>Foods</a:t>
            </a:r>
          </a:p>
          <a:p>
            <a:r>
              <a:rPr lang="en-US" dirty="0"/>
              <a:t>Beverages</a:t>
            </a:r>
          </a:p>
          <a:p>
            <a:r>
              <a:rPr lang="en-US" dirty="0"/>
              <a:t>Mouth rinses</a:t>
            </a:r>
          </a:p>
          <a:p>
            <a:r>
              <a:rPr lang="en-US" dirty="0"/>
              <a:t>Tobacco products</a:t>
            </a:r>
          </a:p>
          <a:p>
            <a:r>
              <a:rPr lang="en-US" dirty="0"/>
              <a:t>Restorative materials</a:t>
            </a:r>
          </a:p>
          <a:p>
            <a:r>
              <a:rPr lang="en-US" dirty="0"/>
              <a:t>Chromogenic microorganisms</a:t>
            </a:r>
          </a:p>
        </p:txBody>
      </p:sp>
      <p:sp>
        <p:nvSpPr>
          <p:cNvPr id="8" name="Content Placeholder 7"/>
          <p:cNvSpPr>
            <a:spLocks noGrp="1"/>
          </p:cNvSpPr>
          <p:nvPr>
            <p:ph sz="quarter" idx="4"/>
          </p:nvPr>
        </p:nvSpPr>
        <p:spPr>
          <a:xfrm>
            <a:off x="5604705" y="2336874"/>
            <a:ext cx="4528341" cy="3144834"/>
          </a:xfrm>
        </p:spPr>
        <p:txBody>
          <a:bodyPr>
            <a:normAutofit fontScale="92500" lnSpcReduction="10000"/>
          </a:bodyPr>
          <a:lstStyle/>
          <a:p>
            <a:pPr marL="0" indent="0">
              <a:buNone/>
            </a:pPr>
            <a:r>
              <a:rPr lang="en-US" dirty="0"/>
              <a:t> </a:t>
            </a:r>
            <a:endParaRPr lang="en-US" dirty="0" smtClean="0"/>
          </a:p>
          <a:p>
            <a:r>
              <a:rPr lang="en-US" smtClean="0"/>
              <a:t>Pulpal </a:t>
            </a:r>
            <a:r>
              <a:rPr lang="en-US" dirty="0"/>
              <a:t>necrosis</a:t>
            </a:r>
          </a:p>
          <a:p>
            <a:r>
              <a:rPr lang="en-US" dirty="0"/>
              <a:t>Aging</a:t>
            </a:r>
          </a:p>
          <a:p>
            <a:r>
              <a:rPr lang="en-US" dirty="0"/>
              <a:t>Drugs (e.g. tetracycline)</a:t>
            </a:r>
          </a:p>
          <a:p>
            <a:r>
              <a:rPr lang="en-US" dirty="0"/>
              <a:t>Fluorosis</a:t>
            </a:r>
          </a:p>
          <a:p>
            <a:r>
              <a:rPr lang="en-US" dirty="0" err="1"/>
              <a:t>Amelogenesis</a:t>
            </a:r>
            <a:r>
              <a:rPr lang="en-US" dirty="0"/>
              <a:t> </a:t>
            </a:r>
            <a:r>
              <a:rPr lang="en-US" dirty="0" err="1"/>
              <a:t>Imperfecta</a:t>
            </a:r>
            <a:endParaRPr lang="en-US" dirty="0"/>
          </a:p>
          <a:p>
            <a:r>
              <a:rPr lang="en-US" dirty="0" err="1"/>
              <a:t>Dentinogenesis</a:t>
            </a:r>
            <a:r>
              <a:rPr lang="en-US" dirty="0"/>
              <a:t> </a:t>
            </a:r>
            <a:r>
              <a:rPr lang="en-US" dirty="0" err="1"/>
              <a:t>Imperfecta</a:t>
            </a:r>
            <a:endParaRPr lang="en-US" dirty="0"/>
          </a:p>
          <a:p>
            <a:r>
              <a:rPr lang="en-US" dirty="0"/>
              <a:t>Internal Resorption</a:t>
            </a:r>
          </a:p>
        </p:txBody>
      </p:sp>
    </p:spTree>
    <p:extLst>
      <p:ext uri="{BB962C8B-B14F-4D97-AF65-F5344CB8AC3E}">
        <p14:creationId xmlns:p14="http://schemas.microsoft.com/office/powerpoint/2010/main" val="1536515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Pulp Necrosis</a:t>
            </a:r>
          </a:p>
        </p:txBody>
      </p:sp>
      <p:pic>
        <p:nvPicPr>
          <p:cNvPr id="10" name="Picture Placeholder 9"/>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225" b="225"/>
          <a:stretch>
            <a:fillRect/>
          </a:stretch>
        </p:blipFill>
        <p:spPr/>
      </p:pic>
      <p:sp>
        <p:nvSpPr>
          <p:cNvPr id="8" name="Content Placeholder 7"/>
          <p:cNvSpPr>
            <a:spLocks noGrp="1"/>
          </p:cNvSpPr>
          <p:nvPr>
            <p:ph type="body" sz="half" idx="2"/>
          </p:nvPr>
        </p:nvSpPr>
        <p:spPr/>
        <p:txBody>
          <a:bodyPr/>
          <a:lstStyle/>
          <a:p>
            <a:r>
              <a:rPr lang="en-US" dirty="0"/>
              <a:t>Pulp Necrosis: Bacterial, mechanical, or chemical irritation to the pulp may result in tissue necrosis.</a:t>
            </a:r>
          </a:p>
          <a:p>
            <a:r>
              <a:rPr lang="en-US" dirty="0"/>
              <a:t>Treatment: RCT followed by </a:t>
            </a:r>
            <a:r>
              <a:rPr lang="en-US" dirty="0" err="1"/>
              <a:t>Intracanal</a:t>
            </a:r>
            <a:r>
              <a:rPr lang="en-US" dirty="0"/>
              <a:t> bleaching (walking bleaching)</a:t>
            </a:r>
          </a:p>
        </p:txBody>
      </p:sp>
    </p:spTree>
    <p:extLst>
      <p:ext uri="{BB962C8B-B14F-4D97-AF65-F5344CB8AC3E}">
        <p14:creationId xmlns:p14="http://schemas.microsoft.com/office/powerpoint/2010/main" val="3427164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7156" r="7156"/>
          <a:stretch>
            <a:fillRect/>
          </a:stretch>
        </p:blipFill>
        <p:spPr/>
      </p:pic>
      <p:sp>
        <p:nvSpPr>
          <p:cNvPr id="4" name="Text Placeholder 3"/>
          <p:cNvSpPr>
            <a:spLocks noGrp="1"/>
          </p:cNvSpPr>
          <p:nvPr>
            <p:ph type="body" sz="half" idx="2"/>
          </p:nvPr>
        </p:nvSpPr>
        <p:spPr/>
        <p:txBody>
          <a:bodyPr/>
          <a:lstStyle/>
          <a:p>
            <a:r>
              <a:rPr lang="en-US" dirty="0"/>
              <a:t>Tooth color tends to become progressively darker with age, resulting from dentin apposition and thinning of the enamel.</a:t>
            </a:r>
          </a:p>
          <a:p>
            <a:r>
              <a:rPr lang="en-US" dirty="0"/>
              <a:t>Treatment: </a:t>
            </a:r>
            <a:r>
              <a:rPr lang="en-US" dirty="0" err="1"/>
              <a:t>Extracoronal</a:t>
            </a:r>
            <a:r>
              <a:rPr lang="en-US" dirty="0"/>
              <a:t> Bleaching</a:t>
            </a:r>
          </a:p>
        </p:txBody>
      </p:sp>
    </p:spTree>
    <p:extLst>
      <p:ext uri="{BB962C8B-B14F-4D97-AF65-F5344CB8AC3E}">
        <p14:creationId xmlns:p14="http://schemas.microsoft.com/office/powerpoint/2010/main" val="4007674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Mild Tetracycline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3486" y="2664823"/>
            <a:ext cx="4380411" cy="2987040"/>
          </a:xfrm>
        </p:spPr>
      </p:pic>
      <p:sp>
        <p:nvSpPr>
          <p:cNvPr id="6" name="Text Placeholder 5"/>
          <p:cNvSpPr>
            <a:spLocks noGrp="1"/>
          </p:cNvSpPr>
          <p:nvPr>
            <p:ph type="body" sz="half" idx="2"/>
          </p:nvPr>
        </p:nvSpPr>
        <p:spPr/>
        <p:txBody>
          <a:bodyPr/>
          <a:lstStyle/>
          <a:p>
            <a:r>
              <a:rPr lang="en-US" dirty="0"/>
              <a:t>Treatment: External Bleaching</a:t>
            </a:r>
          </a:p>
        </p:txBody>
      </p:sp>
    </p:spTree>
    <p:extLst>
      <p:ext uri="{BB962C8B-B14F-4D97-AF65-F5344CB8AC3E}">
        <p14:creationId xmlns:p14="http://schemas.microsoft.com/office/powerpoint/2010/main" val="3556425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869</TotalTime>
  <Words>1504</Words>
  <Application>Microsoft Office PowerPoint</Application>
  <PresentationFormat>Widescreen</PresentationFormat>
  <Paragraphs>193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Times New Roman</vt:lpstr>
      <vt:lpstr>Trebuchet MS</vt:lpstr>
      <vt:lpstr>Wingdings</vt:lpstr>
      <vt:lpstr>Berlin</vt:lpstr>
      <vt:lpstr>Tooth Discoloration: Causes, and Management</vt:lpstr>
      <vt:lpstr>What is “Tooth Discoloration’’?</vt:lpstr>
      <vt:lpstr>Most Common Discoloration</vt:lpstr>
      <vt:lpstr>Tooth Discoloration in children</vt:lpstr>
      <vt:lpstr>Etiology</vt:lpstr>
      <vt:lpstr>Extrinsic Stains    Intrinsic Stains</vt:lpstr>
      <vt:lpstr>Pulp Necrosis</vt:lpstr>
      <vt:lpstr>Age</vt:lpstr>
      <vt:lpstr>Mild Tetracycline</vt:lpstr>
      <vt:lpstr>Moderate Tetracycline </vt:lpstr>
      <vt:lpstr>Severe Tetracycline</vt:lpstr>
      <vt:lpstr>Mild Fluorosis</vt:lpstr>
      <vt:lpstr>Moderate Fluorosis </vt:lpstr>
      <vt:lpstr>Severe Fluorosis </vt:lpstr>
      <vt:lpstr>Amelogenesis Imperfecta</vt:lpstr>
      <vt:lpstr>Dentinogenesis Imperfecta</vt:lpstr>
      <vt:lpstr>Dentinogenesis Imperfecta</vt:lpstr>
      <vt:lpstr>Tobacco Discoloration</vt:lpstr>
      <vt:lpstr>Chromogenic Bacteria</vt:lpstr>
      <vt:lpstr>Discoloration due to Amalgam Restoration </vt:lpstr>
      <vt:lpstr>Internal Root Resorption</vt:lpstr>
      <vt:lpstr>    Chemical techniques for treatment of                   tooth discoloration.    </vt:lpstr>
      <vt:lpstr>MICROABRASION</vt:lpstr>
      <vt:lpstr>MICROABRASION TECHNIQUE</vt:lpstr>
      <vt:lpstr>Microabrasion technique</vt:lpstr>
      <vt:lpstr>Indications</vt:lpstr>
      <vt:lpstr>Micro clean kit for extrinsic stain.</vt:lpstr>
      <vt:lpstr> Technique for extrinsic stains</vt:lpstr>
      <vt:lpstr>Microabrasion for Intrinsic stain</vt:lpstr>
      <vt:lpstr>Technique for Intrinsic stains</vt:lpstr>
      <vt:lpstr>PowerPoint Presentation</vt:lpstr>
      <vt:lpstr>Technique</vt:lpstr>
      <vt:lpstr>Macroabrasion</vt:lpstr>
      <vt:lpstr>Macroabrasion</vt:lpstr>
      <vt:lpstr>Macroabrasion – Clinical Technique</vt:lpstr>
      <vt:lpstr>Non-vital bleaching / Walking Bleach </vt:lpstr>
      <vt:lpstr> Non-vital bleaching / Walking Bleach </vt:lpstr>
      <vt:lpstr>Non-vital bleaching / Walking Bleach </vt:lpstr>
      <vt:lpstr>Non-vital bleaching / Walking Bleach </vt:lpstr>
      <vt:lpstr>Non-vital bleaching / Walking Bleach </vt:lpstr>
      <vt:lpstr>PowerPoint Presentation</vt:lpstr>
      <vt:lpstr>Non-vital bleaching / Walking Bleach </vt:lpstr>
      <vt:lpstr>Non-vital bleaching / Walking Bleach </vt:lpstr>
      <vt:lpstr>PowerPoint Presentation</vt:lpstr>
      <vt:lpstr>Vital Bleaching ⎯ At office </vt:lpstr>
      <vt:lpstr>Vital Bleaching ⎯ In office </vt:lpstr>
      <vt:lpstr>Vital bleaching ⎯ At home</vt:lpstr>
      <vt:lpstr>Vital bleaching ⎯ At home</vt:lpstr>
      <vt:lpstr>Vital bleaching ⎯ At home</vt:lpstr>
      <vt:lpstr>PowerPoint Presentation</vt:lpstr>
      <vt:lpstr>Localized composite resin restorations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Tooth Discoloration</dc:title>
  <dc:creator>Taymoor Ali</dc:creator>
  <cp:lastModifiedBy>Nasir</cp:lastModifiedBy>
  <cp:revision>77</cp:revision>
  <dcterms:created xsi:type="dcterms:W3CDTF">2018-05-06T14:37:31Z</dcterms:created>
  <dcterms:modified xsi:type="dcterms:W3CDTF">2020-04-06T05:29:30Z</dcterms:modified>
</cp:coreProperties>
</file>