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71" r:id="rId8"/>
    <p:sldId id="272" r:id="rId9"/>
    <p:sldId id="273" r:id="rId10"/>
    <p:sldId id="274" r:id="rId11"/>
    <p:sldId id="275" r:id="rId12"/>
    <p:sldId id="276"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02/04/2024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4068763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02/04/2024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747811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02/04/2024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54236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02/04/2024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745264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02/04/2024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1667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02/04/2024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460534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02/04/2024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1410884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02/04/2024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521669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02/04/2024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388074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02/04/2024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4180120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BD076C-6F62-45A2-A7AF-4D4585360E2A}" type="datetimeFigureOut">
              <a:rPr lang="en-GB" smtClean="0"/>
              <a:t>02/04/2024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335501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BD076C-6F62-45A2-A7AF-4D4585360E2A}" type="datetimeFigureOut">
              <a:rPr lang="en-GB" smtClean="0"/>
              <a:t>02/04/2024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116260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BD076C-6F62-45A2-A7AF-4D4585360E2A}" type="datetimeFigureOut">
              <a:rPr lang="en-GB" smtClean="0"/>
              <a:t>02/04/2024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172635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D076C-6F62-45A2-A7AF-4D4585360E2A}" type="datetimeFigureOut">
              <a:rPr lang="en-GB" smtClean="0"/>
              <a:t>02/04/2024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370715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BD076C-6F62-45A2-A7AF-4D4585360E2A}" type="datetimeFigureOut">
              <a:rPr lang="en-GB" smtClean="0"/>
              <a:t>02/04/2024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41725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BD076C-6F62-45A2-A7AF-4D4585360E2A}" type="datetimeFigureOut">
              <a:rPr lang="en-GB" smtClean="0"/>
              <a:t>02/04/2024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692700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BD076C-6F62-45A2-A7AF-4D4585360E2A}" type="datetimeFigureOut">
              <a:rPr lang="en-GB" smtClean="0"/>
              <a:t>02/04/2024</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9D52B6A-7232-4A64-B9F3-53E02BC51663}" type="slidenum">
              <a:rPr lang="en-GB" smtClean="0"/>
              <a:t>‹#›</a:t>
            </a:fld>
            <a:endParaRPr lang="en-GB"/>
          </a:p>
        </p:txBody>
      </p:sp>
    </p:spTree>
    <p:extLst>
      <p:ext uri="{BB962C8B-B14F-4D97-AF65-F5344CB8AC3E}">
        <p14:creationId xmlns:p14="http://schemas.microsoft.com/office/powerpoint/2010/main" val="121177601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scribd.com/document/497755267/Data-Types-in-Java" TargetMode="External"/><Relationship Id="rId2" Type="http://schemas.openxmlformats.org/officeDocument/2006/relationships/hyperlink" Target="https://www.sanfoundry.com/tough-java-questions-answer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javatpoint.com/system-out-println-in-java" TargetMode="External"/><Relationship Id="rId2" Type="http://schemas.openxmlformats.org/officeDocument/2006/relationships/hyperlink" Target="https://www.javatpoint.com/command-line-argumen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javatpoint.com/simple-program-of-jav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javatpoint.com/static-keyword-in-jav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javatpoint.com/interface-in-java" TargetMode="External"/><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 Id="rId4" Type="http://schemas.openxmlformats.org/officeDocument/2006/relationships/hyperlink" Target="https://www.javatpoint.com/array-in-jav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4215C-1C5A-475D-8424-B9D6C6041651}"/>
              </a:ext>
            </a:extLst>
          </p:cNvPr>
          <p:cNvSpPr>
            <a:spLocks noGrp="1"/>
          </p:cNvSpPr>
          <p:nvPr>
            <p:ph type="ctrTitle"/>
          </p:nvPr>
        </p:nvSpPr>
        <p:spPr>
          <a:xfrm>
            <a:off x="1507067" y="2404534"/>
            <a:ext cx="7766936" cy="1646299"/>
          </a:xfrm>
        </p:spPr>
        <p:txBody>
          <a:bodyPr/>
          <a:lstStyle/>
          <a:p>
            <a:r>
              <a:rPr lang="en-GB" dirty="0"/>
              <a:t>Variable to Java</a:t>
            </a:r>
          </a:p>
        </p:txBody>
      </p:sp>
    </p:spTree>
    <p:extLst>
      <p:ext uri="{BB962C8B-B14F-4D97-AF65-F5344CB8AC3E}">
        <p14:creationId xmlns:p14="http://schemas.microsoft.com/office/powerpoint/2010/main" val="366572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E3D05D-BAB5-F0FD-CECC-F3D4E9232568}"/>
              </a:ext>
            </a:extLst>
          </p:cNvPr>
          <p:cNvSpPr>
            <a:spLocks noGrp="1"/>
          </p:cNvSpPr>
          <p:nvPr>
            <p:ph idx="1"/>
          </p:nvPr>
        </p:nvSpPr>
        <p:spPr>
          <a:xfrm>
            <a:off x="-23492" y="660399"/>
            <a:ext cx="11727812" cy="5380963"/>
          </a:xfrm>
        </p:spPr>
        <p:txBody>
          <a:bodyPr>
            <a:normAutofit fontScale="77500" lnSpcReduction="20000"/>
          </a:bodyPr>
          <a:lstStyle/>
          <a:p>
            <a:pPr algn="just"/>
            <a:r>
              <a:rPr lang="en-IN" b="0" i="0" dirty="0">
                <a:solidFill>
                  <a:srgbClr val="610B38"/>
                </a:solidFill>
                <a:effectLst/>
                <a:latin typeface="erdana"/>
              </a:rPr>
              <a:t>Boolean Data Type:</a:t>
            </a:r>
          </a:p>
          <a:p>
            <a:pPr marL="0" indent="0">
              <a:buNone/>
            </a:pPr>
            <a:r>
              <a:rPr lang="en-US" b="0" i="0" dirty="0">
                <a:solidFill>
                  <a:srgbClr val="333333"/>
                </a:solidFill>
                <a:effectLst/>
                <a:latin typeface="inter-regular"/>
              </a:rPr>
              <a:t>The Boolean data type is used to store only two possible values: true and false. This data type is used for simple flags that track true/false conditions.</a:t>
            </a:r>
          </a:p>
          <a:p>
            <a:pPr marL="0" indent="0">
              <a:buNone/>
            </a:pPr>
            <a:r>
              <a:rPr lang="en-IN" b="0" i="0" dirty="0">
                <a:solidFill>
                  <a:srgbClr val="000000"/>
                </a:solidFill>
                <a:effectLst/>
                <a:latin typeface="inter-regular"/>
              </a:rPr>
              <a:t>Boolean b = </a:t>
            </a:r>
            <a:r>
              <a:rPr lang="en-IN" b="1" i="0" dirty="0">
                <a:solidFill>
                  <a:srgbClr val="006699"/>
                </a:solidFill>
                <a:effectLst/>
                <a:latin typeface="inter-regular"/>
              </a:rPr>
              <a:t>false</a:t>
            </a:r>
            <a:r>
              <a:rPr lang="en-IN" b="0" i="0" dirty="0">
                <a:solidFill>
                  <a:srgbClr val="000000"/>
                </a:solidFill>
                <a:effectLst/>
                <a:latin typeface="inter-regular"/>
              </a:rPr>
              <a:t>  </a:t>
            </a:r>
          </a:p>
          <a:p>
            <a:pPr marL="0" indent="0">
              <a:buNone/>
            </a:pPr>
            <a:r>
              <a:rPr lang="en-IN" b="0" i="0" dirty="0">
                <a:solidFill>
                  <a:srgbClr val="610B38"/>
                </a:solidFill>
                <a:effectLst/>
                <a:latin typeface="erdana"/>
              </a:rPr>
              <a:t>Byte Data Type:</a:t>
            </a:r>
          </a:p>
          <a:p>
            <a:pPr marL="0" indent="0">
              <a:buNone/>
            </a:pPr>
            <a:r>
              <a:rPr lang="en-US" b="0" i="0" dirty="0">
                <a:solidFill>
                  <a:srgbClr val="333333"/>
                </a:solidFill>
                <a:effectLst/>
                <a:latin typeface="inter-regular"/>
              </a:rPr>
              <a:t>The byte data type is an example of primitive data type. It </a:t>
            </a:r>
            <a:r>
              <a:rPr lang="en-US" b="0" i="0" dirty="0" err="1">
                <a:solidFill>
                  <a:srgbClr val="333333"/>
                </a:solidFill>
                <a:effectLst/>
                <a:latin typeface="inter-regular"/>
              </a:rPr>
              <a:t>isan</a:t>
            </a:r>
            <a:r>
              <a:rPr lang="en-US" b="0" i="0" dirty="0">
                <a:solidFill>
                  <a:srgbClr val="333333"/>
                </a:solidFill>
                <a:effectLst/>
                <a:latin typeface="inter-regular"/>
              </a:rPr>
              <a:t> 8-bit signed two's complement integer. Its value-range lies between -128 to 127 (inclusive). Its minimum value is -128 and maximum value is 127. Its default value is 0.</a:t>
            </a:r>
            <a:endParaRPr lang="en-IN" b="0" i="0" dirty="0">
              <a:solidFill>
                <a:srgbClr val="610B38"/>
              </a:solidFill>
              <a:effectLst/>
              <a:latin typeface="erdana"/>
            </a:endParaRPr>
          </a:p>
          <a:p>
            <a:pPr marL="0" indent="0">
              <a:buNone/>
            </a:pPr>
            <a:r>
              <a:rPr lang="en-IN" dirty="0">
                <a:solidFill>
                  <a:srgbClr val="610B38"/>
                </a:solidFill>
                <a:latin typeface="erdana"/>
              </a:rPr>
              <a:t> ex: </a:t>
            </a:r>
            <a:r>
              <a:rPr lang="en-IN" b="1" i="0" dirty="0">
                <a:solidFill>
                  <a:srgbClr val="006699"/>
                </a:solidFill>
                <a:effectLst/>
                <a:latin typeface="inter-regular"/>
              </a:rPr>
              <a:t>byte</a:t>
            </a:r>
            <a:r>
              <a:rPr lang="en-IN" b="0" i="0" dirty="0">
                <a:solidFill>
                  <a:srgbClr val="000000"/>
                </a:solidFill>
                <a:effectLst/>
                <a:latin typeface="inter-regular"/>
              </a:rPr>
              <a:t> a = </a:t>
            </a:r>
            <a:r>
              <a:rPr lang="en-IN" b="0" i="0" dirty="0">
                <a:solidFill>
                  <a:srgbClr val="C00000"/>
                </a:solidFill>
                <a:effectLst/>
                <a:latin typeface="inter-regular"/>
              </a:rPr>
              <a:t>10</a:t>
            </a:r>
            <a:r>
              <a:rPr lang="en-IN" b="0" i="0" dirty="0">
                <a:solidFill>
                  <a:srgbClr val="000000"/>
                </a:solidFill>
                <a:effectLst/>
                <a:latin typeface="inter-regular"/>
              </a:rPr>
              <a:t>, </a:t>
            </a:r>
            <a:r>
              <a:rPr lang="en-IN" b="1" i="0" dirty="0">
                <a:solidFill>
                  <a:srgbClr val="006699"/>
                </a:solidFill>
                <a:effectLst/>
                <a:latin typeface="inter-regular"/>
              </a:rPr>
              <a:t>byte</a:t>
            </a:r>
            <a:r>
              <a:rPr lang="en-IN" b="0" i="0" dirty="0">
                <a:solidFill>
                  <a:srgbClr val="000000"/>
                </a:solidFill>
                <a:effectLst/>
                <a:latin typeface="inter-regular"/>
              </a:rPr>
              <a:t> b = -</a:t>
            </a:r>
            <a:r>
              <a:rPr lang="en-IN" b="0" i="0" dirty="0">
                <a:solidFill>
                  <a:srgbClr val="C00000"/>
                </a:solidFill>
                <a:effectLst/>
                <a:latin typeface="inter-regular"/>
              </a:rPr>
              <a:t>20</a:t>
            </a:r>
            <a:r>
              <a:rPr lang="en-IN" b="0" i="0" dirty="0">
                <a:solidFill>
                  <a:srgbClr val="000000"/>
                </a:solidFill>
                <a:effectLst/>
                <a:latin typeface="inter-regular"/>
              </a:rPr>
              <a:t>  </a:t>
            </a:r>
          </a:p>
          <a:p>
            <a:pPr marL="0" indent="0">
              <a:buNone/>
            </a:pPr>
            <a:r>
              <a:rPr lang="en-IN" b="0" i="0" dirty="0">
                <a:solidFill>
                  <a:srgbClr val="610B38"/>
                </a:solidFill>
                <a:effectLst/>
                <a:latin typeface="erdana"/>
              </a:rPr>
              <a:t>Short Data Type:</a:t>
            </a:r>
          </a:p>
          <a:p>
            <a:pPr marL="0" indent="0">
              <a:buNone/>
            </a:pPr>
            <a:r>
              <a:rPr lang="en-US" b="0" i="0" dirty="0">
                <a:solidFill>
                  <a:srgbClr val="333333"/>
                </a:solidFill>
                <a:effectLst/>
                <a:latin typeface="inter-regular"/>
              </a:rPr>
              <a:t>The short data type is a 16-bit signed two's complement integer. Its value-range lies between -32,768 to 32,767 (inclusive). Its minimum value is -32,768 and maximum value is 32,767. Its default value is 0.</a:t>
            </a:r>
          </a:p>
          <a:p>
            <a:pPr marL="0" indent="0">
              <a:buNone/>
            </a:pPr>
            <a:r>
              <a:rPr lang="en-IN" b="0" i="0" dirty="0">
                <a:solidFill>
                  <a:srgbClr val="610B38"/>
                </a:solidFill>
                <a:effectLst/>
                <a:latin typeface="erdana"/>
              </a:rPr>
              <a:t>Ex:</a:t>
            </a:r>
          </a:p>
          <a:p>
            <a:pPr marL="0" indent="0">
              <a:buNone/>
            </a:pPr>
            <a:r>
              <a:rPr lang="en-US" b="1" i="0" dirty="0">
                <a:solidFill>
                  <a:srgbClr val="006699"/>
                </a:solidFill>
                <a:effectLst/>
                <a:latin typeface="inter-regular"/>
              </a:rPr>
              <a:t>short</a:t>
            </a:r>
            <a:r>
              <a:rPr lang="en-US" b="0" i="0" dirty="0">
                <a:solidFill>
                  <a:srgbClr val="000000"/>
                </a:solidFill>
                <a:effectLst/>
                <a:latin typeface="inter-regular"/>
              </a:rPr>
              <a:t> s = </a:t>
            </a:r>
            <a:r>
              <a:rPr lang="en-US" b="0" i="0" dirty="0">
                <a:solidFill>
                  <a:srgbClr val="C00000"/>
                </a:solidFill>
                <a:effectLst/>
                <a:latin typeface="inter-regular"/>
              </a:rPr>
              <a:t>10000</a:t>
            </a:r>
            <a:r>
              <a:rPr lang="en-US" b="0" i="0" dirty="0">
                <a:solidFill>
                  <a:srgbClr val="000000"/>
                </a:solidFill>
                <a:effectLst/>
                <a:latin typeface="inter-regular"/>
              </a:rPr>
              <a:t>, </a:t>
            </a:r>
            <a:r>
              <a:rPr lang="en-US" b="1" i="0" dirty="0">
                <a:solidFill>
                  <a:srgbClr val="006699"/>
                </a:solidFill>
                <a:effectLst/>
                <a:latin typeface="inter-regular"/>
              </a:rPr>
              <a:t>short</a:t>
            </a:r>
            <a:r>
              <a:rPr lang="en-US" b="0" i="0" dirty="0">
                <a:solidFill>
                  <a:srgbClr val="000000"/>
                </a:solidFill>
                <a:effectLst/>
                <a:latin typeface="inter-regular"/>
              </a:rPr>
              <a:t> r = -</a:t>
            </a:r>
            <a:r>
              <a:rPr lang="en-US" b="0" i="0" dirty="0">
                <a:solidFill>
                  <a:srgbClr val="C00000"/>
                </a:solidFill>
                <a:effectLst/>
                <a:latin typeface="inter-regular"/>
              </a:rPr>
              <a:t>5000</a:t>
            </a:r>
            <a:r>
              <a:rPr lang="en-US" b="0" i="0" dirty="0">
                <a:solidFill>
                  <a:srgbClr val="000000"/>
                </a:solidFill>
                <a:effectLst/>
                <a:latin typeface="inter-regular"/>
              </a:rPr>
              <a:t>  </a:t>
            </a:r>
          </a:p>
          <a:p>
            <a:pPr marL="0" indent="0">
              <a:buNone/>
            </a:pPr>
            <a:endParaRPr lang="en-IN" b="0" i="0" dirty="0">
              <a:solidFill>
                <a:srgbClr val="610B38"/>
              </a:solidFill>
              <a:effectLst/>
              <a:latin typeface="erdana"/>
            </a:endParaRPr>
          </a:p>
          <a:p>
            <a:pPr marL="0" indent="0">
              <a:buNone/>
            </a:pPr>
            <a:endParaRPr lang="en-IN" b="0" i="0" dirty="0">
              <a:solidFill>
                <a:srgbClr val="610B38"/>
              </a:solidFill>
              <a:effectLst/>
              <a:latin typeface="erdana"/>
            </a:endParaRPr>
          </a:p>
          <a:p>
            <a:pPr marL="0" indent="0">
              <a:buNone/>
            </a:pPr>
            <a:endParaRPr lang="en-IN" b="0" i="0" dirty="0">
              <a:solidFill>
                <a:srgbClr val="610B38"/>
              </a:solidFill>
              <a:effectLst/>
              <a:latin typeface="erdana"/>
            </a:endParaRPr>
          </a:p>
          <a:p>
            <a:pPr marL="0" indent="0">
              <a:buNone/>
            </a:pPr>
            <a:endParaRPr lang="en-IN" b="0" i="0" dirty="0">
              <a:solidFill>
                <a:srgbClr val="610B38"/>
              </a:solidFill>
              <a:effectLst/>
              <a:latin typeface="erdana"/>
            </a:endParaRPr>
          </a:p>
          <a:p>
            <a:pPr marL="0" indent="0">
              <a:buNone/>
            </a:pPr>
            <a:endParaRPr lang="en-IN" b="0" i="0" dirty="0">
              <a:solidFill>
                <a:srgbClr val="610B38"/>
              </a:solidFill>
              <a:effectLst/>
              <a:latin typeface="erdana"/>
            </a:endParaRPr>
          </a:p>
          <a:p>
            <a:pPr marL="0" indent="0">
              <a:buNone/>
            </a:pPr>
            <a:br>
              <a:rPr lang="en-US" b="0" i="0" dirty="0">
                <a:solidFill>
                  <a:srgbClr val="333333"/>
                </a:solidFill>
                <a:effectLst/>
                <a:latin typeface="inter-regular"/>
              </a:rPr>
            </a:br>
            <a:endParaRPr lang="en-IN" dirty="0"/>
          </a:p>
        </p:txBody>
      </p:sp>
    </p:spTree>
    <p:extLst>
      <p:ext uri="{BB962C8B-B14F-4D97-AF65-F5344CB8AC3E}">
        <p14:creationId xmlns:p14="http://schemas.microsoft.com/office/powerpoint/2010/main" val="704488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F3B9FE-CB45-AE95-EE47-5AAE9E8CD396}"/>
              </a:ext>
            </a:extLst>
          </p:cNvPr>
          <p:cNvSpPr>
            <a:spLocks noGrp="1"/>
          </p:cNvSpPr>
          <p:nvPr>
            <p:ph idx="1"/>
          </p:nvPr>
        </p:nvSpPr>
        <p:spPr>
          <a:xfrm>
            <a:off x="677334" y="365761"/>
            <a:ext cx="10214186" cy="5675602"/>
          </a:xfrm>
        </p:spPr>
        <p:txBody>
          <a:bodyPr>
            <a:normAutofit fontScale="92500" lnSpcReduction="10000"/>
          </a:bodyPr>
          <a:lstStyle/>
          <a:p>
            <a:r>
              <a:rPr lang="en-IN" b="0" i="0" dirty="0">
                <a:solidFill>
                  <a:srgbClr val="610B38"/>
                </a:solidFill>
                <a:effectLst/>
                <a:latin typeface="erdana"/>
              </a:rPr>
              <a:t>Int Data Type</a:t>
            </a:r>
          </a:p>
          <a:p>
            <a:pPr algn="just">
              <a:buFont typeface="Arial" panose="020B0604020202020204" pitchFamily="34" charset="0"/>
              <a:buChar char="•"/>
            </a:pPr>
            <a:r>
              <a:rPr lang="en-US" b="0" i="0" dirty="0">
                <a:solidFill>
                  <a:srgbClr val="333333"/>
                </a:solidFill>
                <a:effectLst/>
                <a:latin typeface="inter-regular"/>
              </a:rPr>
              <a:t>The int data type is a 32-bit signed two's complement integer. Its value-range lies between - 2,147,483,648 (-2^31) to 2,147,483,647 (2^31 -1) (inclusive). Its minimum value is - 2,147,483,648and maximum value is 2,147,483,647. Its default value is 0.</a:t>
            </a:r>
          </a:p>
          <a:p>
            <a:pPr algn="just">
              <a:buFont typeface="Arial" panose="020B0604020202020204" pitchFamily="34" charset="0"/>
              <a:buChar char="•"/>
            </a:pPr>
            <a:r>
              <a:rPr lang="en-IN" b="1" i="0" dirty="0">
                <a:solidFill>
                  <a:srgbClr val="006699"/>
                </a:solidFill>
                <a:effectLst/>
                <a:latin typeface="inter-regular"/>
              </a:rPr>
              <a:t>Ex: int</a:t>
            </a:r>
            <a:r>
              <a:rPr lang="en-IN" b="0" i="0" dirty="0">
                <a:solidFill>
                  <a:srgbClr val="000000"/>
                </a:solidFill>
                <a:effectLst/>
                <a:latin typeface="inter-regular"/>
              </a:rPr>
              <a:t> a = </a:t>
            </a:r>
            <a:r>
              <a:rPr lang="en-IN" b="0" i="0" dirty="0">
                <a:solidFill>
                  <a:srgbClr val="C00000"/>
                </a:solidFill>
                <a:effectLst/>
                <a:latin typeface="inter-regular"/>
              </a:rPr>
              <a:t>100000</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b = -</a:t>
            </a:r>
            <a:r>
              <a:rPr lang="en-IN" b="0" i="0" dirty="0">
                <a:solidFill>
                  <a:srgbClr val="C00000"/>
                </a:solidFill>
                <a:effectLst/>
                <a:latin typeface="inter-regular"/>
              </a:rPr>
              <a:t>200000</a:t>
            </a:r>
            <a:r>
              <a:rPr lang="en-IN" b="0" i="0" dirty="0">
                <a:solidFill>
                  <a:srgbClr val="000000"/>
                </a:solidFill>
                <a:effectLst/>
                <a:latin typeface="inter-regular"/>
              </a:rPr>
              <a:t>  </a:t>
            </a:r>
          </a:p>
          <a:p>
            <a:pPr algn="just">
              <a:buFont typeface="Arial" panose="020B0604020202020204" pitchFamily="34" charset="0"/>
              <a:buChar char="•"/>
            </a:pPr>
            <a:r>
              <a:rPr lang="en-IN" b="0" i="0" dirty="0">
                <a:solidFill>
                  <a:srgbClr val="610B38"/>
                </a:solidFill>
                <a:effectLst/>
                <a:latin typeface="erdana"/>
              </a:rPr>
              <a:t>Long Data Type</a:t>
            </a:r>
          </a:p>
          <a:p>
            <a:pPr algn="just">
              <a:buFont typeface="Arial" panose="020B0604020202020204" pitchFamily="34" charset="0"/>
              <a:buChar char="•"/>
            </a:pPr>
            <a:r>
              <a:rPr lang="en-US" b="0" i="0" dirty="0">
                <a:solidFill>
                  <a:srgbClr val="333333"/>
                </a:solidFill>
                <a:effectLst/>
                <a:latin typeface="inter-regular"/>
              </a:rPr>
              <a:t>The long data type is a 64-bit two's complement integer. Its value-range lies between -9,223,372,036,854,775,808(-2^63) to 9,223,372,036,854,775,807(2^63 -1)(inclusive). Its minimum value is - 9,223,372,036,854,775,808and maximum value is 9,223,372,036,854,775,807. Its default value is 0.</a:t>
            </a:r>
          </a:p>
          <a:p>
            <a:pPr algn="just">
              <a:buFont typeface="Arial" panose="020B0604020202020204" pitchFamily="34" charset="0"/>
              <a:buChar char="•"/>
            </a:pPr>
            <a:r>
              <a:rPr lang="en-US" b="1" i="0" dirty="0">
                <a:solidFill>
                  <a:srgbClr val="006699"/>
                </a:solidFill>
                <a:effectLst/>
                <a:latin typeface="inter-regular"/>
              </a:rPr>
              <a:t>Ex: long</a:t>
            </a:r>
            <a:r>
              <a:rPr lang="en-US" b="0" i="0" dirty="0">
                <a:solidFill>
                  <a:srgbClr val="000000"/>
                </a:solidFill>
                <a:effectLst/>
                <a:latin typeface="inter-regular"/>
              </a:rPr>
              <a:t> a = 100000L, </a:t>
            </a:r>
            <a:r>
              <a:rPr lang="en-US" b="1" i="0" dirty="0">
                <a:solidFill>
                  <a:srgbClr val="006699"/>
                </a:solidFill>
                <a:effectLst/>
                <a:latin typeface="inter-regular"/>
              </a:rPr>
              <a:t>long</a:t>
            </a:r>
            <a:r>
              <a:rPr lang="en-US" b="0" i="0" dirty="0">
                <a:solidFill>
                  <a:srgbClr val="000000"/>
                </a:solidFill>
                <a:effectLst/>
                <a:latin typeface="inter-regular"/>
              </a:rPr>
              <a:t> b = -200000L </a:t>
            </a:r>
          </a:p>
          <a:p>
            <a:pPr algn="just">
              <a:buFont typeface="Arial" panose="020B0604020202020204" pitchFamily="34" charset="0"/>
              <a:buChar char="•"/>
            </a:pPr>
            <a:r>
              <a:rPr lang="en-IN" b="0" i="0" dirty="0">
                <a:solidFill>
                  <a:srgbClr val="610B38"/>
                </a:solidFill>
                <a:effectLst/>
                <a:latin typeface="erdana"/>
              </a:rPr>
              <a:t>Float Data Type</a:t>
            </a:r>
          </a:p>
          <a:p>
            <a:pPr algn="just">
              <a:buFont typeface="Arial" panose="020B0604020202020204" pitchFamily="34" charset="0"/>
              <a:buChar char="•"/>
            </a:pPr>
            <a:r>
              <a:rPr lang="en-US" b="0" i="0" dirty="0">
                <a:solidFill>
                  <a:srgbClr val="333333"/>
                </a:solidFill>
                <a:effectLst/>
                <a:latin typeface="inter-regular"/>
              </a:rPr>
              <a:t>The float data type is a single-precision 32-bit IEEE 754 floating </a:t>
            </a:r>
            <a:r>
              <a:rPr lang="en-US" b="0" i="0" dirty="0" err="1">
                <a:solidFill>
                  <a:srgbClr val="333333"/>
                </a:solidFill>
                <a:effectLst/>
                <a:latin typeface="inter-regular"/>
              </a:rPr>
              <a:t>point.Its</a:t>
            </a:r>
            <a:r>
              <a:rPr lang="en-US" b="0" i="0" dirty="0">
                <a:solidFill>
                  <a:srgbClr val="333333"/>
                </a:solidFill>
                <a:effectLst/>
                <a:latin typeface="inter-regular"/>
              </a:rPr>
              <a:t> value range is unlimited. It is recommended to use a float (instead of double) if you need to save memory in large arrays of floating point numbers. The float data type should never be used for precise values, such as currency. Its default value is 0.0F.</a:t>
            </a:r>
          </a:p>
          <a:p>
            <a:pPr algn="just">
              <a:buFont typeface="+mj-lt"/>
              <a:buAutoNum type="arabicPeriod"/>
            </a:pPr>
            <a:r>
              <a:rPr lang="en-IN" b="1" i="0" dirty="0">
                <a:solidFill>
                  <a:srgbClr val="006699"/>
                </a:solidFill>
                <a:effectLst/>
                <a:latin typeface="inter-regular"/>
              </a:rPr>
              <a:t>float</a:t>
            </a:r>
            <a:r>
              <a:rPr lang="en-IN" b="0" i="0" dirty="0">
                <a:solidFill>
                  <a:srgbClr val="000000"/>
                </a:solidFill>
                <a:effectLst/>
                <a:latin typeface="inter-regular"/>
              </a:rPr>
              <a:t> f1 = </a:t>
            </a:r>
            <a:r>
              <a:rPr lang="en-IN" b="0" i="0" dirty="0">
                <a:solidFill>
                  <a:srgbClr val="C00000"/>
                </a:solidFill>
                <a:effectLst/>
                <a:latin typeface="inter-regular"/>
              </a:rPr>
              <a:t>234</a:t>
            </a:r>
            <a:r>
              <a:rPr lang="en-IN" b="0" i="0" dirty="0">
                <a:solidFill>
                  <a:srgbClr val="000000"/>
                </a:solidFill>
                <a:effectLst/>
                <a:latin typeface="inter-regular"/>
              </a:rPr>
              <a:t>.5f  </a:t>
            </a:r>
          </a:p>
          <a:p>
            <a:br>
              <a:rPr lang="en-IN" b="0" i="0" dirty="0">
                <a:solidFill>
                  <a:srgbClr val="333333"/>
                </a:solidFill>
                <a:effectLst/>
                <a:latin typeface="inter-regular"/>
              </a:rPr>
            </a:br>
            <a:endParaRPr lang="en-IN" b="0" i="0" dirty="0">
              <a:solidFill>
                <a:srgbClr val="000000"/>
              </a:solidFill>
              <a:effectLst/>
              <a:latin typeface="inter-regular"/>
            </a:endParaRPr>
          </a:p>
          <a:p>
            <a:pPr algn="just">
              <a:buFont typeface="Arial" panose="020B0604020202020204" pitchFamily="34" charset="0"/>
              <a:buChar char="•"/>
            </a:pP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3207863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2EF0C6-8555-4CF6-49A0-CC1DB7F782A7}"/>
              </a:ext>
            </a:extLst>
          </p:cNvPr>
          <p:cNvSpPr>
            <a:spLocks noGrp="1"/>
          </p:cNvSpPr>
          <p:nvPr>
            <p:ph idx="1"/>
          </p:nvPr>
        </p:nvSpPr>
        <p:spPr>
          <a:xfrm>
            <a:off x="677334" y="284481"/>
            <a:ext cx="10925386" cy="5756882"/>
          </a:xfrm>
        </p:spPr>
        <p:txBody>
          <a:bodyPr/>
          <a:lstStyle/>
          <a:p>
            <a:r>
              <a:rPr lang="en-IN" b="0" i="0" dirty="0">
                <a:solidFill>
                  <a:srgbClr val="610B38"/>
                </a:solidFill>
                <a:effectLst/>
                <a:latin typeface="erdana"/>
              </a:rPr>
              <a:t>Double Data Type:</a:t>
            </a:r>
          </a:p>
          <a:p>
            <a:r>
              <a:rPr lang="en-US" b="0" i="0" dirty="0">
                <a:solidFill>
                  <a:srgbClr val="333333"/>
                </a:solidFill>
                <a:effectLst/>
                <a:latin typeface="inter-regular"/>
              </a:rPr>
              <a:t>The double data type is a double-precision 64-bit IEEE 754 floating point. Its value range is unlimited. The double data type is generally used for decimal values just like float. The double data type also should never be used for precise values, such as currency. Its default value is 0.0d.</a:t>
            </a:r>
            <a:endParaRPr lang="en-IN" dirty="0">
              <a:solidFill>
                <a:srgbClr val="610B38"/>
              </a:solidFill>
              <a:latin typeface="erdana"/>
            </a:endParaRPr>
          </a:p>
          <a:p>
            <a:pPr marL="0" indent="0">
              <a:buNone/>
            </a:pPr>
            <a:r>
              <a:rPr lang="en-IN" b="0" i="0" dirty="0">
                <a:solidFill>
                  <a:srgbClr val="610B38"/>
                </a:solidFill>
                <a:effectLst/>
                <a:latin typeface="erdana"/>
              </a:rPr>
              <a:t> Ex: </a:t>
            </a:r>
            <a:r>
              <a:rPr lang="en-IN" b="1" i="0" dirty="0">
                <a:solidFill>
                  <a:srgbClr val="006699"/>
                </a:solidFill>
                <a:effectLst/>
                <a:latin typeface="inter-regular"/>
              </a:rPr>
              <a:t>double</a:t>
            </a:r>
            <a:r>
              <a:rPr lang="en-IN" b="0" i="0" dirty="0">
                <a:solidFill>
                  <a:srgbClr val="000000"/>
                </a:solidFill>
                <a:effectLst/>
                <a:latin typeface="inter-regular"/>
              </a:rPr>
              <a:t> d1 = </a:t>
            </a:r>
            <a:r>
              <a:rPr lang="en-IN" b="0" i="0" dirty="0">
                <a:solidFill>
                  <a:srgbClr val="C00000"/>
                </a:solidFill>
                <a:effectLst/>
                <a:latin typeface="inter-regular"/>
              </a:rPr>
              <a:t>12.3</a:t>
            </a:r>
            <a:r>
              <a:rPr lang="en-IN" b="0" i="0" dirty="0">
                <a:solidFill>
                  <a:srgbClr val="000000"/>
                </a:solidFill>
                <a:effectLst/>
                <a:latin typeface="inter-regular"/>
              </a:rPr>
              <a:t>  </a:t>
            </a:r>
          </a:p>
          <a:p>
            <a:r>
              <a:rPr lang="en-IN" b="0" i="0" dirty="0">
                <a:solidFill>
                  <a:srgbClr val="610B38"/>
                </a:solidFill>
                <a:effectLst/>
                <a:latin typeface="erdana"/>
              </a:rPr>
              <a:t>Char Data Type</a:t>
            </a:r>
          </a:p>
          <a:p>
            <a:pPr marL="0" indent="0">
              <a:buNone/>
            </a:pPr>
            <a:r>
              <a:rPr lang="en-US" b="0" i="0" dirty="0">
                <a:solidFill>
                  <a:srgbClr val="333333"/>
                </a:solidFill>
                <a:effectLst/>
                <a:latin typeface="inter-regular"/>
              </a:rPr>
              <a:t>The char data type is a single 16-bit Unicode character. Its value-range lies between '\u0000' (or 0) to '\</a:t>
            </a:r>
            <a:r>
              <a:rPr lang="en-US" b="0" i="0" dirty="0" err="1">
                <a:solidFill>
                  <a:srgbClr val="333333"/>
                </a:solidFill>
                <a:effectLst/>
                <a:latin typeface="inter-regular"/>
              </a:rPr>
              <a:t>uffff</a:t>
            </a:r>
            <a:r>
              <a:rPr lang="en-US" b="0" i="0" dirty="0">
                <a:solidFill>
                  <a:srgbClr val="333333"/>
                </a:solidFill>
                <a:effectLst/>
                <a:latin typeface="inter-regular"/>
              </a:rPr>
              <a:t>' (or 65,535 inclusive).The char data type is used to store characters.</a:t>
            </a:r>
          </a:p>
          <a:p>
            <a:pPr marL="0" indent="0">
              <a:buNone/>
            </a:pPr>
            <a:r>
              <a:rPr lang="en-IN" b="1" i="0" dirty="0">
                <a:solidFill>
                  <a:srgbClr val="006699"/>
                </a:solidFill>
                <a:effectLst/>
                <a:latin typeface="inter-regular"/>
              </a:rPr>
              <a:t>char</a:t>
            </a:r>
            <a:r>
              <a:rPr lang="en-IN" b="0" i="0" dirty="0">
                <a:solidFill>
                  <a:srgbClr val="000000"/>
                </a:solidFill>
                <a:effectLst/>
                <a:latin typeface="inter-regular"/>
              </a:rPr>
              <a:t> </a:t>
            </a:r>
            <a:r>
              <a:rPr lang="en-IN" b="0" i="0" dirty="0" err="1">
                <a:solidFill>
                  <a:srgbClr val="000000"/>
                </a:solidFill>
                <a:effectLst/>
                <a:latin typeface="inter-regular"/>
              </a:rPr>
              <a:t>letterA</a:t>
            </a:r>
            <a:r>
              <a:rPr lang="en-IN" b="0" i="0" dirty="0">
                <a:solidFill>
                  <a:srgbClr val="000000"/>
                </a:solidFill>
                <a:effectLst/>
                <a:latin typeface="inter-regular"/>
              </a:rPr>
              <a:t> = </a:t>
            </a:r>
            <a:r>
              <a:rPr lang="en-IN" b="0" i="0" dirty="0">
                <a:solidFill>
                  <a:srgbClr val="0000FF"/>
                </a:solidFill>
                <a:effectLst/>
                <a:latin typeface="inter-regular"/>
              </a:rPr>
              <a:t>'A'</a:t>
            </a:r>
            <a:r>
              <a:rPr lang="en-IN" b="0" i="0" dirty="0">
                <a:solidFill>
                  <a:srgbClr val="000000"/>
                </a:solidFill>
                <a:effectLst/>
                <a:latin typeface="inter-regular"/>
              </a:rPr>
              <a:t>  </a:t>
            </a:r>
          </a:p>
          <a:p>
            <a:pPr marL="0" indent="0">
              <a:buNone/>
            </a:pPr>
            <a:endParaRPr lang="en-IN" b="0" i="0" dirty="0">
              <a:solidFill>
                <a:srgbClr val="610B38"/>
              </a:solidFill>
              <a:effectLst/>
              <a:latin typeface="erdana"/>
            </a:endParaRPr>
          </a:p>
        </p:txBody>
      </p:sp>
    </p:spTree>
    <p:extLst>
      <p:ext uri="{BB962C8B-B14F-4D97-AF65-F5344CB8AC3E}">
        <p14:creationId xmlns:p14="http://schemas.microsoft.com/office/powerpoint/2010/main" val="3947849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58086-A39C-4AD3-95E0-877E1AD61D18}"/>
              </a:ext>
            </a:extLst>
          </p:cNvPr>
          <p:cNvSpPr>
            <a:spLocks noGrp="1"/>
          </p:cNvSpPr>
          <p:nvPr>
            <p:ph type="title"/>
          </p:nvPr>
        </p:nvSpPr>
        <p:spPr/>
        <p:txBody>
          <a:bodyPr/>
          <a:lstStyle/>
          <a:p>
            <a:r>
              <a:rPr lang="en-GB" dirty="0"/>
              <a:t>Interview Preparation …..?</a:t>
            </a:r>
          </a:p>
        </p:txBody>
      </p:sp>
      <p:sp>
        <p:nvSpPr>
          <p:cNvPr id="3" name="Content Placeholder 2">
            <a:extLst>
              <a:ext uri="{FF2B5EF4-FFF2-40B4-BE49-F238E27FC236}">
                <a16:creationId xmlns:a16="http://schemas.microsoft.com/office/drawing/2014/main" id="{1412EA25-7D99-46C5-AFE5-52F5D75C38EF}"/>
              </a:ext>
            </a:extLst>
          </p:cNvPr>
          <p:cNvSpPr>
            <a:spLocks noGrp="1"/>
          </p:cNvSpPr>
          <p:nvPr>
            <p:ph idx="1"/>
          </p:nvPr>
        </p:nvSpPr>
        <p:spPr>
          <a:xfrm>
            <a:off x="677334" y="1482571"/>
            <a:ext cx="8596668" cy="5184559"/>
          </a:xfrm>
        </p:spPr>
        <p:txBody>
          <a:bodyPr/>
          <a:lstStyle/>
          <a:p>
            <a:pPr marL="0" indent="0">
              <a:buNone/>
            </a:pPr>
            <a:endParaRPr lang="en-GB" dirty="0"/>
          </a:p>
          <a:p>
            <a:pPr marL="0" indent="0">
              <a:buNone/>
            </a:pPr>
            <a:r>
              <a:rPr lang="en-GB" dirty="0">
                <a:hlinkClick r:id="rId2"/>
              </a:rPr>
              <a:t>https://www.sanfoundry.com/tough-java-questions-answers/</a:t>
            </a:r>
            <a:endParaRPr lang="en-GB" dirty="0"/>
          </a:p>
          <a:p>
            <a:pPr marL="0" indent="0">
              <a:buNone/>
            </a:pPr>
            <a:r>
              <a:rPr lang="en-GB" dirty="0">
                <a:hlinkClick r:id="rId3"/>
              </a:rPr>
              <a:t>https://www.scribd.com/document/497755267/Data-Types-in-Java</a:t>
            </a:r>
            <a:endParaRPr lang="en-GB" dirty="0"/>
          </a:p>
          <a:p>
            <a:endParaRPr lang="en-GB" b="0" i="0" dirty="0">
              <a:solidFill>
                <a:srgbClr val="272C37"/>
              </a:solidFill>
              <a:effectLst/>
              <a:latin typeface="Roboto" panose="02000000000000000000" pitchFamily="2" charset="0"/>
            </a:endParaRPr>
          </a:p>
          <a:p>
            <a:r>
              <a:rPr lang="en-GB" dirty="0">
                <a:solidFill>
                  <a:srgbClr val="272C37"/>
                </a:solidFill>
                <a:latin typeface="Roboto" panose="02000000000000000000" pitchFamily="2" charset="0"/>
              </a:rPr>
              <a:t>1.what is local variable </a:t>
            </a:r>
          </a:p>
          <a:p>
            <a:r>
              <a:rPr lang="en-GB" b="0" i="0" dirty="0">
                <a:solidFill>
                  <a:srgbClr val="272C37"/>
                </a:solidFill>
                <a:effectLst/>
                <a:latin typeface="Roboto" panose="02000000000000000000" pitchFamily="2" charset="0"/>
              </a:rPr>
              <a:t>2.what </a:t>
            </a:r>
            <a:r>
              <a:rPr lang="en-GB" dirty="0">
                <a:solidFill>
                  <a:srgbClr val="272C37"/>
                </a:solidFill>
                <a:latin typeface="Roboto" panose="02000000000000000000" pitchFamily="2" charset="0"/>
              </a:rPr>
              <a:t>is instance variable</a:t>
            </a:r>
          </a:p>
          <a:p>
            <a:r>
              <a:rPr lang="en-GB" b="0" i="0" dirty="0">
                <a:solidFill>
                  <a:srgbClr val="272C37"/>
                </a:solidFill>
                <a:effectLst/>
                <a:latin typeface="Roboto" panose="02000000000000000000" pitchFamily="2" charset="0"/>
              </a:rPr>
              <a:t>3.data types ???</a:t>
            </a:r>
          </a:p>
          <a:p>
            <a:r>
              <a:rPr lang="en-GB" dirty="0">
                <a:solidFill>
                  <a:srgbClr val="272C37"/>
                </a:solidFill>
                <a:latin typeface="Roboto" panose="02000000000000000000" pitchFamily="2" charset="0"/>
              </a:rPr>
              <a:t>4.what is  type Conversation ? </a:t>
            </a:r>
          </a:p>
          <a:p>
            <a:r>
              <a:rPr lang="en-GB" b="0" i="0" dirty="0">
                <a:solidFill>
                  <a:srgbClr val="272C37"/>
                </a:solidFill>
                <a:effectLst/>
                <a:latin typeface="Roboto" panose="02000000000000000000" pitchFamily="2" charset="0"/>
              </a:rPr>
              <a:t>5.what is static variable ?</a:t>
            </a:r>
          </a:p>
          <a:p>
            <a:endParaRPr lang="en-GB" b="0" i="0" dirty="0">
              <a:solidFill>
                <a:srgbClr val="272C37"/>
              </a:solidFill>
              <a:effectLst/>
              <a:latin typeface="Roboto" panose="02000000000000000000" pitchFamily="2" charset="0"/>
            </a:endParaRPr>
          </a:p>
          <a:p>
            <a:endParaRPr lang="en-GB" b="0" i="0" dirty="0">
              <a:solidFill>
                <a:srgbClr val="51565E"/>
              </a:solidFill>
              <a:effectLst/>
              <a:latin typeface="Roboto" panose="02000000000000000000" pitchFamily="2" charset="0"/>
            </a:endParaRPr>
          </a:p>
          <a:p>
            <a:endParaRPr lang="en-GB" b="0" i="0" dirty="0">
              <a:solidFill>
                <a:srgbClr val="51565E"/>
              </a:solidFill>
              <a:effectLst/>
              <a:latin typeface="Roboto" panose="02000000000000000000" pitchFamily="2" charset="0"/>
            </a:endParaRPr>
          </a:p>
          <a:p>
            <a:endParaRPr lang="en-GB" dirty="0"/>
          </a:p>
          <a:p>
            <a:endParaRPr lang="en-GB" dirty="0"/>
          </a:p>
        </p:txBody>
      </p:sp>
    </p:spTree>
    <p:extLst>
      <p:ext uri="{BB962C8B-B14F-4D97-AF65-F5344CB8AC3E}">
        <p14:creationId xmlns:p14="http://schemas.microsoft.com/office/powerpoint/2010/main" val="199405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F7D4C-6426-4665-880D-262BFDAEE92A}"/>
              </a:ext>
            </a:extLst>
          </p:cNvPr>
          <p:cNvSpPr>
            <a:spLocks noGrp="1"/>
          </p:cNvSpPr>
          <p:nvPr>
            <p:ph type="title"/>
          </p:nvPr>
        </p:nvSpPr>
        <p:spPr/>
        <p:txBody>
          <a:bodyPr/>
          <a:lstStyle/>
          <a:p>
            <a:r>
              <a:rPr lang="en-IN" b="0" i="0" dirty="0">
                <a:solidFill>
                  <a:srgbClr val="610B38"/>
                </a:solidFill>
                <a:effectLst/>
                <a:latin typeface="erdana"/>
              </a:rPr>
              <a:t>First Java Program</a:t>
            </a:r>
            <a:r>
              <a:rPr lang="en-IN" dirty="0">
                <a:solidFill>
                  <a:srgbClr val="610B38"/>
                </a:solidFill>
                <a:latin typeface="erdana"/>
              </a:rPr>
              <a:t>:</a:t>
            </a:r>
            <a:endParaRPr lang="en-GB" dirty="0"/>
          </a:p>
        </p:txBody>
      </p:sp>
      <p:sp>
        <p:nvSpPr>
          <p:cNvPr id="3" name="Content Placeholder 2">
            <a:extLst>
              <a:ext uri="{FF2B5EF4-FFF2-40B4-BE49-F238E27FC236}">
                <a16:creationId xmlns:a16="http://schemas.microsoft.com/office/drawing/2014/main" id="{0B5942A0-8932-478B-9A4B-48CDF63C5365}"/>
              </a:ext>
            </a:extLst>
          </p:cNvPr>
          <p:cNvSpPr>
            <a:spLocks noGrp="1"/>
          </p:cNvSpPr>
          <p:nvPr>
            <p:ph idx="1"/>
          </p:nvPr>
        </p:nvSpPr>
        <p:spPr>
          <a:xfrm>
            <a:off x="677334" y="1432561"/>
            <a:ext cx="8596668" cy="4608802"/>
          </a:xfrm>
        </p:spPr>
        <p:txBody>
          <a:bodyPr>
            <a:normAutofit/>
          </a:bodyPr>
          <a:lstStyle/>
          <a:p>
            <a:pPr algn="just">
              <a:buFont typeface="+mj-lt"/>
              <a:buAutoNum type="arabicPeriod"/>
            </a:pPr>
            <a:r>
              <a:rPr lang="en-IN" sz="1600" b="1" i="0" dirty="0">
                <a:solidFill>
                  <a:srgbClr val="006699"/>
                </a:solidFill>
                <a:effectLst/>
                <a:latin typeface="inter-regular"/>
              </a:rPr>
              <a:t>class</a:t>
            </a:r>
            <a:r>
              <a:rPr lang="en-IN" sz="1600" b="0" i="0" dirty="0">
                <a:solidFill>
                  <a:srgbClr val="000000"/>
                </a:solidFill>
                <a:effectLst/>
                <a:latin typeface="inter-regular"/>
              </a:rPr>
              <a:t> Simple{  </a:t>
            </a:r>
          </a:p>
          <a:p>
            <a:pPr algn="just">
              <a:buFont typeface="+mj-lt"/>
              <a:buAutoNum type="arabicPeriod"/>
            </a:pPr>
            <a:r>
              <a:rPr lang="en-IN" sz="1600" b="0" i="0" dirty="0">
                <a:solidFill>
                  <a:srgbClr val="000000"/>
                </a:solidFill>
                <a:effectLst/>
                <a:latin typeface="inter-regular"/>
              </a:rPr>
              <a:t>    </a:t>
            </a:r>
            <a:r>
              <a:rPr lang="en-IN" sz="1600" b="1" i="0" dirty="0">
                <a:solidFill>
                  <a:srgbClr val="006699"/>
                </a:solidFill>
                <a:effectLst/>
                <a:latin typeface="inter-regular"/>
              </a:rPr>
              <a:t>public</a:t>
            </a:r>
            <a:r>
              <a:rPr lang="en-IN" sz="1600" b="0" i="0" dirty="0">
                <a:solidFill>
                  <a:srgbClr val="000000"/>
                </a:solidFill>
                <a:effectLst/>
                <a:latin typeface="inter-regular"/>
              </a:rPr>
              <a:t> </a:t>
            </a:r>
            <a:r>
              <a:rPr lang="en-IN" sz="1600" b="1" i="0" dirty="0">
                <a:solidFill>
                  <a:srgbClr val="006699"/>
                </a:solidFill>
                <a:effectLst/>
                <a:latin typeface="inter-regular"/>
              </a:rPr>
              <a:t>static</a:t>
            </a:r>
            <a:r>
              <a:rPr lang="en-IN" sz="1600" b="0" i="0" dirty="0">
                <a:solidFill>
                  <a:srgbClr val="000000"/>
                </a:solidFill>
                <a:effectLst/>
                <a:latin typeface="inter-regular"/>
              </a:rPr>
              <a:t> </a:t>
            </a:r>
            <a:r>
              <a:rPr lang="en-IN" sz="1600" b="1" i="0" dirty="0">
                <a:solidFill>
                  <a:srgbClr val="006699"/>
                </a:solidFill>
                <a:effectLst/>
                <a:latin typeface="inter-regular"/>
              </a:rPr>
              <a:t>void</a:t>
            </a:r>
            <a:r>
              <a:rPr lang="en-IN" sz="1600" b="0" i="0" dirty="0">
                <a:solidFill>
                  <a:srgbClr val="000000"/>
                </a:solidFill>
                <a:effectLst/>
                <a:latin typeface="inter-regular"/>
              </a:rPr>
              <a:t> main(String </a:t>
            </a:r>
            <a:r>
              <a:rPr lang="en-IN" sz="1600" b="0" i="0" dirty="0" err="1">
                <a:solidFill>
                  <a:srgbClr val="000000"/>
                </a:solidFill>
                <a:effectLst/>
                <a:latin typeface="inter-regular"/>
              </a:rPr>
              <a:t>args</a:t>
            </a:r>
            <a:r>
              <a:rPr lang="en-IN" sz="1600" b="0" i="0" dirty="0">
                <a:solidFill>
                  <a:srgbClr val="000000"/>
                </a:solidFill>
                <a:effectLst/>
                <a:latin typeface="inter-regular"/>
              </a:rPr>
              <a:t>[]){  </a:t>
            </a:r>
          </a:p>
          <a:p>
            <a:pPr algn="just">
              <a:buFont typeface="+mj-lt"/>
              <a:buAutoNum type="arabicPeriod"/>
            </a:pPr>
            <a:r>
              <a:rPr lang="en-IN" sz="1600" b="0" i="0" dirty="0">
                <a:solidFill>
                  <a:srgbClr val="000000"/>
                </a:solidFill>
                <a:effectLst/>
                <a:latin typeface="inter-regular"/>
              </a:rPr>
              <a:t>     </a:t>
            </a:r>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a:solidFill>
                  <a:srgbClr val="0000FF"/>
                </a:solidFill>
                <a:effectLst/>
                <a:latin typeface="inter-regular"/>
              </a:rPr>
              <a:t>"Hello Java"</a:t>
            </a:r>
            <a:r>
              <a:rPr lang="en-IN" sz="1600" b="0" i="0" dirty="0">
                <a:solidFill>
                  <a:srgbClr val="000000"/>
                </a:solidFill>
                <a:effectLst/>
                <a:latin typeface="inter-regular"/>
              </a:rPr>
              <a:t>);  </a:t>
            </a:r>
          </a:p>
          <a:p>
            <a:pPr algn="just">
              <a:buFont typeface="+mj-lt"/>
              <a:buAutoNum type="arabicPeriod"/>
            </a:pPr>
            <a:r>
              <a:rPr lang="en-IN" sz="1600" b="0" i="0" dirty="0">
                <a:solidFill>
                  <a:srgbClr val="000000"/>
                </a:solidFill>
                <a:effectLst/>
                <a:latin typeface="inter-regular"/>
              </a:rPr>
              <a:t>    }  </a:t>
            </a:r>
          </a:p>
          <a:p>
            <a:pPr algn="just">
              <a:buFont typeface="+mj-lt"/>
              <a:buAutoNum type="arabicPeriod"/>
            </a:pPr>
            <a:r>
              <a:rPr lang="en-IN" sz="1600" b="0" i="0" dirty="0">
                <a:solidFill>
                  <a:srgbClr val="000000"/>
                </a:solidFill>
                <a:effectLst/>
                <a:latin typeface="inter-regular"/>
              </a:rPr>
              <a:t>} </a:t>
            </a:r>
          </a:p>
          <a:p>
            <a:r>
              <a:rPr lang="en-US" sz="1600" b="0" i="0" dirty="0">
                <a:solidFill>
                  <a:srgbClr val="333333"/>
                </a:solidFill>
                <a:effectLst/>
                <a:latin typeface="inter-regular"/>
              </a:rPr>
              <a:t>Save the above file as Simple.java.</a:t>
            </a:r>
          </a:p>
          <a:p>
            <a:endParaRPr lang="en-GB" sz="1600" b="0" i="0" dirty="0">
              <a:solidFill>
                <a:srgbClr val="212529"/>
              </a:solidFill>
              <a:effectLst/>
              <a:latin typeface="system-ui"/>
            </a:endParaRPr>
          </a:p>
          <a:p>
            <a:endParaRPr lang="en-GB" sz="1600" dirty="0"/>
          </a:p>
          <a:p>
            <a:endParaRPr lang="en-GB" dirty="0"/>
          </a:p>
          <a:p>
            <a:r>
              <a:rPr lang="en-GB" dirty="0"/>
              <a:t>Output:  Hello Java</a:t>
            </a:r>
          </a:p>
        </p:txBody>
      </p:sp>
      <p:graphicFrame>
        <p:nvGraphicFramePr>
          <p:cNvPr id="4" name="Table 3">
            <a:extLst>
              <a:ext uri="{FF2B5EF4-FFF2-40B4-BE49-F238E27FC236}">
                <a16:creationId xmlns:a16="http://schemas.microsoft.com/office/drawing/2014/main" id="{3E7219E7-CF93-88C5-99C3-D29FEF1F8817}"/>
              </a:ext>
            </a:extLst>
          </p:cNvPr>
          <p:cNvGraphicFramePr>
            <a:graphicFrameLocks noGrp="1"/>
          </p:cNvGraphicFramePr>
          <p:nvPr/>
        </p:nvGraphicFramePr>
        <p:xfrm>
          <a:off x="2776274" y="3735546"/>
          <a:ext cx="4399490" cy="731520"/>
        </p:xfrm>
        <a:graphic>
          <a:graphicData uri="http://schemas.openxmlformats.org/drawingml/2006/table">
            <a:tbl>
              <a:tblPr/>
              <a:tblGrid>
                <a:gridCol w="2199745">
                  <a:extLst>
                    <a:ext uri="{9D8B030D-6E8A-4147-A177-3AD203B41FA5}">
                      <a16:colId xmlns:a16="http://schemas.microsoft.com/office/drawing/2014/main" val="2596796565"/>
                    </a:ext>
                  </a:extLst>
                </a:gridCol>
                <a:gridCol w="2199745">
                  <a:extLst>
                    <a:ext uri="{9D8B030D-6E8A-4147-A177-3AD203B41FA5}">
                      <a16:colId xmlns:a16="http://schemas.microsoft.com/office/drawing/2014/main" val="1954925826"/>
                    </a:ext>
                  </a:extLst>
                </a:gridCol>
              </a:tblGrid>
              <a:tr h="0">
                <a:tc>
                  <a:txBody>
                    <a:bodyPr/>
                    <a:lstStyle/>
                    <a:p>
                      <a:pPr algn="just"/>
                      <a:r>
                        <a:rPr lang="en-IN" b="1">
                          <a:solidFill>
                            <a:srgbClr val="333333"/>
                          </a:solidFill>
                          <a:effectLst/>
                          <a:latin typeface="inter-bold"/>
                        </a:rPr>
                        <a:t>To compile:</a:t>
                      </a:r>
                      <a:endParaRPr lang="en-IN">
                        <a:solidFill>
                          <a:srgbClr val="333333"/>
                        </a:solidFill>
                        <a:effectLst/>
                        <a:latin typeface="inter-regular"/>
                      </a:endParaRPr>
                    </a:p>
                  </a:txBody>
                  <a:tcPr anchor="ctr">
                    <a:lnL>
                      <a:noFill/>
                    </a:lnL>
                    <a:lnR>
                      <a:noFill/>
                    </a:lnR>
                    <a:lnT>
                      <a:noFill/>
                    </a:lnT>
                    <a:lnB>
                      <a:noFill/>
                    </a:lnB>
                    <a:solidFill>
                      <a:srgbClr val="FFFFFF"/>
                    </a:solidFill>
                  </a:tcPr>
                </a:tc>
                <a:tc>
                  <a:txBody>
                    <a:bodyPr/>
                    <a:lstStyle/>
                    <a:p>
                      <a:pPr algn="just"/>
                      <a:r>
                        <a:rPr lang="en-IN" dirty="0" err="1">
                          <a:solidFill>
                            <a:srgbClr val="333333"/>
                          </a:solidFill>
                          <a:effectLst/>
                          <a:latin typeface="inter-regular"/>
                        </a:rPr>
                        <a:t>javac</a:t>
                      </a:r>
                      <a:r>
                        <a:rPr lang="en-IN" dirty="0">
                          <a:solidFill>
                            <a:srgbClr val="333333"/>
                          </a:solidFill>
                          <a:effectLst/>
                          <a:latin typeface="inter-regular"/>
                        </a:rPr>
                        <a:t> Simple.java</a:t>
                      </a:r>
                    </a:p>
                  </a:txBody>
                  <a:tcPr anchor="ctr">
                    <a:lnL>
                      <a:noFill/>
                    </a:lnL>
                    <a:lnR>
                      <a:noFill/>
                    </a:lnR>
                    <a:lnT>
                      <a:noFill/>
                    </a:lnT>
                    <a:lnB>
                      <a:noFill/>
                    </a:lnB>
                    <a:solidFill>
                      <a:srgbClr val="FFFFFF"/>
                    </a:solidFill>
                  </a:tcPr>
                </a:tc>
                <a:extLst>
                  <a:ext uri="{0D108BD9-81ED-4DB2-BD59-A6C34878D82A}">
                    <a16:rowId xmlns:a16="http://schemas.microsoft.com/office/drawing/2014/main" val="2272673544"/>
                  </a:ext>
                </a:extLst>
              </a:tr>
              <a:tr h="0">
                <a:tc>
                  <a:txBody>
                    <a:bodyPr/>
                    <a:lstStyle/>
                    <a:p>
                      <a:pPr algn="just"/>
                      <a:r>
                        <a:rPr lang="en-IN" b="1">
                          <a:solidFill>
                            <a:srgbClr val="333333"/>
                          </a:solidFill>
                          <a:effectLst/>
                          <a:latin typeface="inter-bold"/>
                        </a:rPr>
                        <a:t>To execute:</a:t>
                      </a:r>
                      <a:endParaRPr lang="en-IN">
                        <a:solidFill>
                          <a:srgbClr val="333333"/>
                        </a:solidFill>
                        <a:effectLst/>
                        <a:latin typeface="inter-regular"/>
                      </a:endParaRPr>
                    </a:p>
                  </a:txBody>
                  <a:tcPr anchor="ctr">
                    <a:lnL>
                      <a:noFill/>
                    </a:lnL>
                    <a:lnR>
                      <a:noFill/>
                    </a:lnR>
                    <a:lnT>
                      <a:noFill/>
                    </a:lnT>
                    <a:lnB>
                      <a:noFill/>
                    </a:lnB>
                    <a:solidFill>
                      <a:srgbClr val="FFFFFF"/>
                    </a:solidFill>
                  </a:tcPr>
                </a:tc>
                <a:tc>
                  <a:txBody>
                    <a:bodyPr/>
                    <a:lstStyle/>
                    <a:p>
                      <a:pPr algn="just"/>
                      <a:r>
                        <a:rPr lang="en-IN" dirty="0">
                          <a:solidFill>
                            <a:srgbClr val="333333"/>
                          </a:solidFill>
                          <a:effectLst/>
                          <a:latin typeface="inter-regular"/>
                        </a:rPr>
                        <a:t>java Simple</a:t>
                      </a:r>
                    </a:p>
                  </a:txBody>
                  <a:tcPr anchor="ctr">
                    <a:lnL>
                      <a:noFill/>
                    </a:lnL>
                    <a:lnR>
                      <a:noFill/>
                    </a:lnR>
                    <a:lnT>
                      <a:noFill/>
                    </a:lnT>
                    <a:lnB>
                      <a:noFill/>
                    </a:lnB>
                    <a:solidFill>
                      <a:srgbClr val="FFFFFF"/>
                    </a:solidFill>
                  </a:tcPr>
                </a:tc>
                <a:extLst>
                  <a:ext uri="{0D108BD9-81ED-4DB2-BD59-A6C34878D82A}">
                    <a16:rowId xmlns:a16="http://schemas.microsoft.com/office/drawing/2014/main" val="2385187426"/>
                  </a:ext>
                </a:extLst>
              </a:tr>
            </a:tbl>
          </a:graphicData>
        </a:graphic>
      </p:graphicFrame>
    </p:spTree>
    <p:extLst>
      <p:ext uri="{BB962C8B-B14F-4D97-AF65-F5344CB8AC3E}">
        <p14:creationId xmlns:p14="http://schemas.microsoft.com/office/powerpoint/2010/main" val="1992402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7DFAC-4C51-493F-98F4-CD048CF04C5F}"/>
              </a:ext>
            </a:extLst>
          </p:cNvPr>
          <p:cNvSpPr>
            <a:spLocks noGrp="1"/>
          </p:cNvSpPr>
          <p:nvPr>
            <p:ph type="title"/>
          </p:nvPr>
        </p:nvSpPr>
        <p:spPr>
          <a:xfrm>
            <a:off x="677334" y="609600"/>
            <a:ext cx="8596668" cy="965200"/>
          </a:xfrm>
        </p:spPr>
        <p:txBody>
          <a:bodyPr/>
          <a:lstStyle/>
          <a:p>
            <a:pPr algn="l"/>
            <a:r>
              <a:rPr lang="en-IN" b="1" i="0" dirty="0">
                <a:solidFill>
                  <a:srgbClr val="333333"/>
                </a:solidFill>
                <a:effectLst/>
                <a:latin typeface="inter-bold"/>
              </a:rPr>
              <a:t>Compilation Flow:</a:t>
            </a:r>
            <a:endParaRPr lang="en-GB" b="0" i="0" dirty="0">
              <a:solidFill>
                <a:srgbClr val="212529"/>
              </a:solidFill>
              <a:effectLst/>
              <a:latin typeface="system-ui"/>
            </a:endParaRPr>
          </a:p>
        </p:txBody>
      </p:sp>
      <p:sp>
        <p:nvSpPr>
          <p:cNvPr id="3" name="Content Placeholder 2">
            <a:extLst>
              <a:ext uri="{FF2B5EF4-FFF2-40B4-BE49-F238E27FC236}">
                <a16:creationId xmlns:a16="http://schemas.microsoft.com/office/drawing/2014/main" id="{B0B3F22F-F62B-40C2-8276-3BDB82E6A654}"/>
              </a:ext>
            </a:extLst>
          </p:cNvPr>
          <p:cNvSpPr>
            <a:spLocks noGrp="1"/>
          </p:cNvSpPr>
          <p:nvPr>
            <p:ph idx="1"/>
          </p:nvPr>
        </p:nvSpPr>
        <p:spPr>
          <a:xfrm>
            <a:off x="677334" y="1361441"/>
            <a:ext cx="8596668" cy="4679922"/>
          </a:xfrm>
        </p:spPr>
        <p:txBody>
          <a:bodyPr/>
          <a:lstStyle/>
          <a:p>
            <a:pPr marL="0" indent="0">
              <a:buNone/>
            </a:pPr>
            <a:r>
              <a:rPr lang="en-US" b="0" i="0" dirty="0">
                <a:solidFill>
                  <a:srgbClr val="333333"/>
                </a:solidFill>
                <a:effectLst/>
                <a:latin typeface="inter-regular"/>
              </a:rPr>
              <a:t>When we compile Java program using </a:t>
            </a:r>
            <a:r>
              <a:rPr lang="en-US" b="0" i="0" dirty="0" err="1">
                <a:solidFill>
                  <a:srgbClr val="333333"/>
                </a:solidFill>
                <a:effectLst/>
                <a:latin typeface="inter-regular"/>
              </a:rPr>
              <a:t>javac</a:t>
            </a:r>
            <a:r>
              <a:rPr lang="en-US" b="0" i="0" dirty="0">
                <a:solidFill>
                  <a:srgbClr val="333333"/>
                </a:solidFill>
                <a:effectLst/>
                <a:latin typeface="inter-regular"/>
              </a:rPr>
              <a:t> tool, the Java compiler converts the source code into byte code.</a:t>
            </a:r>
          </a:p>
          <a:p>
            <a:pPr marL="0" indent="0">
              <a:buNone/>
            </a:pPr>
            <a:endParaRPr lang="en-GB" b="0" i="0" dirty="0">
              <a:solidFill>
                <a:srgbClr val="212529"/>
              </a:solidFill>
              <a:effectLst/>
              <a:latin typeface="system-ui"/>
            </a:endParaRPr>
          </a:p>
          <a:p>
            <a:endParaRPr lang="en-GB" b="0" i="0" dirty="0">
              <a:solidFill>
                <a:srgbClr val="212529"/>
              </a:solidFill>
              <a:effectLst/>
              <a:latin typeface="system-ui"/>
            </a:endParaRPr>
          </a:p>
          <a:p>
            <a:endParaRPr lang="en-GB" dirty="0"/>
          </a:p>
          <a:p>
            <a:endParaRPr lang="en-GB" dirty="0"/>
          </a:p>
          <a:p>
            <a:endParaRPr lang="en-GB" dirty="0"/>
          </a:p>
          <a:p>
            <a:endParaRPr lang="en-GB" dirty="0"/>
          </a:p>
          <a:p>
            <a:pPr marL="0" indent="0">
              <a:buNone/>
            </a:pPr>
            <a:endParaRPr lang="en-GB" dirty="0"/>
          </a:p>
          <a:p>
            <a:endParaRPr lang="en-GB" dirty="0"/>
          </a:p>
        </p:txBody>
      </p:sp>
      <p:pic>
        <p:nvPicPr>
          <p:cNvPr id="2050" name="Picture 2" descr="Java How to Compile">
            <a:extLst>
              <a:ext uri="{FF2B5EF4-FFF2-40B4-BE49-F238E27FC236}">
                <a16:creationId xmlns:a16="http://schemas.microsoft.com/office/drawing/2014/main" id="{E8CDDFEA-0749-F482-ACEE-1B6413C001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985" y="2326641"/>
            <a:ext cx="6153150"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722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6213-2907-4B2A-B643-604E9BEC7E3B}"/>
              </a:ext>
            </a:extLst>
          </p:cNvPr>
          <p:cNvSpPr>
            <a:spLocks noGrp="1"/>
          </p:cNvSpPr>
          <p:nvPr>
            <p:ph type="title"/>
          </p:nvPr>
        </p:nvSpPr>
        <p:spPr>
          <a:xfrm>
            <a:off x="677334" y="660400"/>
            <a:ext cx="8608906" cy="568960"/>
          </a:xfrm>
        </p:spPr>
        <p:txBody>
          <a:bodyPr>
            <a:normAutofit fontScale="90000"/>
          </a:bodyPr>
          <a:lstStyle/>
          <a:p>
            <a:r>
              <a:rPr lang="en-US" b="0" i="0" dirty="0">
                <a:solidFill>
                  <a:srgbClr val="610B38"/>
                </a:solidFill>
                <a:effectLst/>
                <a:latin typeface="erdana"/>
              </a:rPr>
              <a:t>Parameters used in First Java Program</a:t>
            </a:r>
            <a:br>
              <a:rPr lang="en-US" b="0" i="0" dirty="0">
                <a:solidFill>
                  <a:srgbClr val="610B38"/>
                </a:solidFill>
                <a:effectLst/>
                <a:latin typeface="erdana"/>
              </a:rPr>
            </a:b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7D0F9376-9C6C-4614-A335-7D5A318AC6DF}"/>
              </a:ext>
            </a:extLst>
          </p:cNvPr>
          <p:cNvSpPr>
            <a:spLocks noGrp="1"/>
          </p:cNvSpPr>
          <p:nvPr>
            <p:ph idx="1"/>
          </p:nvPr>
        </p:nvSpPr>
        <p:spPr>
          <a:xfrm>
            <a:off x="828254" y="1371600"/>
            <a:ext cx="8214146" cy="4589863"/>
          </a:xfrm>
        </p:spPr>
        <p:txBody>
          <a:bodyPr>
            <a:normAutofit fontScale="92500"/>
          </a:bodyPr>
          <a:lstStyle/>
          <a:p>
            <a:pPr algn="just">
              <a:buFont typeface="Arial" panose="020B0604020202020204" pitchFamily="34" charset="0"/>
              <a:buChar char="•"/>
            </a:pPr>
            <a:r>
              <a:rPr lang="en-US" b="1" i="0" dirty="0">
                <a:solidFill>
                  <a:srgbClr val="000000"/>
                </a:solidFill>
                <a:effectLst/>
                <a:latin typeface="inter-bold"/>
              </a:rPr>
              <a:t>class</a:t>
            </a:r>
            <a:r>
              <a:rPr lang="en-US" b="0" i="0" dirty="0">
                <a:solidFill>
                  <a:srgbClr val="000000"/>
                </a:solidFill>
                <a:effectLst/>
                <a:latin typeface="inter-regular"/>
              </a:rPr>
              <a:t> keyword is used to declare a class in Java.</a:t>
            </a:r>
          </a:p>
          <a:p>
            <a:pPr algn="just">
              <a:buFont typeface="Arial" panose="020B0604020202020204" pitchFamily="34" charset="0"/>
              <a:buChar char="•"/>
            </a:pPr>
            <a:r>
              <a:rPr lang="en-US" b="1" i="0" dirty="0">
                <a:solidFill>
                  <a:srgbClr val="000000"/>
                </a:solidFill>
                <a:effectLst/>
                <a:latin typeface="inter-bold"/>
              </a:rPr>
              <a:t>public</a:t>
            </a:r>
            <a:r>
              <a:rPr lang="en-US" b="0" i="0" dirty="0">
                <a:solidFill>
                  <a:srgbClr val="000000"/>
                </a:solidFill>
                <a:effectLst/>
                <a:latin typeface="inter-regular"/>
              </a:rPr>
              <a:t> keyword is an access modifier that represents visibility. It means it is visible to all.</a:t>
            </a:r>
          </a:p>
          <a:p>
            <a:pPr algn="just">
              <a:buFont typeface="Arial" panose="020B0604020202020204" pitchFamily="34" charset="0"/>
              <a:buChar char="•"/>
            </a:pPr>
            <a:r>
              <a:rPr lang="en-US" b="1" i="0" dirty="0">
                <a:solidFill>
                  <a:srgbClr val="000000"/>
                </a:solidFill>
                <a:effectLst/>
                <a:latin typeface="inter-bold"/>
              </a:rPr>
              <a:t>static</a:t>
            </a:r>
            <a:r>
              <a:rPr lang="en-US" b="0" i="0" dirty="0">
                <a:solidFill>
                  <a:srgbClr val="000000"/>
                </a:solidFill>
                <a:effectLst/>
                <a:latin typeface="inter-regular"/>
              </a:rPr>
              <a:t> is a keyword. If we declare any method as static, it is known as the static method. The core advantage of the static method is that there is no need to create an object to invoke the static method. The main() method is executed by the JVM, so it doesn't require creating an object to invoke the main() method. So, it saves memory.</a:t>
            </a:r>
          </a:p>
          <a:p>
            <a:pPr algn="just">
              <a:buFont typeface="Arial" panose="020B0604020202020204" pitchFamily="34" charset="0"/>
              <a:buChar char="•"/>
            </a:pPr>
            <a:r>
              <a:rPr lang="en-US" b="1" i="0" dirty="0">
                <a:solidFill>
                  <a:srgbClr val="000000"/>
                </a:solidFill>
                <a:effectLst/>
                <a:latin typeface="inter-bold"/>
              </a:rPr>
              <a:t>void</a:t>
            </a:r>
            <a:r>
              <a:rPr lang="en-US" b="0" i="0" dirty="0">
                <a:solidFill>
                  <a:srgbClr val="000000"/>
                </a:solidFill>
                <a:effectLst/>
                <a:latin typeface="inter-regular"/>
              </a:rPr>
              <a:t> is the return type of the method. It means it doesn't return any value.</a:t>
            </a:r>
          </a:p>
          <a:p>
            <a:pPr algn="just">
              <a:buFont typeface="Arial" panose="020B0604020202020204" pitchFamily="34" charset="0"/>
              <a:buChar char="•"/>
            </a:pPr>
            <a:r>
              <a:rPr lang="en-US" b="1" i="0" dirty="0">
                <a:solidFill>
                  <a:srgbClr val="000000"/>
                </a:solidFill>
                <a:effectLst/>
                <a:latin typeface="inter-bold"/>
              </a:rPr>
              <a:t>main</a:t>
            </a:r>
            <a:r>
              <a:rPr lang="en-US" b="0" i="0" dirty="0">
                <a:solidFill>
                  <a:srgbClr val="000000"/>
                </a:solidFill>
                <a:effectLst/>
                <a:latin typeface="inter-regular"/>
              </a:rPr>
              <a:t> represents the starting point of the program.</a:t>
            </a:r>
          </a:p>
          <a:p>
            <a:pPr algn="just">
              <a:buFont typeface="Arial" panose="020B0604020202020204" pitchFamily="34" charset="0"/>
              <a:buChar char="•"/>
            </a:pPr>
            <a:r>
              <a:rPr lang="en-US" b="1" i="0" dirty="0">
                <a:solidFill>
                  <a:srgbClr val="000000"/>
                </a:solidFill>
                <a:effectLst/>
                <a:latin typeface="inter-bold"/>
              </a:rPr>
              <a:t>String[] </a:t>
            </a:r>
            <a:r>
              <a:rPr lang="en-US" b="1" i="0" dirty="0" err="1">
                <a:solidFill>
                  <a:srgbClr val="000000"/>
                </a:solidFill>
                <a:effectLst/>
                <a:latin typeface="inter-bold"/>
              </a:rPr>
              <a:t>args</a:t>
            </a:r>
            <a:r>
              <a:rPr lang="en-US" b="0" i="0" dirty="0">
                <a:solidFill>
                  <a:srgbClr val="000000"/>
                </a:solidFill>
                <a:effectLst/>
                <a:latin typeface="inter-regular"/>
              </a:rPr>
              <a:t> or </a:t>
            </a:r>
            <a:r>
              <a:rPr lang="en-US" b="1" i="0" dirty="0">
                <a:solidFill>
                  <a:srgbClr val="000000"/>
                </a:solidFill>
                <a:effectLst/>
                <a:latin typeface="inter-bold"/>
              </a:rPr>
              <a:t>String </a:t>
            </a:r>
            <a:r>
              <a:rPr lang="en-US" b="1" i="0" dirty="0" err="1">
                <a:solidFill>
                  <a:srgbClr val="000000"/>
                </a:solidFill>
                <a:effectLst/>
                <a:latin typeface="inter-bold"/>
              </a:rPr>
              <a:t>args</a:t>
            </a:r>
            <a:r>
              <a:rPr lang="en-US" b="1" i="0" dirty="0">
                <a:solidFill>
                  <a:srgbClr val="000000"/>
                </a:solidFill>
                <a:effectLst/>
                <a:latin typeface="inter-bold"/>
              </a:rPr>
              <a:t>[]</a:t>
            </a:r>
            <a:r>
              <a:rPr lang="en-US" b="0" i="0" dirty="0">
                <a:solidFill>
                  <a:srgbClr val="000000"/>
                </a:solidFill>
                <a:effectLst/>
                <a:latin typeface="inter-regular"/>
              </a:rPr>
              <a:t> is used for </a:t>
            </a:r>
            <a:r>
              <a:rPr lang="en-US" b="0" i="0" u="none" strike="noStrike" dirty="0">
                <a:solidFill>
                  <a:srgbClr val="008000"/>
                </a:solidFill>
                <a:effectLst/>
                <a:latin typeface="inter-regular"/>
                <a:hlinkClick r:id="rId2"/>
              </a:rPr>
              <a:t>command line argument</a:t>
            </a:r>
            <a:r>
              <a:rPr lang="en-US" b="0" i="0" dirty="0">
                <a:solidFill>
                  <a:srgbClr val="000000"/>
                </a:solidFill>
                <a:effectLst/>
                <a:latin typeface="inter-regular"/>
              </a:rPr>
              <a:t>. We will discuss it in coming section.</a:t>
            </a:r>
          </a:p>
          <a:p>
            <a:pPr algn="just">
              <a:buFont typeface="Arial" panose="020B0604020202020204" pitchFamily="34" charset="0"/>
              <a:buChar char="•"/>
            </a:pPr>
            <a:r>
              <a:rPr lang="en-US" b="1" i="0" dirty="0" err="1">
                <a:solidFill>
                  <a:srgbClr val="000000"/>
                </a:solidFill>
                <a:effectLst/>
                <a:latin typeface="inter-bold"/>
              </a:rPr>
              <a:t>System.out.println</a:t>
            </a:r>
            <a:r>
              <a:rPr lang="en-US" b="1" i="0" dirty="0">
                <a:solidFill>
                  <a:srgbClr val="000000"/>
                </a:solidFill>
                <a:effectLst/>
                <a:latin typeface="inter-bold"/>
              </a:rPr>
              <a:t>()</a:t>
            </a:r>
            <a:r>
              <a:rPr lang="en-US" b="0" i="0" dirty="0">
                <a:solidFill>
                  <a:srgbClr val="000000"/>
                </a:solidFill>
                <a:effectLst/>
                <a:latin typeface="inter-regular"/>
              </a:rPr>
              <a:t> is used to print statement. Here, System is a class, out is an object of the </a:t>
            </a:r>
            <a:r>
              <a:rPr lang="en-US" b="0" i="0" dirty="0" err="1">
                <a:solidFill>
                  <a:srgbClr val="000000"/>
                </a:solidFill>
                <a:effectLst/>
                <a:latin typeface="inter-regular"/>
              </a:rPr>
              <a:t>PrintStream</a:t>
            </a:r>
            <a:r>
              <a:rPr lang="en-US" b="0" i="0" dirty="0">
                <a:solidFill>
                  <a:srgbClr val="000000"/>
                </a:solidFill>
                <a:effectLst/>
                <a:latin typeface="inter-regular"/>
              </a:rPr>
              <a:t> class, </a:t>
            </a:r>
            <a:r>
              <a:rPr lang="en-US" b="0" i="0" dirty="0" err="1">
                <a:solidFill>
                  <a:srgbClr val="000000"/>
                </a:solidFill>
                <a:effectLst/>
                <a:latin typeface="inter-regular"/>
              </a:rPr>
              <a:t>println</a:t>
            </a:r>
            <a:r>
              <a:rPr lang="en-US" b="0" i="0" dirty="0">
                <a:solidFill>
                  <a:srgbClr val="000000"/>
                </a:solidFill>
                <a:effectLst/>
                <a:latin typeface="inter-regular"/>
              </a:rPr>
              <a:t>() is a method of the </a:t>
            </a:r>
            <a:r>
              <a:rPr lang="en-US" b="0" i="0" dirty="0" err="1">
                <a:solidFill>
                  <a:srgbClr val="000000"/>
                </a:solidFill>
                <a:effectLst/>
                <a:latin typeface="inter-regular"/>
              </a:rPr>
              <a:t>PrintStream</a:t>
            </a:r>
            <a:r>
              <a:rPr lang="en-US" b="0" i="0" dirty="0">
                <a:solidFill>
                  <a:srgbClr val="000000"/>
                </a:solidFill>
                <a:effectLst/>
                <a:latin typeface="inter-regular"/>
              </a:rPr>
              <a:t> class. We will discuss the internal working of </a:t>
            </a:r>
            <a:r>
              <a:rPr lang="en-US" b="0" i="0" u="none" strike="noStrike" dirty="0" err="1">
                <a:solidFill>
                  <a:srgbClr val="008000"/>
                </a:solidFill>
                <a:effectLst/>
                <a:latin typeface="inter-regular"/>
                <a:hlinkClick r:id="rId3"/>
              </a:rPr>
              <a:t>System.out.println</a:t>
            </a:r>
            <a:r>
              <a:rPr lang="en-US" b="0" i="0" u="none" strike="noStrike" dirty="0">
                <a:solidFill>
                  <a:srgbClr val="008000"/>
                </a:solidFill>
                <a:effectLst/>
                <a:latin typeface="inter-regular"/>
                <a:hlinkClick r:id="rId3"/>
              </a:rPr>
              <a:t>()</a:t>
            </a:r>
            <a:r>
              <a:rPr lang="en-US" b="0" i="0" dirty="0">
                <a:solidFill>
                  <a:srgbClr val="000000"/>
                </a:solidFill>
                <a:effectLst/>
                <a:latin typeface="inter-regular"/>
              </a:rPr>
              <a:t> statement in the coming section.</a:t>
            </a:r>
          </a:p>
          <a:p>
            <a:pPr marL="0" indent="0" algn="l">
              <a:buNone/>
            </a:pPr>
            <a:endParaRPr lang="en-GB" b="0" i="0" dirty="0">
              <a:solidFill>
                <a:srgbClr val="212529"/>
              </a:solidFill>
              <a:effectLst/>
              <a:latin typeface="system-ui"/>
            </a:endParaRPr>
          </a:p>
        </p:txBody>
      </p:sp>
    </p:spTree>
    <p:extLst>
      <p:ext uri="{BB962C8B-B14F-4D97-AF65-F5344CB8AC3E}">
        <p14:creationId xmlns:p14="http://schemas.microsoft.com/office/powerpoint/2010/main" val="1505779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6213-2907-4B2A-B643-604E9BEC7E3B}"/>
              </a:ext>
            </a:extLst>
          </p:cNvPr>
          <p:cNvSpPr>
            <a:spLocks noGrp="1"/>
          </p:cNvSpPr>
          <p:nvPr>
            <p:ph type="title"/>
          </p:nvPr>
        </p:nvSpPr>
        <p:spPr>
          <a:xfrm>
            <a:off x="677334" y="609600"/>
            <a:ext cx="8596668" cy="640080"/>
          </a:xfrm>
        </p:spPr>
        <p:txBody>
          <a:bodyPr>
            <a:normAutofit fontScale="90000"/>
          </a:bodyPr>
          <a:lstStyle/>
          <a:p>
            <a:r>
              <a:rPr lang="en-IN" b="0" i="0" dirty="0">
                <a:solidFill>
                  <a:srgbClr val="610B38"/>
                </a:solidFill>
                <a:effectLst/>
                <a:latin typeface="erdana"/>
              </a:rPr>
              <a:t>Java Variables</a:t>
            </a:r>
            <a:br>
              <a:rPr lang="en-IN" b="0" i="0" dirty="0">
                <a:solidFill>
                  <a:srgbClr val="610B38"/>
                </a:solidFill>
                <a:effectLst/>
                <a:latin typeface="erdana"/>
              </a:rPr>
            </a:br>
            <a:r>
              <a:rPr lang="en-GB" b="0" i="0" dirty="0">
                <a:solidFill>
                  <a:srgbClr val="212529"/>
                </a:solidFill>
                <a:effectLst/>
                <a:latin typeface="system-ui"/>
              </a:rPr>
              <a:t> </a:t>
            </a: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7D0F9376-9C6C-4614-A335-7D5A318AC6DF}"/>
              </a:ext>
            </a:extLst>
          </p:cNvPr>
          <p:cNvSpPr>
            <a:spLocks noGrp="1"/>
          </p:cNvSpPr>
          <p:nvPr>
            <p:ph idx="1"/>
          </p:nvPr>
        </p:nvSpPr>
        <p:spPr>
          <a:xfrm>
            <a:off x="556548" y="1332271"/>
            <a:ext cx="8717454" cy="5308226"/>
          </a:xfrm>
        </p:spPr>
        <p:txBody>
          <a:bodyPr/>
          <a:lstStyle/>
          <a:p>
            <a:pPr marL="0" indent="0">
              <a:buNone/>
            </a:pPr>
            <a:endParaRPr lang="en-GB" dirty="0"/>
          </a:p>
          <a:p>
            <a:r>
              <a:rPr lang="en-US" b="0" i="0" dirty="0">
                <a:solidFill>
                  <a:srgbClr val="333333"/>
                </a:solidFill>
                <a:effectLst/>
                <a:latin typeface="inter-regular"/>
              </a:rPr>
              <a:t>A variable is a container which holds the value while the </a:t>
            </a:r>
            <a:r>
              <a:rPr lang="en-US" b="0" i="0" u="none" strike="noStrike" dirty="0">
                <a:solidFill>
                  <a:srgbClr val="008000"/>
                </a:solidFill>
                <a:effectLst/>
                <a:latin typeface="inter-regular"/>
                <a:hlinkClick r:id="rId2"/>
              </a:rPr>
              <a:t>Java program</a:t>
            </a:r>
            <a:r>
              <a:rPr lang="en-US" b="0" i="0" dirty="0">
                <a:solidFill>
                  <a:srgbClr val="333333"/>
                </a:solidFill>
                <a:effectLst/>
                <a:latin typeface="inter-regular"/>
              </a:rPr>
              <a:t> is executed. A variable is assigned with a data type.</a:t>
            </a:r>
          </a:p>
          <a:p>
            <a:r>
              <a:rPr lang="en-US" b="0" i="0" dirty="0">
                <a:solidFill>
                  <a:srgbClr val="333333"/>
                </a:solidFill>
                <a:effectLst/>
                <a:latin typeface="inter-regular"/>
              </a:rPr>
              <a:t>Variable is a name of memory location. There are three types of variables in java: local, instance and static.</a:t>
            </a:r>
            <a:endParaRPr lang="en-US" dirty="0">
              <a:solidFill>
                <a:srgbClr val="333333"/>
              </a:solidFill>
              <a:latin typeface="inter-regular"/>
            </a:endParaRPr>
          </a:p>
          <a:p>
            <a:r>
              <a:rPr lang="en-US" b="1" i="0" dirty="0">
                <a:solidFill>
                  <a:srgbClr val="006699"/>
                </a:solidFill>
                <a:effectLst/>
                <a:latin typeface="inter-regular"/>
              </a:rPr>
              <a:t>Ex: int</a:t>
            </a:r>
            <a:r>
              <a:rPr lang="en-US" b="0" i="0" dirty="0">
                <a:solidFill>
                  <a:srgbClr val="000000"/>
                </a:solidFill>
                <a:effectLst/>
                <a:latin typeface="inter-regular"/>
              </a:rPr>
              <a:t> data=</a:t>
            </a:r>
            <a:r>
              <a:rPr lang="en-US" b="0" i="0" dirty="0">
                <a:solidFill>
                  <a:srgbClr val="C00000"/>
                </a:solidFill>
                <a:effectLst/>
                <a:latin typeface="inter-regular"/>
              </a:rPr>
              <a:t>50</a:t>
            </a:r>
            <a:r>
              <a:rPr lang="en-US" b="0" i="0" dirty="0">
                <a:solidFill>
                  <a:srgbClr val="000000"/>
                </a:solidFill>
                <a:effectLst/>
                <a:latin typeface="inter-regular"/>
              </a:rPr>
              <a:t>;</a:t>
            </a:r>
            <a:r>
              <a:rPr lang="en-US" b="0" i="0" dirty="0">
                <a:solidFill>
                  <a:srgbClr val="008200"/>
                </a:solidFill>
                <a:effectLst/>
                <a:latin typeface="inter-regular"/>
              </a:rPr>
              <a:t>//Here data is variable</a:t>
            </a:r>
            <a:r>
              <a:rPr lang="en-US" b="0" i="0" dirty="0">
                <a:solidFill>
                  <a:srgbClr val="000000"/>
                </a:solidFill>
                <a:effectLst/>
                <a:latin typeface="inter-regular"/>
              </a:rPr>
              <a:t>    </a:t>
            </a:r>
          </a:p>
          <a:p>
            <a:pPr marL="0" indent="0">
              <a:buNone/>
            </a:pPr>
            <a:r>
              <a:rPr lang="en-IN" b="0" i="0" dirty="0">
                <a:solidFill>
                  <a:srgbClr val="610B4B"/>
                </a:solidFill>
                <a:effectLst/>
                <a:latin typeface="erdana"/>
              </a:rPr>
              <a:t>Types of Variables:</a:t>
            </a:r>
          </a:p>
          <a:p>
            <a:pPr marL="0" indent="0">
              <a:buNone/>
            </a:pPr>
            <a:endParaRPr lang="en-IN" b="0" i="0" dirty="0">
              <a:solidFill>
                <a:srgbClr val="610B4B"/>
              </a:solidFill>
              <a:effectLst/>
              <a:latin typeface="erdana"/>
            </a:endParaRPr>
          </a:p>
          <a:p>
            <a:endParaRPr lang="en-GB" dirty="0"/>
          </a:p>
        </p:txBody>
      </p:sp>
      <p:pic>
        <p:nvPicPr>
          <p:cNvPr id="3074" name="Picture 2" descr="types of variables in java">
            <a:extLst>
              <a:ext uri="{FF2B5EF4-FFF2-40B4-BE49-F238E27FC236}">
                <a16:creationId xmlns:a16="http://schemas.microsoft.com/office/drawing/2014/main" id="{C078BE51-7B24-CDB6-20FC-4AE593CE87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7280" y="3810000"/>
            <a:ext cx="316992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836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1B838F-A8D6-456A-AF94-9882E17F2070}"/>
              </a:ext>
            </a:extLst>
          </p:cNvPr>
          <p:cNvSpPr>
            <a:spLocks noGrp="1"/>
          </p:cNvSpPr>
          <p:nvPr>
            <p:ph idx="1"/>
          </p:nvPr>
        </p:nvSpPr>
        <p:spPr>
          <a:xfrm>
            <a:off x="677334" y="294641"/>
            <a:ext cx="8596668" cy="5746722"/>
          </a:xfrm>
        </p:spPr>
        <p:txBody>
          <a:bodyPr>
            <a:normAutofit/>
          </a:bodyPr>
          <a:lstStyle/>
          <a:p>
            <a:pPr marL="0" indent="0">
              <a:buNone/>
            </a:pPr>
            <a:r>
              <a:rPr lang="en-IN" b="0" i="0" dirty="0">
                <a:solidFill>
                  <a:srgbClr val="610B4B"/>
                </a:solidFill>
                <a:effectLst/>
                <a:latin typeface="erdana"/>
              </a:rPr>
              <a:t>1) Local Variable</a:t>
            </a:r>
          </a:p>
          <a:p>
            <a:pPr algn="just"/>
            <a:r>
              <a:rPr lang="en-US" b="0" i="0" dirty="0">
                <a:solidFill>
                  <a:srgbClr val="333333"/>
                </a:solidFill>
                <a:effectLst/>
                <a:latin typeface="inter-regular"/>
              </a:rPr>
              <a:t>A variable declared inside the body of the method is called local variable. You can use this variable only within that method and the other methods in the class aren't even aware that the variable exists.</a:t>
            </a:r>
          </a:p>
          <a:p>
            <a:pPr algn="just"/>
            <a:r>
              <a:rPr lang="en-US" b="0" i="0" dirty="0">
                <a:solidFill>
                  <a:srgbClr val="333333"/>
                </a:solidFill>
                <a:effectLst/>
                <a:latin typeface="inter-regular"/>
              </a:rPr>
              <a:t>A local variable cannot be defined with "static" keyword.</a:t>
            </a:r>
          </a:p>
          <a:p>
            <a:pPr marL="0" indent="0" algn="just">
              <a:buNone/>
            </a:pPr>
            <a:r>
              <a:rPr lang="en-US" b="0" i="0" dirty="0">
                <a:solidFill>
                  <a:srgbClr val="610B4B"/>
                </a:solidFill>
                <a:effectLst/>
                <a:latin typeface="erdana"/>
              </a:rPr>
              <a:t>2) Instance Variable</a:t>
            </a:r>
          </a:p>
          <a:p>
            <a:pPr algn="just"/>
            <a:r>
              <a:rPr lang="en-US" b="0" i="0" dirty="0">
                <a:solidFill>
                  <a:srgbClr val="333333"/>
                </a:solidFill>
                <a:effectLst/>
                <a:latin typeface="inter-regular"/>
              </a:rPr>
              <a:t>A variable declared inside the class but outside the body of the method, is called an instance variable. It is not declared as </a:t>
            </a:r>
            <a:r>
              <a:rPr lang="en-US" b="0" i="0" u="none" strike="noStrike" dirty="0">
                <a:solidFill>
                  <a:srgbClr val="008000"/>
                </a:solidFill>
                <a:effectLst/>
                <a:latin typeface="inter-regular"/>
                <a:hlinkClick r:id="rId2"/>
              </a:rPr>
              <a:t>static</a:t>
            </a:r>
            <a:r>
              <a:rPr lang="en-US" b="0" i="0" dirty="0">
                <a:solidFill>
                  <a:srgbClr val="333333"/>
                </a:solidFill>
                <a:effectLst/>
                <a:latin typeface="inter-regular"/>
              </a:rPr>
              <a:t>.</a:t>
            </a:r>
          </a:p>
          <a:p>
            <a:pPr algn="just"/>
            <a:r>
              <a:rPr lang="en-US" b="0" i="0" dirty="0">
                <a:solidFill>
                  <a:srgbClr val="333333"/>
                </a:solidFill>
                <a:effectLst/>
                <a:latin typeface="inter-regular"/>
              </a:rPr>
              <a:t>It is called an instance variable because its value is instance-specific and is not shared among instances.</a:t>
            </a:r>
          </a:p>
          <a:p>
            <a:pPr marL="0" indent="0" algn="just">
              <a:buNone/>
            </a:pPr>
            <a:r>
              <a:rPr lang="en-US" b="0" i="0" dirty="0">
                <a:solidFill>
                  <a:srgbClr val="610B4B"/>
                </a:solidFill>
                <a:effectLst/>
                <a:latin typeface="erdana"/>
              </a:rPr>
              <a:t>3) Static variable</a:t>
            </a:r>
          </a:p>
          <a:p>
            <a:pPr algn="just"/>
            <a:r>
              <a:rPr lang="en-US" b="0" i="0" dirty="0">
                <a:solidFill>
                  <a:srgbClr val="333333"/>
                </a:solidFill>
                <a:effectLst/>
                <a:latin typeface="inter-regular"/>
              </a:rPr>
              <a:t>A variable that is declared as static is called a static variable. It cannot be local. You can create a single copy of the static variable and share it among all the instances of the class. Memory allocation for static variables happens only once when the class is loaded in the memory</a:t>
            </a:r>
          </a:p>
          <a:p>
            <a:pPr marL="0" indent="0" algn="just">
              <a:buNone/>
            </a:pPr>
            <a:endParaRPr lang="en-US" b="0" i="0" dirty="0">
              <a:solidFill>
                <a:srgbClr val="333333"/>
              </a:solidFill>
              <a:effectLst/>
              <a:latin typeface="inter-regular"/>
            </a:endParaRPr>
          </a:p>
          <a:p>
            <a:pPr algn="just"/>
            <a:endParaRPr lang="en-US" b="0" i="0" dirty="0">
              <a:solidFill>
                <a:srgbClr val="333333"/>
              </a:solidFill>
              <a:effectLst/>
              <a:latin typeface="inter-regular"/>
            </a:endParaRPr>
          </a:p>
          <a:p>
            <a:pPr marL="0" indent="0">
              <a:buNone/>
            </a:pPr>
            <a:endParaRPr lang="en-GB" dirty="0">
              <a:solidFill>
                <a:srgbClr val="212529"/>
              </a:solidFill>
              <a:latin typeface="system-ui"/>
            </a:endParaRPr>
          </a:p>
          <a:p>
            <a:pPr marL="0" indent="0">
              <a:buNone/>
            </a:pPr>
            <a:endParaRPr lang="en-GB" b="0" i="0" dirty="0">
              <a:solidFill>
                <a:srgbClr val="212529"/>
              </a:solidFill>
              <a:effectLst/>
              <a:latin typeface="system-ui"/>
            </a:endParaRPr>
          </a:p>
          <a:p>
            <a:endParaRPr lang="en-GB" dirty="0"/>
          </a:p>
        </p:txBody>
      </p:sp>
    </p:spTree>
    <p:extLst>
      <p:ext uri="{BB962C8B-B14F-4D97-AF65-F5344CB8AC3E}">
        <p14:creationId xmlns:p14="http://schemas.microsoft.com/office/powerpoint/2010/main" val="3266046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54605A-A780-3715-9972-7C80300E8B75}"/>
              </a:ext>
            </a:extLst>
          </p:cNvPr>
          <p:cNvSpPr>
            <a:spLocks noGrp="1"/>
          </p:cNvSpPr>
          <p:nvPr>
            <p:ph idx="1"/>
          </p:nvPr>
        </p:nvSpPr>
        <p:spPr>
          <a:xfrm>
            <a:off x="264160" y="152401"/>
            <a:ext cx="9009842" cy="5888962"/>
          </a:xfrm>
        </p:spPr>
        <p:txBody>
          <a:bodyPr/>
          <a:lstStyle/>
          <a:p>
            <a:r>
              <a:rPr lang="en-US" b="0" dirty="0">
                <a:solidFill>
                  <a:srgbClr val="610B4B"/>
                </a:solidFill>
                <a:effectLst/>
                <a:latin typeface="tahoma" panose="020B0604030504040204" pitchFamily="34" charset="0"/>
              </a:rPr>
              <a:t>Example to understand the types of variables in java</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m=</a:t>
            </a:r>
            <a:r>
              <a:rPr lang="en-IN" b="0" i="0" dirty="0">
                <a:solidFill>
                  <a:srgbClr val="C00000"/>
                </a:solidFill>
                <a:effectLst/>
                <a:latin typeface="inter-regular"/>
              </a:rPr>
              <a:t>100</a:t>
            </a:r>
            <a:r>
              <a:rPr lang="en-IN" b="0" i="0" dirty="0">
                <a:solidFill>
                  <a:srgbClr val="000000"/>
                </a:solidFill>
                <a:effectLst/>
                <a:latin typeface="inter-regular"/>
              </a:rPr>
              <a:t>;</a:t>
            </a:r>
            <a:r>
              <a:rPr lang="en-IN" b="0" i="0" dirty="0">
                <a:solidFill>
                  <a:srgbClr val="008200"/>
                </a:solidFill>
                <a:effectLst/>
                <a:latin typeface="inter-regular"/>
              </a:rPr>
              <a:t>//static variable</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method()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n=</a:t>
            </a:r>
            <a:r>
              <a:rPr lang="en-IN" b="0" i="0" dirty="0">
                <a:solidFill>
                  <a:srgbClr val="C00000"/>
                </a:solidFill>
                <a:effectLst/>
                <a:latin typeface="inter-regular"/>
              </a:rPr>
              <a:t>90</a:t>
            </a:r>
            <a:r>
              <a:rPr lang="en-IN" b="0" i="0" dirty="0">
                <a:solidFill>
                  <a:srgbClr val="000000"/>
                </a:solidFill>
                <a:effectLst/>
                <a:latin typeface="inter-regular"/>
              </a:rPr>
              <a:t>;</a:t>
            </a:r>
            <a:r>
              <a:rPr lang="en-IN" b="0" i="0" dirty="0">
                <a:solidFill>
                  <a:srgbClr val="008200"/>
                </a:solidFill>
                <a:effectLst/>
                <a:latin typeface="inter-regular"/>
              </a:rPr>
              <a:t>//local variable  </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data=</a:t>
            </a:r>
            <a:r>
              <a:rPr lang="en-IN" b="0" i="0" dirty="0">
                <a:solidFill>
                  <a:srgbClr val="C00000"/>
                </a:solidFill>
                <a:effectLst/>
                <a:latin typeface="inter-regular"/>
              </a:rPr>
              <a:t>50</a:t>
            </a:r>
            <a:r>
              <a:rPr lang="en-IN" b="0" i="0" dirty="0">
                <a:solidFill>
                  <a:srgbClr val="000000"/>
                </a:solidFill>
                <a:effectLst/>
                <a:latin typeface="inter-regular"/>
              </a:rPr>
              <a:t>;</a:t>
            </a:r>
            <a:r>
              <a:rPr lang="en-IN" b="0" i="0" dirty="0">
                <a:solidFill>
                  <a:srgbClr val="008200"/>
                </a:solidFill>
                <a:effectLst/>
                <a:latin typeface="inter-regular"/>
              </a:rPr>
              <a:t>//instance variable  </a:t>
            </a: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  </a:t>
            </a:r>
          </a:p>
          <a:p>
            <a:pPr algn="just">
              <a:buFont typeface="+mj-lt"/>
              <a:buAutoNum type="arabicPeriod"/>
            </a:pPr>
            <a:r>
              <a:rPr lang="en-IN" b="0" i="0" dirty="0">
                <a:solidFill>
                  <a:srgbClr val="000000"/>
                </a:solidFill>
                <a:effectLst/>
                <a:latin typeface="inter-regular"/>
              </a:rPr>
              <a:t>}</a:t>
            </a:r>
            <a:r>
              <a:rPr lang="en-IN" b="0" i="0" dirty="0">
                <a:solidFill>
                  <a:srgbClr val="008200"/>
                </a:solidFill>
                <a:effectLst/>
                <a:latin typeface="inter-regular"/>
              </a:rPr>
              <a:t>//end of class </a:t>
            </a:r>
            <a:r>
              <a:rPr lang="en-IN" b="0" i="0" dirty="0">
                <a:solidFill>
                  <a:srgbClr val="000000"/>
                </a:solidFill>
                <a:effectLst/>
                <a:latin typeface="inter-regular"/>
              </a:rPr>
              <a:t>  </a:t>
            </a:r>
          </a:p>
          <a:p>
            <a:pPr algn="just">
              <a:buFont typeface="+mj-lt"/>
              <a:buAutoNum type="arabicPeriod"/>
            </a:pPr>
            <a:endParaRPr lang="en-IN" b="0" i="0" dirty="0">
              <a:solidFill>
                <a:srgbClr val="000000"/>
              </a:solidFill>
              <a:effectLst/>
              <a:latin typeface="inter-regular"/>
            </a:endParaRPr>
          </a:p>
          <a:p>
            <a:pPr marL="0" indent="0">
              <a:buNone/>
            </a:pPr>
            <a:endParaRPr lang="en-IN" dirty="0"/>
          </a:p>
        </p:txBody>
      </p:sp>
    </p:spTree>
    <p:extLst>
      <p:ext uri="{BB962C8B-B14F-4D97-AF65-F5344CB8AC3E}">
        <p14:creationId xmlns:p14="http://schemas.microsoft.com/office/powerpoint/2010/main" val="2359712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F8E5C3-383C-579A-23E5-55DDDB90ADB9}"/>
              </a:ext>
            </a:extLst>
          </p:cNvPr>
          <p:cNvSpPr>
            <a:spLocks noGrp="1"/>
          </p:cNvSpPr>
          <p:nvPr>
            <p:ph idx="1"/>
          </p:nvPr>
        </p:nvSpPr>
        <p:spPr>
          <a:xfrm>
            <a:off x="677334" y="325121"/>
            <a:ext cx="11189546" cy="5716242"/>
          </a:xfrm>
        </p:spPr>
        <p:txBody>
          <a:bodyPr>
            <a:normAutofit/>
          </a:bodyPr>
          <a:lstStyle/>
          <a:p>
            <a:pPr marL="0" indent="0" algn="just">
              <a:buNone/>
            </a:pPr>
            <a:endParaRPr lang="en-IN" b="0" i="0" dirty="0">
              <a:solidFill>
                <a:srgbClr val="610B4B"/>
              </a:solidFill>
              <a:effectLst/>
              <a:latin typeface="erdana"/>
            </a:endParaRPr>
          </a:p>
          <a:p>
            <a:pPr marL="0" indent="0" algn="just">
              <a:buNone/>
            </a:pPr>
            <a:r>
              <a:rPr lang="en-US" b="0" i="0" dirty="0">
                <a:solidFill>
                  <a:srgbClr val="610B38"/>
                </a:solidFill>
                <a:effectLst/>
                <a:latin typeface="erdana"/>
              </a:rPr>
              <a:t>Java Variable Example: Add Two Numbers:</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Simple{    </a:t>
            </a:r>
          </a:p>
          <a:p>
            <a:pPr algn="just">
              <a:buFont typeface="+mj-lt"/>
              <a:buAutoNum type="arabicPeriod"/>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int</a:t>
            </a:r>
            <a:r>
              <a:rPr lang="en-IN" b="0" i="0" dirty="0">
                <a:solidFill>
                  <a:srgbClr val="000000"/>
                </a:solidFill>
                <a:effectLst/>
                <a:latin typeface="inter-regular"/>
              </a:rPr>
              <a:t> a=</a:t>
            </a:r>
            <a:r>
              <a:rPr lang="en-IN" b="0" i="0" dirty="0">
                <a:solidFill>
                  <a:srgbClr val="C00000"/>
                </a:solidFill>
                <a:effectLst/>
                <a:latin typeface="inter-regular"/>
              </a:rPr>
              <a:t>10</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int</a:t>
            </a:r>
            <a:r>
              <a:rPr lang="en-IN" b="0" i="0" dirty="0">
                <a:solidFill>
                  <a:srgbClr val="000000"/>
                </a:solidFill>
                <a:effectLst/>
                <a:latin typeface="inter-regular"/>
              </a:rPr>
              <a:t> b=</a:t>
            </a:r>
            <a:r>
              <a:rPr lang="en-IN" b="0" i="0" dirty="0">
                <a:solidFill>
                  <a:srgbClr val="C00000"/>
                </a:solidFill>
                <a:effectLst/>
                <a:latin typeface="inter-regular"/>
              </a:rPr>
              <a:t>10</a:t>
            </a:r>
            <a:r>
              <a:rPr lang="en-IN" b="0" i="0" dirty="0">
                <a:solidFill>
                  <a:srgbClr val="000000"/>
                </a:solidFill>
                <a:effectLst/>
                <a:latin typeface="inter-regular"/>
              </a:rPr>
              <a:t>;    </a:t>
            </a:r>
          </a:p>
          <a:p>
            <a:pPr algn="just">
              <a:buFont typeface="+mj-lt"/>
              <a:buAutoNum type="arabicPeriod"/>
            </a:pPr>
            <a:r>
              <a:rPr lang="en-IN" b="1" i="0" dirty="0">
                <a:solidFill>
                  <a:srgbClr val="006699"/>
                </a:solidFill>
                <a:effectLst/>
                <a:latin typeface="inter-regular"/>
              </a:rPr>
              <a:t>int</a:t>
            </a:r>
            <a:r>
              <a:rPr lang="en-IN" b="0" i="0" dirty="0">
                <a:solidFill>
                  <a:srgbClr val="000000"/>
                </a:solidFill>
                <a:effectLst/>
                <a:latin typeface="inter-regular"/>
              </a:rPr>
              <a:t> c=</a:t>
            </a:r>
            <a:r>
              <a:rPr lang="en-IN" b="0" i="0" dirty="0" err="1">
                <a:solidFill>
                  <a:srgbClr val="000000"/>
                </a:solidFill>
                <a:effectLst/>
                <a:latin typeface="inter-regular"/>
              </a:rPr>
              <a:t>a+b</a:t>
            </a:r>
            <a:r>
              <a:rPr lang="en-IN" b="0" i="0" dirty="0">
                <a:solidFill>
                  <a:srgbClr val="000000"/>
                </a:solidFill>
                <a:effectLst/>
                <a:latin typeface="inter-regular"/>
              </a:rPr>
              <a:t>;    </a:t>
            </a:r>
          </a:p>
          <a:p>
            <a:pPr algn="just">
              <a:buFont typeface="+mj-lt"/>
              <a:buAutoNum type="arabicPeriod"/>
            </a:pPr>
            <a:r>
              <a:rPr lang="en-IN" b="0" i="0" dirty="0" err="1">
                <a:solidFill>
                  <a:srgbClr val="000000"/>
                </a:solidFill>
                <a:effectLst/>
                <a:latin typeface="inter-regular"/>
              </a:rPr>
              <a:t>System.out.println</a:t>
            </a:r>
            <a:r>
              <a:rPr lang="en-IN" b="0" i="0" dirty="0">
                <a:solidFill>
                  <a:srgbClr val="000000"/>
                </a:solidFill>
                <a:effectLst/>
                <a:latin typeface="inter-regular"/>
              </a:rPr>
              <a:t>(c);    </a:t>
            </a:r>
          </a:p>
          <a:p>
            <a:pPr algn="just">
              <a:buFont typeface="+mj-lt"/>
              <a:buAutoNum type="arabicPeriod"/>
            </a:pPr>
            <a:r>
              <a:rPr lang="en-IN" b="0" i="0" dirty="0">
                <a:solidFill>
                  <a:srgbClr val="000000"/>
                </a:solidFill>
                <a:effectLst/>
                <a:latin typeface="inter-regular"/>
              </a:rPr>
              <a:t>}  </a:t>
            </a:r>
          </a:p>
          <a:p>
            <a:pPr algn="just">
              <a:buFont typeface="+mj-lt"/>
              <a:buAutoNum type="arabicPeriod"/>
            </a:pPr>
            <a:r>
              <a:rPr lang="en-IN" b="0" i="0" dirty="0">
                <a:solidFill>
                  <a:srgbClr val="000000"/>
                </a:solidFill>
                <a:effectLst/>
                <a:latin typeface="inter-regular"/>
              </a:rPr>
              <a:t>}  </a:t>
            </a:r>
          </a:p>
          <a:p>
            <a:pPr marL="0" indent="0" algn="just">
              <a:buNone/>
            </a:pPr>
            <a:endParaRPr lang="en-US" dirty="0">
              <a:solidFill>
                <a:srgbClr val="610B38"/>
              </a:solidFill>
              <a:latin typeface="erdana"/>
            </a:endParaRPr>
          </a:p>
          <a:p>
            <a:pPr marL="0" indent="0" algn="just">
              <a:buNone/>
            </a:pPr>
            <a:endParaRPr lang="en-US" b="0" i="0" dirty="0">
              <a:solidFill>
                <a:srgbClr val="610B38"/>
              </a:solidFill>
              <a:effectLst/>
              <a:latin typeface="erdana"/>
            </a:endParaRPr>
          </a:p>
          <a:p>
            <a:pPr marL="0" indent="0" algn="just">
              <a:buNone/>
            </a:pPr>
            <a:endParaRPr lang="en-US" b="0" i="0" dirty="0">
              <a:solidFill>
                <a:srgbClr val="000000"/>
              </a:solidFill>
              <a:effectLst/>
              <a:latin typeface="inter-regular"/>
            </a:endParaRPr>
          </a:p>
          <a:p>
            <a:pPr marL="0" indent="0">
              <a:buNone/>
            </a:pPr>
            <a:endParaRPr lang="en-US" b="0" i="0" dirty="0">
              <a:solidFill>
                <a:srgbClr val="333333"/>
              </a:solidFill>
              <a:effectLst/>
              <a:latin typeface="inter-regular"/>
            </a:endParaRPr>
          </a:p>
          <a:p>
            <a:pPr marL="0" indent="0">
              <a:buNone/>
            </a:pPr>
            <a:endParaRPr lang="en-IN" b="0" i="0" dirty="0">
              <a:solidFill>
                <a:srgbClr val="610B4B"/>
              </a:solidFill>
              <a:effectLst/>
              <a:latin typeface="erdana"/>
            </a:endParaRPr>
          </a:p>
          <a:p>
            <a:endParaRPr lang="en-IN" dirty="0"/>
          </a:p>
        </p:txBody>
      </p:sp>
    </p:spTree>
    <p:extLst>
      <p:ext uri="{BB962C8B-B14F-4D97-AF65-F5344CB8AC3E}">
        <p14:creationId xmlns:p14="http://schemas.microsoft.com/office/powerpoint/2010/main" val="996992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E1FD18-D92A-519A-CC74-EA3AA6095250}"/>
              </a:ext>
            </a:extLst>
          </p:cNvPr>
          <p:cNvSpPr>
            <a:spLocks noGrp="1"/>
          </p:cNvSpPr>
          <p:nvPr>
            <p:ph idx="1"/>
          </p:nvPr>
        </p:nvSpPr>
        <p:spPr>
          <a:xfrm>
            <a:off x="677334" y="335281"/>
            <a:ext cx="8596668" cy="5706082"/>
          </a:xfrm>
        </p:spPr>
        <p:txBody>
          <a:bodyPr/>
          <a:lstStyle/>
          <a:p>
            <a:pPr algn="just"/>
            <a:r>
              <a:rPr lang="en-IN" b="0" i="0" dirty="0">
                <a:solidFill>
                  <a:srgbClr val="610B38"/>
                </a:solidFill>
                <a:effectLst/>
                <a:latin typeface="erdana"/>
              </a:rPr>
              <a:t>Data Types in Java</a:t>
            </a:r>
          </a:p>
          <a:p>
            <a:pPr algn="just"/>
            <a:r>
              <a:rPr lang="en-US" b="0" i="0" dirty="0">
                <a:solidFill>
                  <a:srgbClr val="333333"/>
                </a:solidFill>
                <a:effectLst/>
                <a:latin typeface="inter-regular"/>
              </a:rPr>
              <a:t>Data types specify the different sizes and values that can be stored in the variable. There are two types of data types in Java:</a:t>
            </a:r>
          </a:p>
          <a:p>
            <a:pPr algn="just">
              <a:buFont typeface="+mj-lt"/>
              <a:buAutoNum type="arabicPeriod"/>
            </a:pPr>
            <a:r>
              <a:rPr lang="en-US" b="1" i="0" dirty="0">
                <a:solidFill>
                  <a:srgbClr val="000000"/>
                </a:solidFill>
                <a:effectLst/>
                <a:latin typeface="inter-bold"/>
              </a:rPr>
              <a:t>Primitive data types:</a:t>
            </a:r>
            <a:r>
              <a:rPr lang="en-US" b="0" i="0" dirty="0">
                <a:solidFill>
                  <a:srgbClr val="000000"/>
                </a:solidFill>
                <a:effectLst/>
                <a:latin typeface="inter-regular"/>
              </a:rPr>
              <a:t> The primitive data types include </a:t>
            </a:r>
            <a:r>
              <a:rPr lang="en-US" b="0" i="0" dirty="0" err="1">
                <a:solidFill>
                  <a:srgbClr val="000000"/>
                </a:solidFill>
                <a:effectLst/>
                <a:latin typeface="inter-regular"/>
              </a:rPr>
              <a:t>boolean</a:t>
            </a:r>
            <a:r>
              <a:rPr lang="en-US" b="0" i="0" dirty="0">
                <a:solidFill>
                  <a:srgbClr val="000000"/>
                </a:solidFill>
                <a:effectLst/>
                <a:latin typeface="inter-regular"/>
              </a:rPr>
              <a:t>, char, byte, short, int, long, float and double.</a:t>
            </a:r>
          </a:p>
          <a:p>
            <a:pPr algn="just">
              <a:buFont typeface="+mj-lt"/>
              <a:buAutoNum type="arabicPeriod"/>
            </a:pPr>
            <a:r>
              <a:rPr lang="en-US" b="1" i="0" dirty="0">
                <a:solidFill>
                  <a:srgbClr val="000000"/>
                </a:solidFill>
                <a:effectLst/>
                <a:latin typeface="inter-bold"/>
              </a:rPr>
              <a:t>Non-primitive data types:</a:t>
            </a:r>
            <a:r>
              <a:rPr lang="en-US" b="0" i="0" dirty="0">
                <a:solidFill>
                  <a:srgbClr val="000000"/>
                </a:solidFill>
                <a:effectLst/>
                <a:latin typeface="inter-regular"/>
              </a:rPr>
              <a:t> The non-primitive data types include </a:t>
            </a:r>
            <a:r>
              <a:rPr lang="en-US" b="0" i="0" u="none" strike="noStrike" dirty="0">
                <a:solidFill>
                  <a:srgbClr val="008000"/>
                </a:solidFill>
                <a:effectLst/>
                <a:latin typeface="inter-regular"/>
                <a:hlinkClick r:id="rId2"/>
              </a:rPr>
              <a:t>Classes</a:t>
            </a:r>
            <a:r>
              <a:rPr lang="en-US" b="0" i="0" dirty="0">
                <a:solidFill>
                  <a:srgbClr val="000000"/>
                </a:solidFill>
                <a:effectLst/>
                <a:latin typeface="inter-regular"/>
              </a:rPr>
              <a:t>, </a:t>
            </a:r>
            <a:r>
              <a:rPr lang="en-US" b="0" i="0" u="none" strike="noStrike" dirty="0">
                <a:solidFill>
                  <a:srgbClr val="008000"/>
                </a:solidFill>
                <a:effectLst/>
                <a:latin typeface="inter-regular"/>
                <a:hlinkClick r:id="rId3"/>
              </a:rPr>
              <a:t>Interfaces</a:t>
            </a:r>
            <a:r>
              <a:rPr lang="en-US" b="0" i="0" dirty="0">
                <a:solidFill>
                  <a:srgbClr val="000000"/>
                </a:solidFill>
                <a:effectLst/>
                <a:latin typeface="inter-regular"/>
              </a:rPr>
              <a:t>, and </a:t>
            </a:r>
            <a:r>
              <a:rPr lang="en-US" b="0" i="0" u="none" strike="noStrike" dirty="0">
                <a:solidFill>
                  <a:srgbClr val="008000"/>
                </a:solidFill>
                <a:effectLst/>
                <a:latin typeface="inter-regular"/>
                <a:hlinkClick r:id="rId4"/>
              </a:rPr>
              <a:t>Arrays</a:t>
            </a:r>
            <a:r>
              <a:rPr lang="en-US" b="0" i="0" dirty="0">
                <a:solidFill>
                  <a:srgbClr val="000000"/>
                </a:solidFill>
                <a:effectLst/>
                <a:latin typeface="inter-regular"/>
              </a:rPr>
              <a:t>.</a:t>
            </a:r>
          </a:p>
          <a:p>
            <a:pPr marL="0" indent="0">
              <a:buNone/>
            </a:pPr>
            <a:endParaRPr lang="en-IN" dirty="0"/>
          </a:p>
        </p:txBody>
      </p:sp>
      <p:graphicFrame>
        <p:nvGraphicFramePr>
          <p:cNvPr id="2" name="Table 1">
            <a:extLst>
              <a:ext uri="{FF2B5EF4-FFF2-40B4-BE49-F238E27FC236}">
                <a16:creationId xmlns:a16="http://schemas.microsoft.com/office/drawing/2014/main" id="{6A7F25FF-696A-08E2-AC20-0D257894D5AD}"/>
              </a:ext>
            </a:extLst>
          </p:cNvPr>
          <p:cNvGraphicFramePr>
            <a:graphicFrameLocks noGrp="1"/>
          </p:cNvGraphicFramePr>
          <p:nvPr>
            <p:extLst>
              <p:ext uri="{D42A27DB-BD31-4B8C-83A1-F6EECF244321}">
                <p14:modId xmlns:p14="http://schemas.microsoft.com/office/powerpoint/2010/main" val="1704224134"/>
              </p:ext>
            </p:extLst>
          </p:nvPr>
        </p:nvGraphicFramePr>
        <p:xfrm>
          <a:off x="677863" y="2905763"/>
          <a:ext cx="8596311" cy="3434080"/>
        </p:xfrm>
        <a:graphic>
          <a:graphicData uri="http://schemas.openxmlformats.org/drawingml/2006/table">
            <a:tbl>
              <a:tblPr/>
              <a:tblGrid>
                <a:gridCol w="2865437">
                  <a:extLst>
                    <a:ext uri="{9D8B030D-6E8A-4147-A177-3AD203B41FA5}">
                      <a16:colId xmlns:a16="http://schemas.microsoft.com/office/drawing/2014/main" val="1371404211"/>
                    </a:ext>
                  </a:extLst>
                </a:gridCol>
                <a:gridCol w="2865437">
                  <a:extLst>
                    <a:ext uri="{9D8B030D-6E8A-4147-A177-3AD203B41FA5}">
                      <a16:colId xmlns:a16="http://schemas.microsoft.com/office/drawing/2014/main" val="2730940643"/>
                    </a:ext>
                  </a:extLst>
                </a:gridCol>
                <a:gridCol w="2865437">
                  <a:extLst>
                    <a:ext uri="{9D8B030D-6E8A-4147-A177-3AD203B41FA5}">
                      <a16:colId xmlns:a16="http://schemas.microsoft.com/office/drawing/2014/main" val="2167025177"/>
                    </a:ext>
                  </a:extLst>
                </a:gridCol>
              </a:tblGrid>
              <a:tr h="398945">
                <a:tc>
                  <a:txBody>
                    <a:bodyPr/>
                    <a:lstStyle/>
                    <a:p>
                      <a:pPr algn="l" fontAlgn="t"/>
                      <a:r>
                        <a:rPr lang="en-IN" b="1">
                          <a:solidFill>
                            <a:srgbClr val="000000"/>
                          </a:solidFill>
                          <a:effectLst/>
                          <a:latin typeface="inter-bold"/>
                        </a:rPr>
                        <a:t>Data Type</a:t>
                      </a:r>
                      <a:endParaRPr lang="en-IN">
                        <a:solidFill>
                          <a:srgbClr val="000000"/>
                        </a:solidFill>
                        <a:effectLst/>
                        <a:latin typeface="times new roman" panose="02020603050405020304" pitchFamily="18" charset="0"/>
                      </a:endParaRPr>
                    </a:p>
                  </a:txBody>
                  <a:tcPr marL="76200" marR="76200" marT="76200" marB="76200">
                    <a:lnL>
                      <a:noFill/>
                    </a:lnL>
                    <a:lnR>
                      <a:noFill/>
                    </a:lnR>
                    <a:lnT>
                      <a:noFill/>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b="1">
                          <a:solidFill>
                            <a:srgbClr val="000000"/>
                          </a:solidFill>
                          <a:effectLst/>
                          <a:latin typeface="inter-bold"/>
                        </a:rPr>
                        <a:t>Default Value</a:t>
                      </a:r>
                      <a:endParaRPr lang="en-IN">
                        <a:solidFill>
                          <a:srgbClr val="000000"/>
                        </a:solidFill>
                        <a:effectLst/>
                        <a:latin typeface="times new roman" panose="02020603050405020304" pitchFamily="18" charset="0"/>
                      </a:endParaRPr>
                    </a:p>
                  </a:txBody>
                  <a:tcPr marL="76200" marR="76200" marT="76200" marB="76200">
                    <a:lnL>
                      <a:noFill/>
                    </a:lnL>
                    <a:lnR>
                      <a:noFill/>
                    </a:lnR>
                    <a:lnT>
                      <a:noFill/>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b="1">
                          <a:solidFill>
                            <a:srgbClr val="000000"/>
                          </a:solidFill>
                          <a:effectLst/>
                          <a:latin typeface="inter-bold"/>
                        </a:rPr>
                        <a:t>Default size</a:t>
                      </a:r>
                      <a:endParaRPr lang="en-IN">
                        <a:solidFill>
                          <a:srgbClr val="000000"/>
                        </a:solidFill>
                        <a:effectLst/>
                        <a:latin typeface="times new roman" panose="02020603050405020304" pitchFamily="18" charset="0"/>
                      </a:endParaRPr>
                    </a:p>
                  </a:txBody>
                  <a:tcPr marL="76200" marR="76200" marT="76200" marB="76200">
                    <a:lnL>
                      <a:noFill/>
                    </a:lnL>
                    <a:lnR>
                      <a:noFill/>
                    </a:lnR>
                    <a:lnT>
                      <a:noFill/>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893481331"/>
                  </a:ext>
                </a:extLst>
              </a:tr>
              <a:tr h="351452">
                <a:tc>
                  <a:txBody>
                    <a:bodyPr/>
                    <a:lstStyle/>
                    <a:p>
                      <a:pPr algn="just" fontAlgn="t"/>
                      <a:r>
                        <a:rPr lang="en-IN">
                          <a:solidFill>
                            <a:srgbClr val="333333"/>
                          </a:solidFill>
                          <a:effectLst/>
                          <a:latin typeface="inter-regular"/>
                        </a:rPr>
                        <a:t>boolean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false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1 bit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43917781"/>
                  </a:ext>
                </a:extLst>
              </a:tr>
              <a:tr h="351452">
                <a:tc>
                  <a:txBody>
                    <a:bodyPr/>
                    <a:lstStyle/>
                    <a:p>
                      <a:pPr algn="just" fontAlgn="t"/>
                      <a:r>
                        <a:rPr lang="en-IN">
                          <a:solidFill>
                            <a:srgbClr val="333333"/>
                          </a:solidFill>
                          <a:effectLst/>
                          <a:latin typeface="inter-regular"/>
                        </a:rPr>
                        <a:t>char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'\u0000'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2 byte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28129933"/>
                  </a:ext>
                </a:extLst>
              </a:tr>
              <a:tr h="351452">
                <a:tc>
                  <a:txBody>
                    <a:bodyPr/>
                    <a:lstStyle/>
                    <a:p>
                      <a:pPr algn="just" fontAlgn="t"/>
                      <a:r>
                        <a:rPr lang="en-IN">
                          <a:solidFill>
                            <a:srgbClr val="333333"/>
                          </a:solidFill>
                          <a:effectLst/>
                          <a:latin typeface="inter-regular"/>
                        </a:rPr>
                        <a:t>byte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1 byte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24039025"/>
                  </a:ext>
                </a:extLst>
              </a:tr>
              <a:tr h="351452">
                <a:tc>
                  <a:txBody>
                    <a:bodyPr/>
                    <a:lstStyle/>
                    <a:p>
                      <a:pPr algn="just" fontAlgn="t"/>
                      <a:r>
                        <a:rPr lang="en-IN">
                          <a:solidFill>
                            <a:srgbClr val="333333"/>
                          </a:solidFill>
                          <a:effectLst/>
                          <a:latin typeface="inter-regular"/>
                        </a:rPr>
                        <a:t>short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2 byte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78916444"/>
                  </a:ext>
                </a:extLst>
              </a:tr>
              <a:tr h="351452">
                <a:tc>
                  <a:txBody>
                    <a:bodyPr/>
                    <a:lstStyle/>
                    <a:p>
                      <a:pPr algn="just" fontAlgn="t"/>
                      <a:r>
                        <a:rPr lang="en-IN">
                          <a:solidFill>
                            <a:srgbClr val="333333"/>
                          </a:solidFill>
                          <a:effectLst/>
                          <a:latin typeface="inter-regular"/>
                        </a:rPr>
                        <a:t>int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0</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4 byte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79210806"/>
                  </a:ext>
                </a:extLst>
              </a:tr>
              <a:tr h="351452">
                <a:tc>
                  <a:txBody>
                    <a:bodyPr/>
                    <a:lstStyle/>
                    <a:p>
                      <a:pPr algn="just" fontAlgn="t"/>
                      <a:r>
                        <a:rPr lang="en-IN">
                          <a:solidFill>
                            <a:srgbClr val="333333"/>
                          </a:solidFill>
                          <a:effectLst/>
                          <a:latin typeface="inter-regular"/>
                        </a:rPr>
                        <a:t>long</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0L</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8 byte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32542031"/>
                  </a:ext>
                </a:extLst>
              </a:tr>
              <a:tr h="351452">
                <a:tc>
                  <a:txBody>
                    <a:bodyPr/>
                    <a:lstStyle/>
                    <a:p>
                      <a:pPr algn="just" fontAlgn="t"/>
                      <a:r>
                        <a:rPr lang="en-IN">
                          <a:solidFill>
                            <a:srgbClr val="333333"/>
                          </a:solidFill>
                          <a:effectLst/>
                          <a:latin typeface="inter-regular"/>
                        </a:rPr>
                        <a:t>float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0.0f</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4 byte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74150775"/>
                  </a:ext>
                </a:extLst>
              </a:tr>
              <a:tr h="351452">
                <a:tc>
                  <a:txBody>
                    <a:bodyPr/>
                    <a:lstStyle/>
                    <a:p>
                      <a:pPr algn="just" fontAlgn="t"/>
                      <a:r>
                        <a:rPr lang="en-IN">
                          <a:solidFill>
                            <a:srgbClr val="333333"/>
                          </a:solidFill>
                          <a:effectLst/>
                          <a:latin typeface="inter-regular"/>
                        </a:rPr>
                        <a:t>double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0.0d</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8 byte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6918653"/>
                  </a:ext>
                </a:extLst>
              </a:tr>
            </a:tbl>
          </a:graphicData>
        </a:graphic>
      </p:graphicFrame>
    </p:spTree>
    <p:extLst>
      <p:ext uri="{BB962C8B-B14F-4D97-AF65-F5344CB8AC3E}">
        <p14:creationId xmlns:p14="http://schemas.microsoft.com/office/powerpoint/2010/main" val="33267067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1932</TotalTime>
  <Words>1282</Words>
  <Application>Microsoft Office PowerPoint</Application>
  <PresentationFormat>Widescreen</PresentationFormat>
  <Paragraphs>152</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erdana</vt:lpstr>
      <vt:lpstr>inter-bold</vt:lpstr>
      <vt:lpstr>inter-regular</vt:lpstr>
      <vt:lpstr>Roboto</vt:lpstr>
      <vt:lpstr>system-ui</vt:lpstr>
      <vt:lpstr>tahoma</vt:lpstr>
      <vt:lpstr>times new roman</vt:lpstr>
      <vt:lpstr>Trebuchet MS</vt:lpstr>
      <vt:lpstr>Wingdings 3</vt:lpstr>
      <vt:lpstr>Facet</vt:lpstr>
      <vt:lpstr>Variable to Java</vt:lpstr>
      <vt:lpstr>First Java Program:</vt:lpstr>
      <vt:lpstr>Compilation Flow:</vt:lpstr>
      <vt:lpstr>Parameters used in First Java Program  </vt:lpstr>
      <vt:lpstr>Java Variables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Interview Preparation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dc:title>
  <dc:creator>hp</dc:creator>
  <cp:lastModifiedBy>RamaKrishna M</cp:lastModifiedBy>
  <cp:revision>39</cp:revision>
  <dcterms:created xsi:type="dcterms:W3CDTF">2023-01-26T06:05:43Z</dcterms:created>
  <dcterms:modified xsi:type="dcterms:W3CDTF">2024-04-02T01:25:19Z</dcterms:modified>
</cp:coreProperties>
</file>