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80.xml" ContentType="application/vnd.openxmlformats-officedocument.presentationml.slide+xml"/>
  <Override PartName="/ppt/slides/slide240.xml" ContentType="application/vnd.openxmlformats-officedocument.presentationml.slide+xml"/>
  <Override PartName="/ppt/slides/slide280.xml" ContentType="application/vnd.openxmlformats-officedocument.presentationml.slide+xml"/>
  <Override PartName="/ppt/slides/slide310.xml" ContentType="application/vnd.openxmlformats-officedocument.presentationml.slide+xml"/>
  <Override PartName="/ppt/slideLayouts/slideLayout70.xml" ContentType="application/vnd.openxmlformats-officedocument.presentationml.slideLayout+xml"/>
  <Override PartName="/ppt/slides/slide350.xml" ContentType="application/vnd.openxmlformats-officedocument.presentationml.slide+xml"/>
  <Override PartName="/ppt/slides/slide440.xml" ContentType="application/vnd.openxmlformats-officedocument.presentationml.slide+xml"/>
  <Override PartName="/ppt/slides/slide390.xml" ContentType="application/vnd.openxmlformats-officedocument.presentationml.slide+xml"/>
  <Override PartName="/ppt/slides/slide121.xml" ContentType="application/vnd.openxmlformats-officedocument.presentationml.slide+xml"/>
  <Override PartName="/ppt/slides/slide80.xml" ContentType="application/vnd.openxmlformats-officedocument.presentationml.slide+xml"/>
  <Override PartName="/ppt/slides/slide60.xml" ContentType="application/vnd.openxmlformats-officedocument.presentationml.slide+xml"/>
  <Override PartName="/ppt/slides/slide311.xml" ContentType="application/vnd.openxmlformats-officedocument.presentationml.slide+xml"/>
  <Override PartName="/ppt/slides/slide120.xml" ContentType="application/vnd.openxmlformats-officedocument.presentationml.slide+xml"/>
  <Override PartName="/ppt/slides/slide63.xml" ContentType="application/vnd.openxmlformats-officedocument.presentationml.slide+xml"/>
  <Override PartName="/ppt/slideMasters/slideMaster10.xml" ContentType="application/vnd.openxmlformats-officedocument.presentationml.slideMaster+xml"/>
  <Override PartName="/ppt/slideLayouts/slideLayout700.xml" ContentType="application/vnd.openxmlformats-officedocument.presentationml.slideLayout+xml"/>
  <Override PartName="/ppt/slideLayouts/slideLayout80.xml" ContentType="application/vnd.openxmlformats-officedocument.presentationml.slideLayout+xml"/>
  <Override PartName="/ppt/slideLayouts/slideLayout130.xml" ContentType="application/vnd.openxmlformats-officedocument.presentationml.slideLayout+xml"/>
  <Override PartName="/ppt/slideLayouts/slideLayout30.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slideLayouts/slideLayout16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Override PartName="/ppt/slideLayouts/slideLayout140.xml" ContentType="application/vnd.openxmlformats-officedocument.presentationml.slideLayout+xml"/>
  <Override PartName="/ppt/slideMasters/slideMaster100.xml" ContentType="application/vnd.openxmlformats-officedocument.presentationml.slideMaster+xml"/>
  <Override PartName="/ppt/slideLayouts/slideLayout800.xml" ContentType="application/vnd.openxmlformats-officedocument.presentationml.slideLayout+xml"/>
  <Override PartName="/ppt/slideLayouts/slideLayout1300.xml" ContentType="application/vnd.openxmlformats-officedocument.presentationml.slideLayout+xml"/>
  <Override PartName="/ppt/slideLayouts/slideLayout300.xml" ContentType="application/vnd.openxmlformats-officedocument.presentationml.slideLayout+xml"/>
  <Override PartName="/ppt/slideLayouts/slideLayout1200.xml" ContentType="application/vnd.openxmlformats-officedocument.presentationml.slideLayout+xml"/>
  <Override PartName="/ppt/theme/theme100.xml" ContentType="application/vnd.openxmlformats-officedocument.theme+xml"/>
  <Override PartName="/ppt/slideLayouts/slideLayout200.xml" ContentType="application/vnd.openxmlformats-officedocument.presentationml.slideLayout+xml"/>
  <Override PartName="/ppt/slideLayouts/slideLayout1600.xml" ContentType="application/vnd.openxmlformats-officedocument.presentationml.slideLayout+xml"/>
  <Override PartName="/ppt/slideLayouts/slideLayout170.xml" ContentType="application/vnd.openxmlformats-officedocument.presentationml.slideLayout+xml"/>
  <Override PartName="/ppt/slideLayouts/slideLayout600.xml" ContentType="application/vnd.openxmlformats-officedocument.presentationml.slideLayout+xml"/>
  <Override PartName="/ppt/slideLayouts/slideLayout1100.xml" ContentType="application/vnd.openxmlformats-officedocument.presentationml.slideLayout+xml"/>
  <Override PartName="/ppt/slideLayouts/slideLayout500.xml" ContentType="application/vnd.openxmlformats-officedocument.presentationml.slideLayout+xml"/>
  <Override PartName="/ppt/slideLayouts/slideLayout1500.xml" ContentType="application/vnd.openxmlformats-officedocument.presentationml.slideLayout+xml"/>
  <Override PartName="/ppt/slideLayouts/slideLayout1000.xml" ContentType="application/vnd.openxmlformats-officedocument.presentationml.slideLayout+xml"/>
  <Override PartName="/ppt/slideLayouts/slideLayout400.xml" ContentType="application/vnd.openxmlformats-officedocument.presentationml.slideLayout+xml"/>
  <Override PartName="/ppt/slideLayouts/slideLayout900.xml" ContentType="application/vnd.openxmlformats-officedocument.presentationml.slideLayout+xml"/>
  <Override PartName="/ppt/slideLayouts/slideLayout140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46" r:id="rId3"/>
    <p:sldId id="296" r:id="rId4"/>
    <p:sldId id="295" r:id="rId5"/>
    <p:sldId id="294" r:id="rId6"/>
    <p:sldId id="257" r:id="rId7"/>
    <p:sldId id="348" r:id="rId8"/>
    <p:sldId id="307" r:id="rId9"/>
    <p:sldId id="300" r:id="rId10"/>
    <p:sldId id="260" r:id="rId11"/>
    <p:sldId id="297" r:id="rId12"/>
    <p:sldId id="299" r:id="rId13"/>
    <p:sldId id="290" r:id="rId14"/>
    <p:sldId id="265" r:id="rId15"/>
    <p:sldId id="308" r:id="rId16"/>
    <p:sldId id="301" r:id="rId17"/>
    <p:sldId id="258" r:id="rId18"/>
    <p:sldId id="261" r:id="rId19"/>
    <p:sldId id="291" r:id="rId20"/>
    <p:sldId id="316" r:id="rId21"/>
    <p:sldId id="315" r:id="rId22"/>
    <p:sldId id="317" r:id="rId23"/>
    <p:sldId id="262" r:id="rId24"/>
    <p:sldId id="329" r:id="rId25"/>
    <p:sldId id="335" r:id="rId26"/>
    <p:sldId id="263" r:id="rId27"/>
    <p:sldId id="330" r:id="rId28"/>
    <p:sldId id="336" r:id="rId29"/>
    <p:sldId id="270" r:id="rId30"/>
    <p:sldId id="271" r:id="rId31"/>
    <p:sldId id="331" r:id="rId32"/>
    <p:sldId id="337" r:id="rId33"/>
    <p:sldId id="277" r:id="rId34"/>
    <p:sldId id="309" r:id="rId35"/>
    <p:sldId id="302" r:id="rId36"/>
    <p:sldId id="278" r:id="rId37"/>
    <p:sldId id="279" r:id="rId38"/>
    <p:sldId id="310" r:id="rId39"/>
    <p:sldId id="303" r:id="rId40"/>
    <p:sldId id="281" r:id="rId41"/>
    <p:sldId id="282" r:id="rId42"/>
    <p:sldId id="311" r:id="rId43"/>
    <p:sldId id="304" r:id="rId44"/>
    <p:sldId id="283" r:id="rId45"/>
    <p:sldId id="284" r:id="rId46"/>
    <p:sldId id="285" r:id="rId47"/>
    <p:sldId id="347" r:id="rId48"/>
    <p:sldId id="344" r:id="rId49"/>
    <p:sldId id="34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AA52F9-DB89-450F-BA8F-54A6439828D9}">
          <p14:sldIdLst>
            <p14:sldId id="256"/>
          </p14:sldIdLst>
        </p14:section>
        <p14:section name="Default Section" id="{2BB675BC-1A6D-4A3A-8D5E-C63CBF03229B}">
          <p14:sldIdLst/>
        </p14:section>
        <p14:section name="CONTENT" id="{7A266386-9ED6-4C6C-9922-CDBB211DCF21}">
          <p14:sldIdLst/>
        </p14:section>
        <p14:section name="Summary Section" id="{6E3AC376-B1CA-44BC-83F6-33AF57884B18}">
          <p14:sldIdLst>
            <p14:sldId id="346"/>
          </p14:sldIdLst>
        </p14:section>
        <p14:section name="BRIEF" id="{4EE7DEA6-D017-4EF6-8B05-834394FDF034}">
          <p14:sldIdLst>
            <p14:sldId id="296"/>
            <p14:sldId id="295"/>
            <p14:sldId id="294"/>
            <p14:sldId id="257"/>
            <p14:sldId id="348"/>
          </p14:sldIdLst>
        </p14:section>
        <p14:section name="General Terms" id="{524D3C45-EF0C-4DBF-992D-E510A52518DC}">
          <p14:sldIdLst>
            <p14:sldId id="307"/>
            <p14:sldId id="300"/>
            <p14:sldId id="260"/>
          </p14:sldIdLst>
        </p14:section>
        <p14:section name="Motion" id="{A49EDFCF-F019-4838-9280-CE8748B1E3CD}">
          <p14:sldIdLst>
            <p14:sldId id="297"/>
            <p14:sldId id="299"/>
            <p14:sldId id="290"/>
            <p14:sldId id="265"/>
          </p14:sldIdLst>
        </p14:section>
        <p14:section name="ROP" id="{2EB85532-5A60-485A-BB0F-A58A3A45DDF3}">
          <p14:sldIdLst>
            <p14:sldId id="308"/>
            <p14:sldId id="301"/>
            <p14:sldId id="258"/>
            <p14:sldId id="261"/>
            <p14:sldId id="291"/>
            <p14:sldId id="316"/>
          </p14:sldIdLst>
        </p14:section>
        <p14:section name="Roll Call" id="{A665A6E0-9ABE-4E8B-B4A4-15D36CE59A98}">
          <p14:sldIdLst>
            <p14:sldId id="315"/>
            <p14:sldId id="317"/>
            <p14:sldId id="262"/>
          </p14:sldIdLst>
        </p14:section>
        <p14:section name="The GSL" id="{5E6F099A-0F2C-4765-88A6-6792EB1E4876}">
          <p14:sldIdLst>
            <p14:sldId id="329"/>
            <p14:sldId id="335"/>
            <p14:sldId id="263"/>
          </p14:sldIdLst>
        </p14:section>
        <p14:section name="Caucuses" id="{0CC3CD08-014A-478C-B166-B6E8D4F56630}">
          <p14:sldIdLst>
            <p14:sldId id="330"/>
            <p14:sldId id="336"/>
            <p14:sldId id="270"/>
            <p14:sldId id="271"/>
          </p14:sldIdLst>
        </p14:section>
        <p14:section name="Suspension Of The Debate" id="{4ADB10B5-4443-452E-964F-F06F50569FD2}">
          <p14:sldIdLst>
            <p14:sldId id="331"/>
            <p14:sldId id="337"/>
            <p14:sldId id="277"/>
          </p14:sldIdLst>
        </p14:section>
        <p14:section name="POINTS &amp; RIGHTS" id="{667ABC28-0843-4D80-987F-8997A50A4879}">
          <p14:sldIdLst>
            <p14:sldId id="309"/>
            <p14:sldId id="302"/>
            <p14:sldId id="278"/>
            <p14:sldId id="279"/>
          </p14:sldIdLst>
        </p14:section>
        <p14:section name="YIELDS" id="{AF7124D6-0228-4FE0-A726-FBB1CD48D8F9}">
          <p14:sldIdLst>
            <p14:sldId id="310"/>
            <p14:sldId id="303"/>
            <p14:sldId id="281"/>
            <p14:sldId id="282"/>
          </p14:sldIdLst>
        </p14:section>
        <p14:section name="PAPERWORK" id="{401ABBC8-5586-4E90-A2CE-B11A7896F06E}">
          <p14:sldIdLst>
            <p14:sldId id="311"/>
            <p14:sldId id="304"/>
            <p14:sldId id="283"/>
            <p14:sldId id="284"/>
            <p14:sldId id="285"/>
          </p14:sldIdLst>
        </p14:section>
        <p14:section name="FAQ" id="{C51B4EE2-A212-4165-A11D-6C88D7BCD12F}">
          <p14:sldIdLst>
            <p14:sldId id="347"/>
            <p14:sldId id="344"/>
          </p14:sldIdLst>
        </p14:section>
        <p14:section name="The End" id="{0AADD3CF-ABF4-469D-91F9-F1C2DE4BF4B8}">
          <p14:sldIdLst>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p:scale>
          <a:sx n="50" d="100"/>
          <a:sy n="50" d="100"/>
        </p:scale>
        <p:origin x="-18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8FB92F3-0710-4527-A45A-2C375B16956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73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B26F0-283F-4721-9642-2DC4E2E261DE}"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B92F3-0710-4527-A45A-2C375B16956A}" type="slidenum">
              <a:rPr lang="en-IN" smtClean="0"/>
              <a:t>‹#›</a:t>
            </a:fld>
            <a:endParaRPr lang="en-IN"/>
          </a:p>
        </p:txBody>
      </p:sp>
    </p:spTree>
    <p:extLst>
      <p:ext uri="{BB962C8B-B14F-4D97-AF65-F5344CB8AC3E}">
        <p14:creationId xmlns:p14="http://schemas.microsoft.com/office/powerpoint/2010/main" val="359536169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42E9-947B-456B-871A-C3D6DCFF824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622011523"/>
      </p:ext>
    </p:extLst>
  </p:cSld>
  <p:clrMapOvr>
    <a:masterClrMapping/>
  </p:clrMapOvr>
</p:sldLayout>
</file>

<file path=ppt/slideLayouts/slideLayout100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330195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B92F3-0710-4527-A45A-2C375B16956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147920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42E9-947B-456B-871A-C3D6DCFF824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8FE198-F22E-4F95-A487-ACDDF508BF0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1714969"/>
      </p:ext>
    </p:extLst>
  </p:cSld>
  <p:clrMapOvr>
    <a:masterClrMapping/>
  </p:clrMapOvr>
</p:sldLayout>
</file>

<file path=ppt/slideLayouts/slideLayout11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2680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B92F3-0710-4527-A45A-2C375B16956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147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1D42E9-947B-456B-871A-C3D6DCFF824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4122139402"/>
      </p:ext>
    </p:extLst>
  </p:cSld>
  <p:clrMapOvr>
    <a:masterClrMapping/>
  </p:clrMapOvr>
</p:sldLayout>
</file>

<file path=ppt/slideLayouts/slideLayout120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303774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B92F3-0710-4527-A45A-2C375B16956A}" type="slidenum">
              <a:rPr lang="en-IN" smtClean="0"/>
              <a:t>‹#›</a:t>
            </a:fld>
            <a:endParaRPr lang="en-IN"/>
          </a:p>
        </p:txBody>
      </p:sp>
    </p:spTree>
    <p:extLst>
      <p:ext uri="{BB962C8B-B14F-4D97-AF65-F5344CB8AC3E}">
        <p14:creationId xmlns:p14="http://schemas.microsoft.com/office/powerpoint/2010/main" val="33423242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1D42E9-947B-456B-871A-C3D6DCFF824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FE198-F22E-4F95-A487-ACDDF508BF0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4164660"/>
      </p:ext>
    </p:extLst>
  </p:cSld>
  <p:clrMapOvr>
    <a:masterClrMapping/>
  </p:clrMapOvr>
</p:sldLayout>
</file>

<file path=ppt/slideLayouts/slideLayout130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3669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B92F3-0710-4527-A45A-2C375B16956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175783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1D42E9-947B-456B-871A-C3D6DCFF824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2056808166"/>
      </p:ext>
    </p:extLst>
  </p:cSld>
  <p:clrMapOvr>
    <a:masterClrMapping/>
  </p:clrMapOvr>
</p:sldLayout>
</file>

<file path=ppt/slideLayouts/slideLayout140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1891677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B92F3-0710-4527-A45A-2C375B16956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9272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42E9-947B-456B-871A-C3D6DCFF824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3994717067"/>
      </p:ext>
    </p:extLst>
  </p:cSld>
  <p:clrMapOvr>
    <a:masterClrMapping/>
  </p:clrMapOvr>
</p:sldLayout>
</file>

<file path=ppt/slideLayouts/slideLayout15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184339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B92F3-0710-4527-A45A-2C375B16956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10767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42E9-947B-456B-871A-C3D6DCFF824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2912403478"/>
      </p:ext>
    </p:extLst>
  </p:cSld>
  <p:clrMapOvr>
    <a:masterClrMapping/>
  </p:clrMapOvr>
</p:sldLayout>
</file>

<file path=ppt/slideLayouts/slideLayout16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2269201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B92F3-0710-4527-A45A-2C375B16956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399276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1121093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1D42E9-947B-456B-871A-C3D6DCFF824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169283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B92F3-0710-4527-A45A-2C375B16956A}" type="slidenum">
              <a:rPr lang="en-IN" smtClean="0"/>
              <a:t>‹#›</a:t>
            </a:fld>
            <a:endParaRPr lang="en-IN"/>
          </a:p>
        </p:txBody>
      </p:sp>
    </p:spTree>
    <p:extLst>
      <p:ext uri="{BB962C8B-B14F-4D97-AF65-F5344CB8AC3E}">
        <p14:creationId xmlns:p14="http://schemas.microsoft.com/office/powerpoint/2010/main" val="84122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42E9-947B-456B-871A-C3D6DCFF824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147841540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312506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B26F0-283F-4721-9642-2DC4E2E261DE}"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FB92F3-0710-4527-A45A-2C375B16956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429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42E9-947B-456B-871A-C3D6DCFF824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421723077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D42E9-947B-456B-871A-C3D6DCFF824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258638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AB26F0-283F-4721-9642-2DC4E2E261DE}"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B92F3-0710-4527-A45A-2C375B16956A}" type="slidenum">
              <a:rPr lang="en-IN" smtClean="0"/>
              <a:t>‹#›</a:t>
            </a:fld>
            <a:endParaRPr lang="en-IN"/>
          </a:p>
        </p:txBody>
      </p:sp>
    </p:spTree>
    <p:extLst>
      <p:ext uri="{BB962C8B-B14F-4D97-AF65-F5344CB8AC3E}">
        <p14:creationId xmlns:p14="http://schemas.microsoft.com/office/powerpoint/2010/main" val="32249946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D42E9-947B-456B-871A-C3D6DCFF824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1604430238"/>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D42E9-947B-456B-871A-C3D6DCFF8243}"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245679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AB26F0-283F-4721-9642-2DC4E2E261DE}" type="datetimeFigureOut">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FB92F3-0710-4527-A45A-2C375B16956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809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D42E9-947B-456B-871A-C3D6DCFF8243}"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3634527595"/>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D42E9-947B-456B-871A-C3D6DCFF8243}"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271827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AB26F0-283F-4721-9642-2DC4E2E261DE}"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FB92F3-0710-4527-A45A-2C375B16956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111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D42E9-947B-456B-871A-C3D6DCFF8243}"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3464539804"/>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D42E9-947B-456B-871A-C3D6DCFF8243}"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187661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B26F0-283F-4721-9642-2DC4E2E261DE}" type="datetimeFigureOut">
              <a:rPr lang="en-IN" smtClean="0"/>
              <a:t>05-04-2025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FB92F3-0710-4527-A45A-2C375B16956A}" type="slidenum">
              <a:rPr lang="en-IN" smtClean="0"/>
              <a:t>‹#›</a:t>
            </a:fld>
            <a:endParaRPr lang="en-IN"/>
          </a:p>
        </p:txBody>
      </p:sp>
    </p:spTree>
    <p:extLst>
      <p:ext uri="{BB962C8B-B14F-4D97-AF65-F5344CB8AC3E}">
        <p14:creationId xmlns:p14="http://schemas.microsoft.com/office/powerpoint/2010/main" val="18707653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D42E9-947B-456B-871A-C3D6DCFF8243}"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1626045970"/>
      </p:ext>
    </p:extLst>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D42E9-947B-456B-871A-C3D6DCFF8243}"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50520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B26F0-283F-4721-9642-2DC4E2E261DE}"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B92F3-0710-4527-A45A-2C375B16956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0575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D42E9-947B-456B-871A-C3D6DCFF824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2534342774"/>
      </p:ext>
    </p:extLst>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D42E9-947B-456B-871A-C3D6DCFF8243}"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66720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B26F0-283F-4721-9642-2DC4E2E261DE}"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FB92F3-0710-4527-A45A-2C375B16956A}" type="slidenum">
              <a:rPr lang="en-IN" smtClean="0"/>
              <a:t>‹#›</a:t>
            </a:fld>
            <a:endParaRPr lang="en-IN"/>
          </a:p>
        </p:txBody>
      </p:sp>
    </p:spTree>
    <p:extLst>
      <p:ext uri="{BB962C8B-B14F-4D97-AF65-F5344CB8AC3E}">
        <p14:creationId xmlns:p14="http://schemas.microsoft.com/office/powerpoint/2010/main" val="333787772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D42E9-947B-456B-871A-C3D6DCFF824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8FE198-F22E-4F95-A487-ACDDF508BF0E}" type="slidenum">
              <a:rPr lang="en-IN" smtClean="0"/>
              <a:t>‹#›</a:t>
            </a:fld>
            <a:endParaRPr lang="en-IN"/>
          </a:p>
        </p:txBody>
      </p:sp>
    </p:spTree>
    <p:extLst>
      <p:ext uri="{BB962C8B-B14F-4D97-AF65-F5344CB8AC3E}">
        <p14:creationId xmlns:p14="http://schemas.microsoft.com/office/powerpoint/2010/main" val="1114336710"/>
      </p:ext>
    </p:extLst>
  </p:cSld>
  <p:clrMapOvr>
    <a:masterClrMapping/>
  </p:clrMapOvr>
</p:sldLayout>
</file>

<file path=ppt/slideLayouts/slideLayout9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8FE198-F22E-4F95-A487-ACDDF508BF0E}" type="slidenum">
              <a:rPr lang="en-IN" smtClean="0"/>
              <a:t>‹#›</a:t>
            </a:fld>
            <a:endParaRPr lang="en-IN"/>
          </a:p>
        </p:txBody>
      </p:sp>
      <p:sp>
        <p:nvSpPr>
          <p:cNvPr id="5" name="Date Placeholder 4"/>
          <p:cNvSpPr>
            <a:spLocks noGrp="1"/>
          </p:cNvSpPr>
          <p:nvPr>
            <p:ph type="dt" sz="half" idx="10"/>
          </p:nvPr>
        </p:nvSpPr>
        <p:spPr/>
        <p:txBody>
          <a:bodyPr/>
          <a:lstStyle/>
          <a:p>
            <a:fld id="{E61D42E9-947B-456B-871A-C3D6DCFF8243}" type="datetimeFigureOut">
              <a:rPr lang="en-IN" smtClean="0"/>
              <a:t>28-03-2024</a:t>
            </a:fld>
            <a:endParaRPr lang="en-IN"/>
          </a:p>
        </p:txBody>
      </p:sp>
    </p:spTree>
    <p:extLst>
      <p:ext uri="{BB962C8B-B14F-4D97-AF65-F5344CB8AC3E}">
        <p14:creationId xmlns:p14="http://schemas.microsoft.com/office/powerpoint/2010/main" val="280078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13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slideLayout" Target="../slideLayouts/slideLayout120.xml"/><Relationship Id="rId17" Type="http://schemas.openxmlformats.org/officeDocument/2006/relationships/theme" Target="../theme/theme10.xml"/><Relationship Id="rId2" Type="http://schemas.openxmlformats.org/officeDocument/2006/relationships/slideLayout" Target="../slideLayouts/slideLayout20.xml"/><Relationship Id="rId16" Type="http://schemas.openxmlformats.org/officeDocument/2006/relationships/slideLayout" Target="../slideLayouts/slideLayout160.xml"/><Relationship Id="rId1" Type="http://schemas.openxmlformats.org/officeDocument/2006/relationships/slideLayout" Target="../slideLayouts/slideLayout18.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5" Type="http://schemas.openxmlformats.org/officeDocument/2006/relationships/slideLayout" Target="../slideLayouts/slideLayout1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 Id="rId14" Type="http://schemas.openxmlformats.org/officeDocument/2006/relationships/slideLayout" Target="../slideLayouts/slideLayout140.xml"/></Relationships>
</file>

<file path=ppt/slideMasters/_rels/slideMaster100.xml.rels><?xml version="1.0" encoding="UTF-8" standalone="yes"?>
<Relationships xmlns="http://schemas.openxmlformats.org/package/2006/relationships"><Relationship Id="rId8" Type="http://schemas.openxmlformats.org/officeDocument/2006/relationships/slideLayout" Target="../slideLayouts/slideLayout800.xml"/><Relationship Id="rId13" Type="http://schemas.openxmlformats.org/officeDocument/2006/relationships/slideLayout" Target="../slideLayouts/slideLayout1300.xml"/><Relationship Id="rId3" Type="http://schemas.openxmlformats.org/officeDocument/2006/relationships/slideLayout" Target="../slideLayouts/slideLayout300.xml"/><Relationship Id="rId7" Type="http://schemas.openxmlformats.org/officeDocument/2006/relationships/slideLayout" Target="../slideLayouts/slideLayout700.xml"/><Relationship Id="rId12" Type="http://schemas.openxmlformats.org/officeDocument/2006/relationships/slideLayout" Target="../slideLayouts/slideLayout1200.xml"/><Relationship Id="rId17" Type="http://schemas.openxmlformats.org/officeDocument/2006/relationships/theme" Target="../theme/theme100.xml"/><Relationship Id="rId2" Type="http://schemas.openxmlformats.org/officeDocument/2006/relationships/slideLayout" Target="../slideLayouts/slideLayout200.xml"/><Relationship Id="rId16" Type="http://schemas.openxmlformats.org/officeDocument/2006/relationships/slideLayout" Target="../slideLayouts/slideLayout1600.xml"/><Relationship Id="rId1" Type="http://schemas.openxmlformats.org/officeDocument/2006/relationships/slideLayout" Target="../slideLayouts/slideLayout170.xml"/><Relationship Id="rId6" Type="http://schemas.openxmlformats.org/officeDocument/2006/relationships/slideLayout" Target="../slideLayouts/slideLayout600.xml"/><Relationship Id="rId11" Type="http://schemas.openxmlformats.org/officeDocument/2006/relationships/slideLayout" Target="../slideLayouts/slideLayout1100.xml"/><Relationship Id="rId5" Type="http://schemas.openxmlformats.org/officeDocument/2006/relationships/slideLayout" Target="../slideLayouts/slideLayout500.xml"/><Relationship Id="rId15" Type="http://schemas.openxmlformats.org/officeDocument/2006/relationships/slideLayout" Target="../slideLayouts/slideLayout1500.xml"/><Relationship Id="rId10" Type="http://schemas.openxmlformats.org/officeDocument/2006/relationships/slideLayout" Target="../slideLayouts/slideLayout1000.xml"/><Relationship Id="rId4" Type="http://schemas.openxmlformats.org/officeDocument/2006/relationships/slideLayout" Target="../slideLayouts/slideLayout400.xml"/><Relationship Id="rId9" Type="http://schemas.openxmlformats.org/officeDocument/2006/relationships/slideLayout" Target="../slideLayouts/slideLayout900.xml"/><Relationship Id="rId14" Type="http://schemas.openxmlformats.org/officeDocument/2006/relationships/slideLayout" Target="../slideLayouts/slideLayout14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AB26F0-283F-4721-9642-2DC4E2E261DE}" type="datetimeFigureOut">
              <a:rPr lang="en-IN" smtClean="0"/>
              <a:t>05-04-2025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FB92F3-0710-4527-A45A-2C375B16956A}" type="slidenum">
              <a:rPr lang="en-IN" smtClean="0"/>
              <a:t>‹#›</a:t>
            </a:fld>
            <a:endParaRPr lang="en-IN"/>
          </a:p>
        </p:txBody>
      </p:sp>
    </p:spTree>
    <p:extLst>
      <p:ext uri="{BB962C8B-B14F-4D97-AF65-F5344CB8AC3E}">
        <p14:creationId xmlns:p14="http://schemas.microsoft.com/office/powerpoint/2010/main" val="40415628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1D42E9-947B-456B-871A-C3D6DCFF8243}" type="datetimeFigureOut">
              <a:rPr lang="en-IN" smtClean="0"/>
              <a:t>30-04-2024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8FE198-F22E-4F95-A487-ACDDF508BF0E}" type="slidenum">
              <a:rPr lang="en-IN" smtClean="0"/>
              <a:t>‹#›</a:t>
            </a:fld>
            <a:endParaRPr lang="en-IN"/>
          </a:p>
        </p:txBody>
      </p:sp>
    </p:spTree>
    <p:extLst>
      <p:ext uri="{BB962C8B-B14F-4D97-AF65-F5344CB8AC3E}">
        <p14:creationId xmlns:p14="http://schemas.microsoft.com/office/powerpoint/2010/main" val="315295801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1D42E9-947B-456B-871A-C3D6DCFF8243}" type="datetimeFigureOut">
              <a:rPr lang="en-IN" smtClean="0"/>
              <a:t>28-03-2024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8FE198-F22E-4F95-A487-ACDDF508BF0E}" type="slidenum">
              <a:rPr lang="en-IN" smtClean="0"/>
              <a:t>‹#›</a:t>
            </a:fld>
            <a:endParaRPr lang="en-IN"/>
          </a:p>
        </p:txBody>
      </p:sp>
    </p:spTree>
    <p:extLst>
      <p:ext uri="{BB962C8B-B14F-4D97-AF65-F5344CB8AC3E}">
        <p14:creationId xmlns:p14="http://schemas.microsoft.com/office/powerpoint/2010/main" val="36137577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0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slide" Target="slide15.xml"/><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slide" Target="slide11.xml"/><Relationship Id="rId17" Type="http://schemas.openxmlformats.org/officeDocument/2006/relationships/slide" Target="slide47.xml"/><Relationship Id="rId2" Type="http://schemas.openxmlformats.org/officeDocument/2006/relationships/image" Target="../media/image5.png"/><Relationship Id="rId16"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slide" Target="slide8.xml"/><Relationship Id="rId5" Type="http://schemas.openxmlformats.org/officeDocument/2006/relationships/image" Target="../media/image8.png"/><Relationship Id="rId15" Type="http://schemas.openxmlformats.org/officeDocument/2006/relationships/slide" Target="slide38.xml"/><Relationship Id="rId10" Type="http://schemas.openxmlformats.org/officeDocument/2006/relationships/slide" Target="slide3.xml"/><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slide" Target="slide34.xml"/></Relationships>
</file>

<file path=ppt/slides/_rels/slide20.xml.rels><?xml version="1.0" encoding="UTF-8" standalone="yes"?>
<Relationships xmlns="http://schemas.openxmlformats.org/package/2006/relationships"><Relationship Id="rId8" Type="http://schemas.openxmlformats.org/officeDocument/2006/relationships/slide" Target="slide240.xml"/><Relationship Id="rId3" Type="http://schemas.openxmlformats.org/officeDocument/2006/relationships/slide" Target="slide180.xml"/><Relationship Id="rId21" Type="http://schemas.openxmlformats.org/officeDocument/2006/relationships/slide" Target="slide310.xml"/><Relationship Id="rId7" Type="http://schemas.openxmlformats.org/officeDocument/2006/relationships/image" Target="../media/image15.png"/><Relationship Id="rId17" Type="http://schemas.openxmlformats.org/officeDocument/2006/relationships/image" Target="../media/image17.png"/><Relationship Id="rId2" Type="http://schemas.openxmlformats.org/officeDocument/2006/relationships/image" Target="../media/image13.png"/><Relationship Id="rId16" Type="http://schemas.openxmlformats.org/officeDocument/2006/relationships/image" Target="../media/image140.png"/><Relationship Id="rId20" Type="http://schemas.openxmlformats.org/officeDocument/2006/relationships/image" Target="../media/image160.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4.png"/><Relationship Id="rId15" Type="http://schemas.openxmlformats.org/officeDocument/2006/relationships/slide" Target="slide280.xml"/><Relationship Id="rId10" Type="http://schemas.openxmlformats.org/officeDocument/2006/relationships/image" Target="../media/image16.png"/><Relationship Id="rId4" Type="http://schemas.openxmlformats.org/officeDocument/2006/relationships/image" Target="../media/image100.png"/><Relationship Id="rId9" Type="http://schemas.openxmlformats.org/officeDocument/2006/relationships/image" Target="../media/image1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0.png"/><Relationship Id="rId18" Type="http://schemas.openxmlformats.org/officeDocument/2006/relationships/slide" Target="slide350.xml"/><Relationship Id="rId3" Type="http://schemas.openxmlformats.org/officeDocument/2006/relationships/slide" Target="slide440.xml"/><Relationship Id="rId21" Type="http://schemas.openxmlformats.org/officeDocument/2006/relationships/slide" Target="slide390.xml"/><Relationship Id="rId7" Type="http://schemas.openxmlformats.org/officeDocument/2006/relationships/image" Target="../media/image20.png"/><Relationship Id="rId12" Type="http://schemas.openxmlformats.org/officeDocument/2006/relationships/slide" Target="slide121.xml"/><Relationship Id="rId17" Type="http://schemas.openxmlformats.org/officeDocument/2006/relationships/image" Target="../media/image71.png"/><Relationship Id="rId25" Type="http://schemas.openxmlformats.org/officeDocument/2006/relationships/image" Target="../media/image80.png"/><Relationship Id="rId2" Type="http://schemas.openxmlformats.org/officeDocument/2006/relationships/image" Target="../media/image2.png"/><Relationship Id="rId16" Type="http://schemas.openxmlformats.org/officeDocument/2006/relationships/image" Target="../media/image50.png"/><Relationship Id="rId20" Type="http://schemas.openxmlformats.org/officeDocument/2006/relationships/image" Target="../media/image81.png"/><Relationship Id="rId1" Type="http://schemas.openxmlformats.org/officeDocument/2006/relationships/slideLayout" Target="../slideLayouts/slideLayout70.xml"/><Relationship Id="rId6" Type="http://schemas.openxmlformats.org/officeDocument/2006/relationships/slide" Target="slide80.xml"/><Relationship Id="rId11" Type="http://schemas.openxmlformats.org/officeDocument/2006/relationships/image" Target="../media/image51.png"/><Relationship Id="rId24" Type="http://schemas.openxmlformats.org/officeDocument/2006/relationships/slide" Target="slide60.xml"/><Relationship Id="rId5" Type="http://schemas.openxmlformats.org/officeDocument/2006/relationships/image" Target="../media/image31.png"/><Relationship Id="rId15" Type="http://schemas.openxmlformats.org/officeDocument/2006/relationships/slide" Target="slide311.xml"/><Relationship Id="rId28" Type="http://schemas.openxmlformats.org/officeDocument/2006/relationships/image" Target="../media/image90.png"/><Relationship Id="rId10" Type="http://schemas.openxmlformats.org/officeDocument/2006/relationships/image" Target="../media/image30.png"/><Relationship Id="rId19" Type="http://schemas.openxmlformats.org/officeDocument/2006/relationships/image" Target="../media/image60.png"/><Relationship Id="rId4" Type="http://schemas.openxmlformats.org/officeDocument/2006/relationships/image" Target="../media/image170.png"/><Relationship Id="rId9" Type="http://schemas.openxmlformats.org/officeDocument/2006/relationships/slide" Target="slide120.xml"/><Relationship Id="rId14" Type="http://schemas.openxmlformats.org/officeDocument/2006/relationships/image" Target="../media/image61.png"/><Relationship Id="rId22" Type="http://schemas.openxmlformats.org/officeDocument/2006/relationships/image" Target="../media/image70.png"/><Relationship Id="rId27" Type="http://schemas.openxmlformats.org/officeDocument/2006/relationships/slide" Target="slide6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0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0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5544-4331-8403-0296-C65C969506E0}"/>
              </a:ext>
            </a:extLst>
          </p:cNvPr>
          <p:cNvSpPr>
            <a:spLocks noGrp="1"/>
          </p:cNvSpPr>
          <p:nvPr>
            <p:ph type="ctrTitle"/>
          </p:nvPr>
        </p:nvSpPr>
        <p:spPr/>
        <p:txBody>
          <a:bodyPr/>
          <a:lstStyle/>
          <a:p>
            <a:r>
              <a:rPr lang="en-IN" dirty="0"/>
              <a:t>MUN Quick Guide</a:t>
            </a:r>
          </a:p>
        </p:txBody>
      </p:sp>
      <p:sp>
        <p:nvSpPr>
          <p:cNvPr id="3" name="Subtitle 2">
            <a:extLst>
              <a:ext uri="{FF2B5EF4-FFF2-40B4-BE49-F238E27FC236}">
                <a16:creationId xmlns:a16="http://schemas.microsoft.com/office/drawing/2014/main" id="{A459133A-0F1A-CD5C-4C5B-C4945E384E16}"/>
              </a:ext>
            </a:extLst>
          </p:cNvPr>
          <p:cNvSpPr>
            <a:spLocks noGrp="1"/>
          </p:cNvSpPr>
          <p:nvPr>
            <p:ph type="subTitle" idx="1"/>
          </p:nvPr>
        </p:nvSpPr>
        <p:spPr/>
        <p:txBody>
          <a:bodyPr/>
          <a:lstStyle/>
          <a:p>
            <a:r>
              <a:rPr lang="en-IN" dirty="0"/>
              <a:t>By Sam </a:t>
            </a:r>
          </a:p>
        </p:txBody>
      </p:sp>
    </p:spTree>
    <p:extLst>
      <p:ext uri="{BB962C8B-B14F-4D97-AF65-F5344CB8AC3E}">
        <p14:creationId xmlns:p14="http://schemas.microsoft.com/office/powerpoint/2010/main" val="350721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6BB3-D297-38B4-301F-4C261F1EF727}"/>
              </a:ext>
            </a:extLst>
          </p:cNvPr>
          <p:cNvSpPr>
            <a:spLocks noGrp="1"/>
          </p:cNvSpPr>
          <p:nvPr>
            <p:ph type="title" idx="4294967295"/>
          </p:nvPr>
        </p:nvSpPr>
        <p:spPr>
          <a:xfrm>
            <a:off x="1198880" y="566103"/>
            <a:ext cx="9601200" cy="1303337"/>
          </a:xfrm>
        </p:spPr>
        <p:txBody>
          <a:bodyPr/>
          <a:lstStyle/>
          <a:p>
            <a:r>
              <a:rPr lang="en-IN" dirty="0"/>
              <a:t>General Terminologies of the Conference </a:t>
            </a:r>
          </a:p>
        </p:txBody>
      </p:sp>
      <p:sp>
        <p:nvSpPr>
          <p:cNvPr id="3" name="Content Placeholder 2">
            <a:extLst>
              <a:ext uri="{FF2B5EF4-FFF2-40B4-BE49-F238E27FC236}">
                <a16:creationId xmlns:a16="http://schemas.microsoft.com/office/drawing/2014/main" id="{29594F85-3E70-561B-FFD1-9F04DE632B9E}"/>
              </a:ext>
            </a:extLst>
          </p:cNvPr>
          <p:cNvSpPr>
            <a:spLocks noGrp="1"/>
          </p:cNvSpPr>
          <p:nvPr>
            <p:ph idx="4294967295"/>
          </p:nvPr>
        </p:nvSpPr>
        <p:spPr>
          <a:xfrm>
            <a:off x="1198880" y="1869440"/>
            <a:ext cx="9123680" cy="4530725"/>
          </a:xfrm>
        </p:spPr>
        <p:txBody>
          <a:bodyPr>
            <a:normAutofit fontScale="62500" lnSpcReduction="20000"/>
          </a:bodyPr>
          <a:lstStyle/>
          <a:p>
            <a:r>
              <a:rPr lang="en-IN" dirty="0"/>
              <a:t>Power/Corum – The Total Strength (no. of delegates) in the committee excluding the  EB (Executive Board) 				Members </a:t>
            </a:r>
          </a:p>
          <a:p>
            <a:r>
              <a:rPr lang="en-IN" dirty="0"/>
              <a:t>Simple Majority – 50% + 1 member; This is also the decisive strength when it comes 				   				to voting*</a:t>
            </a:r>
          </a:p>
          <a:p>
            <a:r>
              <a:rPr lang="en-IN" dirty="0"/>
              <a:t>G.S.L – The General Speakers List </a:t>
            </a:r>
          </a:p>
          <a:p>
            <a:r>
              <a:rPr lang="en-IN" dirty="0"/>
              <a:t>Moderated Caucus – The meetings/committee sessions/ debates held under the 						        			moderation of the EB</a:t>
            </a:r>
          </a:p>
          <a:p>
            <a:r>
              <a:rPr lang="en-IN" dirty="0"/>
              <a:t>Un-Moderated Caucus – The meetings/committee sessions/ debates not held under the moderation of the EB. *** </a:t>
            </a:r>
            <a:r>
              <a:rPr lang="en-IN" i="1" dirty="0"/>
              <a:t>PLEASE NOTE </a:t>
            </a:r>
            <a:r>
              <a:rPr lang="en-IN" dirty="0"/>
              <a:t>: </a:t>
            </a:r>
            <a:r>
              <a:rPr lang="en-IN" b="1" u="sng" dirty="0"/>
              <a:t>THIS IS NOT A BREAK</a:t>
            </a:r>
            <a:r>
              <a:rPr lang="en-IN" dirty="0"/>
              <a:t>***</a:t>
            </a:r>
            <a:r>
              <a:rPr lang="en-IN" dirty="0">
                <a:solidFill>
                  <a:srgbClr val="FF0000"/>
                </a:solidFill>
              </a:rPr>
              <a:t>+++</a:t>
            </a:r>
            <a:endParaRPr lang="en-IN" dirty="0"/>
          </a:p>
          <a:p>
            <a:r>
              <a:rPr lang="en-IN" dirty="0"/>
              <a:t>Formal Debate</a:t>
            </a:r>
          </a:p>
          <a:p>
            <a:r>
              <a:rPr lang="en-IN" dirty="0"/>
              <a:t>Informal Debate</a:t>
            </a:r>
          </a:p>
          <a:p>
            <a:r>
              <a:rPr lang="en-IN" dirty="0"/>
              <a:t>Motions</a:t>
            </a:r>
          </a:p>
          <a:p>
            <a:r>
              <a:rPr lang="en-IN" dirty="0"/>
              <a:t>Points</a:t>
            </a:r>
          </a:p>
          <a:p>
            <a:r>
              <a:rPr lang="en-IN" dirty="0"/>
              <a:t>Yields</a:t>
            </a:r>
          </a:p>
          <a:p>
            <a:r>
              <a:rPr lang="en-IN" dirty="0"/>
              <a:t>Rights </a:t>
            </a:r>
          </a:p>
          <a:p>
            <a:endParaRPr lang="en-IN" dirty="0"/>
          </a:p>
        </p:txBody>
      </p:sp>
    </p:spTree>
    <p:extLst>
      <p:ext uri="{BB962C8B-B14F-4D97-AF65-F5344CB8AC3E}">
        <p14:creationId xmlns:p14="http://schemas.microsoft.com/office/powerpoint/2010/main" val="266079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2551887" y="2644170"/>
            <a:ext cx="7088225"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MOTIONS</a:t>
            </a:r>
          </a:p>
        </p:txBody>
      </p:sp>
    </p:spTree>
    <p:extLst>
      <p:ext uri="{BB962C8B-B14F-4D97-AF65-F5344CB8AC3E}">
        <p14:creationId xmlns:p14="http://schemas.microsoft.com/office/powerpoint/2010/main" val="118231069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CFF1B-D126-627E-4456-C7E07A7B4DE8}"/>
              </a:ext>
            </a:extLst>
          </p:cNvPr>
          <p:cNvSpPr txBox="1"/>
          <p:nvPr/>
        </p:nvSpPr>
        <p:spPr>
          <a:xfrm>
            <a:off x="3352800" y="1828800"/>
            <a:ext cx="4916129" cy="369332"/>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357441039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1905506"/>
            <a:ext cx="11457337" cy="3046988"/>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GENERAL</a:t>
            </a:r>
          </a:p>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TERMINOLOGIES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5603589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1905506"/>
            <a:ext cx="11457337" cy="3046988"/>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RULES OF PROCEDURE</a:t>
            </a:r>
          </a:p>
        </p:txBody>
      </p:sp>
    </p:spTree>
    <p:extLst>
      <p:ext uri="{BB962C8B-B14F-4D97-AF65-F5344CB8AC3E}">
        <p14:creationId xmlns:p14="http://schemas.microsoft.com/office/powerpoint/2010/main" val="398214798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773E-292C-1CFB-926D-37678F378BA0}"/>
              </a:ext>
            </a:extLst>
          </p:cNvPr>
          <p:cNvSpPr>
            <a:spLocks noGrp="1"/>
          </p:cNvSpPr>
          <p:nvPr>
            <p:ph type="title"/>
          </p:nvPr>
        </p:nvSpPr>
        <p:spPr>
          <a:xfrm>
            <a:off x="1015346" y="2768600"/>
            <a:ext cx="8596668" cy="1320800"/>
          </a:xfrm>
        </p:spPr>
        <p:txBody>
          <a:bodyPr>
            <a:normAutofit/>
          </a:bodyPr>
          <a:lstStyle/>
          <a:p>
            <a:pPr algn="ctr"/>
            <a:r>
              <a:rPr lang="en-IN" sz="4400" b="1" dirty="0"/>
              <a:t>MOTIONS </a:t>
            </a:r>
          </a:p>
        </p:txBody>
      </p:sp>
    </p:spTree>
    <p:extLst>
      <p:ext uri="{BB962C8B-B14F-4D97-AF65-F5344CB8AC3E}">
        <p14:creationId xmlns:p14="http://schemas.microsoft.com/office/powerpoint/2010/main" val="4290599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6C1F-B5A4-6A31-A6DF-A37C6F2FC9C2}"/>
              </a:ext>
            </a:extLst>
          </p:cNvPr>
          <p:cNvSpPr>
            <a:spLocks noGrp="1"/>
          </p:cNvSpPr>
          <p:nvPr>
            <p:ph type="title"/>
          </p:nvPr>
        </p:nvSpPr>
        <p:spPr/>
        <p:txBody>
          <a:bodyPr/>
          <a:lstStyle/>
          <a:p>
            <a:r>
              <a:rPr lang="en-IN" dirty="0"/>
              <a:t>Types of Motion raising in MUN</a:t>
            </a:r>
          </a:p>
        </p:txBody>
      </p:sp>
      <p:sp>
        <p:nvSpPr>
          <p:cNvPr id="3" name="Content Placeholder 2">
            <a:extLst>
              <a:ext uri="{FF2B5EF4-FFF2-40B4-BE49-F238E27FC236}">
                <a16:creationId xmlns:a16="http://schemas.microsoft.com/office/drawing/2014/main" id="{2EF971AE-A995-AC02-2721-0CDD302068E7}"/>
              </a:ext>
            </a:extLst>
          </p:cNvPr>
          <p:cNvSpPr>
            <a:spLocks noGrp="1"/>
          </p:cNvSpPr>
          <p:nvPr>
            <p:ph idx="1"/>
          </p:nvPr>
        </p:nvSpPr>
        <p:spPr>
          <a:xfrm>
            <a:off x="1295402" y="2516521"/>
            <a:ext cx="8596668" cy="4110962"/>
          </a:xfrm>
        </p:spPr>
        <p:txBody>
          <a:bodyPr>
            <a:normAutofit/>
          </a:bodyPr>
          <a:lstStyle/>
          <a:p>
            <a:r>
              <a:rPr lang="en-IN" dirty="0"/>
              <a:t>“the delegate of , (</a:t>
            </a:r>
            <a:r>
              <a:rPr lang="en-IN" i="1" dirty="0"/>
              <a:t>your delegation</a:t>
            </a:r>
            <a:r>
              <a:rPr lang="en-IN" dirty="0"/>
              <a:t>) would like to raise a motion to establish/introduce the General Speakers List”</a:t>
            </a:r>
          </a:p>
          <a:p>
            <a:r>
              <a:rPr lang="en-IN" dirty="0"/>
              <a:t>“the delegate of, (</a:t>
            </a:r>
            <a:r>
              <a:rPr lang="en-IN" i="1" dirty="0"/>
              <a:t>your delegation</a:t>
            </a:r>
            <a:r>
              <a:rPr lang="en-IN" dirty="0"/>
              <a:t>) would like to raise a motion to suspend formal debates and move the committee in a moderated caucus on the sub-agenda of _______ for a total time of __ mins where each speaker gets __ of speaking time/to speak”</a:t>
            </a:r>
          </a:p>
          <a:p>
            <a:r>
              <a:rPr lang="en-IN" dirty="0"/>
              <a:t>“the delegate of, (</a:t>
            </a:r>
            <a:r>
              <a:rPr lang="en-IN" i="1" dirty="0"/>
              <a:t>your delegation</a:t>
            </a:r>
            <a:r>
              <a:rPr lang="en-IN" dirty="0"/>
              <a:t>) would like to raise a motion to suspend formal debates and move the committee in an un-moderated caucus for a total time of __ mins”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58987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1905506"/>
            <a:ext cx="11457337" cy="3046988"/>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RULES OF PROCEDURE</a:t>
            </a:r>
          </a:p>
        </p:txBody>
      </p:sp>
    </p:spTree>
    <p:extLst>
      <p:ext uri="{BB962C8B-B14F-4D97-AF65-F5344CB8AC3E}">
        <p14:creationId xmlns:p14="http://schemas.microsoft.com/office/powerpoint/2010/main" val="398214798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CFF1B-D126-627E-4456-C7E07A7B4DE8}"/>
              </a:ext>
            </a:extLst>
          </p:cNvPr>
          <p:cNvSpPr txBox="1"/>
          <p:nvPr/>
        </p:nvSpPr>
        <p:spPr>
          <a:xfrm>
            <a:off x="3352800" y="1828800"/>
            <a:ext cx="4916129" cy="369332"/>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216131117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773E-292C-1CFB-926D-37678F378BA0}"/>
              </a:ext>
            </a:extLst>
          </p:cNvPr>
          <p:cNvSpPr>
            <a:spLocks noGrp="1"/>
          </p:cNvSpPr>
          <p:nvPr>
            <p:ph type="title"/>
          </p:nvPr>
        </p:nvSpPr>
        <p:spPr>
          <a:xfrm>
            <a:off x="1015346" y="2768600"/>
            <a:ext cx="8596668" cy="1320800"/>
          </a:xfrm>
        </p:spPr>
        <p:txBody>
          <a:bodyPr>
            <a:normAutofit/>
          </a:bodyPr>
          <a:lstStyle/>
          <a:p>
            <a:r>
              <a:rPr lang="en-IN" sz="4400" b="1" dirty="0"/>
              <a:t>The Rules Of Procedure (ROP)</a:t>
            </a:r>
          </a:p>
        </p:txBody>
      </p:sp>
    </p:spTree>
    <p:extLst>
      <p:ext uri="{BB962C8B-B14F-4D97-AF65-F5344CB8AC3E}">
        <p14:creationId xmlns:p14="http://schemas.microsoft.com/office/powerpoint/2010/main" val="1809392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6AE7-89E8-659A-B0B7-A57FCFBA9C64}"/>
              </a:ext>
            </a:extLst>
          </p:cNvPr>
          <p:cNvSpPr>
            <a:spLocks noGrp="1"/>
          </p:cNvSpPr>
          <p:nvPr>
            <p:ph type="title"/>
          </p:nvPr>
        </p:nvSpPr>
        <p:spPr>
          <a:xfrm>
            <a:off x="981694" y="890692"/>
            <a:ext cx="9601196" cy="1303867"/>
          </a:xfrm>
        </p:spPr>
        <p:txBody>
          <a:bodyPr/>
          <a:lstStyle/>
          <a:p>
            <a:r>
              <a:rPr lang="en-IN" dirty="0"/>
              <a:t>Two Types of ROP</a:t>
            </a:r>
          </a:p>
        </p:txBody>
      </p:sp>
      <p:sp>
        <p:nvSpPr>
          <p:cNvPr id="3" name="Text Placeholder 2">
            <a:extLst>
              <a:ext uri="{FF2B5EF4-FFF2-40B4-BE49-F238E27FC236}">
                <a16:creationId xmlns:a16="http://schemas.microsoft.com/office/drawing/2014/main" id="{3BB9D496-80E9-129B-3DB1-8F91DD858B9B}"/>
              </a:ext>
            </a:extLst>
          </p:cNvPr>
          <p:cNvSpPr>
            <a:spLocks noGrp="1"/>
          </p:cNvSpPr>
          <p:nvPr>
            <p:ph type="body" idx="1"/>
          </p:nvPr>
        </p:nvSpPr>
        <p:spPr/>
        <p:txBody>
          <a:bodyPr/>
          <a:lstStyle/>
          <a:p>
            <a:r>
              <a:rPr lang="en-IN" dirty="0"/>
              <a:t>UN4MUN	</a:t>
            </a:r>
          </a:p>
        </p:txBody>
      </p:sp>
      <p:sp>
        <p:nvSpPr>
          <p:cNvPr id="4" name="Content Placeholder 3">
            <a:extLst>
              <a:ext uri="{FF2B5EF4-FFF2-40B4-BE49-F238E27FC236}">
                <a16:creationId xmlns:a16="http://schemas.microsoft.com/office/drawing/2014/main" id="{C514826B-5B84-C3C3-E58D-730F868E4B98}"/>
              </a:ext>
            </a:extLst>
          </p:cNvPr>
          <p:cNvSpPr>
            <a:spLocks noGrp="1"/>
          </p:cNvSpPr>
          <p:nvPr>
            <p:ph sz="half" idx="2"/>
          </p:nvPr>
        </p:nvSpPr>
        <p:spPr/>
        <p:txBody>
          <a:bodyPr/>
          <a:lstStyle/>
          <a:p>
            <a:r>
              <a:rPr lang="en-IN" dirty="0"/>
              <a:t>A more formal and accurate UN ROP</a:t>
            </a:r>
          </a:p>
          <a:p>
            <a:r>
              <a:rPr lang="en-IN" dirty="0"/>
              <a:t>Brought forth by the UN themselves</a:t>
            </a:r>
          </a:p>
          <a:p>
            <a:pPr marL="0" indent="0">
              <a:buNone/>
            </a:pPr>
            <a:endParaRPr lang="en-IN" dirty="0"/>
          </a:p>
        </p:txBody>
      </p:sp>
      <p:sp>
        <p:nvSpPr>
          <p:cNvPr id="5" name="Text Placeholder 4">
            <a:extLst>
              <a:ext uri="{FF2B5EF4-FFF2-40B4-BE49-F238E27FC236}">
                <a16:creationId xmlns:a16="http://schemas.microsoft.com/office/drawing/2014/main" id="{2C1EA695-F77A-ED8B-A1BD-BD3F2333D522}"/>
              </a:ext>
            </a:extLst>
          </p:cNvPr>
          <p:cNvSpPr>
            <a:spLocks noGrp="1"/>
          </p:cNvSpPr>
          <p:nvPr>
            <p:ph type="body" sz="quarter" idx="3"/>
          </p:nvPr>
        </p:nvSpPr>
        <p:spPr/>
        <p:txBody>
          <a:bodyPr/>
          <a:lstStyle/>
          <a:p>
            <a:r>
              <a:rPr lang="en-IN" dirty="0"/>
              <a:t>UNA-USA</a:t>
            </a:r>
          </a:p>
        </p:txBody>
      </p:sp>
      <p:sp>
        <p:nvSpPr>
          <p:cNvPr id="6" name="Content Placeholder 5">
            <a:extLst>
              <a:ext uri="{FF2B5EF4-FFF2-40B4-BE49-F238E27FC236}">
                <a16:creationId xmlns:a16="http://schemas.microsoft.com/office/drawing/2014/main" id="{3B3D5424-56F4-EF6B-13A5-D4784135BBCD}"/>
              </a:ext>
            </a:extLst>
          </p:cNvPr>
          <p:cNvSpPr>
            <a:spLocks noGrp="1"/>
          </p:cNvSpPr>
          <p:nvPr>
            <p:ph sz="quarter" idx="4"/>
          </p:nvPr>
        </p:nvSpPr>
        <p:spPr/>
        <p:txBody>
          <a:bodyPr/>
          <a:lstStyle/>
          <a:p>
            <a:r>
              <a:rPr lang="en-IN" dirty="0"/>
              <a:t>A rather simpler format of the ROP</a:t>
            </a:r>
          </a:p>
          <a:p>
            <a:r>
              <a:rPr lang="en-IN" dirty="0"/>
              <a:t>It’s a derivative</a:t>
            </a:r>
          </a:p>
        </p:txBody>
      </p:sp>
      <p:sp>
        <p:nvSpPr>
          <p:cNvPr id="7" name="TextBox 6">
            <a:extLst>
              <a:ext uri="{FF2B5EF4-FFF2-40B4-BE49-F238E27FC236}">
                <a16:creationId xmlns:a16="http://schemas.microsoft.com/office/drawing/2014/main" id="{3D9B034D-C7EF-E475-BB32-74471D469C3A}"/>
              </a:ext>
            </a:extLst>
          </p:cNvPr>
          <p:cNvSpPr txBox="1"/>
          <p:nvPr/>
        </p:nvSpPr>
        <p:spPr>
          <a:xfrm>
            <a:off x="1406960" y="4925997"/>
            <a:ext cx="8750665" cy="1692771"/>
          </a:xfrm>
          <a:prstGeom prst="rect">
            <a:avLst/>
          </a:prstGeom>
          <a:noFill/>
        </p:spPr>
        <p:txBody>
          <a:bodyPr wrap="none" rtlCol="0">
            <a:spAutoFit/>
          </a:bodyPr>
          <a:lstStyle/>
          <a:p>
            <a:pPr marL="285750" indent="-285750">
              <a:buFont typeface="Arial" panose="020B0604020202020204" pitchFamily="34" charset="0"/>
              <a:buChar char="•"/>
            </a:pPr>
            <a:r>
              <a:rPr lang="en-IN" dirty="0"/>
              <a:t>The General ROPs remain the same with subtle changes to the formalities and other Points*</a:t>
            </a:r>
          </a:p>
          <a:p>
            <a:pPr marL="285750" indent="-285750">
              <a:buFont typeface="Arial" panose="020B0604020202020204" pitchFamily="34" charset="0"/>
              <a:buChar char="•"/>
            </a:pPr>
            <a:r>
              <a:rPr lang="en-IN" dirty="0"/>
              <a:t>The ROP that shall be used within the committee is at the discretion of the EB</a:t>
            </a:r>
          </a:p>
          <a:p>
            <a:r>
              <a:rPr lang="en-IN" dirty="0"/>
              <a:t>		</a:t>
            </a:r>
          </a:p>
          <a:p>
            <a:r>
              <a:rPr lang="en-IN" dirty="0"/>
              <a:t>					</a:t>
            </a:r>
            <a:r>
              <a:rPr lang="en-IN" sz="1400" i="1" dirty="0"/>
              <a:t>The ROP that follows is a mixture of both for your better understanding. </a:t>
            </a:r>
          </a:p>
          <a:p>
            <a:r>
              <a:rPr lang="en-IN" sz="1400" i="1" dirty="0"/>
              <a:t>					You need not know more about  the types of ROPs but rather the ROP</a:t>
            </a:r>
          </a:p>
          <a:p>
            <a:r>
              <a:rPr lang="en-IN" dirty="0"/>
              <a:t>  </a:t>
            </a:r>
          </a:p>
        </p:txBody>
      </p:sp>
    </p:spTree>
    <p:extLst>
      <p:ext uri="{BB962C8B-B14F-4D97-AF65-F5344CB8AC3E}">
        <p14:creationId xmlns:p14="http://schemas.microsoft.com/office/powerpoint/2010/main" val="212372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1000"/>
                                        <p:tgtEl>
                                          <p:spTgt spid="4">
                                            <p:txEl>
                                              <p:pRg st="1" end="1"/>
                                            </p:txEl>
                                          </p:spTgt>
                                        </p:tgtEl>
                                      </p:cBhvr>
                                    </p:animEffect>
                                    <p:anim calcmode="lin" valueType="num">
                                      <p:cBhvr>
                                        <p:cTn id="3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1000"/>
                                        <p:tgtEl>
                                          <p:spTgt spid="6">
                                            <p:txEl>
                                              <p:pRg st="0" end="0"/>
                                            </p:txEl>
                                          </p:spTgt>
                                        </p:tgtEl>
                                      </p:cBhvr>
                                    </p:animEffect>
                                    <p:anim calcmode="lin" valueType="num">
                                      <p:cBhvr>
                                        <p:cTn id="3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animEffect transition="in" filter="fade">
                                      <p:cBhvr>
                                        <p:cTn id="45" dur="1000"/>
                                        <p:tgtEl>
                                          <p:spTgt spid="6">
                                            <p:txEl>
                                              <p:pRg st="1" end="1"/>
                                            </p:txEl>
                                          </p:spTgt>
                                        </p:tgtEl>
                                      </p:cBhvr>
                                    </p:animEffect>
                                    <p:anim calcmode="lin" valueType="num">
                                      <p:cBhvr>
                                        <p:cTn id="4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wipe(left)">
                                      <p:cBhvr>
                                        <p:cTn id="52" dur="500"/>
                                        <p:tgtEl>
                                          <p:spTgt spid="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animEffect transition="in" filter="wipe(left)">
                                      <p:cBhvr>
                                        <p:cTn id="57" dur="500"/>
                                        <p:tgtEl>
                                          <p:spTgt spid="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fade">
                                      <p:cBhvr>
                                        <p:cTn id="62" dur="500"/>
                                        <p:tgtEl>
                                          <p:spTgt spid="7">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fade">
                                      <p:cBhvr>
                                        <p:cTn id="6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80.xml><?xml version="1.0" encoding="utf-8"?>
<p:sld xmlns:a="http://schemas.openxmlformats.org/drawingml/2006/main" xmlns:r="http://schemas.openxmlformats.org/officeDocument/2006/relationships" xmlns:p="http://schemas.openxmlformats.org/presentationml/2006/main" showMasterSp="0">
  <p:cSld>
    <p:bg>
      <p:bgPr>
        <a:gradFill>
          <a:gsLst>
            <a:gs pos="100000">
              <a:srgbClr val="07B2F0"/>
            </a:gs>
            <a:gs pos="0">
              <a:schemeClr val="accent1">
                <a:lumMod val="5000"/>
                <a:lumOff val="95000"/>
              </a:schemeClr>
            </a:gs>
            <a:gs pos="100000">
              <a:schemeClr val="accent1">
                <a:lumMod val="45000"/>
                <a:lumOff val="55000"/>
              </a:schemeClr>
            </a:gs>
            <a:gs pos="52000">
              <a:schemeClr val="accent1">
                <a:lumMod val="7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81099E-9893-A16F-05AE-4BF02D378937}"/>
              </a:ext>
            </a:extLst>
          </p:cNvPr>
          <p:cNvSpPr/>
          <p:nvPr/>
        </p:nvSpPr>
        <p:spPr>
          <a:xfrm>
            <a:off x="2832556" y="2644170"/>
            <a:ext cx="6526888"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Roll Call</a:t>
            </a:r>
          </a:p>
        </p:txBody>
      </p:sp>
    </p:spTree>
    <p:extLst>
      <p:ext uri="{BB962C8B-B14F-4D97-AF65-F5344CB8AC3E}">
        <p14:creationId xmlns:p14="http://schemas.microsoft.com/office/powerpoint/2010/main" val="3624478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78EF-4ED8-E132-6762-6A37332F4DA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BDCFE78-46C6-20AA-73FC-FCED649F221C}"/>
              </a:ext>
            </a:extLst>
          </p:cNvPr>
          <p:cNvSpPr>
            <a:spLocks noGrp="1"/>
          </p:cNvSpPr>
          <p:nvPr>
            <p:ph idx="1"/>
          </p:nvPr>
        </p:nvSpPr>
        <p:spPr/>
        <p:txBody>
          <a:bodyPr/>
          <a:lstStyle/>
          <a:p>
            <a:pPr marL="0" indent="0">
              <a:buNone/>
            </a:pPr>
            <a:r>
              <a:rPr lang="en-IN" dirty="0"/>
              <a:t> </a:t>
            </a:r>
          </a:p>
        </p:txBody>
      </p:sp>
      <p:sp>
        <p:nvSpPr>
          <p:cNvPr id="4" name="Rectangle 3">
            <a:extLst>
              <a:ext uri="{FF2B5EF4-FFF2-40B4-BE49-F238E27FC236}">
                <a16:creationId xmlns:a16="http://schemas.microsoft.com/office/drawing/2014/main" id="{0740012F-EC0A-7A9D-0509-A4E6464A6DBB}"/>
              </a:ext>
            </a:extLst>
          </p:cNvPr>
          <p:cNvSpPr/>
          <p:nvPr/>
        </p:nvSpPr>
        <p:spPr>
          <a:xfrm>
            <a:off x="2428136" y="2967335"/>
            <a:ext cx="733572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ELEMENTS OF THE ROP</a:t>
            </a:r>
          </a:p>
        </p:txBody>
      </p:sp>
    </p:spTree>
    <p:extLst>
      <p:ext uri="{BB962C8B-B14F-4D97-AF65-F5344CB8AC3E}">
        <p14:creationId xmlns:p14="http://schemas.microsoft.com/office/powerpoint/2010/main" val="331627408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84AD-E1BF-A947-74B9-FC5B9C04B5BF}"/>
              </a:ext>
            </a:extLst>
          </p:cNvPr>
          <p:cNvSpPr>
            <a:spLocks noGrp="1"/>
          </p:cNvSpPr>
          <p:nvPr>
            <p:ph type="title"/>
          </p:nvPr>
        </p:nvSpPr>
        <p:spPr/>
        <p:txBody>
          <a:bodyPr/>
          <a:lstStyle/>
          <a:p>
            <a:endParaRPr lang="en-IN"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DBB3101F-FE35-AD65-F329-E05FBAEC161F}"/>
                  </a:ext>
                </a:extLst>
              </p:cNvPr>
              <p:cNvGraphicFramePr>
                <a:graphicFrameLocks noChangeAspect="1"/>
              </p:cNvGraphicFramePr>
              <p:nvPr>
                <p:extLst>
                  <p:ext uri="{D42A27DB-BD31-4B8C-83A1-F6EECF244321}">
                    <p14:modId xmlns:p14="http://schemas.microsoft.com/office/powerpoint/2010/main" val="55896460"/>
                  </p:ext>
                </p:extLst>
              </p:nvPr>
            </p:nvGraphicFramePr>
            <p:xfrm>
              <a:off x="1295400" y="2557463"/>
              <a:ext cx="9601200" cy="3317875"/>
            </p:xfrm>
            <a:graphic>
              <a:graphicData uri="http://schemas.microsoft.com/office/powerpoint/2016/summaryzoom">
                <psuz:summaryZm>
                  <psuz:summaryZmObj sectionId="{4EE7DEA6-D017-4EF6-8B05-834394FDF034}">
                    <psuz:zmPr id="{C4391551-0B23-4CCC-ABA1-B32F2C583D55}" transitionDur="1000">
                      <p166:blipFill xmlns:p166="http://schemas.microsoft.com/office/powerpoint/2016/6/main">
                        <a:blip r:embed="rId2"/>
                        <a:stretch>
                          <a:fillRect/>
                        </a:stretch>
                      </p166:blipFill>
                      <p166:spPr xmlns:p166="http://schemas.microsoft.com/office/powerpoint/2016/6/main">
                        <a:xfrm>
                          <a:off x="358545" y="403282"/>
                          <a:ext cx="2160270" cy="1215151"/>
                        </a:xfrm>
                        <a:prstGeom prst="rect">
                          <a:avLst/>
                        </a:prstGeom>
                        <a:ln w="3175">
                          <a:solidFill>
                            <a:prstClr val="ltGray"/>
                          </a:solidFill>
                        </a:ln>
                      </p166:spPr>
                    </psuz:zmPr>
                  </psuz:summaryZmObj>
                  <psuz:summaryZmObj sectionId="{524D3C45-EF0C-4DBF-992D-E510A52518DC}">
                    <psuz:zmPr id="{97D6BE52-5692-48F6-9461-113AD0FB6F19}" transitionDur="1000">
                      <p166:blipFill xmlns:p166="http://schemas.microsoft.com/office/powerpoint/2016/6/main">
                        <a:blip r:embed="rId3"/>
                        <a:stretch>
                          <a:fillRect/>
                        </a:stretch>
                      </p166:blipFill>
                      <p166:spPr xmlns:p166="http://schemas.microsoft.com/office/powerpoint/2016/6/main">
                        <a:xfrm>
                          <a:off x="2599825" y="403282"/>
                          <a:ext cx="2160270" cy="1215151"/>
                        </a:xfrm>
                        <a:prstGeom prst="rect">
                          <a:avLst/>
                        </a:prstGeom>
                        <a:ln w="3175">
                          <a:solidFill>
                            <a:prstClr val="ltGray"/>
                          </a:solidFill>
                        </a:ln>
                      </p166:spPr>
                    </psuz:zmPr>
                  </psuz:summaryZmObj>
                  <psuz:summaryZmObj sectionId="{A49EDFCF-F019-4838-9280-CE8748B1E3CD}">
                    <psuz:zmPr id="{F24B3BCD-76D2-4D03-B07D-A1222D24DC1F}" transitionDur="1000">
                      <p166:blipFill xmlns:p166="http://schemas.microsoft.com/office/powerpoint/2016/6/main">
                        <a:blip r:embed="rId4"/>
                        <a:stretch>
                          <a:fillRect/>
                        </a:stretch>
                      </p166:blipFill>
                      <p166:spPr xmlns:p166="http://schemas.microsoft.com/office/powerpoint/2016/6/main">
                        <a:xfrm>
                          <a:off x="4841105" y="403282"/>
                          <a:ext cx="2160270" cy="1215151"/>
                        </a:xfrm>
                        <a:prstGeom prst="rect">
                          <a:avLst/>
                        </a:prstGeom>
                        <a:ln w="3175">
                          <a:solidFill>
                            <a:prstClr val="ltGray"/>
                          </a:solidFill>
                        </a:ln>
                      </p166:spPr>
                    </psuz:zmPr>
                  </psuz:summaryZmObj>
                  <psuz:summaryZmObj sectionId="{2EB85532-5A60-485A-BB0F-A58A3A45DDF3}">
                    <psuz:zmPr id="{DAAF1032-4033-4485-9DDF-2AA9352B256E}" transitionDur="1000">
                      <p166:blipFill xmlns:p166="http://schemas.microsoft.com/office/powerpoint/2016/6/main">
                        <a:blip r:embed="rId5"/>
                        <a:stretch>
                          <a:fillRect/>
                        </a:stretch>
                      </p166:blipFill>
                      <p166:spPr xmlns:p166="http://schemas.microsoft.com/office/powerpoint/2016/6/main">
                        <a:xfrm>
                          <a:off x="7082385" y="403282"/>
                          <a:ext cx="2160270" cy="1215151"/>
                        </a:xfrm>
                        <a:prstGeom prst="rect">
                          <a:avLst/>
                        </a:prstGeom>
                        <a:ln w="3175">
                          <a:solidFill>
                            <a:prstClr val="ltGray"/>
                          </a:solidFill>
                        </a:ln>
                      </p166:spPr>
                    </psuz:zmPr>
                  </psuz:summaryZmObj>
                  <psuz:summaryZmObj sectionId="{667ABC28-0843-4D80-987F-8997A50A4879}">
                    <psuz:zmPr id="{995A7AF6-AB58-435E-87A7-EA1C5C188133}" transitionDur="1000">
                      <p166:blipFill xmlns:p166="http://schemas.microsoft.com/office/powerpoint/2016/6/main">
                        <a:blip r:embed="rId6"/>
                        <a:stretch>
                          <a:fillRect/>
                        </a:stretch>
                      </p166:blipFill>
                      <p166:spPr xmlns:p166="http://schemas.microsoft.com/office/powerpoint/2016/6/main">
                        <a:xfrm>
                          <a:off x="358545" y="1699443"/>
                          <a:ext cx="2160270" cy="1215151"/>
                        </a:xfrm>
                        <a:prstGeom prst="rect">
                          <a:avLst/>
                        </a:prstGeom>
                        <a:ln w="3175">
                          <a:solidFill>
                            <a:prstClr val="ltGray"/>
                          </a:solidFill>
                        </a:ln>
                      </p166:spPr>
                    </psuz:zmPr>
                  </psuz:summaryZmObj>
                  <psuz:summaryZmObj sectionId="{AF7124D6-0228-4FE0-A726-FBB1CD48D8F9}">
                    <psuz:zmPr id="{45B5BC82-554A-47BD-A9DF-4D9F28C6CDB9}" transitionDur="1000">
                      <p166:blipFill xmlns:p166="http://schemas.microsoft.com/office/powerpoint/2016/6/main">
                        <a:blip r:embed="rId7"/>
                        <a:stretch>
                          <a:fillRect/>
                        </a:stretch>
                      </p166:blipFill>
                      <p166:spPr xmlns:p166="http://schemas.microsoft.com/office/powerpoint/2016/6/main">
                        <a:xfrm>
                          <a:off x="2599825" y="1699443"/>
                          <a:ext cx="2160270" cy="1215151"/>
                        </a:xfrm>
                        <a:prstGeom prst="rect">
                          <a:avLst/>
                        </a:prstGeom>
                        <a:ln w="3175">
                          <a:solidFill>
                            <a:prstClr val="ltGray"/>
                          </a:solidFill>
                        </a:ln>
                      </p166:spPr>
                    </psuz:zmPr>
                  </psuz:summaryZmObj>
                  <psuz:summaryZmObj sectionId="{401ABBC8-5586-4E90-A2CE-B11A7896F06E}">
                    <psuz:zmPr id="{93842472-C8D5-47F2-BD7B-D2166723E3D7}" transitionDur="1000">
                      <p166:blipFill xmlns:p166="http://schemas.microsoft.com/office/powerpoint/2016/6/main">
                        <a:blip r:embed="rId8"/>
                        <a:stretch>
                          <a:fillRect/>
                        </a:stretch>
                      </p166:blipFill>
                      <p166:spPr xmlns:p166="http://schemas.microsoft.com/office/powerpoint/2016/6/main">
                        <a:xfrm>
                          <a:off x="4841105" y="1699443"/>
                          <a:ext cx="2160270" cy="1215151"/>
                        </a:xfrm>
                        <a:prstGeom prst="rect">
                          <a:avLst/>
                        </a:prstGeom>
                        <a:ln w="3175">
                          <a:solidFill>
                            <a:prstClr val="ltGray"/>
                          </a:solidFill>
                        </a:ln>
                      </p166:spPr>
                    </psuz:zmPr>
                  </psuz:summaryZmObj>
                  <psuz:summaryZmObj sectionId="{C51B4EE2-A212-4165-A11D-6C88D7BCD12F}">
                    <psuz:zmPr id="{0923B8A0-0F64-4D96-B51F-8AE57ED2FADF}" transitionDur="1000">
                      <p166:blipFill xmlns:p166="http://schemas.microsoft.com/office/powerpoint/2016/6/main">
                        <a:blip r:embed="rId9"/>
                        <a:stretch>
                          <a:fillRect/>
                        </a:stretch>
                      </p166:blipFill>
                      <p166:spPr xmlns:p166="http://schemas.microsoft.com/office/powerpoint/2016/6/main">
                        <a:xfrm>
                          <a:off x="7082385" y="1699443"/>
                          <a:ext cx="2160270" cy="1215151"/>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DBB3101F-FE35-AD65-F329-E05FBAEC161F}"/>
                  </a:ext>
                </a:extLst>
              </p:cNvPr>
              <p:cNvGrpSpPr>
                <a:grpSpLocks noGrp="1" noUngrp="1" noRot="1" noChangeAspect="1" noMove="1" noResize="1"/>
              </p:cNvGrpSpPr>
              <p:nvPr/>
            </p:nvGrpSpPr>
            <p:grpSpPr>
              <a:xfrm>
                <a:off x="1295400" y="2557463"/>
                <a:ext cx="9601200" cy="3317875"/>
                <a:chOff x="1295400" y="2557463"/>
                <a:chExt cx="9601200" cy="3317875"/>
              </a:xfrm>
            </p:grpSpPr>
            <p:pic>
              <p:nvPicPr>
                <p:cNvPr id="3" name="Picture 3">
                  <a:hlinkClick r:id="rId10"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653945" y="2960745"/>
                  <a:ext cx="2160270" cy="1215151"/>
                </a:xfrm>
                <a:prstGeom prst="rect">
                  <a:avLst/>
                </a:prstGeom>
                <a:ln w="3175">
                  <a:solidFill>
                    <a:prstClr val="ltGray"/>
                  </a:solidFill>
                </a:ln>
              </p:spPr>
            </p:pic>
            <p:pic>
              <p:nvPicPr>
                <p:cNvPr id="4" name="Picture 4">
                  <a:hlinkClick r:id="rId11"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895225" y="2960745"/>
                  <a:ext cx="2160270" cy="1215151"/>
                </a:xfrm>
                <a:prstGeom prst="rect">
                  <a:avLst/>
                </a:prstGeom>
                <a:ln w="3175">
                  <a:solidFill>
                    <a:prstClr val="ltGray"/>
                  </a:solidFill>
                </a:ln>
              </p:spPr>
            </p:pic>
            <p:pic>
              <p:nvPicPr>
                <p:cNvPr id="6" name="Picture 6">
                  <a:hlinkClick r:id="rId12"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36505" y="2960745"/>
                  <a:ext cx="2160270" cy="1215151"/>
                </a:xfrm>
                <a:prstGeom prst="rect">
                  <a:avLst/>
                </a:prstGeom>
                <a:ln w="3175">
                  <a:solidFill>
                    <a:prstClr val="ltGray"/>
                  </a:solidFill>
                </a:ln>
              </p:spPr>
            </p:pic>
            <p:pic>
              <p:nvPicPr>
                <p:cNvPr id="7" name="Picture 7">
                  <a:hlinkClick r:id="rId13"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8377785" y="2960745"/>
                  <a:ext cx="2160270" cy="1215151"/>
                </a:xfrm>
                <a:prstGeom prst="rect">
                  <a:avLst/>
                </a:prstGeom>
                <a:ln w="3175">
                  <a:solidFill>
                    <a:prstClr val="ltGray"/>
                  </a:solidFill>
                </a:ln>
              </p:spPr>
            </p:pic>
            <p:pic>
              <p:nvPicPr>
                <p:cNvPr id="9" name="Picture 9">
                  <a:hlinkClick r:id="rId14"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1653945" y="4256906"/>
                  <a:ext cx="2160270" cy="1215151"/>
                </a:xfrm>
                <a:prstGeom prst="rect">
                  <a:avLst/>
                </a:prstGeom>
                <a:ln w="3175">
                  <a:solidFill>
                    <a:prstClr val="ltGray"/>
                  </a:solidFill>
                </a:ln>
              </p:spPr>
            </p:pic>
            <p:pic>
              <p:nvPicPr>
                <p:cNvPr id="10" name="Picture 10">
                  <a:hlinkClick r:id="rId15"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3895225" y="4256906"/>
                  <a:ext cx="2160270" cy="1215151"/>
                </a:xfrm>
                <a:prstGeom prst="rect">
                  <a:avLst/>
                </a:prstGeom>
                <a:ln w="3175">
                  <a:solidFill>
                    <a:prstClr val="ltGray"/>
                  </a:solidFill>
                </a:ln>
              </p:spPr>
            </p:pic>
            <p:pic>
              <p:nvPicPr>
                <p:cNvPr id="11" name="Picture 11">
                  <a:hlinkClick r:id="rId16"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36505" y="4256906"/>
                  <a:ext cx="2160270" cy="1215151"/>
                </a:xfrm>
                <a:prstGeom prst="rect">
                  <a:avLst/>
                </a:prstGeom>
                <a:ln w="3175">
                  <a:solidFill>
                    <a:prstClr val="ltGray"/>
                  </a:solidFill>
                </a:ln>
              </p:spPr>
            </p:pic>
            <p:pic>
              <p:nvPicPr>
                <p:cNvPr id="12" name="Picture 12">
                  <a:hlinkClick r:id="rId17"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8377785" y="4256906"/>
                  <a:ext cx="2160270" cy="1215151"/>
                </a:xfrm>
                <a:prstGeom prst="rect">
                  <a:avLst/>
                </a:prstGeom>
                <a:ln w="3175">
                  <a:solidFill>
                    <a:prstClr val="ltGray"/>
                  </a:solidFill>
                </a:ln>
              </p:spPr>
            </p:pic>
          </p:grpSp>
        </mc:Fallback>
      </mc:AlternateContent>
      <p:sp>
        <p:nvSpPr>
          <p:cNvPr id="8" name="Rectangle 7">
            <a:extLst>
              <a:ext uri="{FF2B5EF4-FFF2-40B4-BE49-F238E27FC236}">
                <a16:creationId xmlns:a16="http://schemas.microsoft.com/office/drawing/2014/main" id="{8F19B61C-7BA7-436E-3561-862D11F8886B}"/>
              </a:ext>
            </a:extLst>
          </p:cNvPr>
          <p:cNvSpPr/>
          <p:nvPr/>
        </p:nvSpPr>
        <p:spPr>
          <a:xfrm>
            <a:off x="3921365" y="1172400"/>
            <a:ext cx="4349269" cy="923330"/>
          </a:xfrm>
          <a:prstGeom prst="rect">
            <a:avLst/>
          </a:prstGeom>
          <a:noFill/>
        </p:spPr>
        <p:txBody>
          <a:bodyPr wrap="none" lIns="91440" tIns="45720" rIns="91440" bIns="45720">
            <a:spAutoFit/>
          </a:bodyPr>
          <a:lstStyle/>
          <a:p>
            <a:pPr algn="ctr"/>
            <a:r>
              <a:rPr lang="en-US" sz="5400" b="1" cap="none" spc="0" dirty="0">
                <a:ln w="22225">
                  <a:noFill/>
                  <a:prstDash val="solid"/>
                </a:ln>
                <a:solidFill>
                  <a:schemeClr val="accent1">
                    <a:lumMod val="40000"/>
                    <a:lumOff val="60000"/>
                  </a:schemeClr>
                </a:solidFill>
                <a:effectLst/>
              </a:rPr>
              <a:t>CONTENTS</a:t>
            </a:r>
          </a:p>
        </p:txBody>
      </p:sp>
    </p:spTree>
    <p:extLst>
      <p:ext uri="{BB962C8B-B14F-4D97-AF65-F5344CB8AC3E}">
        <p14:creationId xmlns:p14="http://schemas.microsoft.com/office/powerpoint/2010/main" val="2652421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or: Curved 4">
            <a:extLst>
              <a:ext uri="{FF2B5EF4-FFF2-40B4-BE49-F238E27FC236}">
                <a16:creationId xmlns:a16="http://schemas.microsoft.com/office/drawing/2014/main" id="{D2E6288A-3305-EED8-CC51-7E5134FF22C5}"/>
              </a:ext>
            </a:extLst>
          </p:cNvPr>
          <p:cNvCxnSpPr>
            <a:cxnSpLocks/>
          </p:cNvCxnSpPr>
          <p:nvPr/>
        </p:nvCxnSpPr>
        <p:spPr>
          <a:xfrm rot="5400000" flipH="1" flipV="1">
            <a:off x="1514548" y="2424666"/>
            <a:ext cx="1671561" cy="12680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Connector 11">
            <a:extLst>
              <a:ext uri="{FF2B5EF4-FFF2-40B4-BE49-F238E27FC236}">
                <a16:creationId xmlns:a16="http://schemas.microsoft.com/office/drawing/2014/main" id="{E1E62050-A0A9-C467-008F-EDA8969389D0}"/>
              </a:ext>
            </a:extLst>
          </p:cNvPr>
          <p:cNvSpPr/>
          <p:nvPr/>
        </p:nvSpPr>
        <p:spPr>
          <a:xfrm>
            <a:off x="928435" y="3667432"/>
            <a:ext cx="1549373" cy="1516133"/>
          </a:xfrm>
          <a:prstGeom prst="flowChartConnector">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8" name="Flowchart: Connector 7">
            <a:extLst>
              <a:ext uri="{FF2B5EF4-FFF2-40B4-BE49-F238E27FC236}">
                <a16:creationId xmlns:a16="http://schemas.microsoft.com/office/drawing/2014/main" id="{A7B208F7-0F92-0679-A878-B9D63C3BD3A8}"/>
              </a:ext>
            </a:extLst>
          </p:cNvPr>
          <p:cNvSpPr/>
          <p:nvPr/>
        </p:nvSpPr>
        <p:spPr>
          <a:xfrm>
            <a:off x="2862572" y="1847420"/>
            <a:ext cx="1549373" cy="1516133"/>
          </a:xfrm>
          <a:prstGeom prst="flowChartConnector">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6" name="Flowchart: Connector 15">
            <a:extLst>
              <a:ext uri="{FF2B5EF4-FFF2-40B4-BE49-F238E27FC236}">
                <a16:creationId xmlns:a16="http://schemas.microsoft.com/office/drawing/2014/main" id="{9C963313-A2B3-0D4E-0933-EDD7E4035CBC}"/>
              </a:ext>
            </a:extLst>
          </p:cNvPr>
          <p:cNvSpPr/>
          <p:nvPr/>
        </p:nvSpPr>
        <p:spPr>
          <a:xfrm>
            <a:off x="5665587" y="3317984"/>
            <a:ext cx="1549373" cy="1516133"/>
          </a:xfrm>
          <a:prstGeom prst="flowChartConnector">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8" name="Flowchart: Connector 17">
            <a:extLst>
              <a:ext uri="{FF2B5EF4-FFF2-40B4-BE49-F238E27FC236}">
                <a16:creationId xmlns:a16="http://schemas.microsoft.com/office/drawing/2014/main" id="{20E346A1-2378-D87B-A7A1-7B387596F225}"/>
              </a:ext>
            </a:extLst>
          </p:cNvPr>
          <p:cNvSpPr/>
          <p:nvPr/>
        </p:nvSpPr>
        <p:spPr>
          <a:xfrm>
            <a:off x="8675300" y="1491062"/>
            <a:ext cx="1549373" cy="1516133"/>
          </a:xfrm>
          <a:prstGeom prst="flowChartConnector">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mc:AlternateContent xmlns:mc="http://schemas.openxmlformats.org/markup-compatibility/2006" xmlns:psez="http://schemas.microsoft.com/office/powerpoint/2016/sectionzoom">
        <mc:Choice Requires="psez">
          <p:graphicFrame>
            <p:nvGraphicFramePr>
              <p:cNvPr id="22" name="Section Zoom 21">
                <a:extLst>
                  <a:ext uri="{FF2B5EF4-FFF2-40B4-BE49-F238E27FC236}">
                    <a16:creationId xmlns:a16="http://schemas.microsoft.com/office/drawing/2014/main" id="{99EA369E-95F3-C825-2A69-CEBACECDD42A}"/>
                  </a:ext>
                </a:extLst>
              </p:cNvPr>
              <p:cNvGraphicFramePr>
                <a:graphicFrameLocks noChangeAspect="1"/>
              </p:cNvGraphicFramePr>
              <p:nvPr/>
            </p:nvGraphicFramePr>
            <p:xfrm>
              <a:off x="1030672" y="3742998"/>
              <a:ext cx="1344900" cy="1364998"/>
            </p:xfrm>
            <a:graphic>
              <a:graphicData uri="http://schemas.microsoft.com/office/powerpoint/2016/sectionzoom">
                <psez:sectionZm>
                  <psez:sectionZmObj sectionId="{A665A6E0-9ABE-4E8B-B4A4-15D36CE59A98}">
                    <psez:zmPr id="{382EBF9B-0C05-4ED4-B45E-A04A3A2832B5}" transitionDur="1000">
                      <p166:blipFill xmlns:p166="http://schemas.microsoft.com/office/powerpoint/2016/6/main">
                        <a:blip r:embed="rId2"/>
                        <a:stretch>
                          <a:fillRect/>
                        </a:stretch>
                      </p166:blipFill>
                      <p166:spPr xmlns:p166="http://schemas.microsoft.com/office/powerpoint/2016/6/main">
                        <a:xfrm>
                          <a:off x="0" y="0"/>
                          <a:ext cx="1344900" cy="1364998"/>
                        </a:xfrm>
                        <a:prstGeom prst="ellipse">
                          <a:avLst/>
                        </a:prstGeom>
                        <a:ln>
                          <a:noFill/>
                        </a:ln>
                        <a:effectLst>
                          <a:softEdge rad="112500"/>
                        </a:effectLst>
                      </p166:spPr>
                    </psez:zmPr>
                  </psez:sectionZmObj>
                </psez:sectionZm>
              </a:graphicData>
            </a:graphic>
          </p:graphicFrame>
        </mc:Choice>
        <mc:Fallback xmlns="">
          <p:pic>
            <p:nvPicPr>
              <p:cNvPr id="22" name="Section Zoom 21">
                <a:hlinkClick r:id="rId3" action="ppaction://hlinksldjump"/>
                <a:extLst>
                  <a:ext uri="{FF2B5EF4-FFF2-40B4-BE49-F238E27FC236}">
                    <a16:creationId xmlns:a16="http://schemas.microsoft.com/office/drawing/2014/main" id="{99EA369E-95F3-C825-2A69-CEBACECDD42A}"/>
                  </a:ext>
                </a:extLst>
              </p:cNvPr>
              <p:cNvPicPr>
                <a:picLocks noGrp="1" noRot="1" noChangeAspect="1" noMove="1" noResize="1" noEditPoints="1" noAdjustHandles="1" noChangeArrowheads="1" noChangeShapeType="1"/>
              </p:cNvPicPr>
              <p:nvPr/>
            </p:nvPicPr>
            <p:blipFill>
              <a:blip r:embed="rId4"/>
              <a:stretch>
                <a:fillRect/>
              </a:stretch>
            </p:blipFill>
            <p:spPr>
              <a:xfrm>
                <a:off x="1030672" y="3742998"/>
                <a:ext cx="1344900" cy="1364998"/>
              </a:xfrm>
              <a:prstGeom prst="ellipse">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26" name="Section Zoom 25">
                <a:extLst>
                  <a:ext uri="{FF2B5EF4-FFF2-40B4-BE49-F238E27FC236}">
                    <a16:creationId xmlns:a16="http://schemas.microsoft.com/office/drawing/2014/main" id="{F847EFAF-2436-42D4-DA95-9C70F533822B}"/>
                  </a:ext>
                </a:extLst>
              </p:cNvPr>
              <p:cNvGraphicFramePr>
                <a:graphicFrameLocks noChangeAspect="1"/>
              </p:cNvGraphicFramePr>
              <p:nvPr/>
            </p:nvGraphicFramePr>
            <p:xfrm>
              <a:off x="5661965" y="3317984"/>
              <a:ext cx="1552995" cy="1516133"/>
            </p:xfrm>
            <a:graphic>
              <a:graphicData uri="http://schemas.microsoft.com/office/powerpoint/2016/sectionzoom">
                <psez:sectionZm>
                  <psez:sectionZmObj sectionId="{5E6F099A-0F2C-4765-88A6-6792EB1E4876}">
                    <psez:zmPr id="{040F1027-D401-4E4D-B023-F23734BEF69C}" transitionDur="1000">
                      <p166:blipFill xmlns:p166="http://schemas.microsoft.com/office/powerpoint/2016/6/main">
                        <a:blip r:embed="rId5"/>
                        <a:stretch>
                          <a:fillRect/>
                        </a:stretch>
                      </p166:blipFill>
                      <p166:spPr xmlns:p166="http://schemas.microsoft.com/office/powerpoint/2016/6/main">
                        <a:xfrm>
                          <a:off x="0" y="0"/>
                          <a:ext cx="1552995" cy="1516133"/>
                        </a:xfrm>
                        <a:prstGeom prst="ellipse">
                          <a:avLst/>
                        </a:prstGeom>
                        <a:ln>
                          <a:noFill/>
                        </a:ln>
                        <a:effectLst>
                          <a:softEdge rad="112500"/>
                        </a:effectLst>
                      </p166:spPr>
                    </psez:zmPr>
                  </psez:sectionZmObj>
                </psez:sectionZm>
              </a:graphicData>
            </a:graphic>
          </p:graphicFrame>
        </mc:Choice>
        <mc:Fallback xmlns="">
          <p:pic>
            <p:nvPicPr>
              <p:cNvPr id="26" name="Section Zoom 25">
                <a:hlinkClick r:id="rId3" action="ppaction://hlinksldjump"/>
                <a:extLst>
                  <a:ext uri="{FF2B5EF4-FFF2-40B4-BE49-F238E27FC236}">
                    <a16:creationId xmlns:a16="http://schemas.microsoft.com/office/drawing/2014/main" id="{F847EFAF-2436-42D4-DA95-9C70F533822B}"/>
                  </a:ext>
                </a:extLst>
              </p:cNvPr>
              <p:cNvPicPr>
                <a:picLocks noGrp="1" noRot="1" noChangeAspect="1" noMove="1" noResize="1" noEditPoints="1" noAdjustHandles="1" noChangeArrowheads="1" noChangeShapeType="1"/>
              </p:cNvPicPr>
              <p:nvPr/>
            </p:nvPicPr>
            <p:blipFill>
              <a:blip r:embed="rId6"/>
              <a:stretch>
                <a:fillRect/>
              </a:stretch>
            </p:blipFill>
            <p:spPr>
              <a:xfrm>
                <a:off x="5661965" y="3317984"/>
                <a:ext cx="1552995" cy="1516133"/>
              </a:xfrm>
              <a:prstGeom prst="ellipse">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28" name="Section Zoom 27">
                <a:extLst>
                  <a:ext uri="{FF2B5EF4-FFF2-40B4-BE49-F238E27FC236}">
                    <a16:creationId xmlns:a16="http://schemas.microsoft.com/office/drawing/2014/main" id="{5BC12BBD-5DA8-94FE-8176-1B6B7CD6AB19}"/>
                  </a:ext>
                </a:extLst>
              </p:cNvPr>
              <p:cNvGraphicFramePr>
                <a:graphicFrameLocks noChangeAspect="1"/>
              </p:cNvGraphicFramePr>
              <p:nvPr/>
            </p:nvGraphicFramePr>
            <p:xfrm>
              <a:off x="2862572" y="1854403"/>
              <a:ext cx="1651479" cy="1509150"/>
            </p:xfrm>
            <a:graphic>
              <a:graphicData uri="http://schemas.microsoft.com/office/powerpoint/2016/sectionzoom">
                <psez:sectionZm>
                  <psez:sectionZmObj sectionId="{0CC3CD08-014A-478C-B166-B6E8D4F56630}">
                    <psez:zmPr id="{FEEF0026-F2BB-486A-B739-119A6A9EA6B2}" transitionDur="1000">
                      <p166:blipFill xmlns:p166="http://schemas.microsoft.com/office/powerpoint/2016/6/main">
                        <a:blip r:embed="rId7"/>
                        <a:stretch>
                          <a:fillRect/>
                        </a:stretch>
                      </p166:blipFill>
                      <p166:spPr xmlns:p166="http://schemas.microsoft.com/office/powerpoint/2016/6/main">
                        <a:xfrm>
                          <a:off x="0" y="0"/>
                          <a:ext cx="1651479" cy="1509150"/>
                        </a:xfrm>
                        <a:prstGeom prst="ellipse">
                          <a:avLst/>
                        </a:prstGeom>
                        <a:ln>
                          <a:noFill/>
                        </a:ln>
                        <a:effectLst>
                          <a:softEdge rad="112500"/>
                        </a:effectLst>
                      </p166:spPr>
                    </psez:zmPr>
                  </psez:sectionZmObj>
                </psez:sectionZm>
              </a:graphicData>
            </a:graphic>
          </p:graphicFrame>
        </mc:Choice>
        <mc:Fallback xmlns="">
          <p:pic>
            <p:nvPicPr>
              <p:cNvPr id="28" name="Section Zoom 27">
                <a:hlinkClick r:id="rId8" action="ppaction://hlinksldjump"/>
                <a:extLst>
                  <a:ext uri="{FF2B5EF4-FFF2-40B4-BE49-F238E27FC236}">
                    <a16:creationId xmlns:a16="http://schemas.microsoft.com/office/drawing/2014/main" id="{5BC12BBD-5DA8-94FE-8176-1B6B7CD6AB19}"/>
                  </a:ext>
                </a:extLst>
              </p:cNvPr>
              <p:cNvPicPr>
                <a:picLocks noGrp="1" noRot="1" noChangeAspect="1" noMove="1" noResize="1" noEditPoints="1" noAdjustHandles="1" noChangeArrowheads="1" noChangeShapeType="1"/>
              </p:cNvPicPr>
              <p:nvPr/>
            </p:nvPicPr>
            <p:blipFill>
              <a:blip r:embed="rId9"/>
              <a:stretch>
                <a:fillRect/>
              </a:stretch>
            </p:blipFill>
            <p:spPr>
              <a:xfrm>
                <a:off x="2862572" y="1854403"/>
                <a:ext cx="1651479" cy="1509150"/>
              </a:xfrm>
              <a:prstGeom prst="ellipse">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30" name="Section Zoom 29">
                <a:extLst>
                  <a:ext uri="{FF2B5EF4-FFF2-40B4-BE49-F238E27FC236}">
                    <a16:creationId xmlns:a16="http://schemas.microsoft.com/office/drawing/2014/main" id="{83428708-15CE-77EC-57D1-C600F7084111}"/>
                  </a:ext>
                </a:extLst>
              </p:cNvPr>
              <p:cNvGraphicFramePr>
                <a:graphicFrameLocks noChangeAspect="1"/>
              </p:cNvGraphicFramePr>
              <p:nvPr/>
            </p:nvGraphicFramePr>
            <p:xfrm>
              <a:off x="8660429" y="1483801"/>
              <a:ext cx="1635570" cy="1516133"/>
            </p:xfrm>
            <a:graphic>
              <a:graphicData uri="http://schemas.microsoft.com/office/powerpoint/2016/sectionzoom">
                <psez:sectionZm>
                  <psez:sectionZmObj sectionId="{4ADB10B5-4443-452E-964F-F06F50569FD2}">
                    <psez:zmPr id="{461426BA-D367-4375-810F-1D9483AD9267}" transitionDur="1000">
                      <p166:blipFill xmlns:p166="http://schemas.microsoft.com/office/powerpoint/2016/6/main">
                        <a:blip r:embed="rId10"/>
                        <a:stretch>
                          <a:fillRect/>
                        </a:stretch>
                      </p166:blipFill>
                      <p166:spPr xmlns:p166="http://schemas.microsoft.com/office/powerpoint/2016/6/main">
                        <a:xfrm>
                          <a:off x="0" y="0"/>
                          <a:ext cx="1635570" cy="1516133"/>
                        </a:xfrm>
                        <a:prstGeom prst="ellipse">
                          <a:avLst/>
                        </a:prstGeom>
                        <a:ln>
                          <a:noFill/>
                        </a:ln>
                        <a:effectLst>
                          <a:softEdge rad="112500"/>
                        </a:effectLst>
                      </p166:spPr>
                    </psez:zmPr>
                  </psez:sectionZmObj>
                </psez:sectionZm>
              </a:graphicData>
            </a:graphic>
          </p:graphicFrame>
        </mc:Choice>
        <mc:Fallback xmlns="">
          <p:pic>
            <p:nvPicPr>
              <p:cNvPr id="30" name="Section Zoom 29">
                <a:hlinkClick r:id="rId15" action="ppaction://hlinksldjump"/>
                <a:extLst>
                  <a:ext uri="{FF2B5EF4-FFF2-40B4-BE49-F238E27FC236}">
                    <a16:creationId xmlns:a16="http://schemas.microsoft.com/office/drawing/2014/main" id="{83428708-15CE-77EC-57D1-C600F7084111}"/>
                  </a:ext>
                </a:extLst>
              </p:cNvPr>
              <p:cNvPicPr>
                <a:picLocks noGrp="1" noRot="1" noChangeAspect="1" noMove="1" noResize="1" noEditPoints="1" noAdjustHandles="1" noChangeArrowheads="1" noChangeShapeType="1"/>
              </p:cNvPicPr>
              <p:nvPr/>
            </p:nvPicPr>
            <p:blipFill>
              <a:blip r:embed="rId16"/>
              <a:stretch>
                <a:fillRect/>
              </a:stretch>
            </p:blipFill>
            <p:spPr>
              <a:xfrm>
                <a:off x="8660429" y="1483801"/>
                <a:ext cx="1635570" cy="1516133"/>
              </a:xfrm>
              <a:prstGeom prst="ellipse">
                <a:avLst/>
              </a:prstGeom>
              <a:ln>
                <a:noFill/>
              </a:ln>
              <a:effectLst>
                <a:softEdge rad="112500"/>
              </a:effectLst>
            </p:spPr>
          </p:pic>
        </mc:Fallback>
      </mc:AlternateContent>
      <p:cxnSp>
        <p:nvCxnSpPr>
          <p:cNvPr id="9" name="Connector: Curved 8">
            <a:extLst>
              <a:ext uri="{FF2B5EF4-FFF2-40B4-BE49-F238E27FC236}">
                <a16:creationId xmlns:a16="http://schemas.microsoft.com/office/drawing/2014/main" id="{94D65663-AF4A-EB74-0075-4ADD8A17E1F5}"/>
              </a:ext>
            </a:extLst>
          </p:cNvPr>
          <p:cNvCxnSpPr>
            <a:cxnSpLocks/>
            <a:stCxn id="28" idx="4"/>
            <a:endCxn id="26" idx="2"/>
          </p:cNvCxnSpPr>
          <p:nvPr/>
        </p:nvCxnSpPr>
        <p:spPr>
          <a:xfrm rot="16200000" flipH="1">
            <a:off x="4318889" y="2732975"/>
            <a:ext cx="712498" cy="19736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082F694A-EDF6-7C72-0074-1448486B4320}"/>
              </a:ext>
            </a:extLst>
          </p:cNvPr>
          <p:cNvCxnSpPr>
            <a:cxnSpLocks/>
            <a:endCxn id="30" idx="4"/>
          </p:cNvCxnSpPr>
          <p:nvPr/>
        </p:nvCxnSpPr>
        <p:spPr>
          <a:xfrm flipV="1">
            <a:off x="7182563" y="2999934"/>
            <a:ext cx="2295651" cy="10761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EE58E4B3-B8C2-0AF8-753C-7A3BB69836F5}"/>
              </a:ext>
            </a:extLst>
          </p:cNvPr>
          <p:cNvSpPr/>
          <p:nvPr/>
        </p:nvSpPr>
        <p:spPr>
          <a:xfrm>
            <a:off x="8427870" y="5559407"/>
            <a:ext cx="1868129" cy="103339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sez="http://schemas.microsoft.com/office/powerpoint/2016/sectionzoom">
        <mc:Choice Requires="psez">
          <p:graphicFrame>
            <p:nvGraphicFramePr>
              <p:cNvPr id="27" name="Section Zoom 26">
                <a:extLst>
                  <a:ext uri="{FF2B5EF4-FFF2-40B4-BE49-F238E27FC236}">
                    <a16:creationId xmlns:a16="http://schemas.microsoft.com/office/drawing/2014/main" id="{CB66BAD8-FFEA-B0A4-3298-4519E3873F25}"/>
                  </a:ext>
                </a:extLst>
              </p:cNvPr>
              <p:cNvGraphicFramePr>
                <a:graphicFrameLocks noChangeAspect="1"/>
              </p:cNvGraphicFramePr>
              <p:nvPr/>
            </p:nvGraphicFramePr>
            <p:xfrm>
              <a:off x="8427869" y="5559407"/>
              <a:ext cx="1868129" cy="1050823"/>
            </p:xfrm>
            <a:graphic>
              <a:graphicData uri="http://schemas.microsoft.com/office/powerpoint/2016/sectionzoom">
                <psez:sectionZm>
                  <psez:sectionZmObj sectionId="{7A266386-9ED6-4C6C-9922-CDBB211DCF21}">
                    <psez:zmPr id="{854980CB-6719-4D83-9E01-95B5BDCB92A6}" transitionDur="1000">
                      <p166:blipFill xmlns:p166="http://schemas.microsoft.com/office/powerpoint/2016/6/main">
                        <a:blip r:embed="rId17"/>
                        <a:stretch>
                          <a:fillRect/>
                        </a:stretch>
                      </p166:blipFill>
                      <p166:spPr xmlns:p166="http://schemas.microsoft.com/office/powerpoint/2016/6/main">
                        <a:xfrm>
                          <a:off x="0" y="0"/>
                          <a:ext cx="1868129" cy="1050823"/>
                        </a:xfrm>
                        <a:prstGeom prst="rect">
                          <a:avLst/>
                        </a:prstGeom>
                        <a:ln>
                          <a:noFill/>
                        </a:ln>
                        <a:effectLst>
                          <a:softEdge rad="112500"/>
                        </a:effectLst>
                      </p166:spPr>
                    </psez:zmPr>
                  </psez:sectionZmObj>
                </psez:sectionZm>
              </a:graphicData>
            </a:graphic>
          </p:graphicFrame>
        </mc:Choice>
        <mc:Fallback xmlns="">
          <p:pic>
            <p:nvPicPr>
              <p:cNvPr id="27" name="Section Zoom 26">
                <a:hlinkClick r:id="rId21" action="ppaction://hlinksldjump"/>
                <a:extLst>
                  <a:ext uri="{FF2B5EF4-FFF2-40B4-BE49-F238E27FC236}">
                    <a16:creationId xmlns:a16="http://schemas.microsoft.com/office/drawing/2014/main" id="{CB66BAD8-FFEA-B0A4-3298-4519E3873F25}"/>
                  </a:ext>
                </a:extLst>
              </p:cNvPr>
              <p:cNvPicPr>
                <a:picLocks noGrp="1" noRot="1" noChangeAspect="1" noMove="1" noResize="1" noEditPoints="1" noAdjustHandles="1" noChangeArrowheads="1" noChangeShapeType="1"/>
              </p:cNvPicPr>
              <p:nvPr/>
            </p:nvPicPr>
            <p:blipFill>
              <a:blip r:embed="rId20"/>
              <a:stretch>
                <a:fillRect/>
              </a:stretch>
            </p:blipFill>
            <p:spPr>
              <a:xfrm>
                <a:off x="8427869" y="5559407"/>
                <a:ext cx="1868129" cy="1050823"/>
              </a:xfrm>
              <a:prstGeom prst="rect">
                <a:avLst/>
              </a:prstGeom>
              <a:ln>
                <a:noFill/>
              </a:ln>
              <a:effectLst>
                <a:softEdge rad="112500"/>
              </a:effectLst>
            </p:spPr>
          </p:pic>
        </mc:Fallback>
      </mc:AlternateContent>
    </p:spTree>
    <p:extLst>
      <p:ext uri="{BB962C8B-B14F-4D97-AF65-F5344CB8AC3E}">
        <p14:creationId xmlns:p14="http://schemas.microsoft.com/office/powerpoint/2010/main" val="1486831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81099E-9893-A16F-05AE-4BF02D378937}"/>
              </a:ext>
            </a:extLst>
          </p:cNvPr>
          <p:cNvSpPr/>
          <p:nvPr/>
        </p:nvSpPr>
        <p:spPr>
          <a:xfrm>
            <a:off x="2832556" y="2644170"/>
            <a:ext cx="6526888"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Roll Call</a:t>
            </a:r>
          </a:p>
        </p:txBody>
      </p:sp>
    </p:spTree>
    <p:extLst>
      <p:ext uri="{BB962C8B-B14F-4D97-AF65-F5344CB8AC3E}">
        <p14:creationId xmlns:p14="http://schemas.microsoft.com/office/powerpoint/2010/main" val="3624478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25445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D3E7-D068-F91C-4E13-0BDDE302AC67}"/>
              </a:ext>
            </a:extLst>
          </p:cNvPr>
          <p:cNvSpPr>
            <a:spLocks noGrp="1"/>
          </p:cNvSpPr>
          <p:nvPr>
            <p:ph type="title" idx="4294967295"/>
          </p:nvPr>
        </p:nvSpPr>
        <p:spPr>
          <a:xfrm>
            <a:off x="1305560" y="1063943"/>
            <a:ext cx="9601200" cy="1303337"/>
          </a:xfrm>
        </p:spPr>
        <p:txBody>
          <a:bodyPr>
            <a:normAutofit/>
          </a:bodyPr>
          <a:lstStyle/>
          <a:p>
            <a:pPr algn="ctr"/>
            <a:r>
              <a:rPr lang="en-IN" dirty="0"/>
              <a:t>A.		Roll Call</a:t>
            </a:r>
            <a:br>
              <a:rPr lang="en-IN" dirty="0"/>
            </a:br>
            <a:endParaRPr lang="en-IN" sz="2000" dirty="0"/>
          </a:p>
        </p:txBody>
      </p:sp>
      <p:sp>
        <p:nvSpPr>
          <p:cNvPr id="3" name="Content Placeholder 2">
            <a:extLst>
              <a:ext uri="{FF2B5EF4-FFF2-40B4-BE49-F238E27FC236}">
                <a16:creationId xmlns:a16="http://schemas.microsoft.com/office/drawing/2014/main" id="{81C073B7-9098-4C64-1041-B3CFCAD82655}"/>
              </a:ext>
            </a:extLst>
          </p:cNvPr>
          <p:cNvSpPr>
            <a:spLocks noGrp="1"/>
          </p:cNvSpPr>
          <p:nvPr>
            <p:ph idx="4294967295"/>
          </p:nvPr>
        </p:nvSpPr>
        <p:spPr>
          <a:xfrm>
            <a:off x="1305560" y="2163445"/>
            <a:ext cx="8596313" cy="4203700"/>
          </a:xfrm>
        </p:spPr>
        <p:txBody>
          <a:bodyPr>
            <a:normAutofit/>
          </a:bodyPr>
          <a:lstStyle/>
          <a:p>
            <a:r>
              <a:rPr lang="en-IN" dirty="0"/>
              <a:t>The Committee begins with the Roll Call / Attendance.</a:t>
            </a:r>
          </a:p>
          <a:p>
            <a:r>
              <a:rPr lang="en-IN" dirty="0"/>
              <a:t>The EB shall call out your portfolio to mark your attendance</a:t>
            </a:r>
          </a:p>
          <a:p>
            <a:r>
              <a:rPr lang="en-IN" dirty="0"/>
              <a:t>There are two types of responses and you should know the differences between them. This should be the first thing that you do.</a:t>
            </a:r>
          </a:p>
          <a:p>
            <a:pPr marL="1714500" lvl="3" indent="-342900">
              <a:buFont typeface="+mj-lt"/>
              <a:buAutoNum type="arabicPeriod"/>
            </a:pPr>
            <a:r>
              <a:rPr lang="en-IN" sz="1600" dirty="0"/>
              <a:t>Present – if you say this, you shall only be marked present but will have no right to caste your vote nor to raise any motion. This is highly not recommended by me. </a:t>
            </a:r>
          </a:p>
          <a:p>
            <a:pPr marL="1714500" lvl="3" indent="-342900">
              <a:buFont typeface="+mj-lt"/>
              <a:buAutoNum type="arabicPeriod"/>
            </a:pPr>
            <a:r>
              <a:rPr lang="en-IN" sz="1600" dirty="0"/>
              <a:t>Present and voting – if you say this, you shall be marked present and may now be a full-fledged member of the committee along with all rights to vote, raise motion, etc.</a:t>
            </a:r>
          </a:p>
        </p:txBody>
      </p:sp>
    </p:spTree>
    <p:extLst>
      <p:ext uri="{BB962C8B-B14F-4D97-AF65-F5344CB8AC3E}">
        <p14:creationId xmlns:p14="http://schemas.microsoft.com/office/powerpoint/2010/main" val="4127409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81099E-9893-A16F-05AE-4BF02D378937}"/>
              </a:ext>
            </a:extLst>
          </p:cNvPr>
          <p:cNvSpPr/>
          <p:nvPr/>
        </p:nvSpPr>
        <p:spPr>
          <a:xfrm>
            <a:off x="2832556" y="2644170"/>
            <a:ext cx="6526888"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The GSL</a:t>
            </a:r>
          </a:p>
        </p:txBody>
      </p:sp>
    </p:spTree>
    <p:extLst>
      <p:ext uri="{BB962C8B-B14F-4D97-AF65-F5344CB8AC3E}">
        <p14:creationId xmlns:p14="http://schemas.microsoft.com/office/powerpoint/2010/main" val="409927377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showMasterSp="0">
  <p:cSld>
    <p:bg>
      <p:bgPr>
        <a:gradFill>
          <a:gsLst>
            <a:gs pos="100000">
              <a:srgbClr val="07B2F0"/>
            </a:gs>
            <a:gs pos="0">
              <a:schemeClr val="accent1">
                <a:lumMod val="5000"/>
                <a:lumOff val="95000"/>
              </a:schemeClr>
            </a:gs>
            <a:gs pos="100000">
              <a:schemeClr val="accent1">
                <a:lumMod val="45000"/>
                <a:lumOff val="55000"/>
              </a:schemeClr>
            </a:gs>
            <a:gs pos="52000">
              <a:schemeClr val="accent1">
                <a:lumMod val="7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81099E-9893-A16F-05AE-4BF02D378937}"/>
              </a:ext>
            </a:extLst>
          </p:cNvPr>
          <p:cNvSpPr/>
          <p:nvPr/>
        </p:nvSpPr>
        <p:spPr>
          <a:xfrm>
            <a:off x="2832556" y="1905506"/>
            <a:ext cx="6526888" cy="3046988"/>
          </a:xfrm>
          <a:prstGeom prst="rect">
            <a:avLst/>
          </a:prstGeom>
          <a:noFill/>
        </p:spPr>
        <p:txBody>
          <a:bodyPr wrap="squar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The Caucuses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15918253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033695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BBC9-AAAD-0682-F01A-9C86A6E137D2}"/>
              </a:ext>
            </a:extLst>
          </p:cNvPr>
          <p:cNvSpPr>
            <a:spLocks noGrp="1"/>
          </p:cNvSpPr>
          <p:nvPr>
            <p:ph type="title" idx="4294967295"/>
          </p:nvPr>
        </p:nvSpPr>
        <p:spPr>
          <a:xfrm>
            <a:off x="1422400" y="921703"/>
            <a:ext cx="9601200" cy="1303337"/>
          </a:xfrm>
        </p:spPr>
        <p:txBody>
          <a:bodyPr>
            <a:normAutofit/>
          </a:bodyPr>
          <a:lstStyle/>
          <a:p>
            <a:pPr algn="ctr"/>
            <a:r>
              <a:rPr lang="en-IN" dirty="0"/>
              <a:t>B1. 		The GSL</a:t>
            </a:r>
            <a:br>
              <a:rPr lang="en-IN" dirty="0"/>
            </a:br>
            <a:endParaRPr lang="en-IN" sz="1800" i="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241AE332-AD84-7AEF-13F8-143C17975951}"/>
              </a:ext>
            </a:extLst>
          </p:cNvPr>
          <p:cNvSpPr>
            <a:spLocks noGrp="1"/>
          </p:cNvSpPr>
          <p:nvPr>
            <p:ph idx="4294967295"/>
          </p:nvPr>
        </p:nvSpPr>
        <p:spPr>
          <a:xfrm>
            <a:off x="1422400" y="2225040"/>
            <a:ext cx="8596313" cy="4111625"/>
          </a:xfrm>
        </p:spPr>
        <p:txBody>
          <a:bodyPr>
            <a:normAutofit fontScale="70000" lnSpcReduction="20000"/>
          </a:bodyPr>
          <a:lstStyle/>
          <a:p>
            <a:r>
              <a:rPr lang="en-IN" dirty="0"/>
              <a:t>After the roll call/attendance is done with, the EB shall ask, “Are there are any motions on the floor” and to this, any one recognised delegate shall raise the motion of GSL</a:t>
            </a:r>
          </a:p>
          <a:p>
            <a:r>
              <a:rPr lang="en-IN" dirty="0"/>
              <a:t>The default time for a GSL is 90secs, although under the discretion of the EB, the time may range from 60secs to 120secs.</a:t>
            </a:r>
          </a:p>
          <a:p>
            <a:r>
              <a:rPr lang="en-IN" dirty="0"/>
              <a:t>Since you may speak about any relevant topic, pre-prepare your speeches for this. Although do not say everything. Keep somethings hidden under your sleeve for as they may be used against other delegates at any other time.</a:t>
            </a:r>
          </a:p>
          <a:p>
            <a:r>
              <a:rPr lang="en-IN" dirty="0"/>
              <a:t>Even though you may speak about any relevant topics, be mindful of the house and the topic that may be much concerning at the time</a:t>
            </a:r>
          </a:p>
          <a:p>
            <a:r>
              <a:rPr lang="en-IN" dirty="0"/>
              <a:t>The GSL is what drives the conference. Therefore if it is exhausted, the conference is ends as well.  Therefore try along with you lobby to never exhaust the GSL</a:t>
            </a:r>
          </a:p>
          <a:p>
            <a:r>
              <a:rPr lang="en-IN" dirty="0"/>
              <a:t>GSLs are made to be exhausted after the last committee session of the last day of the conference.</a:t>
            </a:r>
            <a:br>
              <a:rPr lang="en-IN" dirty="0"/>
            </a:br>
            <a:endParaRPr lang="en-IN" dirty="0"/>
          </a:p>
        </p:txBody>
      </p:sp>
    </p:spTree>
    <p:extLst>
      <p:ext uri="{BB962C8B-B14F-4D97-AF65-F5344CB8AC3E}">
        <p14:creationId xmlns:p14="http://schemas.microsoft.com/office/powerpoint/2010/main" val="4098247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81099E-9893-A16F-05AE-4BF02D378937}"/>
              </a:ext>
            </a:extLst>
          </p:cNvPr>
          <p:cNvSpPr/>
          <p:nvPr/>
        </p:nvSpPr>
        <p:spPr>
          <a:xfrm>
            <a:off x="2832556" y="1905506"/>
            <a:ext cx="6526888" cy="3046988"/>
          </a:xfrm>
          <a:prstGeom prst="rect">
            <a:avLst/>
          </a:prstGeom>
          <a:noFill/>
        </p:spPr>
        <p:txBody>
          <a:bodyPr wrap="squar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The Caucuses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15918253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754431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showMasterSp="0">
  <p:cSld>
    <p:bg>
      <p:bgPr>
        <a:gradFill>
          <a:gsLst>
            <a:gs pos="100000">
              <a:srgbClr val="07B2F0"/>
            </a:gs>
            <a:gs pos="0">
              <a:schemeClr val="accent1">
                <a:lumMod val="5000"/>
                <a:lumOff val="95000"/>
              </a:schemeClr>
            </a:gs>
            <a:gs pos="100000">
              <a:schemeClr val="accent1">
                <a:lumMod val="45000"/>
                <a:lumOff val="55000"/>
              </a:schemeClr>
            </a:gs>
            <a:gs pos="52000">
              <a:schemeClr val="accent1">
                <a:lumMod val="7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81099E-9893-A16F-05AE-4BF02D378937}"/>
              </a:ext>
            </a:extLst>
          </p:cNvPr>
          <p:cNvSpPr/>
          <p:nvPr/>
        </p:nvSpPr>
        <p:spPr>
          <a:xfrm>
            <a:off x="1966884" y="1905506"/>
            <a:ext cx="8258231" cy="3046988"/>
          </a:xfrm>
          <a:prstGeom prst="rect">
            <a:avLst/>
          </a:prstGeom>
          <a:noFill/>
        </p:spPr>
        <p:txBody>
          <a:bodyPr wrap="squar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Suspension of  The Debate</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0999921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BBC9-AAAD-0682-F01A-9C86A6E137D2}"/>
              </a:ext>
            </a:extLst>
          </p:cNvPr>
          <p:cNvSpPr>
            <a:spLocks noGrp="1"/>
          </p:cNvSpPr>
          <p:nvPr>
            <p:ph type="title" idx="4294967295"/>
          </p:nvPr>
        </p:nvSpPr>
        <p:spPr>
          <a:xfrm>
            <a:off x="985520" y="982663"/>
            <a:ext cx="9601200" cy="1303337"/>
          </a:xfrm>
        </p:spPr>
        <p:txBody>
          <a:bodyPr>
            <a:normAutofit/>
          </a:bodyPr>
          <a:lstStyle/>
          <a:p>
            <a:pPr algn="ctr"/>
            <a:r>
              <a:rPr lang="en-IN" dirty="0"/>
              <a:t>B2.1. 		The Moderated Caucus</a:t>
            </a:r>
            <a:br>
              <a:rPr lang="en-IN" dirty="0"/>
            </a:br>
            <a:r>
              <a:rPr lang="en-IN" sz="1800" i="1" dirty="0">
                <a:solidFill>
                  <a:schemeClr val="accent1">
                    <a:lumMod val="60000"/>
                    <a:lumOff val="40000"/>
                  </a:schemeClr>
                </a:solidFill>
              </a:rPr>
              <a:t>		</a:t>
            </a:r>
          </a:p>
        </p:txBody>
      </p:sp>
      <p:sp>
        <p:nvSpPr>
          <p:cNvPr id="3" name="Content Placeholder 2">
            <a:extLst>
              <a:ext uri="{FF2B5EF4-FFF2-40B4-BE49-F238E27FC236}">
                <a16:creationId xmlns:a16="http://schemas.microsoft.com/office/drawing/2014/main" id="{241AE332-AD84-7AEF-13F8-143C17975951}"/>
              </a:ext>
            </a:extLst>
          </p:cNvPr>
          <p:cNvSpPr>
            <a:spLocks noGrp="1"/>
          </p:cNvSpPr>
          <p:nvPr>
            <p:ph idx="4294967295"/>
          </p:nvPr>
        </p:nvSpPr>
        <p:spPr>
          <a:xfrm>
            <a:off x="1487170" y="2194560"/>
            <a:ext cx="8597900" cy="4195763"/>
          </a:xfrm>
        </p:spPr>
        <p:txBody>
          <a:bodyPr>
            <a:normAutofit lnSpcReduction="10000"/>
          </a:bodyPr>
          <a:lstStyle/>
          <a:p>
            <a:r>
              <a:rPr lang="en-IN" dirty="0"/>
              <a:t>After someone raises a motion for a Mod Caus., you are then called to speak on the topic that has been chosen by the person who raised the motion </a:t>
            </a:r>
          </a:p>
          <a:p>
            <a:r>
              <a:rPr lang="en-IN" dirty="0"/>
              <a:t>The </a:t>
            </a:r>
            <a:r>
              <a:rPr lang="en-IN" dirty="0" err="1"/>
              <a:t>Mod.Caus</a:t>
            </a:r>
            <a:r>
              <a:rPr lang="en-IN" dirty="0"/>
              <a:t>. requires you to calculate a timing when you wish to raise the motion for this.</a:t>
            </a:r>
            <a:br>
              <a:rPr lang="en-IN" dirty="0"/>
            </a:br>
            <a:r>
              <a:rPr lang="en-IN" dirty="0"/>
              <a:t>For </a:t>
            </a:r>
            <a:r>
              <a:rPr lang="en-IN" dirty="0" err="1"/>
              <a:t>eg.</a:t>
            </a:r>
            <a:r>
              <a:rPr lang="en-IN" dirty="0"/>
              <a:t> -&gt; The total time for the </a:t>
            </a:r>
            <a:r>
              <a:rPr lang="en-IN" dirty="0" err="1"/>
              <a:t>Mod.Caus</a:t>
            </a:r>
            <a:r>
              <a:rPr lang="en-IN" dirty="0"/>
              <a:t>. If is 180 secs and there are 25 delegates, you may give each speaker a time of 90secs. </a:t>
            </a:r>
          </a:p>
          <a:p>
            <a:r>
              <a:rPr lang="en-IN" dirty="0"/>
              <a:t>The Mod. Caus. Is used to essentially discuss on a voted agenda. Every delegate shall have to speak on that topic only. Therefore it becomes a turning point in the conference if you can hit big in this</a:t>
            </a:r>
            <a:br>
              <a:rPr lang="en-IN" dirty="0"/>
            </a:br>
            <a:endParaRPr lang="en-IN" dirty="0"/>
          </a:p>
        </p:txBody>
      </p:sp>
    </p:spTree>
    <p:extLst>
      <p:ext uri="{BB962C8B-B14F-4D97-AF65-F5344CB8AC3E}">
        <p14:creationId xmlns:p14="http://schemas.microsoft.com/office/powerpoint/2010/main" val="3077657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2893010" y="2644170"/>
            <a:ext cx="6405980"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BRIEFING</a:t>
            </a:r>
          </a:p>
        </p:txBody>
      </p:sp>
    </p:spTree>
    <p:extLst>
      <p:ext uri="{BB962C8B-B14F-4D97-AF65-F5344CB8AC3E}">
        <p14:creationId xmlns:p14="http://schemas.microsoft.com/office/powerpoint/2010/main" val="286146997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BBC9-AAAD-0682-F01A-9C86A6E137D2}"/>
              </a:ext>
            </a:extLst>
          </p:cNvPr>
          <p:cNvSpPr>
            <a:spLocks noGrp="1"/>
          </p:cNvSpPr>
          <p:nvPr>
            <p:ph type="title" idx="4294967295"/>
          </p:nvPr>
        </p:nvSpPr>
        <p:spPr>
          <a:xfrm>
            <a:off x="1295400" y="882015"/>
            <a:ext cx="9601200" cy="1303337"/>
          </a:xfrm>
        </p:spPr>
        <p:txBody>
          <a:bodyPr>
            <a:normAutofit/>
          </a:bodyPr>
          <a:lstStyle/>
          <a:p>
            <a:pPr algn="ctr"/>
            <a:r>
              <a:rPr lang="en-IN" dirty="0"/>
              <a:t>B2.2. 		The Un-Moderated Caucus</a:t>
            </a:r>
            <a:br>
              <a:rPr lang="en-IN" dirty="0"/>
            </a:br>
            <a:r>
              <a:rPr lang="en-IN" sz="1800" i="1" dirty="0">
                <a:solidFill>
                  <a:schemeClr val="accent1">
                    <a:lumMod val="60000"/>
                    <a:lumOff val="40000"/>
                  </a:schemeClr>
                </a:solidFill>
              </a:rPr>
              <a:t>	</a:t>
            </a:r>
          </a:p>
        </p:txBody>
      </p:sp>
      <p:sp>
        <p:nvSpPr>
          <p:cNvPr id="3" name="Content Placeholder 2">
            <a:extLst>
              <a:ext uri="{FF2B5EF4-FFF2-40B4-BE49-F238E27FC236}">
                <a16:creationId xmlns:a16="http://schemas.microsoft.com/office/drawing/2014/main" id="{241AE332-AD84-7AEF-13F8-143C17975951}"/>
              </a:ext>
            </a:extLst>
          </p:cNvPr>
          <p:cNvSpPr>
            <a:spLocks noGrp="1"/>
          </p:cNvSpPr>
          <p:nvPr>
            <p:ph idx="4294967295"/>
          </p:nvPr>
        </p:nvSpPr>
        <p:spPr>
          <a:xfrm>
            <a:off x="1295400" y="2185352"/>
            <a:ext cx="8596313" cy="4111625"/>
          </a:xfrm>
        </p:spPr>
        <p:txBody>
          <a:bodyPr>
            <a:normAutofit fontScale="85000" lnSpcReduction="10000"/>
          </a:bodyPr>
          <a:lstStyle/>
          <a:p>
            <a:pPr marL="0" indent="0">
              <a:buNone/>
            </a:pPr>
            <a:r>
              <a:rPr lang="en-IN" dirty="0"/>
              <a:t>	</a:t>
            </a:r>
          </a:p>
          <a:p>
            <a:r>
              <a:rPr lang="en-IN" dirty="0"/>
              <a:t>Use this time wisely and form blocks/alliances with your real allies (as your delegation and not just your friends)</a:t>
            </a:r>
          </a:p>
          <a:p>
            <a:r>
              <a:rPr lang="en-IN" dirty="0"/>
              <a:t>Do not form an alliance with the opposition, instead try to manipulate the opposition to join your party. Be mindful that they could and would also do the same.</a:t>
            </a:r>
          </a:p>
          <a:p>
            <a:r>
              <a:rPr lang="en-IN" dirty="0"/>
              <a:t>Make working papers during this time and present them to the EB if asked or by raising a motion.</a:t>
            </a:r>
          </a:p>
          <a:p>
            <a:r>
              <a:rPr lang="en-IN" dirty="0"/>
              <a:t>During your last committee sessions, use this time to form your draft resolutions.</a:t>
            </a:r>
          </a:p>
          <a:p>
            <a:r>
              <a:rPr lang="en-IN" dirty="0">
                <a:solidFill>
                  <a:schemeClr val="tx1">
                    <a:lumMod val="95000"/>
                    <a:lumOff val="5000"/>
                  </a:schemeClr>
                </a:solidFill>
              </a:rPr>
              <a:t>The Un-Mod. Caus.  are held in between the Mod. Caus. and/or after the Mod. Caus.</a:t>
            </a:r>
            <a:br>
              <a:rPr lang="en-IN"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307037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81099E-9893-A16F-05AE-4BF02D378937}"/>
              </a:ext>
            </a:extLst>
          </p:cNvPr>
          <p:cNvSpPr/>
          <p:nvPr/>
        </p:nvSpPr>
        <p:spPr>
          <a:xfrm>
            <a:off x="1966884" y="1905506"/>
            <a:ext cx="8258231" cy="3046988"/>
          </a:xfrm>
          <a:prstGeom prst="rect">
            <a:avLst/>
          </a:prstGeom>
          <a:noFill/>
        </p:spPr>
        <p:txBody>
          <a:bodyPr wrap="squar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Suspension of  The Debate</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0999921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C966700-6B50-143B-5B63-70CA8EFBF36A}"/>
              </a:ext>
            </a:extLst>
          </p:cNvPr>
          <p:cNvSpPr/>
          <p:nvPr/>
        </p:nvSpPr>
        <p:spPr>
          <a:xfrm>
            <a:off x="4468271" y="131957"/>
            <a:ext cx="2176261" cy="107061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A0E238F-8A71-D6FE-9E78-40311F7B7912}"/>
              </a:ext>
            </a:extLst>
          </p:cNvPr>
          <p:cNvSpPr/>
          <p:nvPr/>
        </p:nvSpPr>
        <p:spPr>
          <a:xfrm>
            <a:off x="1088131" y="596265"/>
            <a:ext cx="2176261" cy="107061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E2663F5-8F26-F664-F0EF-4EC46CEF4478}"/>
              </a:ext>
            </a:extLst>
          </p:cNvPr>
          <p:cNvSpPr/>
          <p:nvPr/>
        </p:nvSpPr>
        <p:spPr>
          <a:xfrm>
            <a:off x="7723730" y="3946056"/>
            <a:ext cx="2176261" cy="107061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305A84F-DFFA-CE11-1051-6858BDD212DE}"/>
              </a:ext>
            </a:extLst>
          </p:cNvPr>
          <p:cNvSpPr/>
          <p:nvPr/>
        </p:nvSpPr>
        <p:spPr>
          <a:xfrm>
            <a:off x="395952" y="2318028"/>
            <a:ext cx="2176261" cy="107061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1E62050-A0A9-C467-008F-EDA8969389D0}"/>
              </a:ext>
            </a:extLst>
          </p:cNvPr>
          <p:cNvSpPr/>
          <p:nvPr/>
        </p:nvSpPr>
        <p:spPr>
          <a:xfrm>
            <a:off x="8811860" y="2303172"/>
            <a:ext cx="2176261" cy="107061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57FD4B01-4D5C-7FAB-63AA-56464F9C4E5F}"/>
              </a:ext>
            </a:extLst>
          </p:cNvPr>
          <p:cNvSpPr/>
          <p:nvPr/>
        </p:nvSpPr>
        <p:spPr>
          <a:xfrm>
            <a:off x="7723730" y="596265"/>
            <a:ext cx="2176261" cy="107061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91E91F4A-33DA-2B25-D447-3598ED864B03}"/>
              </a:ext>
            </a:extLst>
          </p:cNvPr>
          <p:cNvSpPr/>
          <p:nvPr/>
        </p:nvSpPr>
        <p:spPr>
          <a:xfrm>
            <a:off x="1014377" y="3966433"/>
            <a:ext cx="2176261" cy="107061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ABC806F6-0C6D-EEAE-8FB1-17DED92B4ECE}"/>
              </a:ext>
            </a:extLst>
          </p:cNvPr>
          <p:cNvSpPr/>
          <p:nvPr/>
        </p:nvSpPr>
        <p:spPr>
          <a:xfrm>
            <a:off x="2444408" y="5614839"/>
            <a:ext cx="2176261" cy="107061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34" name="Rectangle: Rounded Corners 33">
            <a:extLst>
              <a:ext uri="{FF2B5EF4-FFF2-40B4-BE49-F238E27FC236}">
                <a16:creationId xmlns:a16="http://schemas.microsoft.com/office/drawing/2014/main" id="{E957DE79-551A-91E1-3B28-154686B59563}"/>
              </a:ext>
            </a:extLst>
          </p:cNvPr>
          <p:cNvSpPr/>
          <p:nvPr/>
        </p:nvSpPr>
        <p:spPr>
          <a:xfrm>
            <a:off x="6644532" y="5652963"/>
            <a:ext cx="2176261" cy="107061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mc:AlternateContent xmlns:mc="http://schemas.openxmlformats.org/markup-compatibility/2006" xmlns:psez="http://schemas.microsoft.com/office/powerpoint/2016/sectionzoom">
        <mc:Choice Requires="psez">
          <p:graphicFrame>
            <p:nvGraphicFramePr>
              <p:cNvPr id="36" name="Section Zoom 35">
                <a:extLst>
                  <a:ext uri="{FF2B5EF4-FFF2-40B4-BE49-F238E27FC236}">
                    <a16:creationId xmlns:a16="http://schemas.microsoft.com/office/drawing/2014/main" id="{AF557E1B-A08C-0F35-0777-E57D2D4589FE}"/>
                  </a:ext>
                </a:extLst>
              </p:cNvPr>
              <p:cNvGraphicFramePr>
                <a:graphicFrameLocks noChangeAspect="1"/>
              </p:cNvGraphicFramePr>
              <p:nvPr>
                <p:extLst>
                  <p:ext uri="{D42A27DB-BD31-4B8C-83A1-F6EECF244321}">
                    <p14:modId xmlns:p14="http://schemas.microsoft.com/office/powerpoint/2010/main" val="635265049"/>
                  </p:ext>
                </p:extLst>
              </p:nvPr>
            </p:nvGraphicFramePr>
            <p:xfrm>
              <a:off x="4491493" y="102245"/>
              <a:ext cx="2176261" cy="1100322"/>
            </p:xfrm>
            <a:graphic>
              <a:graphicData uri="http://schemas.microsoft.com/office/powerpoint/2016/sectionzoom">
                <psez:sectionZm>
                  <psez:sectionZmObj sectionId="{4EE7DEA6-D017-4EF6-8B05-834394FDF034}">
                    <psez:zmPr id="{79A0D10F-28BE-4FDF-93C8-153CDD7BEA84}" transitionDur="1000">
                      <p166:blipFill xmlns:p166="http://schemas.microsoft.com/office/powerpoint/2016/6/main">
                        <a:blip r:embed="rId2"/>
                        <a:stretch>
                          <a:fillRect/>
                        </a:stretch>
                      </p166:blipFill>
                      <p166:spPr xmlns:p166="http://schemas.microsoft.com/office/powerpoint/2016/6/main">
                        <a:xfrm>
                          <a:off x="0" y="0"/>
                          <a:ext cx="2176261" cy="1100322"/>
                        </a:xfrm>
                        <a:prstGeom prst="rect">
                          <a:avLst/>
                        </a:prstGeom>
                        <a:ln>
                          <a:noFill/>
                        </a:ln>
                        <a:effectLst>
                          <a:softEdge rad="112500"/>
                        </a:effectLst>
                      </p166:spPr>
                    </psez:zmPr>
                  </psez:sectionZmObj>
                </psez:sectionZm>
              </a:graphicData>
            </a:graphic>
          </p:graphicFrame>
        </mc:Choice>
        <mc:Fallback xmlns="">
          <p:pic>
            <p:nvPicPr>
              <p:cNvPr id="36" name="Section Zoom 35">
                <a:hlinkClick r:id="rId3" action="ppaction://hlinksldjump"/>
                <a:extLst>
                  <a:ext uri="{FF2B5EF4-FFF2-40B4-BE49-F238E27FC236}">
                    <a16:creationId xmlns:a16="http://schemas.microsoft.com/office/drawing/2014/main" id="{AF557E1B-A08C-0F35-0777-E57D2D4589FE}"/>
                  </a:ext>
                </a:extLst>
              </p:cNvPr>
              <p:cNvPicPr>
                <a:picLocks noGrp="1" noRot="1" noChangeAspect="1" noMove="1" noResize="1" noEditPoints="1" noAdjustHandles="1" noChangeArrowheads="1" noChangeShapeType="1"/>
              </p:cNvPicPr>
              <p:nvPr/>
            </p:nvPicPr>
            <p:blipFill>
              <a:blip r:embed="rId4"/>
              <a:stretch>
                <a:fillRect/>
              </a:stretch>
            </p:blipFill>
            <p:spPr>
              <a:xfrm>
                <a:off x="4491493" y="102245"/>
                <a:ext cx="2176261" cy="1100322"/>
              </a:xfrm>
              <a:prstGeom prst="rect">
                <a:avLst/>
              </a:prstGeom>
              <a:ln>
                <a:noFill/>
              </a:ln>
              <a:effectLst>
                <a:softEdge rad="112500"/>
              </a:effectLst>
            </p:spPr>
          </p:pic>
        </mc:Fallback>
      </mc:AlternateContent>
      <p:sp>
        <p:nvSpPr>
          <p:cNvPr id="38" name="TextBox 37">
            <a:extLst>
              <a:ext uri="{FF2B5EF4-FFF2-40B4-BE49-F238E27FC236}">
                <a16:creationId xmlns:a16="http://schemas.microsoft.com/office/drawing/2014/main" id="{9F699C65-2804-D1CE-A204-40A5F62F45CA}"/>
              </a:ext>
            </a:extLst>
          </p:cNvPr>
          <p:cNvSpPr txBox="1"/>
          <p:nvPr/>
        </p:nvSpPr>
        <p:spPr>
          <a:xfrm>
            <a:off x="1171177" y="2853333"/>
            <a:ext cx="312906" cy="369332"/>
          </a:xfrm>
          <a:prstGeom prst="rect">
            <a:avLst/>
          </a:prstGeom>
          <a:noFill/>
        </p:spPr>
        <p:txBody>
          <a:bodyPr wrap="none" rtlCol="0">
            <a:spAutoFit/>
          </a:bodyPr>
          <a:lstStyle/>
          <a:p>
            <a:r>
              <a:rPr lang="en-IN" dirty="0"/>
              <a:t>  </a:t>
            </a:r>
          </a:p>
        </p:txBody>
      </p:sp>
      <mc:AlternateContent xmlns:mc="http://schemas.openxmlformats.org/markup-compatibility/2006" xmlns:psez="http://schemas.microsoft.com/office/powerpoint/2016/sectionzoom">
        <mc:Choice Requires="psez">
          <p:graphicFrame>
            <p:nvGraphicFramePr>
              <p:cNvPr id="41" name="Section Zoom 40">
                <a:extLst>
                  <a:ext uri="{FF2B5EF4-FFF2-40B4-BE49-F238E27FC236}">
                    <a16:creationId xmlns:a16="http://schemas.microsoft.com/office/drawing/2014/main" id="{AAE42F53-A5E3-6328-9FC0-1DA6971605AB}"/>
                  </a:ext>
                </a:extLst>
              </p:cNvPr>
              <p:cNvGraphicFramePr>
                <a:graphicFrameLocks noChangeAspect="1"/>
              </p:cNvGraphicFramePr>
              <p:nvPr>
                <p:extLst>
                  <p:ext uri="{D42A27DB-BD31-4B8C-83A1-F6EECF244321}">
                    <p14:modId xmlns:p14="http://schemas.microsoft.com/office/powerpoint/2010/main" val="3315992525"/>
                  </p:ext>
                </p:extLst>
              </p:nvPr>
            </p:nvGraphicFramePr>
            <p:xfrm>
              <a:off x="1161884" y="613171"/>
              <a:ext cx="2028754" cy="1058201"/>
            </p:xfrm>
            <a:graphic>
              <a:graphicData uri="http://schemas.microsoft.com/office/powerpoint/2016/sectionzoom">
                <psez:sectionZm>
                  <psez:sectionZmObj sectionId="{387287FD-D4C0-4725-83CF-C821A1A50C67}">
                    <psez:zmPr id="{704CC37C-B796-4ACD-BC99-4BE00827B808}" transitionDur="1000" showBg="0">
                      <p166:blipFill xmlns:p166="http://schemas.microsoft.com/office/powerpoint/2016/6/main">
                        <a:blip r:embed="rId5"/>
                        <a:stretch>
                          <a:fillRect/>
                        </a:stretch>
                      </p166:blipFill>
                      <p166:spPr xmlns:p166="http://schemas.microsoft.com/office/powerpoint/2016/6/main">
                        <a:xfrm>
                          <a:off x="0" y="0"/>
                          <a:ext cx="2028754" cy="1058201"/>
                        </a:xfrm>
                        <a:prstGeom prst="rect">
                          <a:avLst/>
                        </a:prstGeom>
                        <a:ln>
                          <a:noFill/>
                        </a:ln>
                        <a:effectLst>
                          <a:softEdge rad="112500"/>
                        </a:effectLst>
                      </p166:spPr>
                    </psez:zmPr>
                  </psez:sectionZmObj>
                </psez:sectionZm>
              </a:graphicData>
            </a:graphic>
          </p:graphicFrame>
        </mc:Choice>
        <mc:Fallback xmlns="">
          <p:pic>
            <p:nvPicPr>
              <p:cNvPr id="41" name="Section Zoom 40">
                <a:hlinkClick r:id="rId6" action="ppaction://hlinksldjump"/>
                <a:extLst>
                  <a:ext uri="{FF2B5EF4-FFF2-40B4-BE49-F238E27FC236}">
                    <a16:creationId xmlns:a16="http://schemas.microsoft.com/office/drawing/2014/main" id="{AAE42F53-A5E3-6328-9FC0-1DA6971605AB}"/>
                  </a:ext>
                </a:extLst>
              </p:cNvPr>
              <p:cNvPicPr>
                <a:picLocks noGrp="1" noRot="1" noChangeAspect="1" noMove="1" noResize="1" noEditPoints="1" noAdjustHandles="1" noChangeArrowheads="1" noChangeShapeType="1"/>
              </p:cNvPicPr>
              <p:nvPr/>
            </p:nvPicPr>
            <p:blipFill>
              <a:blip r:embed="rId7"/>
              <a:stretch>
                <a:fillRect/>
              </a:stretch>
            </p:blipFill>
            <p:spPr>
              <a:xfrm>
                <a:off x="1161884" y="613171"/>
                <a:ext cx="2028754" cy="1058201"/>
              </a:xfrm>
              <a:prstGeom prst="rect">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43" name="Section Zoom 42">
                <a:extLst>
                  <a:ext uri="{FF2B5EF4-FFF2-40B4-BE49-F238E27FC236}">
                    <a16:creationId xmlns:a16="http://schemas.microsoft.com/office/drawing/2014/main" id="{00BDFDF9-B837-2460-6D80-14206FC112D0}"/>
                  </a:ext>
                </a:extLst>
              </p:cNvPr>
              <p:cNvGraphicFramePr>
                <a:graphicFrameLocks noChangeAspect="1"/>
              </p:cNvGraphicFramePr>
              <p:nvPr>
                <p:extLst>
                  <p:ext uri="{D42A27DB-BD31-4B8C-83A1-F6EECF244321}">
                    <p14:modId xmlns:p14="http://schemas.microsoft.com/office/powerpoint/2010/main" val="3635069077"/>
                  </p:ext>
                </p:extLst>
              </p:nvPr>
            </p:nvGraphicFramePr>
            <p:xfrm>
              <a:off x="454478" y="2250399"/>
              <a:ext cx="2059208" cy="1158304"/>
            </p:xfrm>
            <a:graphic>
              <a:graphicData uri="http://schemas.microsoft.com/office/powerpoint/2016/sectionzoom">
                <psez:sectionZm>
                  <psez:sectionZmObj sectionId="{524D3C45-EF0C-4DBF-992D-E510A52518DC}">
                    <psez:zmPr id="{9EF35893-7A05-4912-BE09-4DDC57F79660}" transitionDur="1000">
                      <p166:blipFill xmlns:p166="http://schemas.microsoft.com/office/powerpoint/2016/6/main">
                        <a:blip r:embed="rId8"/>
                        <a:stretch>
                          <a:fillRect/>
                        </a:stretch>
                      </p166:blipFill>
                      <p166:spPr xmlns:p166="http://schemas.microsoft.com/office/powerpoint/2016/6/main">
                        <a:xfrm>
                          <a:off x="0" y="0"/>
                          <a:ext cx="2059208" cy="1158304"/>
                        </a:xfrm>
                        <a:prstGeom prst="rect">
                          <a:avLst/>
                        </a:prstGeom>
                        <a:ln>
                          <a:noFill/>
                        </a:ln>
                        <a:effectLst>
                          <a:softEdge rad="112500"/>
                        </a:effectLst>
                      </p166:spPr>
                    </psez:zmPr>
                  </psez:sectionZmObj>
                </psez:sectionZm>
              </a:graphicData>
            </a:graphic>
          </p:graphicFrame>
        </mc:Choice>
        <mc:Fallback xmlns="">
          <p:pic>
            <p:nvPicPr>
              <p:cNvPr id="43" name="Section Zoom 42">
                <a:hlinkClick r:id="rId9" action="ppaction://hlinksldjump"/>
                <a:extLst>
                  <a:ext uri="{FF2B5EF4-FFF2-40B4-BE49-F238E27FC236}">
                    <a16:creationId xmlns:a16="http://schemas.microsoft.com/office/drawing/2014/main" id="{00BDFDF9-B837-2460-6D80-14206FC112D0}"/>
                  </a:ext>
                </a:extLst>
              </p:cNvPr>
              <p:cNvPicPr>
                <a:picLocks noGrp="1" noRot="1" noChangeAspect="1" noMove="1" noResize="1" noEditPoints="1" noAdjustHandles="1" noChangeArrowheads="1" noChangeShapeType="1"/>
              </p:cNvPicPr>
              <p:nvPr/>
            </p:nvPicPr>
            <p:blipFill>
              <a:blip r:embed="rId10"/>
              <a:stretch>
                <a:fillRect/>
              </a:stretch>
            </p:blipFill>
            <p:spPr>
              <a:xfrm>
                <a:off x="454478" y="2250399"/>
                <a:ext cx="2059208" cy="1158304"/>
              </a:xfrm>
              <a:prstGeom prst="rect">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45" name="Section Zoom 44">
                <a:extLst>
                  <a:ext uri="{FF2B5EF4-FFF2-40B4-BE49-F238E27FC236}">
                    <a16:creationId xmlns:a16="http://schemas.microsoft.com/office/drawing/2014/main" id="{D1D82DF2-6163-319F-DF60-9179AD0FF5BC}"/>
                  </a:ext>
                </a:extLst>
              </p:cNvPr>
              <p:cNvGraphicFramePr>
                <a:graphicFrameLocks noChangeAspect="1"/>
              </p:cNvGraphicFramePr>
              <p:nvPr>
                <p:extLst>
                  <p:ext uri="{D42A27DB-BD31-4B8C-83A1-F6EECF244321}">
                    <p14:modId xmlns:p14="http://schemas.microsoft.com/office/powerpoint/2010/main" val="2742983826"/>
                  </p:ext>
                </p:extLst>
              </p:nvPr>
            </p:nvGraphicFramePr>
            <p:xfrm>
              <a:off x="7788038" y="555670"/>
              <a:ext cx="2047643" cy="1151799"/>
            </p:xfrm>
            <a:graphic>
              <a:graphicData uri="http://schemas.microsoft.com/office/powerpoint/2016/sectionzoom">
                <psez:sectionZm>
                  <psez:sectionZmObj sectionId="{2EB85532-5A60-485A-BB0F-A58A3A45DDF3}">
                    <psez:zmPr id="{F165042A-19C7-4182-A9D7-AE0691979DFD}" transitionDur="1000">
                      <p166:blipFill xmlns:p166="http://schemas.microsoft.com/office/powerpoint/2016/6/main">
                        <a:blip r:embed="rId11"/>
                        <a:stretch>
                          <a:fillRect/>
                        </a:stretch>
                      </p166:blipFill>
                      <p166:spPr xmlns:p166="http://schemas.microsoft.com/office/powerpoint/2016/6/main">
                        <a:xfrm>
                          <a:off x="0" y="0"/>
                          <a:ext cx="2047643" cy="1151799"/>
                        </a:xfrm>
                        <a:prstGeom prst="rect">
                          <a:avLst/>
                        </a:prstGeom>
                        <a:ln>
                          <a:noFill/>
                        </a:ln>
                        <a:effectLst>
                          <a:softEdge rad="112500"/>
                        </a:effectLst>
                      </p166:spPr>
                    </psez:zmPr>
                  </psez:sectionZmObj>
                </psez:sectionZm>
              </a:graphicData>
            </a:graphic>
          </p:graphicFrame>
        </mc:Choice>
        <mc:Fallback xmlns="">
          <p:pic>
            <p:nvPicPr>
              <p:cNvPr id="45" name="Section Zoom 44">
                <a:hlinkClick r:id="rId12" action="ppaction://hlinksldjump"/>
                <a:extLst>
                  <a:ext uri="{FF2B5EF4-FFF2-40B4-BE49-F238E27FC236}">
                    <a16:creationId xmlns:a16="http://schemas.microsoft.com/office/drawing/2014/main" id="{D1D82DF2-6163-319F-DF60-9179AD0FF5BC}"/>
                  </a:ext>
                </a:extLst>
              </p:cNvPr>
              <p:cNvPicPr>
                <a:picLocks noGrp="1" noRot="1" noChangeAspect="1" noMove="1" noResize="1" noEditPoints="1" noAdjustHandles="1" noChangeArrowheads="1" noChangeShapeType="1"/>
              </p:cNvPicPr>
              <p:nvPr/>
            </p:nvPicPr>
            <p:blipFill>
              <a:blip r:embed="rId13"/>
              <a:stretch>
                <a:fillRect/>
              </a:stretch>
            </p:blipFill>
            <p:spPr>
              <a:xfrm>
                <a:off x="7788038" y="555670"/>
                <a:ext cx="2047643" cy="1151799"/>
              </a:xfrm>
              <a:prstGeom prst="rect">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47" name="Section Zoom 46">
                <a:extLst>
                  <a:ext uri="{FF2B5EF4-FFF2-40B4-BE49-F238E27FC236}">
                    <a16:creationId xmlns:a16="http://schemas.microsoft.com/office/drawing/2014/main" id="{A094A12E-BC0E-C6A8-41D5-31FB9863492A}"/>
                  </a:ext>
                </a:extLst>
              </p:cNvPr>
              <p:cNvGraphicFramePr>
                <a:graphicFrameLocks noChangeAspect="1"/>
              </p:cNvGraphicFramePr>
              <p:nvPr>
                <p:extLst>
                  <p:ext uri="{D42A27DB-BD31-4B8C-83A1-F6EECF244321}">
                    <p14:modId xmlns:p14="http://schemas.microsoft.com/office/powerpoint/2010/main" val="3146501946"/>
                  </p:ext>
                </p:extLst>
              </p:nvPr>
            </p:nvGraphicFramePr>
            <p:xfrm>
              <a:off x="1072903" y="3922586"/>
              <a:ext cx="2059208" cy="1158304"/>
            </p:xfrm>
            <a:graphic>
              <a:graphicData uri="http://schemas.microsoft.com/office/powerpoint/2016/sectionzoom">
                <psez:sectionZm>
                  <psez:sectionZmObj sectionId="{667ABC28-0843-4D80-987F-8997A50A4879}">
                    <psez:zmPr id="{8F6184B5-D149-491C-B3B9-6178CB2E5A63}" transitionDur="1000">
                      <p166:blipFill xmlns:p166="http://schemas.microsoft.com/office/powerpoint/2016/6/main">
                        <a:blip r:embed="rId14"/>
                        <a:stretch>
                          <a:fillRect/>
                        </a:stretch>
                      </p166:blipFill>
                      <p166:spPr xmlns:p166="http://schemas.microsoft.com/office/powerpoint/2016/6/main">
                        <a:xfrm>
                          <a:off x="0" y="0"/>
                          <a:ext cx="2059208" cy="1158304"/>
                        </a:xfrm>
                        <a:prstGeom prst="rect">
                          <a:avLst/>
                        </a:prstGeom>
                        <a:ln>
                          <a:noFill/>
                        </a:ln>
                        <a:effectLst>
                          <a:softEdge rad="112500"/>
                        </a:effectLst>
                      </p166:spPr>
                    </psez:zmPr>
                  </psez:sectionZmObj>
                </psez:sectionZm>
              </a:graphicData>
            </a:graphic>
          </p:graphicFrame>
        </mc:Choice>
        <mc:Fallback xmlns="">
          <p:pic>
            <p:nvPicPr>
              <p:cNvPr id="47" name="Section Zoom 46">
                <a:hlinkClick r:id="rId15" action="ppaction://hlinksldjump"/>
                <a:extLst>
                  <a:ext uri="{FF2B5EF4-FFF2-40B4-BE49-F238E27FC236}">
                    <a16:creationId xmlns:a16="http://schemas.microsoft.com/office/drawing/2014/main" id="{A094A12E-BC0E-C6A8-41D5-31FB9863492A}"/>
                  </a:ext>
                </a:extLst>
              </p:cNvPr>
              <p:cNvPicPr>
                <a:picLocks noGrp="1" noRot="1" noChangeAspect="1" noMove="1" noResize="1" noEditPoints="1" noAdjustHandles="1" noChangeArrowheads="1" noChangeShapeType="1"/>
              </p:cNvPicPr>
              <p:nvPr/>
            </p:nvPicPr>
            <p:blipFill>
              <a:blip r:embed="rId16"/>
              <a:stretch>
                <a:fillRect/>
              </a:stretch>
            </p:blipFill>
            <p:spPr>
              <a:xfrm>
                <a:off x="1072903" y="3922586"/>
                <a:ext cx="2059208" cy="1158304"/>
              </a:xfrm>
              <a:prstGeom prst="rect">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49" name="Section Zoom 48">
                <a:extLst>
                  <a:ext uri="{FF2B5EF4-FFF2-40B4-BE49-F238E27FC236}">
                    <a16:creationId xmlns:a16="http://schemas.microsoft.com/office/drawing/2014/main" id="{AAF1BC78-50D8-5B2F-92EB-92286A620D40}"/>
                  </a:ext>
                </a:extLst>
              </p:cNvPr>
              <p:cNvGraphicFramePr>
                <a:graphicFrameLocks noChangeAspect="1"/>
              </p:cNvGraphicFramePr>
              <p:nvPr>
                <p:extLst>
                  <p:ext uri="{D42A27DB-BD31-4B8C-83A1-F6EECF244321}">
                    <p14:modId xmlns:p14="http://schemas.microsoft.com/office/powerpoint/2010/main" val="3586805815"/>
                  </p:ext>
                </p:extLst>
              </p:nvPr>
            </p:nvGraphicFramePr>
            <p:xfrm>
              <a:off x="7767271" y="3902209"/>
              <a:ext cx="2059205" cy="1158303"/>
            </p:xfrm>
            <a:graphic>
              <a:graphicData uri="http://schemas.microsoft.com/office/powerpoint/2016/sectionzoom">
                <psez:sectionZm>
                  <psez:sectionZmObj sectionId="{AF7124D6-0228-4FE0-A726-FBB1CD48D8F9}">
                    <psez:zmPr id="{F9BCF9D8-A515-4B68-9F1F-1D07B7B25398}" transitionDur="1000">
                      <p166:blipFill xmlns:p166="http://schemas.microsoft.com/office/powerpoint/2016/6/main">
                        <a:blip r:embed="rId17"/>
                        <a:stretch>
                          <a:fillRect/>
                        </a:stretch>
                      </p166:blipFill>
                      <p166:spPr xmlns:p166="http://schemas.microsoft.com/office/powerpoint/2016/6/main">
                        <a:xfrm>
                          <a:off x="0" y="0"/>
                          <a:ext cx="2059205" cy="1158303"/>
                        </a:xfrm>
                        <a:prstGeom prst="rect">
                          <a:avLst/>
                        </a:prstGeom>
                        <a:ln>
                          <a:noFill/>
                        </a:ln>
                        <a:effectLst>
                          <a:softEdge rad="112500"/>
                        </a:effectLst>
                      </p166:spPr>
                    </psez:zmPr>
                  </psez:sectionZmObj>
                </psez:sectionZm>
              </a:graphicData>
            </a:graphic>
          </p:graphicFrame>
        </mc:Choice>
        <mc:Fallback xmlns="">
          <p:pic>
            <p:nvPicPr>
              <p:cNvPr id="49" name="Section Zoom 48">
                <a:hlinkClick r:id="rId18" action="ppaction://hlinksldjump"/>
                <a:extLst>
                  <a:ext uri="{FF2B5EF4-FFF2-40B4-BE49-F238E27FC236}">
                    <a16:creationId xmlns:a16="http://schemas.microsoft.com/office/drawing/2014/main" id="{AAF1BC78-50D8-5B2F-92EB-92286A620D40}"/>
                  </a:ext>
                </a:extLst>
              </p:cNvPr>
              <p:cNvPicPr>
                <a:picLocks noGrp="1" noRot="1" noChangeAspect="1" noMove="1" noResize="1" noEditPoints="1" noAdjustHandles="1" noChangeArrowheads="1" noChangeShapeType="1"/>
              </p:cNvPicPr>
              <p:nvPr/>
            </p:nvPicPr>
            <p:blipFill>
              <a:blip r:embed="rId19"/>
              <a:stretch>
                <a:fillRect/>
              </a:stretch>
            </p:blipFill>
            <p:spPr>
              <a:xfrm>
                <a:off x="7767271" y="3902209"/>
                <a:ext cx="2059205" cy="1158303"/>
              </a:xfrm>
              <a:prstGeom prst="rect">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51" name="Section Zoom 50">
                <a:extLst>
                  <a:ext uri="{FF2B5EF4-FFF2-40B4-BE49-F238E27FC236}">
                    <a16:creationId xmlns:a16="http://schemas.microsoft.com/office/drawing/2014/main" id="{6858768A-8DE3-2750-6D88-CBE08125B489}"/>
                  </a:ext>
                </a:extLst>
              </p:cNvPr>
              <p:cNvGraphicFramePr>
                <a:graphicFrameLocks noChangeAspect="1"/>
              </p:cNvGraphicFramePr>
              <p:nvPr>
                <p:extLst>
                  <p:ext uri="{D42A27DB-BD31-4B8C-83A1-F6EECF244321}">
                    <p14:modId xmlns:p14="http://schemas.microsoft.com/office/powerpoint/2010/main" val="1148568243"/>
                  </p:ext>
                </p:extLst>
              </p:nvPr>
            </p:nvGraphicFramePr>
            <p:xfrm>
              <a:off x="8948337" y="2291457"/>
              <a:ext cx="1903306" cy="1070610"/>
            </p:xfrm>
            <a:graphic>
              <a:graphicData uri="http://schemas.microsoft.com/office/powerpoint/2016/sectionzoom">
                <psez:sectionZm>
                  <psez:sectionZmObj sectionId="{401ABBC8-5586-4E90-A2CE-B11A7896F06E}">
                    <psez:zmPr id="{6A3E5D50-A7E6-4F38-AD84-011B21DB8840}" transitionDur="1000">
                      <p166:blipFill xmlns:p166="http://schemas.microsoft.com/office/powerpoint/2016/6/main">
                        <a:blip r:embed="rId20"/>
                        <a:stretch>
                          <a:fillRect/>
                        </a:stretch>
                      </p166:blipFill>
                      <p166:spPr xmlns:p166="http://schemas.microsoft.com/office/powerpoint/2016/6/main">
                        <a:xfrm>
                          <a:off x="0" y="0"/>
                          <a:ext cx="1903306" cy="1070610"/>
                        </a:xfrm>
                        <a:prstGeom prst="rect">
                          <a:avLst/>
                        </a:prstGeom>
                        <a:ln>
                          <a:noFill/>
                        </a:ln>
                        <a:effectLst>
                          <a:softEdge rad="112500"/>
                        </a:effectLst>
                      </p166:spPr>
                    </psez:zmPr>
                  </psez:sectionZmObj>
                </psez:sectionZm>
              </a:graphicData>
            </a:graphic>
          </p:graphicFrame>
        </mc:Choice>
        <mc:Fallback xmlns="">
          <p:pic>
            <p:nvPicPr>
              <p:cNvPr id="51" name="Section Zoom 50">
                <a:hlinkClick r:id="rId21" action="ppaction://hlinksldjump"/>
                <a:extLst>
                  <a:ext uri="{FF2B5EF4-FFF2-40B4-BE49-F238E27FC236}">
                    <a16:creationId xmlns:a16="http://schemas.microsoft.com/office/drawing/2014/main" id="{6858768A-8DE3-2750-6D88-CBE08125B489}"/>
                  </a:ext>
                </a:extLst>
              </p:cNvPr>
              <p:cNvPicPr>
                <a:picLocks noGrp="1" noRot="1" noChangeAspect="1" noMove="1" noResize="1" noEditPoints="1" noAdjustHandles="1" noChangeArrowheads="1" noChangeShapeType="1"/>
              </p:cNvPicPr>
              <p:nvPr/>
            </p:nvPicPr>
            <p:blipFill>
              <a:blip r:embed="rId22"/>
              <a:stretch>
                <a:fillRect/>
              </a:stretch>
            </p:blipFill>
            <p:spPr>
              <a:xfrm>
                <a:off x="8948337" y="2291457"/>
                <a:ext cx="1903306" cy="1070610"/>
              </a:xfrm>
              <a:prstGeom prst="rect">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53" name="Section Zoom 52">
                <a:extLst>
                  <a:ext uri="{FF2B5EF4-FFF2-40B4-BE49-F238E27FC236}">
                    <a16:creationId xmlns:a16="http://schemas.microsoft.com/office/drawing/2014/main" id="{7827EA59-4E3B-F3EF-ADDC-3F626CC6C211}"/>
                  </a:ext>
                </a:extLst>
              </p:cNvPr>
              <p:cNvGraphicFramePr>
                <a:graphicFrameLocks noChangeAspect="1"/>
              </p:cNvGraphicFramePr>
              <p:nvPr>
                <p:extLst>
                  <p:ext uri="{D42A27DB-BD31-4B8C-83A1-F6EECF244321}">
                    <p14:modId xmlns:p14="http://schemas.microsoft.com/office/powerpoint/2010/main" val="3159684157"/>
                  </p:ext>
                </p:extLst>
              </p:nvPr>
            </p:nvGraphicFramePr>
            <p:xfrm>
              <a:off x="2572213" y="5607556"/>
              <a:ext cx="1916255" cy="1077893"/>
            </p:xfrm>
            <a:graphic>
              <a:graphicData uri="http://schemas.microsoft.com/office/powerpoint/2016/sectionzoom">
                <psez:sectionZm>
                  <psez:sectionZmObj sectionId="{5AE2CC7A-31E4-44D6-8D4D-B493DE405460}">
                    <psez:zmPr id="{A0753BE4-0E7F-4A30-9305-8057CEC93E70}" transitionDur="1000">
                      <p166:blipFill xmlns:p166="http://schemas.microsoft.com/office/powerpoint/2016/6/main">
                        <a:blip r:embed="rId8"/>
                        <a:stretch>
                          <a:fillRect/>
                        </a:stretch>
                      </p166:blipFill>
                      <p166:spPr xmlns:p166="http://schemas.microsoft.com/office/powerpoint/2016/6/main">
                        <a:xfrm>
                          <a:off x="0" y="0"/>
                          <a:ext cx="1916255" cy="1077893"/>
                        </a:xfrm>
                        <a:prstGeom prst="rect">
                          <a:avLst/>
                        </a:prstGeom>
                        <a:ln>
                          <a:noFill/>
                        </a:ln>
                        <a:effectLst>
                          <a:softEdge rad="112500"/>
                        </a:effectLst>
                      </p166:spPr>
                    </psez:zmPr>
                  </psez:sectionZmObj>
                </psez:sectionZm>
              </a:graphicData>
            </a:graphic>
          </p:graphicFrame>
        </mc:Choice>
        <mc:Fallback xmlns="">
          <p:pic>
            <p:nvPicPr>
              <p:cNvPr id="53" name="Section Zoom 52">
                <a:hlinkClick r:id="rId24" action="ppaction://hlinksldjump"/>
                <a:extLst>
                  <a:ext uri="{FF2B5EF4-FFF2-40B4-BE49-F238E27FC236}">
                    <a16:creationId xmlns:a16="http://schemas.microsoft.com/office/drawing/2014/main" id="{7827EA59-4E3B-F3EF-ADDC-3F626CC6C211}"/>
                  </a:ext>
                </a:extLst>
              </p:cNvPr>
              <p:cNvPicPr>
                <a:picLocks noGrp="1" noRot="1" noChangeAspect="1" noMove="1" noResize="1" noEditPoints="1" noAdjustHandles="1" noChangeArrowheads="1" noChangeShapeType="1"/>
              </p:cNvPicPr>
              <p:nvPr/>
            </p:nvPicPr>
            <p:blipFill>
              <a:blip r:embed="rId25"/>
              <a:stretch>
                <a:fillRect/>
              </a:stretch>
            </p:blipFill>
            <p:spPr>
              <a:xfrm>
                <a:off x="2572213" y="5607556"/>
                <a:ext cx="1916255" cy="1077893"/>
              </a:xfrm>
              <a:prstGeom prst="rect">
                <a:avLst/>
              </a:prstGeom>
              <a:ln>
                <a:noFill/>
              </a:ln>
              <a:effectLst>
                <a:softEdge rad="112500"/>
              </a:effectLst>
            </p:spPr>
          </p:pic>
        </mc:Fallback>
      </mc:AlternateContent>
      <mc:AlternateContent xmlns:mc="http://schemas.openxmlformats.org/markup-compatibility/2006" xmlns:psez="http://schemas.microsoft.com/office/powerpoint/2016/sectionzoom">
        <mc:Choice Requires="psez">
          <p:graphicFrame>
            <p:nvGraphicFramePr>
              <p:cNvPr id="55" name="Section Zoom 54">
                <a:extLst>
                  <a:ext uri="{FF2B5EF4-FFF2-40B4-BE49-F238E27FC236}">
                    <a16:creationId xmlns:a16="http://schemas.microsoft.com/office/drawing/2014/main" id="{00536D39-16F3-53A4-FA24-0C0A95D9040D}"/>
                  </a:ext>
                </a:extLst>
              </p:cNvPr>
              <p:cNvGraphicFramePr>
                <a:graphicFrameLocks noChangeAspect="1"/>
              </p:cNvGraphicFramePr>
              <p:nvPr>
                <p:extLst>
                  <p:ext uri="{D42A27DB-BD31-4B8C-83A1-F6EECF244321}">
                    <p14:modId xmlns:p14="http://schemas.microsoft.com/office/powerpoint/2010/main" val="1675002169"/>
                  </p:ext>
                </p:extLst>
              </p:nvPr>
            </p:nvGraphicFramePr>
            <p:xfrm>
              <a:off x="6703061" y="5565270"/>
              <a:ext cx="2059205" cy="1158303"/>
            </p:xfrm>
            <a:graphic>
              <a:graphicData uri="http://schemas.microsoft.com/office/powerpoint/2016/sectionzoom">
                <psez:sectionZm>
                  <psez:sectionZmObj sectionId="{8FFA7FEB-2DBE-434B-A1BA-C88D9475BCE4}">
                    <psez:zmPr id="{EA065540-C218-4C44-9295-7DA4A16A31CC}" transitionDur="1000">
                      <p166:blipFill xmlns:p166="http://schemas.microsoft.com/office/powerpoint/2016/6/main">
                        <a:blip r:embed="rId8"/>
                        <a:stretch>
                          <a:fillRect/>
                        </a:stretch>
                      </p166:blipFill>
                      <p166:spPr xmlns:p166="http://schemas.microsoft.com/office/powerpoint/2016/6/main">
                        <a:xfrm>
                          <a:off x="0" y="0"/>
                          <a:ext cx="2059205" cy="1158303"/>
                        </a:xfrm>
                        <a:prstGeom prst="rect">
                          <a:avLst/>
                        </a:prstGeom>
                        <a:ln>
                          <a:noFill/>
                        </a:ln>
                        <a:effectLst>
                          <a:softEdge rad="112500"/>
                        </a:effectLst>
                      </p166:spPr>
                    </psez:zmPr>
                  </psez:sectionZmObj>
                </psez:sectionZm>
              </a:graphicData>
            </a:graphic>
          </p:graphicFrame>
        </mc:Choice>
        <mc:Fallback xmlns="">
          <p:pic>
            <p:nvPicPr>
              <p:cNvPr id="55" name="Section Zoom 54">
                <a:hlinkClick r:id="rId27" action="ppaction://hlinksldjump"/>
                <a:extLst>
                  <a:ext uri="{FF2B5EF4-FFF2-40B4-BE49-F238E27FC236}">
                    <a16:creationId xmlns:a16="http://schemas.microsoft.com/office/drawing/2014/main" id="{00536D39-16F3-53A4-FA24-0C0A95D9040D}"/>
                  </a:ext>
                </a:extLst>
              </p:cNvPr>
              <p:cNvPicPr>
                <a:picLocks noGrp="1" noRot="1" noChangeAspect="1" noMove="1" noResize="1" noEditPoints="1" noAdjustHandles="1" noChangeArrowheads="1" noChangeShapeType="1"/>
              </p:cNvPicPr>
              <p:nvPr/>
            </p:nvPicPr>
            <p:blipFill>
              <a:blip r:embed="rId28"/>
              <a:stretch>
                <a:fillRect/>
              </a:stretch>
            </p:blipFill>
            <p:spPr>
              <a:xfrm>
                <a:off x="6703061" y="5565270"/>
                <a:ext cx="2059205" cy="1158303"/>
              </a:xfrm>
              <a:prstGeom prst="rect">
                <a:avLst/>
              </a:prstGeom>
              <a:ln>
                <a:noFill/>
              </a:ln>
              <a:effectLst>
                <a:softEdge rad="112500"/>
              </a:effectLst>
            </p:spPr>
          </p:pic>
        </mc:Fallback>
      </mc:AlternateContent>
      <p:sp>
        <p:nvSpPr>
          <p:cNvPr id="56" name="Rectangle 55">
            <a:extLst>
              <a:ext uri="{FF2B5EF4-FFF2-40B4-BE49-F238E27FC236}">
                <a16:creationId xmlns:a16="http://schemas.microsoft.com/office/drawing/2014/main" id="{EFB65ED2-83B4-8A72-9989-C865CE433F59}"/>
              </a:ext>
            </a:extLst>
          </p:cNvPr>
          <p:cNvSpPr/>
          <p:nvPr/>
        </p:nvSpPr>
        <p:spPr>
          <a:xfrm>
            <a:off x="3525394" y="2595552"/>
            <a:ext cx="4349269" cy="923330"/>
          </a:xfrm>
          <a:prstGeom prst="rect">
            <a:avLst/>
          </a:prstGeom>
          <a:noFill/>
        </p:spPr>
        <p:txBody>
          <a:bodyPr wrap="none" lIns="91440" tIns="45720" rIns="91440" bIns="45720">
            <a:spAutoFit/>
          </a:bodyPr>
          <a:lstStyle/>
          <a:p>
            <a:pPr algn="ctr"/>
            <a:r>
              <a:rPr lang="en-US" sz="5400" b="1" cap="none" spc="0" dirty="0">
                <a:ln w="22225">
                  <a:noFill/>
                  <a:prstDash val="solid"/>
                </a:ln>
                <a:solidFill>
                  <a:schemeClr val="accent1">
                    <a:lumMod val="40000"/>
                    <a:lumOff val="60000"/>
                  </a:schemeClr>
                </a:solidFill>
                <a:effectLst/>
              </a:rPr>
              <a:t>CONTENTS</a:t>
            </a:r>
          </a:p>
        </p:txBody>
      </p:sp>
    </p:spTree>
    <p:extLst>
      <p:ext uri="{BB962C8B-B14F-4D97-AF65-F5344CB8AC3E}">
        <p14:creationId xmlns:p14="http://schemas.microsoft.com/office/powerpoint/2010/main" val="2728561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1166842"/>
            <a:ext cx="11457337" cy="4524315"/>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POINTS </a:t>
            </a:r>
          </a:p>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&amp; </a:t>
            </a:r>
          </a:p>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RIGHTS</a:t>
            </a:r>
          </a:p>
        </p:txBody>
      </p:sp>
    </p:spTree>
    <p:extLst>
      <p:ext uri="{BB962C8B-B14F-4D97-AF65-F5344CB8AC3E}">
        <p14:creationId xmlns:p14="http://schemas.microsoft.com/office/powerpoint/2010/main" val="262404069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41090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ACBE-0A9D-F57B-D60F-CC6FD5ACF532}"/>
              </a:ext>
            </a:extLst>
          </p:cNvPr>
          <p:cNvSpPr>
            <a:spLocks noGrp="1"/>
          </p:cNvSpPr>
          <p:nvPr>
            <p:ph type="title"/>
          </p:nvPr>
        </p:nvSpPr>
        <p:spPr/>
        <p:txBody>
          <a:bodyPr/>
          <a:lstStyle/>
          <a:p>
            <a:pPr algn="ctr"/>
            <a:r>
              <a:rPr lang="en-IN" dirty="0"/>
              <a:t>C. 	Suspension of the Debate</a:t>
            </a:r>
          </a:p>
        </p:txBody>
      </p:sp>
      <p:sp>
        <p:nvSpPr>
          <p:cNvPr id="3" name="Content Placeholder 2">
            <a:extLst>
              <a:ext uri="{FF2B5EF4-FFF2-40B4-BE49-F238E27FC236}">
                <a16:creationId xmlns:a16="http://schemas.microsoft.com/office/drawing/2014/main" id="{54EAA54D-F545-540A-82FD-1091B28BCF0E}"/>
              </a:ext>
            </a:extLst>
          </p:cNvPr>
          <p:cNvSpPr>
            <a:spLocks noGrp="1"/>
          </p:cNvSpPr>
          <p:nvPr>
            <p:ph idx="1"/>
          </p:nvPr>
        </p:nvSpPr>
        <p:spPr/>
        <p:txBody>
          <a:bodyPr/>
          <a:lstStyle/>
          <a:p>
            <a:r>
              <a:rPr lang="en-IN" dirty="0"/>
              <a:t>Similarly to raising a motion for the house to move into formal/informal debate procedures, a delegate is required to raise a motion, informing the EB that the committee has been temporarily/permanently suspended.</a:t>
            </a:r>
          </a:p>
          <a:p>
            <a:r>
              <a:rPr lang="en-IN" dirty="0"/>
              <a:t>After this motion is passed, all committee meetings comes to an end and therefore marks the end of the conference. </a:t>
            </a:r>
          </a:p>
          <a:p>
            <a:r>
              <a:rPr lang="en-IN" dirty="0"/>
              <a:t>This motion is to be raised when delegates want to move out for lunch or at the end of each session. Not at the end of the last session</a:t>
            </a:r>
          </a:p>
        </p:txBody>
      </p:sp>
    </p:spTree>
    <p:extLst>
      <p:ext uri="{BB962C8B-B14F-4D97-AF65-F5344CB8AC3E}">
        <p14:creationId xmlns:p14="http://schemas.microsoft.com/office/powerpoint/2010/main" val="4239408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1166842"/>
            <a:ext cx="11457337" cy="4524315"/>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POINTS </a:t>
            </a:r>
          </a:p>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&amp; </a:t>
            </a:r>
          </a:p>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RIGHTS</a:t>
            </a:r>
          </a:p>
        </p:txBody>
      </p:sp>
    </p:spTree>
    <p:extLst>
      <p:ext uri="{BB962C8B-B14F-4D97-AF65-F5344CB8AC3E}">
        <p14:creationId xmlns:p14="http://schemas.microsoft.com/office/powerpoint/2010/main" val="262404069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CFF1B-D126-627E-4456-C7E07A7B4DE8}"/>
              </a:ext>
            </a:extLst>
          </p:cNvPr>
          <p:cNvSpPr txBox="1"/>
          <p:nvPr/>
        </p:nvSpPr>
        <p:spPr>
          <a:xfrm>
            <a:off x="3352800" y="1828800"/>
            <a:ext cx="4916129" cy="369332"/>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399907083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2644170"/>
            <a:ext cx="11457337"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YIELDS</a:t>
            </a:r>
          </a:p>
        </p:txBody>
      </p:sp>
    </p:spTree>
    <p:extLst>
      <p:ext uri="{BB962C8B-B14F-4D97-AF65-F5344CB8AC3E}">
        <p14:creationId xmlns:p14="http://schemas.microsoft.com/office/powerpoint/2010/main" val="5696395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773E-292C-1CFB-926D-37678F378BA0}"/>
              </a:ext>
            </a:extLst>
          </p:cNvPr>
          <p:cNvSpPr>
            <a:spLocks noGrp="1"/>
          </p:cNvSpPr>
          <p:nvPr>
            <p:ph type="title" idx="4294967295"/>
          </p:nvPr>
        </p:nvSpPr>
        <p:spPr>
          <a:xfrm>
            <a:off x="0" y="2768600"/>
            <a:ext cx="8596313" cy="1320800"/>
          </a:xfrm>
        </p:spPr>
        <p:txBody>
          <a:bodyPr>
            <a:normAutofit/>
          </a:bodyPr>
          <a:lstStyle/>
          <a:p>
            <a:pPr algn="ctr"/>
            <a:r>
              <a:rPr lang="en-IN" sz="4400" b="1" dirty="0"/>
              <a:t>POINTS &amp; RIGHTS</a:t>
            </a:r>
          </a:p>
        </p:txBody>
      </p:sp>
    </p:spTree>
    <p:extLst>
      <p:ext uri="{BB962C8B-B14F-4D97-AF65-F5344CB8AC3E}">
        <p14:creationId xmlns:p14="http://schemas.microsoft.com/office/powerpoint/2010/main" val="3799587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D263-B375-3B6E-AF8F-D87E3F70041F}"/>
              </a:ext>
            </a:extLst>
          </p:cNvPr>
          <p:cNvSpPr>
            <a:spLocks noGrp="1"/>
          </p:cNvSpPr>
          <p:nvPr>
            <p:ph type="title" idx="4294967295"/>
          </p:nvPr>
        </p:nvSpPr>
        <p:spPr>
          <a:xfrm>
            <a:off x="1295400" y="675958"/>
            <a:ext cx="9601200" cy="1304925"/>
          </a:xfrm>
        </p:spPr>
        <p:txBody>
          <a:bodyPr/>
          <a:lstStyle/>
          <a:p>
            <a:r>
              <a:rPr lang="en-IN" dirty="0"/>
              <a:t>Types of points &amp; rights and their usage</a:t>
            </a:r>
          </a:p>
        </p:txBody>
      </p:sp>
      <p:sp>
        <p:nvSpPr>
          <p:cNvPr id="3" name="Content Placeholder 2">
            <a:extLst>
              <a:ext uri="{FF2B5EF4-FFF2-40B4-BE49-F238E27FC236}">
                <a16:creationId xmlns:a16="http://schemas.microsoft.com/office/drawing/2014/main" id="{9D2A9D88-5E83-BD44-451D-59A9030E50C7}"/>
              </a:ext>
            </a:extLst>
          </p:cNvPr>
          <p:cNvSpPr>
            <a:spLocks noGrp="1"/>
          </p:cNvSpPr>
          <p:nvPr>
            <p:ph idx="4294967295"/>
          </p:nvPr>
        </p:nvSpPr>
        <p:spPr>
          <a:xfrm>
            <a:off x="1481931" y="1980883"/>
            <a:ext cx="9228138" cy="4802187"/>
          </a:xfrm>
        </p:spPr>
        <p:txBody>
          <a:bodyPr>
            <a:normAutofit/>
          </a:bodyPr>
          <a:lstStyle/>
          <a:p>
            <a:pPr>
              <a:buFont typeface="+mj-lt"/>
              <a:buAutoNum type="arabicPeriod"/>
            </a:pPr>
            <a:r>
              <a:rPr lang="en-IN" dirty="0"/>
              <a:t>Point of Order - Raised when there is a fault of ROP by the EB. Also used for factual inaccuracies. </a:t>
            </a:r>
          </a:p>
          <a:p>
            <a:pPr>
              <a:buFont typeface="+mj-lt"/>
              <a:buAutoNum type="arabicPeriod"/>
            </a:pPr>
            <a:r>
              <a:rPr lang="en-US" dirty="0">
                <a:solidFill>
                  <a:schemeClr val="tx1">
                    <a:lumMod val="95000"/>
                    <a:lumOff val="5000"/>
                  </a:schemeClr>
                </a:solidFill>
              </a:rPr>
              <a:t>Point of Information – Raised to ask questions to a delegate or the EB</a:t>
            </a:r>
          </a:p>
          <a:p>
            <a:pPr>
              <a:buFont typeface="+mj-lt"/>
              <a:buAutoNum type="arabicPeriod"/>
            </a:pPr>
            <a:r>
              <a:rPr lang="en-US" dirty="0">
                <a:solidFill>
                  <a:schemeClr val="tx1">
                    <a:lumMod val="95000"/>
                    <a:lumOff val="5000"/>
                  </a:schemeClr>
                </a:solidFill>
              </a:rPr>
              <a:t>Point of Personal Privilege –Raised when you want to Go out of the committee during its proceedings. </a:t>
            </a:r>
          </a:p>
          <a:p>
            <a:pPr>
              <a:buFont typeface="+mj-lt"/>
              <a:buAutoNum type="arabicPeriod"/>
            </a:pPr>
            <a:r>
              <a:rPr lang="en-IN" dirty="0">
                <a:solidFill>
                  <a:schemeClr val="tx1">
                    <a:lumMod val="95000"/>
                    <a:lumOff val="5000"/>
                  </a:schemeClr>
                </a:solidFill>
              </a:rPr>
              <a:t>Point of Parliamentary Enquiry – Raised to ask the EB about the agenda, </a:t>
            </a:r>
            <a:r>
              <a:rPr lang="en-IN" dirty="0" err="1">
                <a:solidFill>
                  <a:schemeClr val="tx1">
                    <a:lumMod val="95000"/>
                    <a:lumOff val="5000"/>
                  </a:schemeClr>
                </a:solidFill>
              </a:rPr>
              <a:t>no.of</a:t>
            </a:r>
            <a:r>
              <a:rPr lang="en-IN" dirty="0">
                <a:solidFill>
                  <a:schemeClr val="tx1">
                    <a:lumMod val="95000"/>
                    <a:lumOff val="5000"/>
                  </a:schemeClr>
                </a:solidFill>
              </a:rPr>
              <a:t> speakers left, when is your turn to speak, etc</a:t>
            </a:r>
          </a:p>
          <a:p>
            <a:pPr>
              <a:buFont typeface="+mj-lt"/>
              <a:buAutoNum type="arabicPeriod"/>
            </a:pPr>
            <a:r>
              <a:rPr lang="en-IN" dirty="0">
                <a:solidFill>
                  <a:schemeClr val="tx1">
                    <a:lumMod val="95000"/>
                    <a:lumOff val="5000"/>
                  </a:schemeClr>
                </a:solidFill>
              </a:rPr>
              <a:t>Right to Reply – raised if the nation’s (portfolio) integrity is attacked</a:t>
            </a:r>
          </a:p>
          <a:p>
            <a:pPr marL="0" indent="0">
              <a:buNone/>
            </a:pPr>
            <a:r>
              <a:rPr lang="en-IN" sz="1700" i="1" dirty="0">
                <a:solidFill>
                  <a:schemeClr val="tx1">
                    <a:lumMod val="95000"/>
                    <a:lumOff val="5000"/>
                  </a:schemeClr>
                </a:solidFill>
              </a:rPr>
              <a:t>NOTE:  The Point of Personal Privilege is the ONLY point that can interrupt a speaker</a:t>
            </a:r>
          </a:p>
        </p:txBody>
      </p:sp>
    </p:spTree>
    <p:extLst>
      <p:ext uri="{BB962C8B-B14F-4D97-AF65-F5344CB8AC3E}">
        <p14:creationId xmlns:p14="http://schemas.microsoft.com/office/powerpoint/2010/main" val="382612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2644170"/>
            <a:ext cx="11457337"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YIELDS</a:t>
            </a:r>
          </a:p>
        </p:txBody>
      </p:sp>
    </p:spTree>
    <p:extLst>
      <p:ext uri="{BB962C8B-B14F-4D97-AF65-F5344CB8AC3E}">
        <p14:creationId xmlns:p14="http://schemas.microsoft.com/office/powerpoint/2010/main" val="5696395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CFF1B-D126-627E-4456-C7E07A7B4DE8}"/>
              </a:ext>
            </a:extLst>
          </p:cNvPr>
          <p:cNvSpPr txBox="1"/>
          <p:nvPr/>
        </p:nvSpPr>
        <p:spPr>
          <a:xfrm>
            <a:off x="3352800" y="1828800"/>
            <a:ext cx="4916129" cy="369332"/>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1162393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2644170"/>
            <a:ext cx="11457337"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PAPERWORK</a:t>
            </a:r>
          </a:p>
        </p:txBody>
      </p:sp>
    </p:spTree>
    <p:extLst>
      <p:ext uri="{BB962C8B-B14F-4D97-AF65-F5344CB8AC3E}">
        <p14:creationId xmlns:p14="http://schemas.microsoft.com/office/powerpoint/2010/main" val="15831844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CFF1B-D126-627E-4456-C7E07A7B4DE8}"/>
              </a:ext>
            </a:extLst>
          </p:cNvPr>
          <p:cNvSpPr txBox="1"/>
          <p:nvPr/>
        </p:nvSpPr>
        <p:spPr>
          <a:xfrm>
            <a:off x="3352800" y="1828800"/>
            <a:ext cx="4916129" cy="369332"/>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202857064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773E-292C-1CFB-926D-37678F378BA0}"/>
              </a:ext>
            </a:extLst>
          </p:cNvPr>
          <p:cNvSpPr>
            <a:spLocks noGrp="1"/>
          </p:cNvSpPr>
          <p:nvPr>
            <p:ph type="title" idx="4294967295"/>
          </p:nvPr>
        </p:nvSpPr>
        <p:spPr>
          <a:xfrm>
            <a:off x="0" y="2768600"/>
            <a:ext cx="8596313" cy="1320800"/>
          </a:xfrm>
        </p:spPr>
        <p:txBody>
          <a:bodyPr>
            <a:normAutofit/>
          </a:bodyPr>
          <a:lstStyle/>
          <a:p>
            <a:pPr algn="ctr"/>
            <a:r>
              <a:rPr lang="en-IN" sz="4400" b="1" dirty="0"/>
              <a:t>YIELDS </a:t>
            </a:r>
          </a:p>
        </p:txBody>
      </p:sp>
    </p:spTree>
    <p:extLst>
      <p:ext uri="{BB962C8B-B14F-4D97-AF65-F5344CB8AC3E}">
        <p14:creationId xmlns:p14="http://schemas.microsoft.com/office/powerpoint/2010/main" val="1710170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4DAE-D1EB-2DCF-ED19-46D2515A000F}"/>
              </a:ext>
            </a:extLst>
          </p:cNvPr>
          <p:cNvSpPr>
            <a:spLocks noGrp="1"/>
          </p:cNvSpPr>
          <p:nvPr>
            <p:ph type="title"/>
          </p:nvPr>
        </p:nvSpPr>
        <p:spPr/>
        <p:txBody>
          <a:bodyPr/>
          <a:lstStyle/>
          <a:p>
            <a:r>
              <a:rPr lang="en-IN" dirty="0"/>
              <a:t>Types of yields and their usage </a:t>
            </a:r>
          </a:p>
        </p:txBody>
      </p:sp>
      <p:sp>
        <p:nvSpPr>
          <p:cNvPr id="3" name="Content Placeholder 2">
            <a:extLst>
              <a:ext uri="{FF2B5EF4-FFF2-40B4-BE49-F238E27FC236}">
                <a16:creationId xmlns:a16="http://schemas.microsoft.com/office/drawing/2014/main" id="{C1EC8B32-668F-938D-D408-19B27FD433DD}"/>
              </a:ext>
            </a:extLst>
          </p:cNvPr>
          <p:cNvSpPr>
            <a:spLocks noGrp="1"/>
          </p:cNvSpPr>
          <p:nvPr>
            <p:ph idx="1"/>
          </p:nvPr>
        </p:nvSpPr>
        <p:spPr>
          <a:xfrm>
            <a:off x="996156" y="2580640"/>
            <a:ext cx="10199687" cy="3777622"/>
          </a:xfrm>
        </p:spPr>
        <p:txBody>
          <a:bodyPr/>
          <a:lstStyle/>
          <a:p>
            <a:r>
              <a:rPr lang="en-IN" dirty="0"/>
              <a:t>Yielding to Executive Board – yields remaining time to the EB and the EB 										decides what to be done with the remaining time</a:t>
            </a:r>
          </a:p>
          <a:p>
            <a:r>
              <a:rPr lang="en-IN" dirty="0"/>
              <a:t>Yielding to Another Delegate – yields remaining time to another delegate</a:t>
            </a:r>
          </a:p>
          <a:p>
            <a:r>
              <a:rPr lang="en-IN" dirty="0"/>
              <a:t>Yielding to Questions </a:t>
            </a:r>
            <a:r>
              <a:rPr lang="en-IN" i="1" dirty="0"/>
              <a:t>(Point of Information) – </a:t>
            </a:r>
            <a:r>
              <a:rPr lang="en-IN" dirty="0"/>
              <a:t>yielding this indicates you’re open to 										      	    questions asked</a:t>
            </a:r>
          </a:p>
        </p:txBody>
      </p:sp>
    </p:spTree>
    <p:extLst>
      <p:ext uri="{BB962C8B-B14F-4D97-AF65-F5344CB8AC3E}">
        <p14:creationId xmlns:p14="http://schemas.microsoft.com/office/powerpoint/2010/main" val="31241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2644170"/>
            <a:ext cx="11457337"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PAPERWORK</a:t>
            </a:r>
          </a:p>
        </p:txBody>
      </p:sp>
    </p:spTree>
    <p:extLst>
      <p:ext uri="{BB962C8B-B14F-4D97-AF65-F5344CB8AC3E}">
        <p14:creationId xmlns:p14="http://schemas.microsoft.com/office/powerpoint/2010/main" val="15831844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CFF1B-D126-627E-4456-C7E07A7B4DE8}"/>
              </a:ext>
            </a:extLst>
          </p:cNvPr>
          <p:cNvSpPr txBox="1"/>
          <p:nvPr/>
        </p:nvSpPr>
        <p:spPr>
          <a:xfrm>
            <a:off x="3352800" y="1828800"/>
            <a:ext cx="4916129" cy="369332"/>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18060640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773E-292C-1CFB-926D-37678F378BA0}"/>
              </a:ext>
            </a:extLst>
          </p:cNvPr>
          <p:cNvSpPr>
            <a:spLocks noGrp="1"/>
          </p:cNvSpPr>
          <p:nvPr>
            <p:ph type="title" idx="4294967295"/>
          </p:nvPr>
        </p:nvSpPr>
        <p:spPr>
          <a:xfrm>
            <a:off x="0" y="2544763"/>
            <a:ext cx="8597900" cy="1320800"/>
          </a:xfrm>
        </p:spPr>
        <p:txBody>
          <a:bodyPr>
            <a:normAutofit/>
          </a:bodyPr>
          <a:lstStyle/>
          <a:p>
            <a:pPr algn="ctr"/>
            <a:r>
              <a:rPr lang="en-IN" sz="4400" b="1" dirty="0"/>
              <a:t>PAPERWORK </a:t>
            </a:r>
          </a:p>
        </p:txBody>
      </p:sp>
    </p:spTree>
    <p:extLst>
      <p:ext uri="{BB962C8B-B14F-4D97-AF65-F5344CB8AC3E}">
        <p14:creationId xmlns:p14="http://schemas.microsoft.com/office/powerpoint/2010/main" val="1915902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2893010" y="2644170"/>
            <a:ext cx="6405980"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BRIEFING</a:t>
            </a:r>
          </a:p>
        </p:txBody>
      </p:sp>
    </p:spTree>
    <p:extLst>
      <p:ext uri="{BB962C8B-B14F-4D97-AF65-F5344CB8AC3E}">
        <p14:creationId xmlns:p14="http://schemas.microsoft.com/office/powerpoint/2010/main" val="286146997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B9F0-5575-666B-515F-DDA8327B1016}"/>
              </a:ext>
            </a:extLst>
          </p:cNvPr>
          <p:cNvSpPr>
            <a:spLocks noGrp="1"/>
          </p:cNvSpPr>
          <p:nvPr>
            <p:ph type="title"/>
          </p:nvPr>
        </p:nvSpPr>
        <p:spPr/>
        <p:txBody>
          <a:bodyPr/>
          <a:lstStyle/>
          <a:p>
            <a:pPr algn="ctr"/>
            <a:r>
              <a:rPr lang="en-IN" dirty="0"/>
              <a:t>A. 	WORKING PAPER</a:t>
            </a:r>
          </a:p>
        </p:txBody>
      </p:sp>
      <p:sp>
        <p:nvSpPr>
          <p:cNvPr id="3" name="Content Placeholder 2">
            <a:extLst>
              <a:ext uri="{FF2B5EF4-FFF2-40B4-BE49-F238E27FC236}">
                <a16:creationId xmlns:a16="http://schemas.microsoft.com/office/drawing/2014/main" id="{62C4C7E8-195A-B832-A3B9-F76E78C551CB}"/>
              </a:ext>
            </a:extLst>
          </p:cNvPr>
          <p:cNvSpPr>
            <a:spLocks noGrp="1"/>
          </p:cNvSpPr>
          <p:nvPr>
            <p:ph idx="1"/>
          </p:nvPr>
        </p:nvSpPr>
        <p:spPr/>
        <p:txBody>
          <a:bodyPr>
            <a:normAutofit lnSpcReduction="10000"/>
          </a:bodyPr>
          <a:lstStyle/>
          <a:p>
            <a:r>
              <a:rPr lang="en-IN" dirty="0"/>
              <a:t>Written at the end of every </a:t>
            </a:r>
            <a:r>
              <a:rPr lang="en-IN" dirty="0" err="1"/>
              <a:t>Mod.Caus</a:t>
            </a:r>
            <a:r>
              <a:rPr lang="en-IN" dirty="0"/>
              <a:t>. , it is a set of solutions that have been concluded with unanimously amongst the lobby.</a:t>
            </a:r>
            <a:br>
              <a:rPr lang="en-IN" dirty="0"/>
            </a:br>
            <a:r>
              <a:rPr lang="en-IN" dirty="0"/>
              <a:t>		This should be written during the Un-Mod. Caus. Sessions. </a:t>
            </a:r>
          </a:p>
          <a:p>
            <a:r>
              <a:rPr lang="en-IN" dirty="0"/>
              <a:t>The working paper has no particular format. Although it should be noted that it should not be extremely informal. It may be semi-formal. </a:t>
            </a:r>
          </a:p>
          <a:p>
            <a:r>
              <a:rPr lang="en-IN" dirty="0"/>
              <a:t>The idea behind the working paper is to discuss solutions amongst your allies in written format</a:t>
            </a:r>
          </a:p>
          <a:p>
            <a:r>
              <a:rPr lang="en-IN" dirty="0"/>
              <a:t>It is a predecessor of the Draft Resolution</a:t>
            </a:r>
          </a:p>
        </p:txBody>
      </p:sp>
    </p:spTree>
    <p:extLst>
      <p:ext uri="{BB962C8B-B14F-4D97-AF65-F5344CB8AC3E}">
        <p14:creationId xmlns:p14="http://schemas.microsoft.com/office/powerpoint/2010/main" val="122946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4A4E-96D9-D821-B16F-C0535B6C994A}"/>
              </a:ext>
            </a:extLst>
          </p:cNvPr>
          <p:cNvSpPr>
            <a:spLocks noGrp="1"/>
          </p:cNvSpPr>
          <p:nvPr>
            <p:ph type="title" idx="4294967295"/>
          </p:nvPr>
        </p:nvSpPr>
        <p:spPr>
          <a:xfrm>
            <a:off x="1295400" y="627063"/>
            <a:ext cx="9601200" cy="1303337"/>
          </a:xfrm>
        </p:spPr>
        <p:txBody>
          <a:bodyPr/>
          <a:lstStyle/>
          <a:p>
            <a:pPr algn="ctr"/>
            <a:r>
              <a:rPr lang="en-IN" dirty="0"/>
              <a:t>B. 		DRAFT RESOLUTION</a:t>
            </a:r>
          </a:p>
        </p:txBody>
      </p:sp>
      <p:sp>
        <p:nvSpPr>
          <p:cNvPr id="3" name="Content Placeholder 2">
            <a:extLst>
              <a:ext uri="{FF2B5EF4-FFF2-40B4-BE49-F238E27FC236}">
                <a16:creationId xmlns:a16="http://schemas.microsoft.com/office/drawing/2014/main" id="{A9787E5C-FDA7-36A4-892E-B8648FD416EE}"/>
              </a:ext>
            </a:extLst>
          </p:cNvPr>
          <p:cNvSpPr>
            <a:spLocks noGrp="1"/>
          </p:cNvSpPr>
          <p:nvPr>
            <p:ph idx="4294967295"/>
          </p:nvPr>
        </p:nvSpPr>
        <p:spPr>
          <a:xfrm>
            <a:off x="1797843" y="1930400"/>
            <a:ext cx="8596313" cy="4111625"/>
          </a:xfrm>
        </p:spPr>
        <p:txBody>
          <a:bodyPr>
            <a:normAutofit fontScale="70000" lnSpcReduction="20000"/>
          </a:bodyPr>
          <a:lstStyle/>
          <a:p>
            <a:r>
              <a:rPr lang="en-IN" dirty="0"/>
              <a:t>It’s essentially a Draft of the Resolution. It becomes a resolution after it has passed the voting of a simple majority</a:t>
            </a:r>
          </a:p>
          <a:p>
            <a:r>
              <a:rPr lang="en-IN" dirty="0"/>
              <a:t>It contains all the issues the committee discussed bout during the entire conference and a solution to it ( could be one or more)</a:t>
            </a:r>
          </a:p>
          <a:p>
            <a:r>
              <a:rPr lang="en-IN" dirty="0"/>
              <a:t>It follows a specific format. (</a:t>
            </a:r>
            <a:r>
              <a:rPr lang="en-IN" i="1" dirty="0"/>
              <a:t>Attached</a:t>
            </a:r>
            <a:r>
              <a:rPr lang="en-IN" dirty="0"/>
              <a:t>) </a:t>
            </a:r>
          </a:p>
          <a:p>
            <a:r>
              <a:rPr lang="en-IN" dirty="0"/>
              <a:t>There could be multiple authors of the Draft Resolution but only one sponsor. And anyone could be the sponsor. If it’s just one delegate drafting the resolution, he/she is the author, </a:t>
            </a:r>
          </a:p>
          <a:p>
            <a:r>
              <a:rPr lang="en-IN" dirty="0"/>
              <a:t>In certain committees the author could draft a resolution for his specific country as well other than drafting one unanimously with his bloc</a:t>
            </a:r>
          </a:p>
          <a:p>
            <a:r>
              <a:rPr lang="en-IN" dirty="0"/>
              <a:t>In your committee, you along with other party members shall draft it together. Although look out for an opportunity to be the sponsor of the draft and/or share/handover the draft resolution to the EB.</a:t>
            </a:r>
          </a:p>
          <a:p>
            <a:r>
              <a:rPr lang="en-IN" dirty="0"/>
              <a:t>Every author needs to sign on the draft resolution.</a:t>
            </a:r>
          </a:p>
          <a:p>
            <a:r>
              <a:rPr lang="en-IN" sz="1800" kern="1200" dirty="0">
                <a:solidFill>
                  <a:srgbClr val="0D0D0D"/>
                </a:solidFill>
                <a:effectLst/>
                <a:latin typeface="Gill Sans MT" panose="020B0502020104020203" pitchFamily="34" charset="0"/>
                <a:ea typeface="+mn-ea"/>
                <a:cs typeface="+mn-cs"/>
              </a:rPr>
              <a:t>That draft resolution needs to be printed or submitted through an email.</a:t>
            </a:r>
            <a:endParaRPr lang="en-IN" sz="1800" dirty="0">
              <a:effectLst/>
            </a:endParaRPr>
          </a:p>
          <a:p>
            <a:endParaRPr lang="en-IN" dirty="0"/>
          </a:p>
        </p:txBody>
      </p:sp>
    </p:spTree>
    <p:extLst>
      <p:ext uri="{BB962C8B-B14F-4D97-AF65-F5344CB8AC3E}">
        <p14:creationId xmlns:p14="http://schemas.microsoft.com/office/powerpoint/2010/main" val="109235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B552E-EF4D-E482-0726-C66C5F9E9D3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4D1C70-650A-4D8D-EA04-8770DD57D207}"/>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4A186686-E72F-E416-ED4A-67BDBA2C5A5E}"/>
              </a:ext>
            </a:extLst>
          </p:cNvPr>
          <p:cNvSpPr/>
          <p:nvPr/>
        </p:nvSpPr>
        <p:spPr>
          <a:xfrm>
            <a:off x="2893010" y="2644170"/>
            <a:ext cx="6405980"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FAQs</a:t>
            </a:r>
          </a:p>
        </p:txBody>
      </p:sp>
    </p:spTree>
    <p:extLst>
      <p:ext uri="{BB962C8B-B14F-4D97-AF65-F5344CB8AC3E}">
        <p14:creationId xmlns:p14="http://schemas.microsoft.com/office/powerpoint/2010/main" val="21441968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813227-0621-95E4-56BD-5E42E2DF3892}"/>
              </a:ext>
            </a:extLst>
          </p:cNvPr>
          <p:cNvSpPr txBox="1"/>
          <p:nvPr/>
        </p:nvSpPr>
        <p:spPr>
          <a:xfrm>
            <a:off x="685798" y="812801"/>
            <a:ext cx="3698240" cy="2862322"/>
          </a:xfrm>
          <a:prstGeom prst="rect">
            <a:avLst/>
          </a:prstGeom>
          <a:noFill/>
        </p:spPr>
        <p:txBody>
          <a:bodyPr wrap="square" rtlCol="0">
            <a:spAutoFit/>
          </a:bodyPr>
          <a:lstStyle/>
          <a:p>
            <a:r>
              <a:rPr lang="en-US" sz="1500" b="1" dirty="0"/>
              <a:t>What if I’m nervous about public speaking?</a:t>
            </a:r>
          </a:p>
          <a:p>
            <a:endParaRPr lang="en-US" sz="1500" b="1" dirty="0"/>
          </a:p>
          <a:p>
            <a:pPr>
              <a:buFont typeface="Arial" panose="020B0604020202020204" pitchFamily="34" charset="0"/>
              <a:buChar char="•"/>
            </a:pPr>
            <a:r>
              <a:rPr lang="en-US" sz="1500" dirty="0"/>
              <a:t>It’s completely normal! Start with prepared speeches and practice speaking in front of a mirror or friends.</a:t>
            </a:r>
          </a:p>
          <a:p>
            <a:pPr>
              <a:buFont typeface="Arial" panose="020B0604020202020204" pitchFamily="34" charset="0"/>
              <a:buChar char="•"/>
            </a:pPr>
            <a:r>
              <a:rPr lang="en-US" sz="1500" dirty="0"/>
              <a:t>Focus on clarity and confidence rather than perfection.</a:t>
            </a:r>
          </a:p>
          <a:p>
            <a:pPr>
              <a:buFont typeface="Arial" panose="020B0604020202020204" pitchFamily="34" charset="0"/>
              <a:buChar char="•"/>
            </a:pPr>
            <a:r>
              <a:rPr lang="en-US" sz="1500" dirty="0"/>
              <a:t>Remember, MUN is a learning experience—everyone is improving!</a:t>
            </a:r>
          </a:p>
          <a:p>
            <a:endParaRPr lang="en-US" sz="1500" dirty="0"/>
          </a:p>
          <a:p>
            <a:endParaRPr lang="en-IN" sz="1500" dirty="0"/>
          </a:p>
        </p:txBody>
      </p:sp>
      <p:sp>
        <p:nvSpPr>
          <p:cNvPr id="7" name="TextBox 6">
            <a:extLst>
              <a:ext uri="{FF2B5EF4-FFF2-40B4-BE49-F238E27FC236}">
                <a16:creationId xmlns:a16="http://schemas.microsoft.com/office/drawing/2014/main" id="{275EC534-C5E1-D0D6-DEC9-0556F26DF588}"/>
              </a:ext>
            </a:extLst>
          </p:cNvPr>
          <p:cNvSpPr txBox="1"/>
          <p:nvPr/>
        </p:nvSpPr>
        <p:spPr>
          <a:xfrm>
            <a:off x="4246880" y="812801"/>
            <a:ext cx="3698240" cy="2631490"/>
          </a:xfrm>
          <a:prstGeom prst="rect">
            <a:avLst/>
          </a:prstGeom>
          <a:noFill/>
        </p:spPr>
        <p:txBody>
          <a:bodyPr wrap="square" rtlCol="0">
            <a:spAutoFit/>
          </a:bodyPr>
          <a:lstStyle/>
          <a:p>
            <a:pPr>
              <a:buNone/>
            </a:pPr>
            <a:r>
              <a:rPr lang="en-US" sz="1500" b="1" dirty="0"/>
              <a:t>Can I participate even if I don’t know much about politics?</a:t>
            </a:r>
          </a:p>
          <a:p>
            <a:pPr>
              <a:buNone/>
            </a:pPr>
            <a:endParaRPr lang="en-US" sz="1500" b="1" dirty="0"/>
          </a:p>
          <a:p>
            <a:pPr>
              <a:buFont typeface="Arial" panose="020B0604020202020204" pitchFamily="34" charset="0"/>
              <a:buChar char="•"/>
            </a:pPr>
            <a:r>
              <a:rPr lang="en-US" sz="1500" dirty="0"/>
              <a:t>Absolutely! MUN is designed to </a:t>
            </a:r>
            <a:r>
              <a:rPr lang="en-US" sz="1500" b="1" dirty="0"/>
              <a:t>teach you</a:t>
            </a:r>
            <a:r>
              <a:rPr lang="en-US" sz="1500" dirty="0"/>
              <a:t> international relations and diplomacy.</a:t>
            </a:r>
          </a:p>
          <a:p>
            <a:pPr>
              <a:buFont typeface="Arial" panose="020B0604020202020204" pitchFamily="34" charset="0"/>
              <a:buChar char="•"/>
            </a:pPr>
            <a:r>
              <a:rPr lang="en-US" sz="1500" dirty="0"/>
              <a:t>You’ll learn through research, discussions, and experience.</a:t>
            </a:r>
          </a:p>
          <a:p>
            <a:pPr>
              <a:buFont typeface="Arial" panose="020B0604020202020204" pitchFamily="34" charset="0"/>
              <a:buChar char="•"/>
            </a:pPr>
            <a:r>
              <a:rPr lang="en-US" sz="1500" dirty="0"/>
              <a:t>Focus on understanding </a:t>
            </a:r>
            <a:r>
              <a:rPr lang="en-US" sz="1500" b="1" dirty="0"/>
              <a:t>your assigned country’s</a:t>
            </a:r>
            <a:r>
              <a:rPr lang="en-US" sz="1500" dirty="0"/>
              <a:t> perspective rather than knowing everything about world politics.</a:t>
            </a:r>
          </a:p>
          <a:p>
            <a:endParaRPr lang="en-IN" sz="1500" dirty="0"/>
          </a:p>
        </p:txBody>
      </p:sp>
      <p:sp>
        <p:nvSpPr>
          <p:cNvPr id="8" name="TextBox 7">
            <a:extLst>
              <a:ext uri="{FF2B5EF4-FFF2-40B4-BE49-F238E27FC236}">
                <a16:creationId xmlns:a16="http://schemas.microsoft.com/office/drawing/2014/main" id="{F36559E9-CB3D-8D8A-714A-4AF2BE320455}"/>
              </a:ext>
            </a:extLst>
          </p:cNvPr>
          <p:cNvSpPr txBox="1"/>
          <p:nvPr/>
        </p:nvSpPr>
        <p:spPr>
          <a:xfrm>
            <a:off x="685798" y="3449371"/>
            <a:ext cx="3698240" cy="2169825"/>
          </a:xfrm>
          <a:prstGeom prst="rect">
            <a:avLst/>
          </a:prstGeom>
          <a:noFill/>
        </p:spPr>
        <p:txBody>
          <a:bodyPr wrap="square" rtlCol="0">
            <a:spAutoFit/>
          </a:bodyPr>
          <a:lstStyle/>
          <a:p>
            <a:r>
              <a:rPr lang="en-US" sz="1500" b="1" dirty="0"/>
              <a:t>How do I network and make allies in MUN?</a:t>
            </a:r>
          </a:p>
          <a:p>
            <a:endParaRPr lang="en-US" sz="1500" b="1" dirty="0"/>
          </a:p>
          <a:p>
            <a:pPr marL="285750" indent="-285750">
              <a:buFont typeface="Arial" panose="020B0604020202020204" pitchFamily="34" charset="0"/>
              <a:buChar char="•"/>
            </a:pPr>
            <a:r>
              <a:rPr lang="en-US" sz="1500" dirty="0"/>
              <a:t>Be </a:t>
            </a:r>
            <a:r>
              <a:rPr lang="en-US" sz="1500" b="1" dirty="0"/>
              <a:t>approachable and proactive</a:t>
            </a:r>
            <a:r>
              <a:rPr lang="en-US" sz="1500" dirty="0"/>
              <a:t> during unmoderated caucuses.</a:t>
            </a:r>
          </a:p>
          <a:p>
            <a:pPr marL="285750" indent="-285750">
              <a:buFont typeface="Arial" panose="020B0604020202020204" pitchFamily="34" charset="0"/>
              <a:buChar char="•"/>
            </a:pPr>
            <a:r>
              <a:rPr lang="en-US" sz="1500" dirty="0"/>
              <a:t>Find </a:t>
            </a:r>
            <a:r>
              <a:rPr lang="en-US" sz="1500" b="1" dirty="0"/>
              <a:t>countries/portfolios with similar interests</a:t>
            </a:r>
            <a:r>
              <a:rPr lang="en-US" sz="1500" dirty="0"/>
              <a:t> and work together on resolutions.</a:t>
            </a:r>
          </a:p>
          <a:p>
            <a:pPr marL="285750" indent="-285750">
              <a:buFont typeface="Arial" panose="020B0604020202020204" pitchFamily="34" charset="0"/>
              <a:buChar char="•"/>
            </a:pPr>
            <a:r>
              <a:rPr lang="en-US" sz="1500" dirty="0"/>
              <a:t>Stay professional, but </a:t>
            </a:r>
            <a:r>
              <a:rPr lang="en-US" sz="1500" b="1" dirty="0"/>
              <a:t>don’t be afraid to socialize and make connections</a:t>
            </a:r>
            <a:r>
              <a:rPr lang="en-US" sz="1500" dirty="0"/>
              <a:t>.</a:t>
            </a:r>
          </a:p>
        </p:txBody>
      </p:sp>
      <p:sp>
        <p:nvSpPr>
          <p:cNvPr id="9" name="TextBox 8">
            <a:extLst>
              <a:ext uri="{FF2B5EF4-FFF2-40B4-BE49-F238E27FC236}">
                <a16:creationId xmlns:a16="http://schemas.microsoft.com/office/drawing/2014/main" id="{B6A5E9DD-FAEA-BF55-D3F8-9F86DCD6A539}"/>
              </a:ext>
            </a:extLst>
          </p:cNvPr>
          <p:cNvSpPr txBox="1"/>
          <p:nvPr/>
        </p:nvSpPr>
        <p:spPr>
          <a:xfrm>
            <a:off x="4246878" y="3444291"/>
            <a:ext cx="3698240" cy="2862322"/>
          </a:xfrm>
          <a:prstGeom prst="rect">
            <a:avLst/>
          </a:prstGeom>
          <a:noFill/>
        </p:spPr>
        <p:txBody>
          <a:bodyPr wrap="square" rtlCol="0">
            <a:spAutoFit/>
          </a:bodyPr>
          <a:lstStyle/>
          <a:p>
            <a:pPr>
              <a:buNone/>
            </a:pPr>
            <a:r>
              <a:rPr lang="en-US" sz="1500" b="1" dirty="0"/>
              <a:t>How do I research my country/ portfolio effectively?</a:t>
            </a:r>
          </a:p>
          <a:p>
            <a:pPr>
              <a:buNone/>
            </a:pPr>
            <a:endParaRPr lang="en-US" sz="1500" b="1" dirty="0"/>
          </a:p>
          <a:p>
            <a:pPr>
              <a:buFont typeface="Arial" panose="020B0604020202020204" pitchFamily="34" charset="0"/>
              <a:buChar char="•"/>
            </a:pPr>
            <a:r>
              <a:rPr lang="en-US" sz="1500" dirty="0"/>
              <a:t>Use sources like the </a:t>
            </a:r>
            <a:r>
              <a:rPr lang="en-US" sz="1500" b="1" dirty="0"/>
              <a:t>United Nations website</a:t>
            </a:r>
            <a:r>
              <a:rPr lang="en-US" sz="1500" dirty="0"/>
              <a:t>, government websites and news articles.</a:t>
            </a:r>
          </a:p>
          <a:p>
            <a:pPr>
              <a:buFont typeface="Arial" panose="020B0604020202020204" pitchFamily="34" charset="0"/>
              <a:buChar char="•"/>
            </a:pPr>
            <a:r>
              <a:rPr lang="en-US" sz="1500" dirty="0"/>
              <a:t>Understand your country’s/portfolio’s </a:t>
            </a:r>
            <a:r>
              <a:rPr lang="en-US" sz="1500" b="1" dirty="0"/>
              <a:t>policies, allies, and stance</a:t>
            </a:r>
            <a:r>
              <a:rPr lang="en-US" sz="1500" dirty="0"/>
              <a:t> on the agenda topics.</a:t>
            </a:r>
          </a:p>
          <a:p>
            <a:pPr>
              <a:buFont typeface="Arial" panose="020B0604020202020204" pitchFamily="34" charset="0"/>
              <a:buChar char="•"/>
            </a:pPr>
            <a:r>
              <a:rPr lang="en-US" sz="1500" dirty="0"/>
              <a:t>Look into past UN/ govt recorded resolutions your country/portfolio has supported or opposed.</a:t>
            </a:r>
          </a:p>
        </p:txBody>
      </p:sp>
      <p:sp>
        <p:nvSpPr>
          <p:cNvPr id="10" name="TextBox 9">
            <a:extLst>
              <a:ext uri="{FF2B5EF4-FFF2-40B4-BE49-F238E27FC236}">
                <a16:creationId xmlns:a16="http://schemas.microsoft.com/office/drawing/2014/main" id="{655FE438-EDA3-579B-3AFE-E82F363B5298}"/>
              </a:ext>
            </a:extLst>
          </p:cNvPr>
          <p:cNvSpPr txBox="1"/>
          <p:nvPr/>
        </p:nvSpPr>
        <p:spPr>
          <a:xfrm>
            <a:off x="7807959" y="906425"/>
            <a:ext cx="3698240" cy="2400657"/>
          </a:xfrm>
          <a:prstGeom prst="rect">
            <a:avLst/>
          </a:prstGeom>
          <a:noFill/>
        </p:spPr>
        <p:txBody>
          <a:bodyPr wrap="square" rtlCol="0">
            <a:spAutoFit/>
          </a:bodyPr>
          <a:lstStyle/>
          <a:p>
            <a:pPr>
              <a:buNone/>
            </a:pPr>
            <a:r>
              <a:rPr lang="en-US" sz="1500" b="1" dirty="0"/>
              <a:t> What happens if I run out of things to say during a speech?</a:t>
            </a:r>
          </a:p>
          <a:p>
            <a:pPr>
              <a:buNone/>
            </a:pPr>
            <a:endParaRPr lang="en-US" sz="1500" b="1" dirty="0"/>
          </a:p>
          <a:p>
            <a:pPr>
              <a:buFont typeface="Arial" panose="020B0604020202020204" pitchFamily="34" charset="0"/>
              <a:buChar char="•"/>
            </a:pPr>
            <a:r>
              <a:rPr lang="en-US" sz="1500" dirty="0"/>
              <a:t>Stick to </a:t>
            </a:r>
            <a:r>
              <a:rPr lang="en-US" sz="1500" b="1" dirty="0"/>
              <a:t>key talking points</a:t>
            </a:r>
            <a:r>
              <a:rPr lang="en-US" sz="1500" dirty="0"/>
              <a:t> and elaborate on them.</a:t>
            </a:r>
          </a:p>
          <a:p>
            <a:pPr>
              <a:buFont typeface="Arial" panose="020B0604020202020204" pitchFamily="34" charset="0"/>
              <a:buChar char="•"/>
            </a:pPr>
            <a:r>
              <a:rPr lang="en-US" sz="1500" dirty="0"/>
              <a:t>Repeat and reinforce previous statements with different wording.</a:t>
            </a:r>
          </a:p>
          <a:p>
            <a:pPr>
              <a:buFont typeface="Arial" panose="020B0604020202020204" pitchFamily="34" charset="0"/>
              <a:buChar char="•"/>
            </a:pPr>
            <a:r>
              <a:rPr lang="en-US" sz="1500" dirty="0"/>
              <a:t>Use rhetorical questions or </a:t>
            </a:r>
            <a:r>
              <a:rPr lang="en-US" sz="1500" dirty="0" err="1"/>
              <a:t>summarise</a:t>
            </a:r>
            <a:r>
              <a:rPr lang="en-US" sz="1500" dirty="0"/>
              <a:t> past discussions to maintain engagement.</a:t>
            </a:r>
          </a:p>
          <a:p>
            <a:endParaRPr lang="en-IN" sz="1500" dirty="0"/>
          </a:p>
        </p:txBody>
      </p:sp>
      <p:sp>
        <p:nvSpPr>
          <p:cNvPr id="11" name="TextBox 10">
            <a:extLst>
              <a:ext uri="{FF2B5EF4-FFF2-40B4-BE49-F238E27FC236}">
                <a16:creationId xmlns:a16="http://schemas.microsoft.com/office/drawing/2014/main" id="{67A04E48-66F9-03B4-EC93-8146F64CF33B}"/>
              </a:ext>
            </a:extLst>
          </p:cNvPr>
          <p:cNvSpPr txBox="1"/>
          <p:nvPr/>
        </p:nvSpPr>
        <p:spPr>
          <a:xfrm>
            <a:off x="7807958" y="3429000"/>
            <a:ext cx="3698240" cy="2169825"/>
          </a:xfrm>
          <a:prstGeom prst="rect">
            <a:avLst/>
          </a:prstGeom>
          <a:noFill/>
        </p:spPr>
        <p:txBody>
          <a:bodyPr wrap="square" rtlCol="0">
            <a:spAutoFit/>
          </a:bodyPr>
          <a:lstStyle/>
          <a:p>
            <a:pPr>
              <a:buNone/>
            </a:pPr>
            <a:r>
              <a:rPr lang="en-US" sz="1500" b="1" dirty="0"/>
              <a:t>What do I do if I don’t agree with my country’s/portfolio’s policies?</a:t>
            </a:r>
          </a:p>
          <a:p>
            <a:pPr>
              <a:buNone/>
            </a:pPr>
            <a:endParaRPr lang="en-US" sz="1500" b="1" dirty="0"/>
          </a:p>
          <a:p>
            <a:pPr>
              <a:buFont typeface="Arial" panose="020B0604020202020204" pitchFamily="34" charset="0"/>
              <a:buChar char="•"/>
            </a:pPr>
            <a:r>
              <a:rPr lang="en-US" sz="1500" dirty="0"/>
              <a:t>As a delegate, you must </a:t>
            </a:r>
            <a:r>
              <a:rPr lang="en-US" sz="1500" b="1" dirty="0"/>
              <a:t>represent your country’s/portfolio’s official stance</a:t>
            </a:r>
            <a:r>
              <a:rPr lang="en-US" sz="1500" dirty="0"/>
              <a:t> even if you personally disagree.</a:t>
            </a:r>
          </a:p>
          <a:p>
            <a:pPr>
              <a:buFont typeface="Arial" panose="020B0604020202020204" pitchFamily="34" charset="0"/>
              <a:buChar char="•"/>
            </a:pPr>
            <a:r>
              <a:rPr lang="en-US" sz="1500" dirty="0"/>
              <a:t>Find </a:t>
            </a:r>
            <a:r>
              <a:rPr lang="en-US" sz="1500" b="1" dirty="0"/>
              <a:t>diplomatic ways</a:t>
            </a:r>
            <a:r>
              <a:rPr lang="en-US" sz="1500" dirty="0"/>
              <a:t> to negotiate with other countries/portfolios while staying true to your position.</a:t>
            </a:r>
          </a:p>
        </p:txBody>
      </p:sp>
    </p:spTree>
    <p:extLst>
      <p:ext uri="{BB962C8B-B14F-4D97-AF65-F5344CB8AC3E}">
        <p14:creationId xmlns:p14="http://schemas.microsoft.com/office/powerpoint/2010/main" val="462308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376B7E-A430-FEBE-EBC0-E56E59EC6EF9}"/>
              </a:ext>
            </a:extLst>
          </p:cNvPr>
          <p:cNvSpPr>
            <a:spLocks noGrp="1"/>
          </p:cNvSpPr>
          <p:nvPr>
            <p:ph type="title"/>
          </p:nvPr>
        </p:nvSpPr>
        <p:spPr/>
        <p:txBody>
          <a:bodyPr/>
          <a:lstStyle/>
          <a:p>
            <a:r>
              <a:rPr lang="en-IN" dirty="0"/>
              <a:t>A personal note </a:t>
            </a:r>
          </a:p>
        </p:txBody>
      </p:sp>
      <p:sp>
        <p:nvSpPr>
          <p:cNvPr id="8" name="TextBox 7">
            <a:extLst>
              <a:ext uri="{FF2B5EF4-FFF2-40B4-BE49-F238E27FC236}">
                <a16:creationId xmlns:a16="http://schemas.microsoft.com/office/drawing/2014/main" id="{25965DA7-48A0-9435-5493-F27D461B5450}"/>
              </a:ext>
            </a:extLst>
          </p:cNvPr>
          <p:cNvSpPr txBox="1"/>
          <p:nvPr/>
        </p:nvSpPr>
        <p:spPr>
          <a:xfrm>
            <a:off x="1224282" y="2448343"/>
            <a:ext cx="9601196" cy="3785652"/>
          </a:xfrm>
          <a:prstGeom prst="rect">
            <a:avLst/>
          </a:prstGeom>
          <a:noFill/>
        </p:spPr>
        <p:txBody>
          <a:bodyPr wrap="square" rtlCol="0">
            <a:spAutoFit/>
          </a:bodyPr>
          <a:lstStyle/>
          <a:p>
            <a:pPr>
              <a:buNone/>
            </a:pPr>
            <a:r>
              <a:rPr lang="en-US" sz="1600" dirty="0"/>
              <a:t>Hey there! </a:t>
            </a:r>
          </a:p>
          <a:p>
            <a:pPr>
              <a:buNone/>
            </a:pPr>
            <a:endParaRPr lang="en-US" sz="1600" dirty="0"/>
          </a:p>
          <a:p>
            <a:pPr>
              <a:buNone/>
            </a:pPr>
            <a:r>
              <a:rPr lang="en-US" sz="1600" dirty="0"/>
              <a:t>This presentation was designed to give you a brief yet easy-to-understand introduction to Model United Nations (MUN). Pardon the length </a:t>
            </a:r>
            <a:r>
              <a:rPr lang="en-US" sz="1600"/>
              <a:t>of the PPT </a:t>
            </a:r>
            <a:r>
              <a:rPr lang="en-US" sz="1600" dirty="0"/>
              <a:t>but we’ve covered the core ideas and essential practices in an organized, and distinct way, so some of the extra details—like advanced debate strategies and in-depth procedural tips and more—have been left out to keep things simple for the time being.</a:t>
            </a:r>
          </a:p>
          <a:p>
            <a:pPr>
              <a:buNone/>
            </a:pPr>
            <a:r>
              <a:rPr lang="en-US" sz="1600" dirty="0"/>
              <a:t> </a:t>
            </a:r>
          </a:p>
          <a:p>
            <a:pPr>
              <a:buNone/>
            </a:pPr>
            <a:r>
              <a:rPr lang="en-US" sz="1600" dirty="0"/>
              <a:t>But don't worry! If you’re curious to learn more, have any questions, or just want to chat and know more about MUN, feel free to reach out to me anytime via calls or texts. I’m always happy to dive deeper into these topics, share cool tips, help you explore all the amazing aspects of MUN and most importantly see you grow.</a:t>
            </a:r>
          </a:p>
          <a:p>
            <a:pPr>
              <a:buNone/>
            </a:pPr>
            <a:endParaRPr lang="en-US" sz="1600" dirty="0"/>
          </a:p>
          <a:p>
            <a:r>
              <a:rPr lang="en-IN" sz="1600" dirty="0"/>
              <a:t>Just remember one thing. YOU have been called because your work and actions have spoken louder than your words.</a:t>
            </a:r>
          </a:p>
          <a:p>
            <a:endParaRPr lang="en-IN" sz="1600" dirty="0"/>
          </a:p>
          <a:p>
            <a:r>
              <a:rPr lang="en-IN" sz="1600" dirty="0"/>
              <a:t>Signing off,</a:t>
            </a:r>
            <a:br>
              <a:rPr lang="en-IN" sz="1600" dirty="0"/>
            </a:br>
            <a:r>
              <a:rPr lang="en-IN" sz="1600" dirty="0"/>
              <a:t>Sam</a:t>
            </a:r>
          </a:p>
        </p:txBody>
      </p:sp>
    </p:spTree>
    <p:extLst>
      <p:ext uri="{BB962C8B-B14F-4D97-AF65-F5344CB8AC3E}">
        <p14:creationId xmlns:p14="http://schemas.microsoft.com/office/powerpoint/2010/main" val="243342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773E-292C-1CFB-926D-37678F378BA0}"/>
              </a:ext>
            </a:extLst>
          </p:cNvPr>
          <p:cNvSpPr>
            <a:spLocks noGrp="1"/>
          </p:cNvSpPr>
          <p:nvPr>
            <p:ph type="title"/>
          </p:nvPr>
        </p:nvSpPr>
        <p:spPr>
          <a:xfrm>
            <a:off x="1015346" y="2768600"/>
            <a:ext cx="8596668" cy="1320800"/>
          </a:xfrm>
        </p:spPr>
        <p:txBody>
          <a:bodyPr>
            <a:normAutofit/>
          </a:bodyPr>
          <a:lstStyle/>
          <a:p>
            <a:pPr algn="ctr"/>
            <a:r>
              <a:rPr lang="en-IN" sz="4400" b="1" dirty="0"/>
              <a:t>BRIEFING </a:t>
            </a:r>
          </a:p>
        </p:txBody>
      </p:sp>
    </p:spTree>
    <p:extLst>
      <p:ext uri="{BB962C8B-B14F-4D97-AF65-F5344CB8AC3E}">
        <p14:creationId xmlns:p14="http://schemas.microsoft.com/office/powerpoint/2010/main" val="2338006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D803-924E-4A78-9B98-D3D3ACC85310}"/>
              </a:ext>
            </a:extLst>
          </p:cNvPr>
          <p:cNvSpPr>
            <a:spLocks noGrp="1"/>
          </p:cNvSpPr>
          <p:nvPr>
            <p:ph type="title"/>
          </p:nvPr>
        </p:nvSpPr>
        <p:spPr/>
        <p:txBody>
          <a:bodyPr/>
          <a:lstStyle/>
          <a:p>
            <a:r>
              <a:rPr lang="en-IN" dirty="0"/>
              <a:t>A Brief About MUN</a:t>
            </a:r>
          </a:p>
        </p:txBody>
      </p:sp>
      <p:sp>
        <p:nvSpPr>
          <p:cNvPr id="3" name="Content Placeholder 2">
            <a:extLst>
              <a:ext uri="{FF2B5EF4-FFF2-40B4-BE49-F238E27FC236}">
                <a16:creationId xmlns:a16="http://schemas.microsoft.com/office/drawing/2014/main" id="{EEA8042E-9CCF-F898-B809-BC661ECCBF75}"/>
              </a:ext>
            </a:extLst>
          </p:cNvPr>
          <p:cNvSpPr>
            <a:spLocks noGrp="1"/>
          </p:cNvSpPr>
          <p:nvPr>
            <p:ph idx="1"/>
          </p:nvPr>
        </p:nvSpPr>
        <p:spPr/>
        <p:txBody>
          <a:bodyPr>
            <a:normAutofit fontScale="77500" lnSpcReduction="20000"/>
          </a:bodyPr>
          <a:lstStyle/>
          <a:p>
            <a:r>
              <a:rPr lang="en-IN" dirty="0"/>
              <a:t>Model United Nations aka MUN is a simulation of the actual UN proceedings and UN committees.</a:t>
            </a:r>
          </a:p>
          <a:p>
            <a:r>
              <a:rPr lang="en-IN" dirty="0"/>
              <a:t>It is an educational model where you learn about diplomacy, international relations and the United Nations agenda, helping you understand the current world issues and world politics.</a:t>
            </a:r>
          </a:p>
          <a:p>
            <a:r>
              <a:rPr lang="en-IN" dirty="0"/>
              <a:t>Apart from the above mentioned, the MUN also helps with your personal skill development, such as public speaking, debating, writing, critical thinking, research, teamwork, leadership, problem solving and much more.</a:t>
            </a:r>
          </a:p>
          <a:p>
            <a:r>
              <a:rPr lang="en-IN" dirty="0"/>
              <a:t>In an MUN Conference, You work as a representative country, organisation or person and must solve a problem (Agenda*) with your co-delegates.</a:t>
            </a:r>
          </a:p>
          <a:p>
            <a:r>
              <a:rPr lang="en-IN" dirty="0"/>
              <a:t>Lastly, MUN helps in creating a Strong Network across various circuits (places) with different and experienced people for not just MUN but more.</a:t>
            </a:r>
          </a:p>
        </p:txBody>
      </p:sp>
    </p:spTree>
    <p:extLst>
      <p:ext uri="{BB962C8B-B14F-4D97-AF65-F5344CB8AC3E}">
        <p14:creationId xmlns:p14="http://schemas.microsoft.com/office/powerpoint/2010/main" val="322446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132360"/>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16775" y="1812908"/>
            <a:ext cx="11558450" cy="3046988"/>
          </a:xfrm>
          <a:prstGeom prst="rect">
            <a:avLst/>
          </a:prstGeom>
          <a:noFill/>
        </p:spPr>
        <p:txBody>
          <a:bodyPr wrap="squar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ITEMS TO BE TAKEN</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66587774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132360"/>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16775" y="2644170"/>
            <a:ext cx="11558450" cy="1569660"/>
          </a:xfrm>
          <a:prstGeom prst="rect">
            <a:avLst/>
          </a:prstGeom>
          <a:noFill/>
        </p:spPr>
        <p:txBody>
          <a:bodyPr wrap="squar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BONUS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31620524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6D08-3F5E-D57D-EE20-2ACED1535773}"/>
              </a:ext>
            </a:extLst>
          </p:cNvPr>
          <p:cNvSpPr>
            <a:spLocks noGrp="1"/>
          </p:cNvSpPr>
          <p:nvPr>
            <p:ph type="title"/>
          </p:nvPr>
        </p:nvSpPr>
        <p:spPr/>
        <p:txBody>
          <a:bodyPr/>
          <a:lstStyle/>
          <a:p>
            <a:r>
              <a:rPr lang="en-IN" dirty="0"/>
              <a:t>Types of Committees in an MUN</a:t>
            </a:r>
          </a:p>
        </p:txBody>
      </p:sp>
      <p:sp>
        <p:nvSpPr>
          <p:cNvPr id="3" name="Content Placeholder 2">
            <a:extLst>
              <a:ext uri="{FF2B5EF4-FFF2-40B4-BE49-F238E27FC236}">
                <a16:creationId xmlns:a16="http://schemas.microsoft.com/office/drawing/2014/main" id="{390F3334-FED2-4AC3-1445-C73174517388}"/>
              </a:ext>
            </a:extLst>
          </p:cNvPr>
          <p:cNvSpPr>
            <a:spLocks noGrp="1"/>
          </p:cNvSpPr>
          <p:nvPr>
            <p:ph idx="1"/>
          </p:nvPr>
        </p:nvSpPr>
        <p:spPr/>
        <p:txBody>
          <a:bodyPr/>
          <a:lstStyle/>
          <a:p>
            <a:pPr marL="0" indent="0">
              <a:buNone/>
            </a:pPr>
            <a:r>
              <a:rPr lang="en-IN" dirty="0"/>
              <a:t>Essentially there are 3 types of committees in an MUN which are as follows</a:t>
            </a:r>
          </a:p>
          <a:p>
            <a:pPr marL="457200" indent="-457200">
              <a:buFont typeface="+mj-lt"/>
              <a:buAutoNum type="arabicPeriod"/>
            </a:pPr>
            <a:r>
              <a:rPr lang="en-IN" dirty="0"/>
              <a:t>Indian Committee ~ such as AIPPPM &amp; Lok Sabha</a:t>
            </a:r>
          </a:p>
          <a:p>
            <a:pPr marL="457200" indent="-457200">
              <a:buFont typeface="+mj-lt"/>
              <a:buAutoNum type="arabicPeriod"/>
            </a:pPr>
            <a:r>
              <a:rPr lang="en-IN" dirty="0"/>
              <a:t>UN Committees~ such as UNHRC, UNSC/DISEC, UNGA, etc</a:t>
            </a:r>
          </a:p>
          <a:p>
            <a:pPr marL="457200" indent="-457200">
              <a:buFont typeface="+mj-lt"/>
              <a:buAutoNum type="arabicPeriod"/>
            </a:pPr>
            <a:r>
              <a:rPr lang="en-IN" dirty="0"/>
              <a:t>Journalism Committees~ committees that deal with report writing of the other 2 committees along with photojournalism and also caricature in some conferences. </a:t>
            </a:r>
          </a:p>
        </p:txBody>
      </p:sp>
    </p:spTree>
    <p:extLst>
      <p:ext uri="{BB962C8B-B14F-4D97-AF65-F5344CB8AC3E}">
        <p14:creationId xmlns:p14="http://schemas.microsoft.com/office/powerpoint/2010/main" val="277184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367331" y="1905506"/>
            <a:ext cx="11457337" cy="3046988"/>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GENERAL</a:t>
            </a:r>
          </a:p>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TERMINOLOGIES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5603589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C20AF-9D96-B75F-11C8-96B859252BE4}"/>
              </a:ext>
            </a:extLst>
          </p:cNvPr>
          <p:cNvSpPr/>
          <p:nvPr/>
        </p:nvSpPr>
        <p:spPr>
          <a:xfrm>
            <a:off x="-508820" y="-1039762"/>
            <a:ext cx="13209640" cy="89375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400" dirty="0">
              <a:latin typeface="+mj-lt"/>
            </a:endParaRPr>
          </a:p>
        </p:txBody>
      </p:sp>
      <p:sp>
        <p:nvSpPr>
          <p:cNvPr id="3" name="Rectangle 2">
            <a:extLst>
              <a:ext uri="{FF2B5EF4-FFF2-40B4-BE49-F238E27FC236}">
                <a16:creationId xmlns:a16="http://schemas.microsoft.com/office/drawing/2014/main" id="{1B80503B-06AE-7C9C-A7EA-6C9CCCA356A3}"/>
              </a:ext>
            </a:extLst>
          </p:cNvPr>
          <p:cNvSpPr/>
          <p:nvPr/>
        </p:nvSpPr>
        <p:spPr>
          <a:xfrm>
            <a:off x="2551887" y="2644170"/>
            <a:ext cx="7088225" cy="1569660"/>
          </a:xfrm>
          <a:prstGeom prst="rect">
            <a:avLst/>
          </a:prstGeom>
          <a:noFill/>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rPr>
              <a:t>MOTIONS</a:t>
            </a:r>
          </a:p>
        </p:txBody>
      </p:sp>
    </p:spTree>
    <p:extLst>
      <p:ext uri="{BB962C8B-B14F-4D97-AF65-F5344CB8AC3E}">
        <p14:creationId xmlns:p14="http://schemas.microsoft.com/office/powerpoint/2010/main" val="118231069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CFF1B-D126-627E-4456-C7E07A7B4DE8}"/>
              </a:ext>
            </a:extLst>
          </p:cNvPr>
          <p:cNvSpPr txBox="1"/>
          <p:nvPr/>
        </p:nvSpPr>
        <p:spPr>
          <a:xfrm>
            <a:off x="3352800" y="1828800"/>
            <a:ext cx="4916129" cy="369332"/>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15135956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10.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100.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Organic</Template>
  <TotalTime>2323</TotalTime>
  <Words>2254</Words>
  <Application>Microsoft Office PowerPoint</Application>
  <PresentationFormat>Widescreen</PresentationFormat>
  <Paragraphs>168</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Garamond</vt:lpstr>
      <vt:lpstr>Gill Sans MT</vt:lpstr>
      <vt:lpstr>Organic</vt:lpstr>
      <vt:lpstr>MUN Quick Guide</vt:lpstr>
      <vt:lpstr>PowerPoint Presentation</vt:lpstr>
      <vt:lpstr>PowerPoint Presentation</vt:lpstr>
      <vt:lpstr>PowerPoint Presentation</vt:lpstr>
      <vt:lpstr>BRIEFING </vt:lpstr>
      <vt:lpstr>A Brief About MUN</vt:lpstr>
      <vt:lpstr>Types of Committees in an MUN</vt:lpstr>
      <vt:lpstr>PowerPoint Presentation</vt:lpstr>
      <vt:lpstr>PowerPoint Presentation</vt:lpstr>
      <vt:lpstr>General Terminologies of the Conference </vt:lpstr>
      <vt:lpstr>PowerPoint Presentation</vt:lpstr>
      <vt:lpstr>PowerPoint Presentation</vt:lpstr>
      <vt:lpstr>MOTIONS </vt:lpstr>
      <vt:lpstr>Types of Motion raising in MUN</vt:lpstr>
      <vt:lpstr>PowerPoint Presentation</vt:lpstr>
      <vt:lpstr>PowerPoint Presentation</vt:lpstr>
      <vt:lpstr>The Rules Of Procedure (ROP)</vt:lpstr>
      <vt:lpstr>Two Types of ROP</vt:lpstr>
      <vt:lpstr> </vt:lpstr>
      <vt:lpstr>PowerPoint Presentation</vt:lpstr>
      <vt:lpstr>PowerPoint Presentation</vt:lpstr>
      <vt:lpstr>PowerPoint Presentation</vt:lpstr>
      <vt:lpstr>A.  Roll Call </vt:lpstr>
      <vt:lpstr>PowerPoint Presentation</vt:lpstr>
      <vt:lpstr>PowerPoint Presentation</vt:lpstr>
      <vt:lpstr>B1.   The GSL </vt:lpstr>
      <vt:lpstr>PowerPoint Presentation</vt:lpstr>
      <vt:lpstr>PowerPoint Presentation</vt:lpstr>
      <vt:lpstr>B2.1.   The Moderated Caucus   </vt:lpstr>
      <vt:lpstr>B2.2.   The Un-Moderated Caucus  </vt:lpstr>
      <vt:lpstr>PowerPoint Presentation</vt:lpstr>
      <vt:lpstr>PowerPoint Presentation</vt:lpstr>
      <vt:lpstr>C.  Suspension of the Debate</vt:lpstr>
      <vt:lpstr>PowerPoint Presentation</vt:lpstr>
      <vt:lpstr>PowerPoint Presentation</vt:lpstr>
      <vt:lpstr>POINTS &amp; RIGHTS</vt:lpstr>
      <vt:lpstr>Types of points &amp; rights and their usage</vt:lpstr>
      <vt:lpstr>PowerPoint Presentation</vt:lpstr>
      <vt:lpstr>PowerPoint Presentation</vt:lpstr>
      <vt:lpstr>YIELDS </vt:lpstr>
      <vt:lpstr>Types of yields and their usage </vt:lpstr>
      <vt:lpstr>PowerPoint Presentation</vt:lpstr>
      <vt:lpstr>PowerPoint Presentation</vt:lpstr>
      <vt:lpstr>PAPERWORK </vt:lpstr>
      <vt:lpstr>A.  WORKING PAPER</vt:lpstr>
      <vt:lpstr>B.   DRAFT RESOLUTION</vt:lpstr>
      <vt:lpstr>PowerPoint Presentation</vt:lpstr>
      <vt:lpstr>PowerPoint Presentation</vt:lpstr>
      <vt:lpstr>A personal note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Sambuddha Das</dc:creator>
  <cp:lastModifiedBy>Sambuddha Das</cp:lastModifiedBy>
  <cp:revision>8</cp:revision>
  <dcterms:created xsi:type="dcterms:W3CDTF">2025-03-20T12:19:57Z</dcterms:created>
  <dcterms:modified xsi:type="dcterms:W3CDTF">2025-04-06T19:17:57Z</dcterms:modified>
</cp:coreProperties>
</file>