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linker SemiBold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Blinker"/>
      <p:regular r:id="rId19"/>
      <p:bold r:id="rId20"/>
    </p:embeddedFont>
    <p:embeddedFont>
      <p:font typeface="Barlow ExtraBold"/>
      <p:bold r:id="rId21"/>
      <p:boldItalic r:id="rId22"/>
    </p:embeddedFont>
    <p:embeddedFont>
      <p:font typeface="Galad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linker-bold.fntdata"/><Relationship Id="rId11" Type="http://schemas.openxmlformats.org/officeDocument/2006/relationships/slide" Target="slides/slide7.xml"/><Relationship Id="rId22" Type="http://schemas.openxmlformats.org/officeDocument/2006/relationships/font" Target="fonts/BarlowExtraBold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ExtraBold-bold.fntdata"/><Relationship Id="rId13" Type="http://schemas.openxmlformats.org/officeDocument/2006/relationships/font" Target="fonts/BlinkerSemiBold-regular.fntdata"/><Relationship Id="rId12" Type="http://schemas.openxmlformats.org/officeDocument/2006/relationships/slide" Target="slides/slide8.xml"/><Relationship Id="rId23" Type="http://schemas.openxmlformats.org/officeDocument/2006/relationships/font" Target="fonts/Galad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BlinkerSemiBold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Blink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Quote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Study objectives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Literature review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Schedule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Methodology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Table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Results analysis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Conclusions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Bibliographical references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46e536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46e536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68ac9a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68ac9a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68ac9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d68ac9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d68ac9b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d68ac9b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68ac9b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68ac9b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68ac9b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68ac9b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23a3bb84f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23a3bb84f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3825" y="1229400"/>
            <a:ext cx="5952000" cy="272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503000"/>
            <a:ext cx="58413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289175"/>
            <a:ext cx="40713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720000" y="533700"/>
            <a:ext cx="7704000" cy="406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733500" y="3337225"/>
            <a:ext cx="76770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-89675" y="1291100"/>
            <a:ext cx="9299400" cy="393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2" type="title"/>
          </p:nvPr>
        </p:nvSpPr>
        <p:spPr>
          <a:xfrm>
            <a:off x="720000" y="1749750"/>
            <a:ext cx="14850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subTitle"/>
          </p:nvPr>
        </p:nvSpPr>
        <p:spPr>
          <a:xfrm>
            <a:off x="2204850" y="2095879"/>
            <a:ext cx="2215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subTitle"/>
          </p:nvPr>
        </p:nvSpPr>
        <p:spPr>
          <a:xfrm>
            <a:off x="2204850" y="1916800"/>
            <a:ext cx="2215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4" type="title"/>
          </p:nvPr>
        </p:nvSpPr>
        <p:spPr>
          <a:xfrm>
            <a:off x="4694400" y="1749750"/>
            <a:ext cx="15144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5" type="subTitle"/>
          </p:nvPr>
        </p:nvSpPr>
        <p:spPr>
          <a:xfrm>
            <a:off x="6208800" y="2095879"/>
            <a:ext cx="2215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6" type="subTitle"/>
          </p:nvPr>
        </p:nvSpPr>
        <p:spPr>
          <a:xfrm>
            <a:off x="6208800" y="1916800"/>
            <a:ext cx="2215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7" type="title"/>
          </p:nvPr>
        </p:nvSpPr>
        <p:spPr>
          <a:xfrm>
            <a:off x="720000" y="3245475"/>
            <a:ext cx="14850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8" type="subTitle"/>
          </p:nvPr>
        </p:nvSpPr>
        <p:spPr>
          <a:xfrm>
            <a:off x="2204850" y="3591604"/>
            <a:ext cx="2215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9" type="subTitle"/>
          </p:nvPr>
        </p:nvSpPr>
        <p:spPr>
          <a:xfrm>
            <a:off x="2204850" y="3412525"/>
            <a:ext cx="2215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13" type="title"/>
          </p:nvPr>
        </p:nvSpPr>
        <p:spPr>
          <a:xfrm>
            <a:off x="4694400" y="3245475"/>
            <a:ext cx="1514400" cy="12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4" type="subTitle"/>
          </p:nvPr>
        </p:nvSpPr>
        <p:spPr>
          <a:xfrm>
            <a:off x="6208800" y="3591604"/>
            <a:ext cx="2215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5" type="subTitle"/>
          </p:nvPr>
        </p:nvSpPr>
        <p:spPr>
          <a:xfrm>
            <a:off x="6208800" y="3412525"/>
            <a:ext cx="2215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931575" y="37513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725650" y="3053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725650" y="3804000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subTitle"/>
          </p:nvPr>
        </p:nvSpPr>
        <p:spPr>
          <a:xfrm>
            <a:off x="3347249" y="3053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4" type="subTitle"/>
          </p:nvPr>
        </p:nvSpPr>
        <p:spPr>
          <a:xfrm>
            <a:off x="3347249" y="3804000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5" type="subTitle"/>
          </p:nvPr>
        </p:nvSpPr>
        <p:spPr>
          <a:xfrm>
            <a:off x="5968847" y="3053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6" type="subTitle"/>
          </p:nvPr>
        </p:nvSpPr>
        <p:spPr>
          <a:xfrm>
            <a:off x="5968847" y="3804000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931575" y="37513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31225" y="3704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subTitle"/>
          </p:nvPr>
        </p:nvSpPr>
        <p:spPr>
          <a:xfrm>
            <a:off x="731225" y="4150200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3352824" y="3704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3352824" y="4150200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5" type="subTitle"/>
          </p:nvPr>
        </p:nvSpPr>
        <p:spPr>
          <a:xfrm>
            <a:off x="5974423" y="3704725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6" type="subTitle"/>
          </p:nvPr>
        </p:nvSpPr>
        <p:spPr>
          <a:xfrm>
            <a:off x="5974423" y="4150200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7" type="subTitle"/>
          </p:nvPr>
        </p:nvSpPr>
        <p:spPr>
          <a:xfrm>
            <a:off x="731225" y="185615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8" type="subTitle"/>
          </p:nvPr>
        </p:nvSpPr>
        <p:spPr>
          <a:xfrm>
            <a:off x="731225" y="2301625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9" type="subTitle"/>
          </p:nvPr>
        </p:nvSpPr>
        <p:spPr>
          <a:xfrm>
            <a:off x="3352824" y="185615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3" type="subTitle"/>
          </p:nvPr>
        </p:nvSpPr>
        <p:spPr>
          <a:xfrm>
            <a:off x="3352824" y="2301625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4" type="subTitle"/>
          </p:nvPr>
        </p:nvSpPr>
        <p:spPr>
          <a:xfrm>
            <a:off x="5974423" y="185615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5" type="subTitle"/>
          </p:nvPr>
        </p:nvSpPr>
        <p:spPr>
          <a:xfrm>
            <a:off x="5974423" y="2301625"/>
            <a:ext cx="24495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970550" y="166047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1970550" y="2384203"/>
            <a:ext cx="24495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subTitle"/>
          </p:nvPr>
        </p:nvSpPr>
        <p:spPr>
          <a:xfrm>
            <a:off x="5974500" y="166047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5974500" y="2384203"/>
            <a:ext cx="24495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1970550" y="337207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1970550" y="4095803"/>
            <a:ext cx="24495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7" type="subTitle"/>
          </p:nvPr>
        </p:nvSpPr>
        <p:spPr>
          <a:xfrm>
            <a:off x="5974500" y="337207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8" type="subTitle"/>
          </p:nvPr>
        </p:nvSpPr>
        <p:spPr>
          <a:xfrm>
            <a:off x="5974500" y="4095803"/>
            <a:ext cx="24495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38925" y="-27650"/>
            <a:ext cx="9238800" cy="393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738925" y="1423375"/>
            <a:ext cx="76851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1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subTitle"/>
          </p:nvPr>
        </p:nvSpPr>
        <p:spPr>
          <a:xfrm>
            <a:off x="738925" y="3665050"/>
            <a:ext cx="76851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ExtraBold"/>
              <a:buNone/>
              <a:defRPr sz="1800">
                <a:highlight>
                  <a:srgbClr val="FFFFFF"/>
                </a:highlight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Barlow ExtraBold"/>
              <a:buNone/>
              <a:defRPr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ExtraBold"/>
              <a:buNone/>
              <a:defRPr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208350" y="1427525"/>
            <a:ext cx="32157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734350" y="1970375"/>
            <a:ext cx="3342000" cy="26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-24925" y="3385350"/>
            <a:ext cx="9207000" cy="179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hasCustomPrompt="1" idx="2" type="title"/>
          </p:nvPr>
        </p:nvSpPr>
        <p:spPr>
          <a:xfrm>
            <a:off x="849475" y="3502300"/>
            <a:ext cx="22194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/>
          <p:nvPr>
            <p:ph hasCustomPrompt="1" idx="3" type="title"/>
          </p:nvPr>
        </p:nvSpPr>
        <p:spPr>
          <a:xfrm>
            <a:off x="3467874" y="3502300"/>
            <a:ext cx="22194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0"/>
          <p:cNvSpPr txBox="1"/>
          <p:nvPr>
            <p:ph hasCustomPrompt="1" idx="4" type="title"/>
          </p:nvPr>
        </p:nvSpPr>
        <p:spPr>
          <a:xfrm>
            <a:off x="6089472" y="3502300"/>
            <a:ext cx="22194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34425" y="168610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5" type="subTitle"/>
          </p:nvPr>
        </p:nvSpPr>
        <p:spPr>
          <a:xfrm>
            <a:off x="734425" y="2008778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6" type="subTitle"/>
          </p:nvPr>
        </p:nvSpPr>
        <p:spPr>
          <a:xfrm>
            <a:off x="3352824" y="168610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7" type="subTitle"/>
          </p:nvPr>
        </p:nvSpPr>
        <p:spPr>
          <a:xfrm>
            <a:off x="3352824" y="2008778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8" type="subTitle"/>
          </p:nvPr>
        </p:nvSpPr>
        <p:spPr>
          <a:xfrm>
            <a:off x="5974422" y="1686100"/>
            <a:ext cx="24495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9" type="subTitle"/>
          </p:nvPr>
        </p:nvSpPr>
        <p:spPr>
          <a:xfrm>
            <a:off x="5974422" y="2008778"/>
            <a:ext cx="24495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144550" y="2497050"/>
            <a:ext cx="236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144550" y="1212450"/>
            <a:ext cx="2366400" cy="12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90100" y="3422250"/>
            <a:ext cx="30753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3925750" y="382225"/>
            <a:ext cx="5218200" cy="437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4355100" y="890775"/>
            <a:ext cx="40689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352700" y="1658025"/>
            <a:ext cx="40713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2" type="subTitle"/>
          </p:nvPr>
        </p:nvSpPr>
        <p:spPr>
          <a:xfrm>
            <a:off x="4355100" y="2073200"/>
            <a:ext cx="4068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/>
        </p:nvSpPr>
        <p:spPr>
          <a:xfrm>
            <a:off x="4532400" y="3714200"/>
            <a:ext cx="389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b="1" lang="en" sz="1100">
                <a:solidFill>
                  <a:srgbClr val="FFFFFF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, including icons by </a:t>
            </a:r>
            <a:r>
              <a:rPr b="1" lang="en" sz="1100">
                <a:solidFill>
                  <a:srgbClr val="FFFFFF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, infographics &amp; images by </a:t>
            </a:r>
            <a:r>
              <a:rPr b="1" lang="en" sz="1100">
                <a:solidFill>
                  <a:srgbClr val="FFFFFF"/>
                </a:solidFill>
                <a:uFill>
                  <a:noFill/>
                </a:uFill>
                <a:latin typeface="Blinker"/>
                <a:ea typeface="Blinker"/>
                <a:cs typeface="Blinker"/>
                <a:sym typeface="Blink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b="1" sz="1100">
              <a:solidFill>
                <a:srgbClr val="FFFFFF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339975"/>
            <a:ext cx="7704000" cy="32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111313" y="3773750"/>
            <a:ext cx="3024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5219588" y="3773750"/>
            <a:ext cx="3024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111313" y="3091800"/>
            <a:ext cx="30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219588" y="3091800"/>
            <a:ext cx="30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Font typeface="Barlow ExtraBold"/>
              <a:buNone/>
              <a:defRPr sz="2300"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ExtraBold"/>
              <a:buNone/>
              <a:defRPr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0000" y="1427525"/>
            <a:ext cx="34260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136000" y="1611750"/>
            <a:ext cx="3288000" cy="19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907100" y="2839675"/>
            <a:ext cx="4077000" cy="8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907100" y="3720600"/>
            <a:ext cx="40452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0000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196725" y="294050"/>
            <a:ext cx="4750500" cy="19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20000" y="1457825"/>
            <a:ext cx="77040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●"/>
              <a:defRPr sz="1600">
                <a:latin typeface="Blinker"/>
                <a:ea typeface="Blinker"/>
                <a:cs typeface="Blinker"/>
                <a:sym typeface="Blink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○"/>
              <a:defRPr sz="1600">
                <a:latin typeface="Blinker"/>
                <a:ea typeface="Blinker"/>
                <a:cs typeface="Blinker"/>
                <a:sym typeface="Blink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linker"/>
              <a:buChar char="■"/>
              <a:defRPr sz="16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ExtraBold"/>
              <a:buNone/>
              <a:defRPr sz="32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450" y="1408350"/>
            <a:ext cx="58413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Reflexion: Language Agents with Verbal Reinforcement Learning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1450" y="3289175"/>
            <a:ext cx="40713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Tanzir Hossain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20301154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-24800" y="4145100"/>
            <a:ext cx="589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23"/>
          <p:cNvGrpSpPr/>
          <p:nvPr/>
        </p:nvGrpSpPr>
        <p:grpSpPr>
          <a:xfrm>
            <a:off x="5990109" y="4074712"/>
            <a:ext cx="140786" cy="140786"/>
            <a:chOff x="6658575" y="1565525"/>
            <a:chExt cx="641100" cy="641100"/>
          </a:xfrm>
        </p:grpSpPr>
        <p:cxnSp>
          <p:nvCxnSpPr>
            <p:cNvPr id="126" name="Google Shape;126;p23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3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language models (LLMs) increasingly used as goal-driven agents interacting with environments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RL requires extensive training samples and expensive model fine-tuning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Propose Reflexion, a framework where agents learn via linguistic self-reflection instead of weight updates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Agent verbally reflects on feedback, maintains text in episodic memory to induce better decisions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flexible than scalar rewards for nuanced feedback and transparent memory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Tested on decision-making (AlfWorld), reasoning (HotPotQA), programming (HumanEval) tasks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Reflexion improved over baselines by 22% (AlfWorld), 20% (HotPotQA), 11% (HumanEval)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Self-reflection more effective than rewards or memory alone for identifying mistakes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Emergent capability of LLMs to learn via trial, error and deliberate self-reflection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Reflexion is a promising avenue for sample-efficient and interpretable reinforcement learning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24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36" name="Google Shape;136;p24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4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30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language models (LLMs) increasingly used to interact with environments as goal-driven agents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RL requires extensive training samples and expensive model fine-tuning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 more sample efficient ways for language agents to learn from trial-and-error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5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25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46" name="Google Shape;146;p25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5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30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Reflexion uses Actor, Evaluator, Self-Reflection models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Actor generates actions, Evaluator provides rewards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Self-Reflection converts rewards to verbal feedback as memory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Memory provides useful context to improve on next trial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26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56" name="Google Shape;156;p26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6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30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Self-reflection identifies mistakes, suggests better actions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effective than reward gradients or episodic memory alone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Flexible - works with different tasks, feedback types, models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7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" name="Google Shape;165;p27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66" name="Google Shape;166;p27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Limitations</a:t>
            </a:r>
            <a:endParaRPr sz="3000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Relies on quality of self-evaluation and memory encoding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guarantee of optimality, can get stuck in local minima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Memory capacity limited due to LLM constraints</a:t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28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76" name="Google Shape;176;p28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8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931500" y="375125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Related Works</a:t>
            </a:r>
            <a:endParaRPr sz="240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0000" y="1427525"/>
            <a:ext cx="79794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Self-Refine: Iterative single-step generation refinement</a:t>
            </a:r>
            <a:endParaRPr sz="3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Beam Search: Foresight via stochastic search</a:t>
            </a:r>
            <a:endParaRPr sz="3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CodeT: Uses self-generated unit tests</a:t>
            </a:r>
            <a:endParaRPr sz="3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 rot="10800000">
            <a:off x="3472926" y="700138"/>
            <a:ext cx="573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" name="Google Shape;185;p29"/>
          <p:cNvGrpSpPr/>
          <p:nvPr/>
        </p:nvGrpSpPr>
        <p:grpSpPr>
          <a:xfrm>
            <a:off x="694859" y="629737"/>
            <a:ext cx="140786" cy="140786"/>
            <a:chOff x="6658575" y="1565525"/>
            <a:chExt cx="641100" cy="641100"/>
          </a:xfrm>
        </p:grpSpPr>
        <p:cxnSp>
          <p:nvCxnSpPr>
            <p:cNvPr id="186" name="Google Shape;186;p29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9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4355100" y="890775"/>
            <a:ext cx="40689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4352700" y="1658025"/>
            <a:ext cx="40713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done by</a:t>
            </a:r>
            <a:endParaRPr/>
          </a:p>
        </p:txBody>
      </p:sp>
      <p:sp>
        <p:nvSpPr>
          <p:cNvPr id="194" name="Google Shape;194;p30"/>
          <p:cNvSpPr txBox="1"/>
          <p:nvPr>
            <p:ph idx="2" type="subTitle"/>
          </p:nvPr>
        </p:nvSpPr>
        <p:spPr>
          <a:xfrm>
            <a:off x="4355100" y="2073200"/>
            <a:ext cx="4068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Tanzir Hossain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572000" y="4306475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Blinker SemiBold"/>
                <a:ea typeface="Blinker SemiBold"/>
                <a:cs typeface="Blinker SemiBold"/>
                <a:sym typeface="Blinker SemiBold"/>
              </a:rPr>
              <a:t>Please keep this slide for attribution</a:t>
            </a:r>
            <a:endParaRPr sz="1100">
              <a:solidFill>
                <a:srgbClr val="FFFFFF"/>
              </a:solidFill>
              <a:latin typeface="Blinker SemiBold"/>
              <a:ea typeface="Blinker SemiBold"/>
              <a:cs typeface="Blinker SemiBold"/>
              <a:sym typeface="Blinker SemiBold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>
            <a:off x="-27875" y="1318725"/>
            <a:ext cx="5548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30"/>
          <p:cNvGrpSpPr/>
          <p:nvPr/>
        </p:nvGrpSpPr>
        <p:grpSpPr>
          <a:xfrm flipH="1">
            <a:off x="5671266" y="1248337"/>
            <a:ext cx="140786" cy="140786"/>
            <a:chOff x="6658575" y="1565525"/>
            <a:chExt cx="641100" cy="641100"/>
          </a:xfrm>
        </p:grpSpPr>
        <p:cxnSp>
          <p:nvCxnSpPr>
            <p:cNvPr id="198" name="Google Shape;198;p30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0"/>
            <p:cNvCxnSpPr/>
            <p:nvPr/>
          </p:nvCxnSpPr>
          <p:spPr>
            <a:xfrm>
              <a:off x="6979125" y="1565525"/>
              <a:ext cx="0" cy="64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25" y="3149275"/>
            <a:ext cx="4068899" cy="15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4572000" y="3767975"/>
            <a:ext cx="40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Galada"/>
                <a:ea typeface="Galada"/>
                <a:cs typeface="Galada"/>
                <a:sym typeface="Galada"/>
              </a:rPr>
              <a:t>Fin</a:t>
            </a:r>
            <a:endParaRPr sz="2100">
              <a:solidFill>
                <a:srgbClr val="FFFFFF"/>
              </a:solidFill>
              <a:latin typeface="Galada"/>
              <a:ea typeface="Galada"/>
              <a:cs typeface="Galada"/>
              <a:sym typeface="Galad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ynamic Dark Thesis Defense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