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42" r:id="rId2"/>
    <p:sldMasterId id="2147483767" r:id="rId3"/>
  </p:sldMasterIdLst>
  <p:notesMasterIdLst>
    <p:notesMasterId r:id="rId30"/>
  </p:notesMasterIdLst>
  <p:sldIdLst>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2EA7F-D0AA-41EE-81CC-021E563D4CF3}" type="datetimeFigureOut">
              <a:rPr lang="en-IN" smtClean="0"/>
              <a:t>24-02-2022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CA589-306C-4EA1-9476-9649720B6002}" type="slidenum">
              <a:rPr lang="en-IN" smtClean="0"/>
              <a:t>‹#›</a:t>
            </a:fld>
            <a:endParaRPr lang="en-IN"/>
          </a:p>
        </p:txBody>
      </p:sp>
    </p:spTree>
    <p:extLst>
      <p:ext uri="{BB962C8B-B14F-4D97-AF65-F5344CB8AC3E}">
        <p14:creationId xmlns:p14="http://schemas.microsoft.com/office/powerpoint/2010/main" val="2041270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d1fef0813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d1fef0813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d1fef0813_1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d1fef0813_1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d1fef0813_1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d1fef0813_1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d1fef0813_1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d1fef0813_1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d1fef0813_1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d1fef0813_1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d1fef0813_1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d1fef0813_1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d1fef0813_1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d1fef0813_1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d1fef0813_1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d1fef0813_1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d1fef0813_1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d1fef0813_1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d1fef0813_1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dd1fef0813_1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d1fef0813_1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dd1fef0813_1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1fef0813_1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1fef0813_1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d1fef0813_1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d1fef0813_1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d1fef0813_1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d1fef0813_1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d1fef0813_1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d1fef0813_1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d1fef0813_1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d1fef0813_1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d1fef0813_11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d1fef0813_1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d1fef0813_11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d1fef0813_1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d1fef0813_11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d1fef0813_1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d1fef0813_1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d1fef0813_1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d1fef0813_1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d1fef0813_1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d1fef0813_1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d1fef0813_1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d1fef0813_1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d1fef0813_1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d1fef0813_1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d1fef0813_1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d1fef0813_1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d1fef0813_1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d1fef0813_1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d1fef0813_1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54426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91209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71402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08925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951191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95508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844405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161134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984595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d">
  <p:cSld name="Red">
    <p:spTree>
      <p:nvGrpSpPr>
        <p:cNvPr id="1" name="Shape 50"/>
        <p:cNvGrpSpPr/>
        <p:nvPr/>
      </p:nvGrpSpPr>
      <p:grpSpPr>
        <a:xfrm>
          <a:off x="0" y="0"/>
          <a:ext cx="0" cy="0"/>
          <a:chOff x="0" y="0"/>
          <a:chExt cx="0" cy="0"/>
        </a:xfrm>
      </p:grpSpPr>
      <p:sp>
        <p:nvSpPr>
          <p:cNvPr id="51" name="Google Shape;51;p13"/>
          <p:cNvSpPr/>
          <p:nvPr/>
        </p:nvSpPr>
        <p:spPr>
          <a:xfrm>
            <a:off x="0" y="438833"/>
            <a:ext cx="92400" cy="1004000"/>
          </a:xfrm>
          <a:prstGeom prst="rect">
            <a:avLst/>
          </a:prstGeom>
          <a:solidFill>
            <a:srgbClr val="EA433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2" name="Google Shape;52;p13"/>
          <p:cNvPicPr preferRelativeResize="0"/>
          <p:nvPr/>
        </p:nvPicPr>
        <p:blipFill>
          <a:blip r:embed="rId2">
            <a:alphaModFix/>
          </a:blip>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2583726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Yellow">
  <p:cSld name="Yellow">
    <p:spTree>
      <p:nvGrpSpPr>
        <p:cNvPr id="1" name="Shape 62"/>
        <p:cNvGrpSpPr/>
        <p:nvPr/>
      </p:nvGrpSpPr>
      <p:grpSpPr>
        <a:xfrm>
          <a:off x="0" y="0"/>
          <a:ext cx="0" cy="0"/>
          <a:chOff x="0" y="0"/>
          <a:chExt cx="0" cy="0"/>
        </a:xfrm>
      </p:grpSpPr>
      <p:sp>
        <p:nvSpPr>
          <p:cNvPr id="63" name="Google Shape;63;p17"/>
          <p:cNvSpPr/>
          <p:nvPr/>
        </p:nvSpPr>
        <p:spPr>
          <a:xfrm>
            <a:off x="0" y="438833"/>
            <a:ext cx="92400" cy="1004000"/>
          </a:xfrm>
          <a:prstGeom prst="rect">
            <a:avLst/>
          </a:prstGeom>
          <a:solidFill>
            <a:srgbClr val="F299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4" name="Google Shape;64;p17"/>
          <p:cNvPicPr preferRelativeResize="0"/>
          <p:nvPr/>
        </p:nvPicPr>
        <p:blipFill>
          <a:blip r:embed="rId2">
            <a:alphaModFix/>
          </a:blip>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227406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99565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Green">
  <p:cSld name="Green">
    <p:spTree>
      <p:nvGrpSpPr>
        <p:cNvPr id="1" name="Shape 65"/>
        <p:cNvGrpSpPr/>
        <p:nvPr/>
      </p:nvGrpSpPr>
      <p:grpSpPr>
        <a:xfrm>
          <a:off x="0" y="0"/>
          <a:ext cx="0" cy="0"/>
          <a:chOff x="0" y="0"/>
          <a:chExt cx="0" cy="0"/>
        </a:xfrm>
      </p:grpSpPr>
      <p:sp>
        <p:nvSpPr>
          <p:cNvPr id="66" name="Google Shape;66;p18"/>
          <p:cNvSpPr/>
          <p:nvPr/>
        </p:nvSpPr>
        <p:spPr>
          <a:xfrm>
            <a:off x="0" y="438833"/>
            <a:ext cx="92400" cy="1004000"/>
          </a:xfrm>
          <a:prstGeom prst="rect">
            <a:avLst/>
          </a:prstGeom>
          <a:solidFill>
            <a:srgbClr val="34A85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7" name="Google Shape;67;p18"/>
          <p:cNvPicPr preferRelativeResize="0"/>
          <p:nvPr/>
        </p:nvPicPr>
        <p:blipFill>
          <a:blip r:embed="rId2">
            <a:alphaModFix/>
          </a:blip>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3315666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ray">
  <p:cSld name="Gray">
    <p:spTree>
      <p:nvGrpSpPr>
        <p:cNvPr id="1" name="Shape 68"/>
        <p:cNvGrpSpPr/>
        <p:nvPr/>
      </p:nvGrpSpPr>
      <p:grpSpPr>
        <a:xfrm>
          <a:off x="0" y="0"/>
          <a:ext cx="0" cy="0"/>
          <a:chOff x="0" y="0"/>
          <a:chExt cx="0" cy="0"/>
        </a:xfrm>
      </p:grpSpPr>
      <p:sp>
        <p:nvSpPr>
          <p:cNvPr id="69" name="Google Shape;69;p19"/>
          <p:cNvSpPr/>
          <p:nvPr/>
        </p:nvSpPr>
        <p:spPr>
          <a:xfrm>
            <a:off x="0" y="438833"/>
            <a:ext cx="92400" cy="1004000"/>
          </a:xfrm>
          <a:prstGeom prst="rect">
            <a:avLst/>
          </a:prstGeom>
          <a:solidFill>
            <a:srgbClr val="9AA0A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0" name="Google Shape;70;p19"/>
          <p:cNvPicPr preferRelativeResize="0"/>
          <p:nvPr/>
        </p:nvPicPr>
        <p:blipFill>
          <a:blip r:embed="rId2">
            <a:alphaModFix/>
          </a:blip>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1940926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624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336332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928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1543414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8CCD1-2B59-467E-842D-8B15EF3AC6BF}" type="datetimeFigureOut">
              <a:rPr lang="en-IN" smtClean="0"/>
              <a:t>24-02-2022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001004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38CCD1-2B59-467E-842D-8B15EF3AC6BF}" type="datetimeFigureOut">
              <a:rPr lang="en-IN" smtClean="0"/>
              <a:t>24-02-2022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177439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38CCD1-2B59-467E-842D-8B15EF3AC6BF}" type="datetimeFigureOut">
              <a:rPr lang="en-IN" smtClean="0"/>
              <a:t>24-02-2022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1454245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2B1DBE-F658-45CB-A948-0491C74532E3}" type="slidenum">
              <a:rPr lang="en-IN" smtClean="0"/>
              <a:t>‹#›</a:t>
            </a:fld>
            <a:endParaRPr lang="en-IN"/>
          </a:p>
        </p:txBody>
      </p:sp>
    </p:spTree>
    <p:extLst>
      <p:ext uri="{BB962C8B-B14F-4D97-AF65-F5344CB8AC3E}">
        <p14:creationId xmlns:p14="http://schemas.microsoft.com/office/powerpoint/2010/main" val="257145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3830882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4150422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6302184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684354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ay">
  <p:cSld name="Gray">
    <p:spTree>
      <p:nvGrpSpPr>
        <p:cNvPr id="1" name="Shape 68"/>
        <p:cNvGrpSpPr/>
        <p:nvPr/>
      </p:nvGrpSpPr>
      <p:grpSpPr>
        <a:xfrm>
          <a:off x="0" y="0"/>
          <a:ext cx="0" cy="0"/>
          <a:chOff x="0" y="0"/>
          <a:chExt cx="0" cy="0"/>
        </a:xfrm>
      </p:grpSpPr>
    </p:spTree>
    <p:extLst>
      <p:ext uri="{BB962C8B-B14F-4D97-AF65-F5344CB8AC3E}">
        <p14:creationId xmlns:p14="http://schemas.microsoft.com/office/powerpoint/2010/main" val="268397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6672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785388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88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3344765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8CCD1-2B59-467E-842D-8B15EF3AC6BF}" type="datetimeFigureOut">
              <a:rPr lang="en-IN" smtClean="0"/>
              <a:t>24-02-2022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8066796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38CCD1-2B59-467E-842D-8B15EF3AC6BF}" type="datetimeFigureOut">
              <a:rPr lang="en-IN" smtClean="0"/>
              <a:t>24-02-2022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69767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32632846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38CCD1-2B59-467E-842D-8B15EF3AC6BF}" type="datetimeFigureOut">
              <a:rPr lang="en-IN" smtClean="0"/>
              <a:t>24-02-2022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2994828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2B1DBE-F658-45CB-A948-0491C74532E3}" type="slidenum">
              <a:rPr lang="en-IN" smtClean="0"/>
              <a:t>‹#›</a:t>
            </a:fld>
            <a:endParaRPr lang="en-IN"/>
          </a:p>
        </p:txBody>
      </p:sp>
    </p:spTree>
    <p:extLst>
      <p:ext uri="{BB962C8B-B14F-4D97-AF65-F5344CB8AC3E}">
        <p14:creationId xmlns:p14="http://schemas.microsoft.com/office/powerpoint/2010/main" val="4124086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41264336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6101588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11389375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Red">
  <p:cSld name="Red">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15083000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Yellow">
  <p:cSld name="Yellow">
    <p:spTree>
      <p:nvGrpSpPr>
        <p:cNvPr id="1" name="Shape 62"/>
        <p:cNvGrpSpPr/>
        <p:nvPr/>
      </p:nvGrpSpPr>
      <p:grpSpPr>
        <a:xfrm>
          <a:off x="0" y="0"/>
          <a:ext cx="0" cy="0"/>
          <a:chOff x="0" y="0"/>
          <a:chExt cx="0" cy="0"/>
        </a:xfrm>
      </p:grpSpPr>
    </p:spTree>
    <p:extLst>
      <p:ext uri="{BB962C8B-B14F-4D97-AF65-F5344CB8AC3E}">
        <p14:creationId xmlns:p14="http://schemas.microsoft.com/office/powerpoint/2010/main" val="8520512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Green">
  <p:cSld name="Green">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189942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8CCD1-2B59-467E-842D-8B15EF3AC6BF}" type="datetimeFigureOut">
              <a:rPr lang="en-IN" smtClean="0"/>
              <a:t>24-02-2022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385398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400410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82258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412622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38CCD1-2B59-467E-842D-8B15EF3AC6BF}"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1DBE-F658-45CB-A948-0491C74532E3}" type="slidenum">
              <a:rPr lang="en-IN" smtClean="0"/>
              <a:t>‹#›</a:t>
            </a:fld>
            <a:endParaRPr lang="en-IN"/>
          </a:p>
        </p:txBody>
      </p:sp>
    </p:spTree>
    <p:extLst>
      <p:ext uri="{BB962C8B-B14F-4D97-AF65-F5344CB8AC3E}">
        <p14:creationId xmlns:p14="http://schemas.microsoft.com/office/powerpoint/2010/main" val="81354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38CCD1-2B59-467E-842D-8B15EF3AC6BF}" type="datetimeFigureOut">
              <a:rPr lang="en-IN" smtClean="0"/>
              <a:t>24-02-2022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2B1DBE-F658-45CB-A948-0491C74532E3}" type="slidenum">
              <a:rPr lang="en-IN" smtClean="0"/>
              <a:t>‹#›</a:t>
            </a:fld>
            <a:endParaRPr lang="en-IN"/>
          </a:p>
        </p:txBody>
      </p:sp>
    </p:spTree>
    <p:extLst>
      <p:ext uri="{BB962C8B-B14F-4D97-AF65-F5344CB8AC3E}">
        <p14:creationId xmlns:p14="http://schemas.microsoft.com/office/powerpoint/2010/main" val="43460510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38CCD1-2B59-467E-842D-8B15EF3AC6BF}" type="datetimeFigureOut">
              <a:rPr lang="en-IN" smtClean="0"/>
              <a:t>24-02-2022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2B1DBE-F658-45CB-A948-0491C74532E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383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8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38CCD1-2B59-467E-842D-8B15EF3AC6BF}" type="datetimeFigureOut">
              <a:rPr lang="en-IN" smtClean="0"/>
              <a:t>24-02-2022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2B1DBE-F658-45CB-A948-0491C74532E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71217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6.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igma.com/proto/s0dNwxGXAIVK7nsm3N48r3/Google-UX-Invitation-Project?node-id=3%3A2&amp;scaling=scale-down&amp;page-id=0%3A1&amp;starting-point-node-id=3%3A2&amp;show-proto-sidebar=1" TargetMode="External"/><Relationship Id="rId2" Type="http://schemas.openxmlformats.org/officeDocument/2006/relationships/notesSlide" Target="../notesSlides/notesSlide14.xml"/><Relationship Id="rId1" Type="http://schemas.openxmlformats.org/officeDocument/2006/relationships/slideLayout" Target="../slideLayouts/slideLayout4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hyperlink" Target="https://www.figma.com/proto/s0dNwxGXAIVK7nsm3N48r3/Google-UX-Invitation-Project?node-id=46%3A4&amp;scaling=scale-down&amp;page-id=46%3A2&amp;starting-point-node-id=46%3A4" TargetMode="External"/><Relationship Id="rId2" Type="http://schemas.openxmlformats.org/officeDocument/2006/relationships/notesSlide" Target="../notesSlides/notesSlide20.xml"/><Relationship Id="rId1" Type="http://schemas.openxmlformats.org/officeDocument/2006/relationships/slideLayout" Target="../slideLayouts/slideLayout4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1"/>
          <p:cNvSpPr txBox="1"/>
          <p:nvPr/>
        </p:nvSpPr>
        <p:spPr>
          <a:xfrm>
            <a:off x="690233" y="2426318"/>
            <a:ext cx="10385020" cy="984845"/>
          </a:xfrm>
          <a:prstGeom prst="rect">
            <a:avLst/>
          </a:prstGeom>
          <a:noFill/>
          <a:ln>
            <a:noFill/>
          </a:ln>
        </p:spPr>
        <p:txBody>
          <a:bodyPr spcFirstLastPara="1" wrap="square" lIns="0" tIns="121900" rIns="121900" bIns="121900" anchor="t" anchorCtr="0">
            <a:spAutoFit/>
          </a:bodyPr>
          <a:lstStyle/>
          <a:p>
            <a:r>
              <a:rPr lang="en" sz="4800" dirty="0">
                <a:solidFill>
                  <a:schemeClr val="lt1"/>
                </a:solidFill>
                <a:latin typeface="Open Sans SemiBold"/>
                <a:ea typeface="Open Sans SemiBold"/>
                <a:cs typeface="Open Sans SemiBold"/>
                <a:sym typeface="Open Sans SemiBold"/>
              </a:rPr>
              <a:t>Invitation Restaurant App Design</a:t>
            </a:r>
            <a:endParaRPr sz="4800" dirty="0">
              <a:solidFill>
                <a:schemeClr val="lt1"/>
              </a:solidFill>
              <a:latin typeface="Open Sans SemiBold"/>
              <a:ea typeface="Open Sans SemiBold"/>
              <a:cs typeface="Open Sans SemiBold"/>
              <a:sym typeface="Open Sans SemiBold"/>
            </a:endParaRPr>
          </a:p>
        </p:txBody>
      </p:sp>
      <p:sp>
        <p:nvSpPr>
          <p:cNvPr id="78" name="Google Shape;78;p21"/>
          <p:cNvSpPr txBox="1"/>
          <p:nvPr/>
        </p:nvSpPr>
        <p:spPr>
          <a:xfrm>
            <a:off x="690233" y="3692885"/>
            <a:ext cx="6574800" cy="812490"/>
          </a:xfrm>
          <a:prstGeom prst="rect">
            <a:avLst/>
          </a:prstGeom>
          <a:noFill/>
          <a:ln>
            <a:noFill/>
          </a:ln>
        </p:spPr>
        <p:txBody>
          <a:bodyPr spcFirstLastPara="1" wrap="square" lIns="0" tIns="121900" rIns="121900" bIns="121900" anchor="t" anchorCtr="0">
            <a:spAutoFit/>
          </a:bodyPr>
          <a:lstStyle/>
          <a:p>
            <a:pPr>
              <a:lnSpc>
                <a:spcPct val="115000"/>
              </a:lnSpc>
            </a:pPr>
            <a:r>
              <a:rPr lang="en" sz="3200" dirty="0">
                <a:solidFill>
                  <a:schemeClr val="lt1"/>
                </a:solidFill>
                <a:latin typeface="Open Sans"/>
                <a:ea typeface="Open Sans"/>
                <a:cs typeface="Open Sans"/>
                <a:sym typeface="Open Sans"/>
              </a:rPr>
              <a:t>Srishti Sharma</a:t>
            </a:r>
            <a:endParaRPr sz="3200" dirty="0">
              <a:solidFill>
                <a:schemeClr val="lt1"/>
              </a:solidFill>
              <a:latin typeface="Open Sans"/>
              <a:ea typeface="Open Sans"/>
              <a:cs typeface="Open Sans"/>
              <a:sym typeface="Open Sans"/>
            </a:endParaRPr>
          </a:p>
        </p:txBody>
      </p:sp>
      <p:cxnSp>
        <p:nvCxnSpPr>
          <p:cNvPr id="79" name="Google Shape;79;p21"/>
          <p:cNvCxnSpPr>
            <a:cxnSpLocks/>
          </p:cNvCxnSpPr>
          <p:nvPr/>
        </p:nvCxnSpPr>
        <p:spPr>
          <a:xfrm flipH="1">
            <a:off x="690067" y="3561100"/>
            <a:ext cx="1038502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4961700" y="2515801"/>
            <a:ext cx="8402800" cy="2462172"/>
          </a:xfrm>
          <a:prstGeom prst="rect">
            <a:avLst/>
          </a:prstGeom>
          <a:noFill/>
          <a:ln>
            <a:noFill/>
          </a:ln>
        </p:spPr>
        <p:txBody>
          <a:bodyPr spcFirstLastPara="1" wrap="square" lIns="121900" tIns="121900" rIns="121900" bIns="121900" anchor="t" anchorCtr="0">
            <a:spAutoFit/>
          </a:bodyPr>
          <a:lstStyle/>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Paper wireframes</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Digital wireframes</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Low-fidelity prototype</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Usability studies</a:t>
            </a:r>
            <a:endParaRPr sz="2400">
              <a:solidFill>
                <a:srgbClr val="FFFFFF"/>
              </a:solidFill>
              <a:latin typeface="Open Sans"/>
              <a:ea typeface="Open Sans"/>
              <a:cs typeface="Open Sans"/>
              <a:sym typeface="Open Sans"/>
            </a:endParaRPr>
          </a:p>
        </p:txBody>
      </p:sp>
      <p:sp>
        <p:nvSpPr>
          <p:cNvPr id="164" name="Google Shape;164;p30"/>
          <p:cNvSpPr txBox="1"/>
          <p:nvPr/>
        </p:nvSpPr>
        <p:spPr>
          <a:xfrm>
            <a:off x="-625167" y="2515801"/>
            <a:ext cx="4939200" cy="1378799"/>
          </a:xfrm>
          <a:prstGeom prst="rect">
            <a:avLst/>
          </a:prstGeom>
          <a:noFill/>
          <a:ln>
            <a:noFill/>
          </a:ln>
        </p:spPr>
        <p:txBody>
          <a:bodyPr spcFirstLastPara="1" wrap="square" lIns="121900" tIns="121900" rIns="121900" bIns="121900" anchor="t" anchorCtr="0">
            <a:spAutoFit/>
          </a:bodyPr>
          <a:lstStyle/>
          <a:p>
            <a:pPr algn="r">
              <a:lnSpc>
                <a:spcPct val="115000"/>
              </a:lnSpc>
              <a:buClr>
                <a:schemeClr val="dk1"/>
              </a:buClr>
              <a:buSzPts val="1100"/>
            </a:pPr>
            <a:r>
              <a:rPr lang="en" sz="3200">
                <a:solidFill>
                  <a:srgbClr val="FFFFFF"/>
                </a:solidFill>
                <a:latin typeface="Open Sans"/>
                <a:ea typeface="Open Sans"/>
                <a:cs typeface="Open Sans"/>
                <a:sym typeface="Open Sans"/>
              </a:rPr>
              <a:t>Starting</a:t>
            </a:r>
            <a:endParaRPr sz="3200">
              <a:solidFill>
                <a:srgbClr val="FFFFFF"/>
              </a:solidFill>
              <a:latin typeface="Open Sans"/>
              <a:ea typeface="Open Sans"/>
              <a:cs typeface="Open Sans"/>
              <a:sym typeface="Open Sans"/>
            </a:endParaRPr>
          </a:p>
          <a:p>
            <a:pPr algn="r">
              <a:lnSpc>
                <a:spcPct val="115000"/>
              </a:lnSpc>
            </a:pPr>
            <a:r>
              <a:rPr lang="en" sz="3200">
                <a:solidFill>
                  <a:srgbClr val="FFFFFF"/>
                </a:solidFill>
                <a:latin typeface="Open Sans"/>
                <a:ea typeface="Open Sans"/>
                <a:cs typeface="Open Sans"/>
                <a:sym typeface="Open Sans"/>
              </a:rPr>
              <a:t>the design</a:t>
            </a:r>
            <a:endParaRPr sz="3200">
              <a:solidFill>
                <a:srgbClr val="FFFFFF"/>
              </a:solidFill>
              <a:latin typeface="Open Sans"/>
              <a:ea typeface="Open Sans"/>
              <a:cs typeface="Open Sans"/>
              <a:sym typeface="Open Sans"/>
            </a:endParaRPr>
          </a:p>
        </p:txBody>
      </p:sp>
      <p:cxnSp>
        <p:nvCxnSpPr>
          <p:cNvPr id="165" name="Google Shape;165;p30"/>
          <p:cNvCxnSpPr/>
          <p:nvPr/>
        </p:nvCxnSpPr>
        <p:spPr>
          <a:xfrm>
            <a:off x="4672600" y="2717333"/>
            <a:ext cx="0" cy="15528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690233" y="597533"/>
            <a:ext cx="93344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Paper wireframes </a:t>
            </a:r>
            <a:endParaRPr sz="3200">
              <a:solidFill>
                <a:srgbClr val="5F6368"/>
              </a:solidFill>
              <a:latin typeface="Open Sans"/>
              <a:ea typeface="Open Sans"/>
              <a:cs typeface="Open Sans"/>
              <a:sym typeface="Open Sans"/>
            </a:endParaRPr>
          </a:p>
        </p:txBody>
      </p:sp>
      <p:sp>
        <p:nvSpPr>
          <p:cNvPr id="171" name="Google Shape;171;p31"/>
          <p:cNvSpPr txBox="1"/>
          <p:nvPr/>
        </p:nvSpPr>
        <p:spPr>
          <a:xfrm>
            <a:off x="514648" y="1961107"/>
            <a:ext cx="3467600" cy="3570168"/>
          </a:xfrm>
          <a:prstGeom prst="rect">
            <a:avLst/>
          </a:prstGeom>
          <a:noFill/>
          <a:ln>
            <a:noFill/>
          </a:ln>
        </p:spPr>
        <p:txBody>
          <a:bodyPr spcFirstLastPara="1" wrap="square" lIns="0" tIns="121900" rIns="121900" bIns="121900" anchor="t" anchorCtr="0">
            <a:spAutoFit/>
          </a:bodyPr>
          <a:lstStyle/>
          <a:p>
            <a:pPr>
              <a:lnSpc>
                <a:spcPct val="150000"/>
              </a:lnSpc>
              <a:buClr>
                <a:schemeClr val="dk1"/>
              </a:buClr>
              <a:buSzPts val="1100"/>
            </a:pPr>
            <a:r>
              <a:rPr lang="en" sz="1600" dirty="0">
                <a:solidFill>
                  <a:srgbClr val="5F6368"/>
                </a:solidFill>
                <a:latin typeface="Open Sans"/>
                <a:ea typeface="Open Sans"/>
                <a:cs typeface="Open Sans"/>
                <a:sym typeface="Open Sans"/>
              </a:rPr>
              <a:t>Taking the time to draft iterations of each screen of the app on paper ensured that the elements that made it to digital wireframes would be well-suited to address user pain points. For the home screen, I prioritized a </a:t>
            </a:r>
            <a:r>
              <a:rPr lang="en" sz="1600" b="1" dirty="0">
                <a:solidFill>
                  <a:srgbClr val="5F6368"/>
                </a:solidFill>
                <a:latin typeface="Open Sans"/>
                <a:ea typeface="Open Sans"/>
                <a:cs typeface="Open Sans"/>
                <a:sym typeface="Open Sans"/>
              </a:rPr>
              <a:t>quick and easy ordering process</a:t>
            </a:r>
            <a:r>
              <a:rPr lang="en" sz="1600" dirty="0">
                <a:solidFill>
                  <a:srgbClr val="5F6368"/>
                </a:solidFill>
                <a:latin typeface="Open Sans"/>
                <a:ea typeface="Open Sans"/>
                <a:cs typeface="Open Sans"/>
                <a:sym typeface="Open Sans"/>
              </a:rPr>
              <a:t> to help users save time. </a:t>
            </a:r>
            <a:endParaRPr sz="1600" dirty="0"/>
          </a:p>
        </p:txBody>
      </p:sp>
      <p:pic>
        <p:nvPicPr>
          <p:cNvPr id="172" name="Google Shape;172;p31"/>
          <p:cNvPicPr preferRelativeResize="0"/>
          <p:nvPr/>
        </p:nvPicPr>
        <p:blipFill rotWithShape="1">
          <a:blip r:embed="rId3">
            <a:alphaModFix/>
          </a:blip>
          <a:srcRect l="3577"/>
          <a:stretch/>
        </p:blipFill>
        <p:spPr>
          <a:xfrm>
            <a:off x="4322367" y="1842201"/>
            <a:ext cx="3849599" cy="2912399"/>
          </a:xfrm>
          <a:prstGeom prst="rect">
            <a:avLst/>
          </a:prstGeom>
          <a:noFill/>
          <a:ln>
            <a:noFill/>
          </a:ln>
        </p:spPr>
      </p:pic>
      <p:pic>
        <p:nvPicPr>
          <p:cNvPr id="173" name="Google Shape;173;p31"/>
          <p:cNvPicPr preferRelativeResize="0"/>
          <p:nvPr/>
        </p:nvPicPr>
        <p:blipFill rotWithShape="1">
          <a:blip r:embed="rId4">
            <a:alphaModFix/>
          </a:blip>
          <a:srcRect l="3540"/>
          <a:stretch/>
        </p:blipFill>
        <p:spPr>
          <a:xfrm>
            <a:off x="8107301" y="1909252"/>
            <a:ext cx="3849599" cy="2905497"/>
          </a:xfrm>
          <a:prstGeom prst="rect">
            <a:avLst/>
          </a:prstGeom>
          <a:noFill/>
          <a:ln>
            <a:noFill/>
          </a:ln>
        </p:spPr>
      </p:pic>
      <p:sp>
        <p:nvSpPr>
          <p:cNvPr id="174" name="Google Shape;174;p31"/>
          <p:cNvSpPr txBox="1"/>
          <p:nvPr/>
        </p:nvSpPr>
        <p:spPr>
          <a:xfrm>
            <a:off x="5218667" y="4732467"/>
            <a:ext cx="5822800" cy="656421"/>
          </a:xfrm>
          <a:prstGeom prst="rect">
            <a:avLst/>
          </a:prstGeom>
          <a:noFill/>
          <a:ln>
            <a:noFill/>
          </a:ln>
        </p:spPr>
        <p:txBody>
          <a:bodyPr spcFirstLastPara="1" wrap="square" lIns="121900" tIns="121900" rIns="121900" bIns="121900" anchor="t" anchorCtr="0">
            <a:spAutoFit/>
          </a:bodyPr>
          <a:lstStyle/>
          <a:p>
            <a:pPr algn="ctr"/>
            <a:r>
              <a:rPr lang="en" sz="1333">
                <a:solidFill>
                  <a:srgbClr val="5F6368"/>
                </a:solidFill>
                <a:latin typeface="Open Sans"/>
                <a:ea typeface="Open Sans"/>
                <a:cs typeface="Open Sans"/>
                <a:sym typeface="Open Sans"/>
              </a:rPr>
              <a:t>Stars were used to mark the elements of each sketch that would be used in the initial digital wireframes.</a:t>
            </a:r>
            <a:endParaRPr sz="1333">
              <a:solidFill>
                <a:srgbClr val="5F6368"/>
              </a:solidFill>
              <a:latin typeface="Open Sans"/>
              <a:ea typeface="Open Sans"/>
              <a:cs typeface="Open Sans"/>
              <a:sym typeface="Open Sans"/>
            </a:endParaRPr>
          </a:p>
        </p:txBody>
      </p:sp>
      <p:sp>
        <p:nvSpPr>
          <p:cNvPr id="175" name="Google Shape;175;p31"/>
          <p:cNvSpPr/>
          <p:nvPr/>
        </p:nvSpPr>
        <p:spPr>
          <a:xfrm>
            <a:off x="4303067" y="1826867"/>
            <a:ext cx="7654000" cy="2905600"/>
          </a:xfrm>
          <a:prstGeom prst="rect">
            <a:avLst/>
          </a:prstGeom>
          <a:noFill/>
          <a:ln w="9525"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p:nvPr/>
        </p:nvSpPr>
        <p:spPr>
          <a:xfrm>
            <a:off x="690233" y="597533"/>
            <a:ext cx="93344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Digital wireframes </a:t>
            </a:r>
            <a:endParaRPr sz="3200">
              <a:solidFill>
                <a:srgbClr val="5F6368"/>
              </a:solidFill>
              <a:latin typeface="Open Sans"/>
              <a:ea typeface="Open Sans"/>
              <a:cs typeface="Open Sans"/>
              <a:sym typeface="Open Sans"/>
            </a:endParaRPr>
          </a:p>
        </p:txBody>
      </p:sp>
      <p:sp>
        <p:nvSpPr>
          <p:cNvPr id="181" name="Google Shape;181;p32"/>
          <p:cNvSpPr txBox="1"/>
          <p:nvPr/>
        </p:nvSpPr>
        <p:spPr>
          <a:xfrm>
            <a:off x="690233" y="1826867"/>
            <a:ext cx="3228400" cy="1723508"/>
          </a:xfrm>
          <a:prstGeom prst="rect">
            <a:avLst/>
          </a:prstGeom>
          <a:noFill/>
          <a:ln>
            <a:noFill/>
          </a:ln>
        </p:spPr>
        <p:txBody>
          <a:bodyPr spcFirstLastPara="1" wrap="square" lIns="0" tIns="121900" rIns="121900" bIns="121900" anchor="t" anchorCtr="0">
            <a:spAutoFit/>
          </a:bodyPr>
          <a:lstStyle/>
          <a:p>
            <a:pPr>
              <a:lnSpc>
                <a:spcPct val="150000"/>
              </a:lnSpc>
              <a:buClr>
                <a:schemeClr val="dk1"/>
              </a:buClr>
              <a:buSzPts val="1100"/>
            </a:pPr>
            <a:r>
              <a:rPr lang="en" sz="1600" dirty="0">
                <a:solidFill>
                  <a:srgbClr val="5F6368"/>
                </a:solidFill>
                <a:latin typeface="Open Sans"/>
                <a:ea typeface="Open Sans"/>
                <a:cs typeface="Open Sans"/>
                <a:sym typeface="Open Sans"/>
              </a:rPr>
              <a:t>As the initial design phase continued, I made sure to base screen designs on feedback and findings from  the user research.</a:t>
            </a:r>
            <a:endParaRPr sz="1600" dirty="0"/>
          </a:p>
        </p:txBody>
      </p:sp>
      <p:sp>
        <p:nvSpPr>
          <p:cNvPr id="182" name="Google Shape;182;p32"/>
          <p:cNvSpPr txBox="1"/>
          <p:nvPr/>
        </p:nvSpPr>
        <p:spPr>
          <a:xfrm>
            <a:off x="4931833" y="2354767"/>
            <a:ext cx="1467200" cy="1661568"/>
          </a:xfrm>
          <a:prstGeom prst="rect">
            <a:avLst/>
          </a:prstGeom>
          <a:noFill/>
          <a:ln>
            <a:noFill/>
          </a:ln>
        </p:spPr>
        <p:txBody>
          <a:bodyPr spcFirstLastPara="1" wrap="square" lIns="121900" tIns="121900" rIns="121900" bIns="121900" anchor="t" anchorCtr="0">
            <a:spAutoFit/>
          </a:bodyPr>
          <a:lstStyle/>
          <a:p>
            <a:pPr>
              <a:lnSpc>
                <a:spcPct val="115000"/>
              </a:lnSpc>
            </a:pPr>
            <a:r>
              <a:rPr lang="en" sz="1333">
                <a:solidFill>
                  <a:srgbClr val="5F6368"/>
                </a:solidFill>
                <a:latin typeface="Open Sans"/>
                <a:ea typeface="Open Sans"/>
                <a:cs typeface="Open Sans"/>
                <a:sym typeface="Open Sans"/>
              </a:rPr>
              <a:t>This button at the top of the home screen makes it fast and easy for users to order.</a:t>
            </a:r>
            <a:endParaRPr sz="1333">
              <a:solidFill>
                <a:srgbClr val="5F6368"/>
              </a:solidFill>
              <a:latin typeface="Open Sans"/>
              <a:ea typeface="Open Sans"/>
              <a:cs typeface="Open Sans"/>
              <a:sym typeface="Open Sans"/>
            </a:endParaRPr>
          </a:p>
        </p:txBody>
      </p:sp>
      <p:sp>
        <p:nvSpPr>
          <p:cNvPr id="183" name="Google Shape;183;p32"/>
          <p:cNvSpPr txBox="1"/>
          <p:nvPr/>
        </p:nvSpPr>
        <p:spPr>
          <a:xfrm>
            <a:off x="10386033" y="4071377"/>
            <a:ext cx="1493200" cy="1661568"/>
          </a:xfrm>
          <a:prstGeom prst="rect">
            <a:avLst/>
          </a:prstGeom>
          <a:noFill/>
          <a:ln>
            <a:noFill/>
          </a:ln>
        </p:spPr>
        <p:txBody>
          <a:bodyPr spcFirstLastPara="1" wrap="square" lIns="121900" tIns="121900" rIns="121900" bIns="121900" anchor="t" anchorCtr="0">
            <a:spAutoFit/>
          </a:bodyPr>
          <a:lstStyle/>
          <a:p>
            <a:pPr>
              <a:lnSpc>
                <a:spcPct val="115000"/>
              </a:lnSpc>
            </a:pPr>
            <a:r>
              <a:rPr lang="en" sz="1333" dirty="0">
                <a:solidFill>
                  <a:srgbClr val="5F6368"/>
                </a:solidFill>
                <a:latin typeface="Open Sans"/>
                <a:ea typeface="Open Sans"/>
                <a:cs typeface="Open Sans"/>
                <a:sym typeface="Open Sans"/>
              </a:rPr>
              <a:t>This button provides an easy option for users to check the entire menu.</a:t>
            </a:r>
            <a:endParaRPr sz="1333" dirty="0">
              <a:solidFill>
                <a:srgbClr val="5F6368"/>
              </a:solidFill>
              <a:latin typeface="Open Sans"/>
              <a:ea typeface="Open Sans"/>
              <a:cs typeface="Open Sans"/>
              <a:sym typeface="Open Sans"/>
            </a:endParaRPr>
          </a:p>
        </p:txBody>
      </p:sp>
      <p:cxnSp>
        <p:nvCxnSpPr>
          <p:cNvPr id="185" name="Google Shape;185;p32"/>
          <p:cNvCxnSpPr/>
          <p:nvPr/>
        </p:nvCxnSpPr>
        <p:spPr>
          <a:xfrm rot="10800000">
            <a:off x="9663233" y="4324164"/>
            <a:ext cx="722800" cy="0"/>
          </a:xfrm>
          <a:prstGeom prst="straightConnector1">
            <a:avLst/>
          </a:prstGeom>
          <a:noFill/>
          <a:ln w="19050" cap="flat" cmpd="sng">
            <a:solidFill>
              <a:srgbClr val="F29900"/>
            </a:solidFill>
            <a:prstDash val="solid"/>
            <a:round/>
            <a:headEnd type="none" w="med" len="med"/>
            <a:tailEnd type="triangle" w="med" len="med"/>
          </a:ln>
        </p:spPr>
      </p:cxnSp>
      <p:cxnSp>
        <p:nvCxnSpPr>
          <p:cNvPr id="186" name="Google Shape;186;p32"/>
          <p:cNvCxnSpPr/>
          <p:nvPr/>
        </p:nvCxnSpPr>
        <p:spPr>
          <a:xfrm>
            <a:off x="6239900" y="2579633"/>
            <a:ext cx="782400" cy="0"/>
          </a:xfrm>
          <a:prstGeom prst="straightConnector1">
            <a:avLst/>
          </a:prstGeom>
          <a:noFill/>
          <a:ln w="19050" cap="flat" cmpd="sng">
            <a:solidFill>
              <a:srgbClr val="F29900"/>
            </a:solidFill>
            <a:prstDash val="solid"/>
            <a:round/>
            <a:headEnd type="none" w="med" len="med"/>
            <a:tailEnd type="triangle" w="med" len="med"/>
          </a:ln>
        </p:spPr>
      </p:cxnSp>
      <p:pic>
        <p:nvPicPr>
          <p:cNvPr id="3" name="Picture 2">
            <a:extLst>
              <a:ext uri="{FF2B5EF4-FFF2-40B4-BE49-F238E27FC236}">
                <a16:creationId xmlns:a16="http://schemas.microsoft.com/office/drawing/2014/main" id="{7E00207A-DD65-4A0F-A06D-220A6D275D0D}"/>
              </a:ext>
            </a:extLst>
          </p:cNvPr>
          <p:cNvPicPr>
            <a:picLocks noChangeAspect="1"/>
          </p:cNvPicPr>
          <p:nvPr/>
        </p:nvPicPr>
        <p:blipFill>
          <a:blip r:embed="rId3"/>
          <a:stretch>
            <a:fillRect/>
          </a:stretch>
        </p:blipFill>
        <p:spPr>
          <a:xfrm>
            <a:off x="7136307" y="475363"/>
            <a:ext cx="2340668" cy="49606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33"/>
          <p:cNvSpPr txBox="1"/>
          <p:nvPr/>
        </p:nvSpPr>
        <p:spPr>
          <a:xfrm>
            <a:off x="690233" y="597533"/>
            <a:ext cx="93344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Digital wireframes </a:t>
            </a:r>
            <a:endParaRPr sz="3200">
              <a:solidFill>
                <a:srgbClr val="5F6368"/>
              </a:solidFill>
              <a:latin typeface="Open Sans"/>
              <a:ea typeface="Open Sans"/>
              <a:cs typeface="Open Sans"/>
              <a:sym typeface="Open Sans"/>
            </a:endParaRPr>
          </a:p>
        </p:txBody>
      </p:sp>
      <p:sp>
        <p:nvSpPr>
          <p:cNvPr id="193" name="Google Shape;193;p33"/>
          <p:cNvSpPr txBox="1"/>
          <p:nvPr/>
        </p:nvSpPr>
        <p:spPr>
          <a:xfrm>
            <a:off x="690233" y="1826867"/>
            <a:ext cx="3228400" cy="2092840"/>
          </a:xfrm>
          <a:prstGeom prst="rect">
            <a:avLst/>
          </a:prstGeom>
          <a:noFill/>
          <a:ln>
            <a:noFill/>
          </a:ln>
        </p:spPr>
        <p:txBody>
          <a:bodyPr spcFirstLastPara="1" wrap="square" lIns="0" tIns="121900" rIns="121900" bIns="121900" anchor="t" anchorCtr="0">
            <a:spAutoFit/>
          </a:bodyPr>
          <a:lstStyle/>
          <a:p>
            <a:pPr>
              <a:lnSpc>
                <a:spcPct val="150000"/>
              </a:lnSpc>
              <a:buClr>
                <a:schemeClr val="dk1"/>
              </a:buClr>
              <a:buSzPts val="1100"/>
            </a:pPr>
            <a:r>
              <a:rPr lang="en" sz="1600" dirty="0">
                <a:solidFill>
                  <a:srgbClr val="5F6368"/>
                </a:solidFill>
                <a:latin typeface="Open Sans"/>
                <a:ea typeface="Open Sans"/>
                <a:cs typeface="Open Sans"/>
                <a:sym typeface="Open Sans"/>
              </a:rPr>
              <a:t>Easy navigation was a key user need to address in the designs in addition to equipping the app to work with assistive technologies.</a:t>
            </a:r>
            <a:endParaRPr sz="1600" dirty="0"/>
          </a:p>
        </p:txBody>
      </p:sp>
      <p:sp>
        <p:nvSpPr>
          <p:cNvPr id="194" name="Google Shape;194;p33"/>
          <p:cNvSpPr txBox="1"/>
          <p:nvPr/>
        </p:nvSpPr>
        <p:spPr>
          <a:xfrm>
            <a:off x="4856567" y="957067"/>
            <a:ext cx="1467200" cy="1189773"/>
          </a:xfrm>
          <a:prstGeom prst="rect">
            <a:avLst/>
          </a:prstGeom>
          <a:noFill/>
          <a:ln>
            <a:noFill/>
          </a:ln>
        </p:spPr>
        <p:txBody>
          <a:bodyPr spcFirstLastPara="1" wrap="square" lIns="121900" tIns="121900" rIns="121900" bIns="121900" anchor="t" anchorCtr="0">
            <a:spAutoFit/>
          </a:bodyPr>
          <a:lstStyle/>
          <a:p>
            <a:pPr>
              <a:lnSpc>
                <a:spcPct val="115000"/>
              </a:lnSpc>
            </a:pPr>
            <a:r>
              <a:rPr lang="en" sz="1333">
                <a:solidFill>
                  <a:srgbClr val="5F6368"/>
                </a:solidFill>
                <a:latin typeface="Open Sans"/>
                <a:ea typeface="Open Sans"/>
                <a:cs typeface="Open Sans"/>
                <a:sym typeface="Open Sans"/>
              </a:rPr>
              <a:t>Easy access to navigation that’s screen reader friendly.</a:t>
            </a:r>
            <a:endParaRPr sz="1333">
              <a:solidFill>
                <a:srgbClr val="5F6368"/>
              </a:solidFill>
              <a:latin typeface="Open Sans"/>
              <a:ea typeface="Open Sans"/>
              <a:cs typeface="Open Sans"/>
              <a:sym typeface="Open Sans"/>
            </a:endParaRPr>
          </a:p>
        </p:txBody>
      </p:sp>
      <p:cxnSp>
        <p:nvCxnSpPr>
          <p:cNvPr id="195" name="Google Shape;195;p33"/>
          <p:cNvCxnSpPr/>
          <p:nvPr/>
        </p:nvCxnSpPr>
        <p:spPr>
          <a:xfrm>
            <a:off x="6174233" y="1187900"/>
            <a:ext cx="782400" cy="0"/>
          </a:xfrm>
          <a:prstGeom prst="straightConnector1">
            <a:avLst/>
          </a:prstGeom>
          <a:noFill/>
          <a:ln w="19050" cap="flat" cmpd="sng">
            <a:solidFill>
              <a:srgbClr val="F29900"/>
            </a:solidFill>
            <a:prstDash val="solid"/>
            <a:round/>
            <a:headEnd type="none" w="med" len="med"/>
            <a:tailEnd type="triangle" w="med" len="med"/>
          </a:ln>
        </p:spPr>
      </p:cxnSp>
      <p:pic>
        <p:nvPicPr>
          <p:cNvPr id="3" name="Picture 2">
            <a:extLst>
              <a:ext uri="{FF2B5EF4-FFF2-40B4-BE49-F238E27FC236}">
                <a16:creationId xmlns:a16="http://schemas.microsoft.com/office/drawing/2014/main" id="{42D8B117-9440-4174-924D-82EAEB7F91E9}"/>
              </a:ext>
            </a:extLst>
          </p:cNvPr>
          <p:cNvPicPr>
            <a:picLocks noChangeAspect="1"/>
          </p:cNvPicPr>
          <p:nvPr/>
        </p:nvPicPr>
        <p:blipFill>
          <a:blip r:embed="rId3"/>
          <a:stretch>
            <a:fillRect/>
          </a:stretch>
        </p:blipFill>
        <p:spPr>
          <a:xfrm>
            <a:off x="7089765" y="688362"/>
            <a:ext cx="2801735" cy="54812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p:nvPr/>
        </p:nvSpPr>
        <p:spPr>
          <a:xfrm>
            <a:off x="690233" y="597534"/>
            <a:ext cx="9334400" cy="812490"/>
          </a:xfrm>
          <a:prstGeom prst="rect">
            <a:avLst/>
          </a:prstGeom>
          <a:noFill/>
          <a:ln>
            <a:noFill/>
          </a:ln>
        </p:spPr>
        <p:txBody>
          <a:bodyPr spcFirstLastPara="1" wrap="square" lIns="0" tIns="121900" rIns="121900" bIns="121900" anchor="t" anchorCtr="0">
            <a:spAutoFit/>
          </a:bodyPr>
          <a:lstStyle/>
          <a:p>
            <a:pPr>
              <a:lnSpc>
                <a:spcPct val="115000"/>
              </a:lnSpc>
            </a:pPr>
            <a:r>
              <a:rPr lang="en" sz="3200">
                <a:solidFill>
                  <a:srgbClr val="5F6368"/>
                </a:solidFill>
                <a:latin typeface="Open Sans"/>
                <a:ea typeface="Open Sans"/>
                <a:cs typeface="Open Sans"/>
                <a:sym typeface="Open Sans"/>
              </a:rPr>
              <a:t>Low-fidelity prototype</a:t>
            </a:r>
            <a:endParaRPr sz="3200">
              <a:solidFill>
                <a:srgbClr val="5F6368"/>
              </a:solidFill>
              <a:latin typeface="Open Sans"/>
              <a:ea typeface="Open Sans"/>
              <a:cs typeface="Open Sans"/>
              <a:sym typeface="Open Sans"/>
            </a:endParaRPr>
          </a:p>
        </p:txBody>
      </p:sp>
      <p:sp>
        <p:nvSpPr>
          <p:cNvPr id="201" name="Google Shape;201;p34"/>
          <p:cNvSpPr txBox="1"/>
          <p:nvPr/>
        </p:nvSpPr>
        <p:spPr>
          <a:xfrm>
            <a:off x="710500" y="1782133"/>
            <a:ext cx="3887200" cy="3939500"/>
          </a:xfrm>
          <a:prstGeom prst="rect">
            <a:avLst/>
          </a:prstGeom>
          <a:noFill/>
          <a:ln>
            <a:noFill/>
          </a:ln>
        </p:spPr>
        <p:txBody>
          <a:bodyPr spcFirstLastPara="1" wrap="square" lIns="0" tIns="121900" rIns="121900" bIns="121900" anchor="t" anchorCtr="0">
            <a:spAutoFit/>
          </a:bodyPr>
          <a:lstStyle/>
          <a:p>
            <a:pPr>
              <a:lnSpc>
                <a:spcPct val="150000"/>
              </a:lnSpc>
            </a:pPr>
            <a:r>
              <a:rPr lang="en" sz="1600" dirty="0">
                <a:solidFill>
                  <a:srgbClr val="5F6368"/>
                </a:solidFill>
                <a:latin typeface="Open Sans"/>
                <a:ea typeface="Open Sans"/>
                <a:cs typeface="Open Sans"/>
                <a:sym typeface="Open Sans"/>
              </a:rPr>
              <a:t>Using the completed set of digital wireframes, I created a low-fidelity prototype. The primary user flow I connected was building and ordering a pizza, so the prototype could be used in a usability study. </a:t>
            </a:r>
            <a:endParaRPr sz="1600" dirty="0">
              <a:solidFill>
                <a:srgbClr val="5F6368"/>
              </a:solidFill>
              <a:latin typeface="Open Sans"/>
              <a:ea typeface="Open Sans"/>
              <a:cs typeface="Open Sans"/>
              <a:sym typeface="Open Sans"/>
            </a:endParaRPr>
          </a:p>
          <a:p>
            <a:pPr>
              <a:lnSpc>
                <a:spcPct val="150000"/>
              </a:lnSpc>
              <a:buClr>
                <a:schemeClr val="dk1"/>
              </a:buClr>
              <a:buSzPts val="1100"/>
            </a:pPr>
            <a:endParaRPr sz="1600" dirty="0">
              <a:solidFill>
                <a:srgbClr val="5F6368"/>
              </a:solidFill>
              <a:latin typeface="Open Sans"/>
              <a:ea typeface="Open Sans"/>
              <a:cs typeface="Open Sans"/>
              <a:sym typeface="Open Sans"/>
            </a:endParaRPr>
          </a:p>
          <a:p>
            <a:pPr>
              <a:lnSpc>
                <a:spcPct val="150000"/>
              </a:lnSpc>
            </a:pPr>
            <a:r>
              <a:rPr lang="en" sz="1600" dirty="0">
                <a:solidFill>
                  <a:srgbClr val="5F6368"/>
                </a:solidFill>
                <a:latin typeface="Open Sans"/>
                <a:ea typeface="Open Sans"/>
                <a:cs typeface="Open Sans"/>
                <a:sym typeface="Open Sans"/>
              </a:rPr>
              <a:t>View the Invitation Restaurant’s App </a:t>
            </a:r>
            <a:br>
              <a:rPr lang="en" sz="1600" dirty="0">
                <a:solidFill>
                  <a:srgbClr val="5F6368"/>
                </a:solidFill>
                <a:latin typeface="Open Sans"/>
                <a:ea typeface="Open Sans"/>
                <a:cs typeface="Open Sans"/>
                <a:sym typeface="Open Sans"/>
              </a:rPr>
            </a:br>
            <a:r>
              <a:rPr lang="en" sz="1600" u="sng" dirty="0">
                <a:solidFill>
                  <a:schemeClr val="hlink"/>
                </a:solidFill>
                <a:latin typeface="Open Sans"/>
                <a:ea typeface="Open Sans"/>
                <a:cs typeface="Open Sans"/>
                <a:sym typeface="Open Sans"/>
                <a:hlinkClick r:id="rId3"/>
              </a:rPr>
              <a:t>low-fidelity prototype</a:t>
            </a:r>
            <a:endParaRPr sz="1600" u="sng" dirty="0">
              <a:solidFill>
                <a:schemeClr val="accent1"/>
              </a:solidFill>
              <a:latin typeface="Open Sans"/>
              <a:ea typeface="Open Sans"/>
              <a:cs typeface="Open Sans"/>
              <a:sym typeface="Open Sans"/>
            </a:endParaRPr>
          </a:p>
          <a:p>
            <a:pPr>
              <a:lnSpc>
                <a:spcPct val="150000"/>
              </a:lnSpc>
            </a:pPr>
            <a:endParaRPr sz="1600" dirty="0">
              <a:latin typeface="Open Sans"/>
              <a:ea typeface="Open Sans"/>
              <a:cs typeface="Open Sans"/>
              <a:sym typeface="Open Sans"/>
            </a:endParaRPr>
          </a:p>
        </p:txBody>
      </p:sp>
      <p:pic>
        <p:nvPicPr>
          <p:cNvPr id="202" name="Google Shape;202;p34"/>
          <p:cNvPicPr preferRelativeResize="0"/>
          <p:nvPr/>
        </p:nvPicPr>
        <p:blipFill>
          <a:blip r:embed="rId4">
            <a:alphaModFix/>
          </a:blip>
          <a:stretch>
            <a:fillRect/>
          </a:stretch>
        </p:blipFill>
        <p:spPr>
          <a:xfrm>
            <a:off x="5017001" y="1782133"/>
            <a:ext cx="6699135" cy="315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p:nvPr/>
        </p:nvSpPr>
        <p:spPr>
          <a:xfrm>
            <a:off x="690233" y="597533"/>
            <a:ext cx="8206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Usability study: findings</a:t>
            </a:r>
            <a:endParaRPr sz="3200">
              <a:solidFill>
                <a:srgbClr val="5F6368"/>
              </a:solidFill>
              <a:latin typeface="Open Sans"/>
              <a:ea typeface="Open Sans"/>
              <a:cs typeface="Open Sans"/>
              <a:sym typeface="Open Sans"/>
            </a:endParaRPr>
          </a:p>
        </p:txBody>
      </p:sp>
      <p:sp>
        <p:nvSpPr>
          <p:cNvPr id="208" name="Google Shape;208;p35"/>
          <p:cNvSpPr txBox="1"/>
          <p:nvPr/>
        </p:nvSpPr>
        <p:spPr>
          <a:xfrm>
            <a:off x="710500" y="1400767"/>
            <a:ext cx="10498000" cy="1945107"/>
          </a:xfrm>
          <a:prstGeom prst="rect">
            <a:avLst/>
          </a:prstGeom>
          <a:noFill/>
          <a:ln>
            <a:noFill/>
          </a:ln>
        </p:spPr>
        <p:txBody>
          <a:bodyPr spcFirstLastPara="1" wrap="square" lIns="0" tIns="121900" rIns="121900" bIns="121900" anchor="t" anchorCtr="0">
            <a:spAutoFit/>
          </a:bodyPr>
          <a:lstStyle/>
          <a:p>
            <a:pPr>
              <a:lnSpc>
                <a:spcPct val="115000"/>
              </a:lnSpc>
            </a:pPr>
            <a:r>
              <a:rPr lang="en" sz="2400" dirty="0">
                <a:solidFill>
                  <a:srgbClr val="5F6368"/>
                </a:solidFill>
                <a:latin typeface="Open Sans"/>
                <a:ea typeface="Open Sans"/>
                <a:cs typeface="Open Sans"/>
                <a:sym typeface="Open Sans"/>
              </a:rPr>
              <a:t>I conducted two rounds of usability studies. Findings from the first study helped guide the designs from wireframes to mockups. The second study used a high-fidelity prototype and revealed what aspects of the mockups needed refining. </a:t>
            </a:r>
            <a:endParaRPr sz="2400" dirty="0">
              <a:solidFill>
                <a:srgbClr val="5F6368"/>
              </a:solidFill>
              <a:latin typeface="Open Sans"/>
              <a:ea typeface="Open Sans"/>
              <a:cs typeface="Open Sans"/>
              <a:sym typeface="Open Sans"/>
            </a:endParaRPr>
          </a:p>
        </p:txBody>
      </p:sp>
      <p:sp>
        <p:nvSpPr>
          <p:cNvPr id="209" name="Google Shape;209;p35"/>
          <p:cNvSpPr/>
          <p:nvPr/>
        </p:nvSpPr>
        <p:spPr>
          <a:xfrm>
            <a:off x="690233" y="3230367"/>
            <a:ext cx="5034400" cy="27516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210" name="Google Shape;210;p35"/>
          <p:cNvSpPr txBox="1"/>
          <p:nvPr/>
        </p:nvSpPr>
        <p:spPr>
          <a:xfrm>
            <a:off x="1365733" y="3424667"/>
            <a:ext cx="4448000" cy="1095644"/>
          </a:xfrm>
          <a:prstGeom prst="rect">
            <a:avLst/>
          </a:prstGeom>
          <a:noFill/>
          <a:ln>
            <a:noFill/>
          </a:ln>
        </p:spPr>
        <p:txBody>
          <a:bodyPr spcFirstLastPara="1" wrap="square" lIns="121900" tIns="121900" rIns="121900" bIns="121900" anchor="t" anchorCtr="0">
            <a:spAutoFit/>
          </a:bodyPr>
          <a:lstStyle/>
          <a:p>
            <a:pPr>
              <a:lnSpc>
                <a:spcPct val="115000"/>
              </a:lnSpc>
            </a:pPr>
            <a:r>
              <a:rPr lang="en" sz="2400" dirty="0">
                <a:solidFill>
                  <a:srgbClr val="5F6368"/>
                </a:solidFill>
                <a:latin typeface="Open Sans"/>
                <a:ea typeface="Open Sans"/>
                <a:cs typeface="Open Sans"/>
                <a:sym typeface="Open Sans"/>
              </a:rPr>
              <a:t>Users want to order food quickly</a:t>
            </a:r>
            <a:endParaRPr sz="2400" dirty="0"/>
          </a:p>
        </p:txBody>
      </p:sp>
      <p:sp>
        <p:nvSpPr>
          <p:cNvPr id="211" name="Google Shape;211;p35"/>
          <p:cNvSpPr/>
          <p:nvPr/>
        </p:nvSpPr>
        <p:spPr>
          <a:xfrm>
            <a:off x="948433" y="3508264"/>
            <a:ext cx="366400" cy="366400"/>
          </a:xfrm>
          <a:prstGeom prst="ellipse">
            <a:avLst/>
          </a:prstGeom>
          <a:solidFill>
            <a:srgbClr val="F29900"/>
          </a:solidFill>
          <a:ln>
            <a:noFill/>
          </a:ln>
        </p:spPr>
        <p:txBody>
          <a:bodyPr spcFirstLastPara="1" wrap="square" lIns="0" tIns="0" rIns="0" bIns="0" anchor="ctr" anchorCtr="0">
            <a:noAutofit/>
          </a:bodyPr>
          <a:lstStyle/>
          <a:p>
            <a:pPr algn="ctr"/>
            <a:r>
              <a:rPr lang="en" sz="2400">
                <a:solidFill>
                  <a:srgbClr val="FFFFFF"/>
                </a:solidFill>
                <a:latin typeface="Google Sans Medium"/>
                <a:ea typeface="Google Sans Medium"/>
                <a:cs typeface="Google Sans Medium"/>
                <a:sym typeface="Google Sans Medium"/>
              </a:rPr>
              <a:t>1</a:t>
            </a:r>
            <a:endParaRPr sz="2400">
              <a:solidFill>
                <a:srgbClr val="FFFFFF"/>
              </a:solidFill>
              <a:latin typeface="Google Sans Medium"/>
              <a:ea typeface="Google Sans Medium"/>
              <a:cs typeface="Google Sans Medium"/>
              <a:sym typeface="Google Sans Medium"/>
            </a:endParaRPr>
          </a:p>
        </p:txBody>
      </p:sp>
      <p:sp>
        <p:nvSpPr>
          <p:cNvPr id="212" name="Google Shape;212;p35"/>
          <p:cNvSpPr txBox="1"/>
          <p:nvPr/>
        </p:nvSpPr>
        <p:spPr>
          <a:xfrm>
            <a:off x="1365733" y="4317903"/>
            <a:ext cx="4448000" cy="670913"/>
          </a:xfrm>
          <a:prstGeom prst="rect">
            <a:avLst/>
          </a:prstGeom>
          <a:noFill/>
          <a:ln>
            <a:noFill/>
          </a:ln>
        </p:spPr>
        <p:txBody>
          <a:bodyPr spcFirstLastPara="1" wrap="square" lIns="121900" tIns="121900" rIns="121900" bIns="121900" anchor="t" anchorCtr="0">
            <a:spAutoFit/>
          </a:bodyPr>
          <a:lstStyle/>
          <a:p>
            <a:pPr>
              <a:lnSpc>
                <a:spcPct val="115000"/>
              </a:lnSpc>
            </a:pPr>
            <a:r>
              <a:rPr lang="en" sz="2400" dirty="0">
                <a:solidFill>
                  <a:srgbClr val="5F6368"/>
                </a:solidFill>
                <a:latin typeface="Open Sans"/>
                <a:ea typeface="Open Sans"/>
                <a:cs typeface="Open Sans"/>
                <a:sym typeface="Open Sans"/>
              </a:rPr>
              <a:t>Users want a delivery option</a:t>
            </a:r>
            <a:endParaRPr sz="2400" dirty="0"/>
          </a:p>
        </p:txBody>
      </p:sp>
      <p:sp>
        <p:nvSpPr>
          <p:cNvPr id="213" name="Google Shape;213;p35"/>
          <p:cNvSpPr/>
          <p:nvPr/>
        </p:nvSpPr>
        <p:spPr>
          <a:xfrm>
            <a:off x="948433" y="4389831"/>
            <a:ext cx="366400" cy="366400"/>
          </a:xfrm>
          <a:prstGeom prst="ellipse">
            <a:avLst/>
          </a:prstGeom>
          <a:solidFill>
            <a:srgbClr val="F29900"/>
          </a:solidFill>
          <a:ln>
            <a:noFill/>
          </a:ln>
        </p:spPr>
        <p:txBody>
          <a:bodyPr spcFirstLastPara="1" wrap="square" lIns="0" tIns="0" rIns="0" bIns="0" anchor="ctr" anchorCtr="0">
            <a:noAutofit/>
          </a:bodyPr>
          <a:lstStyle/>
          <a:p>
            <a:pPr algn="ctr"/>
            <a:r>
              <a:rPr lang="en" sz="2400">
                <a:solidFill>
                  <a:srgbClr val="FFFFFF"/>
                </a:solidFill>
                <a:latin typeface="Google Sans Medium"/>
                <a:ea typeface="Google Sans Medium"/>
                <a:cs typeface="Google Sans Medium"/>
                <a:sym typeface="Google Sans Medium"/>
              </a:rPr>
              <a:t>2</a:t>
            </a:r>
            <a:endParaRPr sz="2400">
              <a:solidFill>
                <a:srgbClr val="FFFFFF"/>
              </a:solidFill>
              <a:latin typeface="Google Sans Medium"/>
              <a:ea typeface="Google Sans Medium"/>
              <a:cs typeface="Google Sans Medium"/>
              <a:sym typeface="Google Sans Medium"/>
            </a:endParaRPr>
          </a:p>
        </p:txBody>
      </p:sp>
      <p:sp>
        <p:nvSpPr>
          <p:cNvPr id="214" name="Google Shape;214;p35"/>
          <p:cNvSpPr txBox="1"/>
          <p:nvPr/>
        </p:nvSpPr>
        <p:spPr>
          <a:xfrm>
            <a:off x="1377684" y="5187801"/>
            <a:ext cx="4448000" cy="670913"/>
          </a:xfrm>
          <a:prstGeom prst="rect">
            <a:avLst/>
          </a:prstGeom>
          <a:noFill/>
          <a:ln>
            <a:noFill/>
          </a:ln>
        </p:spPr>
        <p:txBody>
          <a:bodyPr spcFirstLastPara="1" wrap="square" lIns="121900" tIns="121900" rIns="121900" bIns="121900" anchor="t" anchorCtr="0">
            <a:spAutoFit/>
          </a:bodyPr>
          <a:lstStyle/>
          <a:p>
            <a:pPr>
              <a:lnSpc>
                <a:spcPct val="115000"/>
              </a:lnSpc>
            </a:pPr>
            <a:r>
              <a:rPr lang="en" sz="2400" dirty="0">
                <a:solidFill>
                  <a:srgbClr val="5F6368"/>
                </a:solidFill>
                <a:latin typeface="Open Sans"/>
                <a:ea typeface="Open Sans"/>
                <a:cs typeface="Open Sans"/>
                <a:sym typeface="Open Sans"/>
              </a:rPr>
              <a:t>Users want a pickup option</a:t>
            </a:r>
            <a:endParaRPr sz="2400" dirty="0"/>
          </a:p>
        </p:txBody>
      </p:sp>
      <p:sp>
        <p:nvSpPr>
          <p:cNvPr id="215" name="Google Shape;215;p35"/>
          <p:cNvSpPr/>
          <p:nvPr/>
        </p:nvSpPr>
        <p:spPr>
          <a:xfrm>
            <a:off x="960384" y="5271397"/>
            <a:ext cx="366400" cy="366400"/>
          </a:xfrm>
          <a:prstGeom prst="ellipse">
            <a:avLst/>
          </a:prstGeom>
          <a:solidFill>
            <a:srgbClr val="F29900"/>
          </a:solidFill>
          <a:ln>
            <a:noFill/>
          </a:ln>
        </p:spPr>
        <p:txBody>
          <a:bodyPr spcFirstLastPara="1" wrap="square" lIns="0" tIns="0" rIns="0" bIns="0" anchor="ctr" anchorCtr="0">
            <a:noAutofit/>
          </a:bodyPr>
          <a:lstStyle/>
          <a:p>
            <a:pPr algn="ctr"/>
            <a:r>
              <a:rPr lang="en" sz="2400">
                <a:solidFill>
                  <a:srgbClr val="FFFFFF"/>
                </a:solidFill>
                <a:latin typeface="Google Sans Medium"/>
                <a:ea typeface="Google Sans Medium"/>
                <a:cs typeface="Google Sans Medium"/>
                <a:sym typeface="Google Sans Medium"/>
              </a:rPr>
              <a:t>3</a:t>
            </a:r>
            <a:endParaRPr sz="2400">
              <a:solidFill>
                <a:srgbClr val="FFFFFF"/>
              </a:solidFill>
              <a:latin typeface="Google Sans Medium"/>
              <a:ea typeface="Google Sans Medium"/>
              <a:cs typeface="Google Sans Medium"/>
              <a:sym typeface="Google Sans Medium"/>
            </a:endParaRPr>
          </a:p>
        </p:txBody>
      </p:sp>
      <p:sp>
        <p:nvSpPr>
          <p:cNvPr id="216" name="Google Shape;216;p35"/>
          <p:cNvSpPr txBox="1"/>
          <p:nvPr/>
        </p:nvSpPr>
        <p:spPr>
          <a:xfrm>
            <a:off x="608900" y="2696768"/>
            <a:ext cx="4448000" cy="670913"/>
          </a:xfrm>
          <a:prstGeom prst="rect">
            <a:avLst/>
          </a:prstGeom>
          <a:noFill/>
          <a:ln>
            <a:noFill/>
          </a:ln>
        </p:spPr>
        <p:txBody>
          <a:bodyPr spcFirstLastPara="1" wrap="square" lIns="121900" tIns="121900" rIns="121900" bIns="121900" anchor="t" anchorCtr="0">
            <a:spAutoFit/>
          </a:bodyPr>
          <a:lstStyle/>
          <a:p>
            <a:pPr>
              <a:lnSpc>
                <a:spcPct val="115000"/>
              </a:lnSpc>
            </a:pPr>
            <a:r>
              <a:rPr lang="en" sz="2400" b="1">
                <a:solidFill>
                  <a:srgbClr val="F29900"/>
                </a:solidFill>
                <a:latin typeface="Open Sans"/>
                <a:ea typeface="Open Sans"/>
                <a:cs typeface="Open Sans"/>
                <a:sym typeface="Open Sans"/>
              </a:rPr>
              <a:t>Round 1 findings</a:t>
            </a:r>
            <a:endParaRPr sz="2400" b="1">
              <a:solidFill>
                <a:srgbClr val="F29900"/>
              </a:solidFill>
            </a:endParaRPr>
          </a:p>
        </p:txBody>
      </p:sp>
      <p:sp>
        <p:nvSpPr>
          <p:cNvPr id="217" name="Google Shape;217;p35"/>
          <p:cNvSpPr/>
          <p:nvPr/>
        </p:nvSpPr>
        <p:spPr>
          <a:xfrm>
            <a:off x="5970533" y="3230367"/>
            <a:ext cx="5034400" cy="27516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218" name="Google Shape;218;p35"/>
          <p:cNvSpPr txBox="1"/>
          <p:nvPr/>
        </p:nvSpPr>
        <p:spPr>
          <a:xfrm>
            <a:off x="6646033" y="3424667"/>
            <a:ext cx="4448000" cy="1095644"/>
          </a:xfrm>
          <a:prstGeom prst="rect">
            <a:avLst/>
          </a:prstGeom>
          <a:noFill/>
          <a:ln>
            <a:noFill/>
          </a:ln>
        </p:spPr>
        <p:txBody>
          <a:bodyPr spcFirstLastPara="1" wrap="square" lIns="121900" tIns="121900" rIns="121900" bIns="121900" anchor="t" anchorCtr="0">
            <a:spAutoFit/>
          </a:bodyPr>
          <a:lstStyle/>
          <a:p>
            <a:pPr>
              <a:lnSpc>
                <a:spcPct val="115000"/>
              </a:lnSpc>
            </a:pPr>
            <a:r>
              <a:rPr lang="en" sz="2400">
                <a:solidFill>
                  <a:srgbClr val="5F6368"/>
                </a:solidFill>
                <a:latin typeface="Open Sans"/>
                <a:ea typeface="Open Sans"/>
                <a:cs typeface="Open Sans"/>
                <a:sym typeface="Open Sans"/>
              </a:rPr>
              <a:t>The checkout process has too many unnecessary steps</a:t>
            </a:r>
            <a:endParaRPr sz="2400"/>
          </a:p>
        </p:txBody>
      </p:sp>
      <p:sp>
        <p:nvSpPr>
          <p:cNvPr id="219" name="Google Shape;219;p35"/>
          <p:cNvSpPr/>
          <p:nvPr/>
        </p:nvSpPr>
        <p:spPr>
          <a:xfrm>
            <a:off x="6228733" y="3508264"/>
            <a:ext cx="366400" cy="366400"/>
          </a:xfrm>
          <a:prstGeom prst="ellipse">
            <a:avLst/>
          </a:prstGeom>
          <a:solidFill>
            <a:srgbClr val="F29900"/>
          </a:solidFill>
          <a:ln>
            <a:noFill/>
          </a:ln>
        </p:spPr>
        <p:txBody>
          <a:bodyPr spcFirstLastPara="1" wrap="square" lIns="0" tIns="0" rIns="0" bIns="0" anchor="ctr" anchorCtr="0">
            <a:noAutofit/>
          </a:bodyPr>
          <a:lstStyle/>
          <a:p>
            <a:pPr algn="ctr"/>
            <a:r>
              <a:rPr lang="en" sz="2400">
                <a:solidFill>
                  <a:srgbClr val="FFFFFF"/>
                </a:solidFill>
                <a:latin typeface="Google Sans Medium"/>
                <a:ea typeface="Google Sans Medium"/>
                <a:cs typeface="Google Sans Medium"/>
                <a:sym typeface="Google Sans Medium"/>
              </a:rPr>
              <a:t>1</a:t>
            </a:r>
            <a:endParaRPr sz="2400">
              <a:solidFill>
                <a:srgbClr val="FFFFFF"/>
              </a:solidFill>
              <a:latin typeface="Google Sans Medium"/>
              <a:ea typeface="Google Sans Medium"/>
              <a:cs typeface="Google Sans Medium"/>
              <a:sym typeface="Google Sans Medium"/>
            </a:endParaRPr>
          </a:p>
        </p:txBody>
      </p:sp>
      <p:sp>
        <p:nvSpPr>
          <p:cNvPr id="220" name="Google Shape;220;p35"/>
          <p:cNvSpPr txBox="1"/>
          <p:nvPr/>
        </p:nvSpPr>
        <p:spPr>
          <a:xfrm>
            <a:off x="6646033" y="4264434"/>
            <a:ext cx="4448000" cy="1095644"/>
          </a:xfrm>
          <a:prstGeom prst="rect">
            <a:avLst/>
          </a:prstGeom>
          <a:noFill/>
          <a:ln>
            <a:noFill/>
          </a:ln>
        </p:spPr>
        <p:txBody>
          <a:bodyPr spcFirstLastPara="1" wrap="square" lIns="121900" tIns="121900" rIns="121900" bIns="121900" anchor="t" anchorCtr="0">
            <a:spAutoFit/>
          </a:bodyPr>
          <a:lstStyle/>
          <a:p>
            <a:pPr>
              <a:lnSpc>
                <a:spcPct val="115000"/>
              </a:lnSpc>
            </a:pPr>
            <a:r>
              <a:rPr lang="en" sz="2400" dirty="0">
                <a:solidFill>
                  <a:srgbClr val="5F6368"/>
                </a:solidFill>
                <a:latin typeface="Open Sans"/>
                <a:ea typeface="Open Sans"/>
                <a:cs typeface="Open Sans"/>
                <a:sym typeface="Open Sans"/>
              </a:rPr>
              <a:t>“Add to Cart” functionality is confusing</a:t>
            </a:r>
            <a:endParaRPr sz="2400" dirty="0"/>
          </a:p>
        </p:txBody>
      </p:sp>
      <p:sp>
        <p:nvSpPr>
          <p:cNvPr id="221" name="Google Shape;221;p35"/>
          <p:cNvSpPr/>
          <p:nvPr/>
        </p:nvSpPr>
        <p:spPr>
          <a:xfrm>
            <a:off x="6228733" y="4348031"/>
            <a:ext cx="366400" cy="366400"/>
          </a:xfrm>
          <a:prstGeom prst="ellipse">
            <a:avLst/>
          </a:prstGeom>
          <a:solidFill>
            <a:srgbClr val="F29900"/>
          </a:solidFill>
          <a:ln>
            <a:noFill/>
          </a:ln>
        </p:spPr>
        <p:txBody>
          <a:bodyPr spcFirstLastPara="1" wrap="square" lIns="0" tIns="0" rIns="0" bIns="0" anchor="ctr" anchorCtr="0">
            <a:noAutofit/>
          </a:bodyPr>
          <a:lstStyle/>
          <a:p>
            <a:pPr algn="ctr"/>
            <a:r>
              <a:rPr lang="en" sz="2400">
                <a:solidFill>
                  <a:srgbClr val="FFFFFF"/>
                </a:solidFill>
                <a:latin typeface="Google Sans Medium"/>
                <a:ea typeface="Google Sans Medium"/>
                <a:cs typeface="Google Sans Medium"/>
                <a:sym typeface="Google Sans Medium"/>
              </a:rPr>
              <a:t>2</a:t>
            </a:r>
            <a:endParaRPr sz="2400">
              <a:solidFill>
                <a:srgbClr val="FFFFFF"/>
              </a:solidFill>
              <a:latin typeface="Google Sans Medium"/>
              <a:ea typeface="Google Sans Medium"/>
              <a:cs typeface="Google Sans Medium"/>
              <a:sym typeface="Google Sans Medium"/>
            </a:endParaRPr>
          </a:p>
        </p:txBody>
      </p:sp>
      <p:sp>
        <p:nvSpPr>
          <p:cNvPr id="222" name="Google Shape;222;p35"/>
          <p:cNvSpPr txBox="1"/>
          <p:nvPr/>
        </p:nvSpPr>
        <p:spPr>
          <a:xfrm>
            <a:off x="5889200" y="2696768"/>
            <a:ext cx="4448000" cy="670913"/>
          </a:xfrm>
          <a:prstGeom prst="rect">
            <a:avLst/>
          </a:prstGeom>
          <a:noFill/>
          <a:ln>
            <a:noFill/>
          </a:ln>
        </p:spPr>
        <p:txBody>
          <a:bodyPr spcFirstLastPara="1" wrap="square" lIns="121900" tIns="121900" rIns="121900" bIns="121900" anchor="t" anchorCtr="0">
            <a:spAutoFit/>
          </a:bodyPr>
          <a:lstStyle/>
          <a:p>
            <a:pPr>
              <a:lnSpc>
                <a:spcPct val="115000"/>
              </a:lnSpc>
            </a:pPr>
            <a:r>
              <a:rPr lang="en" sz="2400" b="1">
                <a:solidFill>
                  <a:srgbClr val="F29900"/>
                </a:solidFill>
                <a:latin typeface="Open Sans"/>
                <a:ea typeface="Open Sans"/>
                <a:cs typeface="Open Sans"/>
                <a:sym typeface="Open Sans"/>
              </a:rPr>
              <a:t>Round 2 findings</a:t>
            </a:r>
            <a:endParaRPr sz="2400" b="1">
              <a:solidFill>
                <a:srgbClr val="F2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p:nvPr/>
        </p:nvSpPr>
        <p:spPr>
          <a:xfrm>
            <a:off x="4961700" y="2731201"/>
            <a:ext cx="5320000" cy="1908174"/>
          </a:xfrm>
          <a:prstGeom prst="rect">
            <a:avLst/>
          </a:prstGeom>
          <a:noFill/>
          <a:ln>
            <a:noFill/>
          </a:ln>
        </p:spPr>
        <p:txBody>
          <a:bodyPr spcFirstLastPara="1" wrap="square" lIns="121900" tIns="121900" rIns="121900" bIns="121900" anchor="t" anchorCtr="0">
            <a:spAutoFit/>
          </a:bodyPr>
          <a:lstStyle/>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Mockups</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High-fidelity prototype</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Accessibility</a:t>
            </a:r>
            <a:endParaRPr sz="2400">
              <a:solidFill>
                <a:srgbClr val="FFFFFF"/>
              </a:solidFill>
              <a:latin typeface="Open Sans"/>
              <a:ea typeface="Open Sans"/>
              <a:cs typeface="Open Sans"/>
              <a:sym typeface="Open Sans"/>
            </a:endParaRPr>
          </a:p>
        </p:txBody>
      </p:sp>
      <p:sp>
        <p:nvSpPr>
          <p:cNvPr id="228" name="Google Shape;228;p36"/>
          <p:cNvSpPr txBox="1"/>
          <p:nvPr/>
        </p:nvSpPr>
        <p:spPr>
          <a:xfrm>
            <a:off x="-625167" y="2731201"/>
            <a:ext cx="4939200" cy="1378799"/>
          </a:xfrm>
          <a:prstGeom prst="rect">
            <a:avLst/>
          </a:prstGeom>
          <a:noFill/>
          <a:ln>
            <a:noFill/>
          </a:ln>
        </p:spPr>
        <p:txBody>
          <a:bodyPr spcFirstLastPara="1" wrap="square" lIns="121900" tIns="121900" rIns="121900" bIns="121900" anchor="t" anchorCtr="0">
            <a:spAutoFit/>
          </a:bodyPr>
          <a:lstStyle/>
          <a:p>
            <a:pPr algn="r">
              <a:lnSpc>
                <a:spcPct val="115000"/>
              </a:lnSpc>
            </a:pPr>
            <a:r>
              <a:rPr lang="en" sz="3200">
                <a:solidFill>
                  <a:srgbClr val="FFFFFF"/>
                </a:solidFill>
                <a:latin typeface="Open Sans"/>
                <a:ea typeface="Open Sans"/>
                <a:cs typeface="Open Sans"/>
                <a:sym typeface="Open Sans"/>
              </a:rPr>
              <a:t>Refining</a:t>
            </a:r>
            <a:endParaRPr sz="3200">
              <a:solidFill>
                <a:srgbClr val="FFFFFF"/>
              </a:solidFill>
              <a:latin typeface="Open Sans"/>
              <a:ea typeface="Open Sans"/>
              <a:cs typeface="Open Sans"/>
              <a:sym typeface="Open Sans"/>
            </a:endParaRPr>
          </a:p>
          <a:p>
            <a:pPr algn="r">
              <a:lnSpc>
                <a:spcPct val="115000"/>
              </a:lnSpc>
            </a:pPr>
            <a:r>
              <a:rPr lang="en" sz="3200">
                <a:solidFill>
                  <a:srgbClr val="FFFFFF"/>
                </a:solidFill>
                <a:latin typeface="Open Sans"/>
                <a:ea typeface="Open Sans"/>
                <a:cs typeface="Open Sans"/>
                <a:sym typeface="Open Sans"/>
              </a:rPr>
              <a:t>the design</a:t>
            </a:r>
            <a:endParaRPr sz="3200">
              <a:solidFill>
                <a:srgbClr val="FFFFFF"/>
              </a:solidFill>
              <a:latin typeface="Open Sans"/>
              <a:ea typeface="Open Sans"/>
              <a:cs typeface="Open Sans"/>
              <a:sym typeface="Open Sans"/>
            </a:endParaRPr>
          </a:p>
        </p:txBody>
      </p:sp>
      <p:cxnSp>
        <p:nvCxnSpPr>
          <p:cNvPr id="229" name="Google Shape;229;p36"/>
          <p:cNvCxnSpPr/>
          <p:nvPr/>
        </p:nvCxnSpPr>
        <p:spPr>
          <a:xfrm>
            <a:off x="4875800" y="2957633"/>
            <a:ext cx="0" cy="10720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p:nvPr/>
        </p:nvSpPr>
        <p:spPr>
          <a:xfrm>
            <a:off x="690233" y="597533"/>
            <a:ext cx="93344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Mockups</a:t>
            </a:r>
            <a:endParaRPr sz="3200">
              <a:solidFill>
                <a:srgbClr val="5F6368"/>
              </a:solidFill>
              <a:latin typeface="Open Sans"/>
              <a:ea typeface="Open Sans"/>
              <a:cs typeface="Open Sans"/>
              <a:sym typeface="Open Sans"/>
            </a:endParaRPr>
          </a:p>
        </p:txBody>
      </p:sp>
      <p:sp>
        <p:nvSpPr>
          <p:cNvPr id="235" name="Google Shape;235;p37"/>
          <p:cNvSpPr txBox="1"/>
          <p:nvPr/>
        </p:nvSpPr>
        <p:spPr>
          <a:xfrm>
            <a:off x="690233" y="1934443"/>
            <a:ext cx="3293200" cy="3570168"/>
          </a:xfrm>
          <a:prstGeom prst="rect">
            <a:avLst/>
          </a:prstGeom>
          <a:noFill/>
          <a:ln>
            <a:noFill/>
          </a:ln>
        </p:spPr>
        <p:txBody>
          <a:bodyPr spcFirstLastPara="1" wrap="square" lIns="0" tIns="121900" rIns="121900" bIns="121900" anchor="t" anchorCtr="0">
            <a:spAutoFit/>
          </a:bodyPr>
          <a:lstStyle/>
          <a:p>
            <a:pPr>
              <a:lnSpc>
                <a:spcPct val="150000"/>
              </a:lnSpc>
            </a:pPr>
            <a:r>
              <a:rPr lang="en" sz="1600" dirty="0">
                <a:solidFill>
                  <a:srgbClr val="5F6368"/>
                </a:solidFill>
                <a:latin typeface="Open Sans"/>
                <a:ea typeface="Open Sans"/>
                <a:cs typeface="Open Sans"/>
                <a:sym typeface="Open Sans"/>
              </a:rPr>
              <a:t>Early designs allowed for some customization, </a:t>
            </a:r>
            <a:br>
              <a:rPr lang="en" sz="1600" dirty="0">
                <a:solidFill>
                  <a:srgbClr val="5F6368"/>
                </a:solidFill>
                <a:latin typeface="Open Sans"/>
                <a:ea typeface="Open Sans"/>
                <a:cs typeface="Open Sans"/>
                <a:sym typeface="Open Sans"/>
              </a:rPr>
            </a:br>
            <a:r>
              <a:rPr lang="en" sz="1600" dirty="0">
                <a:solidFill>
                  <a:srgbClr val="5F6368"/>
                </a:solidFill>
                <a:latin typeface="Open Sans"/>
                <a:ea typeface="Open Sans"/>
                <a:cs typeface="Open Sans"/>
                <a:sym typeface="Open Sans"/>
              </a:rPr>
              <a:t>but after the usability studies, I added additional options to </a:t>
            </a:r>
            <a:r>
              <a:rPr lang="en" sz="1600" b="1" dirty="0">
                <a:solidFill>
                  <a:srgbClr val="5F6368"/>
                </a:solidFill>
                <a:latin typeface="Open Sans"/>
                <a:ea typeface="Open Sans"/>
                <a:cs typeface="Open Sans"/>
                <a:sym typeface="Open Sans"/>
              </a:rPr>
              <a:t>choose food</a:t>
            </a:r>
            <a:r>
              <a:rPr lang="en" sz="1600" dirty="0">
                <a:solidFill>
                  <a:srgbClr val="5F6368"/>
                </a:solidFill>
                <a:latin typeface="Open Sans"/>
                <a:ea typeface="Open Sans"/>
                <a:cs typeface="Open Sans"/>
                <a:sym typeface="Open Sans"/>
              </a:rPr>
              <a:t>. I also revised the design so users see </a:t>
            </a:r>
            <a:r>
              <a:rPr lang="en" sz="1600" b="1" dirty="0">
                <a:solidFill>
                  <a:srgbClr val="5F6368"/>
                </a:solidFill>
                <a:latin typeface="Open Sans"/>
                <a:ea typeface="Open Sans"/>
                <a:cs typeface="Open Sans"/>
                <a:sym typeface="Open Sans"/>
              </a:rPr>
              <a:t>all the customization options </a:t>
            </a:r>
            <a:r>
              <a:rPr lang="en" sz="1600" dirty="0">
                <a:solidFill>
                  <a:srgbClr val="5F6368"/>
                </a:solidFill>
                <a:latin typeface="Open Sans"/>
                <a:ea typeface="Open Sans"/>
                <a:cs typeface="Open Sans"/>
                <a:sym typeface="Open Sans"/>
              </a:rPr>
              <a:t>when they first land on the screen. </a:t>
            </a:r>
            <a:endParaRPr sz="1600" dirty="0">
              <a:solidFill>
                <a:srgbClr val="5F6368"/>
              </a:solidFill>
              <a:latin typeface="Open Sans"/>
              <a:ea typeface="Open Sans"/>
              <a:cs typeface="Open Sans"/>
              <a:sym typeface="Open Sans"/>
            </a:endParaRPr>
          </a:p>
          <a:p>
            <a:pPr>
              <a:lnSpc>
                <a:spcPct val="150000"/>
              </a:lnSpc>
            </a:pPr>
            <a:endParaRPr sz="1600" dirty="0"/>
          </a:p>
        </p:txBody>
      </p:sp>
      <p:cxnSp>
        <p:nvCxnSpPr>
          <p:cNvPr id="236" name="Google Shape;236;p37"/>
          <p:cNvCxnSpPr/>
          <p:nvPr/>
        </p:nvCxnSpPr>
        <p:spPr>
          <a:xfrm>
            <a:off x="7637917" y="4033067"/>
            <a:ext cx="1083200" cy="0"/>
          </a:xfrm>
          <a:prstGeom prst="straightConnector1">
            <a:avLst/>
          </a:prstGeom>
          <a:noFill/>
          <a:ln w="19050" cap="flat" cmpd="sng">
            <a:solidFill>
              <a:srgbClr val="34A853"/>
            </a:solidFill>
            <a:prstDash val="solid"/>
            <a:round/>
            <a:headEnd type="none" w="med" len="med"/>
            <a:tailEnd type="triangle" w="med" len="med"/>
          </a:ln>
        </p:spPr>
      </p:cxnSp>
      <p:sp>
        <p:nvSpPr>
          <p:cNvPr id="237" name="Google Shape;237;p37"/>
          <p:cNvSpPr txBox="1"/>
          <p:nvPr/>
        </p:nvSpPr>
        <p:spPr>
          <a:xfrm>
            <a:off x="4829517" y="1137734"/>
            <a:ext cx="3138400" cy="861734"/>
          </a:xfrm>
          <a:prstGeom prst="rect">
            <a:avLst/>
          </a:prstGeom>
          <a:noFill/>
          <a:ln>
            <a:noFill/>
          </a:ln>
        </p:spPr>
        <p:txBody>
          <a:bodyPr spcFirstLastPara="1" wrap="square" lIns="121900" tIns="121900" rIns="121900" bIns="121900" anchor="t" anchorCtr="0">
            <a:spAutoFit/>
          </a:bodyPr>
          <a:lstStyle/>
          <a:p>
            <a:pPr algn="ctr"/>
            <a:r>
              <a:rPr lang="en" sz="1600">
                <a:solidFill>
                  <a:srgbClr val="34A853"/>
                </a:solidFill>
                <a:latin typeface="Open Sans SemiBold"/>
                <a:ea typeface="Open Sans SemiBold"/>
                <a:cs typeface="Open Sans SemiBold"/>
                <a:sym typeface="Open Sans SemiBold"/>
              </a:rPr>
              <a:t>Before usability studies</a:t>
            </a:r>
            <a:endParaRPr sz="1600">
              <a:solidFill>
                <a:srgbClr val="34A853"/>
              </a:solidFill>
              <a:latin typeface="Open Sans SemiBold"/>
              <a:ea typeface="Open Sans SemiBold"/>
              <a:cs typeface="Open Sans SemiBold"/>
              <a:sym typeface="Open Sans SemiBold"/>
            </a:endParaRPr>
          </a:p>
          <a:p>
            <a:endParaRPr sz="2400">
              <a:solidFill>
                <a:srgbClr val="1967D2"/>
              </a:solidFill>
              <a:latin typeface="Open Sans SemiBold"/>
              <a:ea typeface="Open Sans SemiBold"/>
              <a:cs typeface="Open Sans SemiBold"/>
              <a:sym typeface="Open Sans SemiBold"/>
            </a:endParaRPr>
          </a:p>
        </p:txBody>
      </p:sp>
      <p:sp>
        <p:nvSpPr>
          <p:cNvPr id="238" name="Google Shape;238;p37"/>
          <p:cNvSpPr txBox="1"/>
          <p:nvPr/>
        </p:nvSpPr>
        <p:spPr>
          <a:xfrm>
            <a:off x="8439700" y="1137734"/>
            <a:ext cx="3138400" cy="861734"/>
          </a:xfrm>
          <a:prstGeom prst="rect">
            <a:avLst/>
          </a:prstGeom>
          <a:noFill/>
          <a:ln>
            <a:noFill/>
          </a:ln>
        </p:spPr>
        <p:txBody>
          <a:bodyPr spcFirstLastPara="1" wrap="square" lIns="121900" tIns="121900" rIns="121900" bIns="121900" anchor="t" anchorCtr="0">
            <a:spAutoFit/>
          </a:bodyPr>
          <a:lstStyle/>
          <a:p>
            <a:pPr algn="ctr"/>
            <a:r>
              <a:rPr lang="en" sz="1600">
                <a:solidFill>
                  <a:srgbClr val="34A853"/>
                </a:solidFill>
                <a:latin typeface="Open Sans SemiBold"/>
                <a:ea typeface="Open Sans SemiBold"/>
                <a:cs typeface="Open Sans SemiBold"/>
                <a:sym typeface="Open Sans SemiBold"/>
              </a:rPr>
              <a:t>After usability studies</a:t>
            </a:r>
            <a:endParaRPr sz="1600">
              <a:solidFill>
                <a:srgbClr val="34A853"/>
              </a:solidFill>
              <a:latin typeface="Open Sans SemiBold"/>
              <a:ea typeface="Open Sans SemiBold"/>
              <a:cs typeface="Open Sans SemiBold"/>
              <a:sym typeface="Open Sans SemiBold"/>
            </a:endParaRPr>
          </a:p>
          <a:p>
            <a:endParaRPr sz="2400">
              <a:solidFill>
                <a:srgbClr val="1967D2"/>
              </a:solidFill>
              <a:latin typeface="Open Sans SemiBold"/>
              <a:ea typeface="Open Sans SemiBold"/>
              <a:cs typeface="Open Sans SemiBold"/>
              <a:sym typeface="Open Sans SemiBold"/>
            </a:endParaRPr>
          </a:p>
        </p:txBody>
      </p:sp>
      <p:pic>
        <p:nvPicPr>
          <p:cNvPr id="3" name="Picture 2">
            <a:extLst>
              <a:ext uri="{FF2B5EF4-FFF2-40B4-BE49-F238E27FC236}">
                <a16:creationId xmlns:a16="http://schemas.microsoft.com/office/drawing/2014/main" id="{3852E7AE-4506-4337-972C-ABDC6420E8BE}"/>
              </a:ext>
            </a:extLst>
          </p:cNvPr>
          <p:cNvPicPr>
            <a:picLocks noChangeAspect="1"/>
          </p:cNvPicPr>
          <p:nvPr/>
        </p:nvPicPr>
        <p:blipFill>
          <a:blip r:embed="rId3"/>
          <a:stretch>
            <a:fillRect/>
          </a:stretch>
        </p:blipFill>
        <p:spPr>
          <a:xfrm>
            <a:off x="5050972" y="1618374"/>
            <a:ext cx="2494029" cy="4642093"/>
          </a:xfrm>
          <a:prstGeom prst="rect">
            <a:avLst/>
          </a:prstGeom>
        </p:spPr>
      </p:pic>
      <p:pic>
        <p:nvPicPr>
          <p:cNvPr id="5" name="Picture 4">
            <a:extLst>
              <a:ext uri="{FF2B5EF4-FFF2-40B4-BE49-F238E27FC236}">
                <a16:creationId xmlns:a16="http://schemas.microsoft.com/office/drawing/2014/main" id="{BEBE7D1A-81C9-4F97-A3CD-13AA261BB60E}"/>
              </a:ext>
            </a:extLst>
          </p:cNvPr>
          <p:cNvPicPr>
            <a:picLocks noChangeAspect="1"/>
          </p:cNvPicPr>
          <p:nvPr/>
        </p:nvPicPr>
        <p:blipFill>
          <a:blip r:embed="rId4"/>
          <a:stretch>
            <a:fillRect/>
          </a:stretch>
        </p:blipFill>
        <p:spPr>
          <a:xfrm>
            <a:off x="8842189" y="1618374"/>
            <a:ext cx="2325275" cy="45625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p:nvPr/>
        </p:nvSpPr>
        <p:spPr>
          <a:xfrm>
            <a:off x="690233" y="597533"/>
            <a:ext cx="93344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Mockups</a:t>
            </a:r>
            <a:endParaRPr sz="3200">
              <a:solidFill>
                <a:srgbClr val="5F6368"/>
              </a:solidFill>
              <a:latin typeface="Open Sans"/>
              <a:ea typeface="Open Sans"/>
              <a:cs typeface="Open Sans"/>
              <a:sym typeface="Open Sans"/>
            </a:endParaRPr>
          </a:p>
        </p:txBody>
      </p:sp>
      <p:sp>
        <p:nvSpPr>
          <p:cNvPr id="246" name="Google Shape;246;p38"/>
          <p:cNvSpPr txBox="1"/>
          <p:nvPr/>
        </p:nvSpPr>
        <p:spPr>
          <a:xfrm>
            <a:off x="690233" y="1965941"/>
            <a:ext cx="3228400" cy="3939500"/>
          </a:xfrm>
          <a:prstGeom prst="rect">
            <a:avLst/>
          </a:prstGeom>
          <a:noFill/>
          <a:ln>
            <a:noFill/>
          </a:ln>
        </p:spPr>
        <p:txBody>
          <a:bodyPr spcFirstLastPara="1" wrap="square" lIns="0" tIns="121900" rIns="121900" bIns="121900" anchor="t" anchorCtr="0">
            <a:spAutoFit/>
          </a:bodyPr>
          <a:lstStyle/>
          <a:p>
            <a:pPr>
              <a:lnSpc>
                <a:spcPct val="150000"/>
              </a:lnSpc>
            </a:pPr>
            <a:r>
              <a:rPr lang="en" sz="1600" dirty="0">
                <a:solidFill>
                  <a:srgbClr val="5F6368"/>
                </a:solidFill>
                <a:latin typeface="Open Sans"/>
                <a:ea typeface="Open Sans"/>
                <a:cs typeface="Open Sans"/>
                <a:sym typeface="Open Sans"/>
              </a:rPr>
              <a:t>The second usability study revealed frustration with the checkout flow. to streamline this flow, I consolidated the “Current order” and “Checkout screens” to </a:t>
            </a:r>
            <a:r>
              <a:rPr lang="en" sz="1600" b="1" dirty="0">
                <a:solidFill>
                  <a:srgbClr val="5F6368"/>
                </a:solidFill>
                <a:latin typeface="Open Sans"/>
                <a:ea typeface="Open Sans"/>
                <a:cs typeface="Open Sans"/>
                <a:sym typeface="Open Sans"/>
              </a:rPr>
              <a:t>one “Order summary” screen</a:t>
            </a:r>
            <a:r>
              <a:rPr lang="en" sz="1600" dirty="0">
                <a:solidFill>
                  <a:srgbClr val="5F6368"/>
                </a:solidFill>
                <a:latin typeface="Open Sans"/>
                <a:ea typeface="Open Sans"/>
                <a:cs typeface="Open Sans"/>
                <a:sym typeface="Open Sans"/>
              </a:rPr>
              <a:t>. </a:t>
            </a:r>
            <a:endParaRPr sz="1600" dirty="0">
              <a:solidFill>
                <a:srgbClr val="5F6368"/>
              </a:solidFill>
              <a:latin typeface="Open Sans"/>
              <a:ea typeface="Open Sans"/>
              <a:cs typeface="Open Sans"/>
              <a:sym typeface="Open Sans"/>
            </a:endParaRPr>
          </a:p>
          <a:p>
            <a:pPr>
              <a:lnSpc>
                <a:spcPct val="150000"/>
              </a:lnSpc>
            </a:pPr>
            <a:r>
              <a:rPr lang="en" sz="1600" dirty="0">
                <a:solidFill>
                  <a:srgbClr val="5F6368"/>
                </a:solidFill>
                <a:latin typeface="Open Sans"/>
                <a:ea typeface="Open Sans"/>
                <a:cs typeface="Open Sans"/>
                <a:sym typeface="Open Sans"/>
              </a:rPr>
              <a:t>I also added the </a:t>
            </a:r>
            <a:r>
              <a:rPr lang="en" sz="1600" b="1" dirty="0">
                <a:solidFill>
                  <a:srgbClr val="5F6368"/>
                </a:solidFill>
                <a:latin typeface="Open Sans"/>
                <a:ea typeface="Open Sans"/>
                <a:cs typeface="Open Sans"/>
                <a:sym typeface="Open Sans"/>
              </a:rPr>
              <a:t>pickup or delivery option</a:t>
            </a:r>
            <a:r>
              <a:rPr lang="en" sz="1600" dirty="0">
                <a:solidFill>
                  <a:srgbClr val="5F6368"/>
                </a:solidFill>
                <a:latin typeface="Open Sans"/>
                <a:ea typeface="Open Sans"/>
                <a:cs typeface="Open Sans"/>
                <a:sym typeface="Open Sans"/>
              </a:rPr>
              <a:t> to this screen.</a:t>
            </a:r>
            <a:endParaRPr sz="1600" dirty="0">
              <a:solidFill>
                <a:srgbClr val="5F6368"/>
              </a:solidFill>
              <a:latin typeface="Open Sans"/>
              <a:ea typeface="Open Sans"/>
              <a:cs typeface="Open Sans"/>
              <a:sym typeface="Open Sans"/>
            </a:endParaRPr>
          </a:p>
          <a:p>
            <a:pPr>
              <a:lnSpc>
                <a:spcPct val="150000"/>
              </a:lnSpc>
            </a:pPr>
            <a:endParaRPr sz="1600" dirty="0"/>
          </a:p>
        </p:txBody>
      </p:sp>
      <p:sp>
        <p:nvSpPr>
          <p:cNvPr id="247" name="Google Shape;247;p38"/>
          <p:cNvSpPr txBox="1"/>
          <p:nvPr/>
        </p:nvSpPr>
        <p:spPr>
          <a:xfrm>
            <a:off x="4727917" y="1137734"/>
            <a:ext cx="3138400" cy="861734"/>
          </a:xfrm>
          <a:prstGeom prst="rect">
            <a:avLst/>
          </a:prstGeom>
          <a:noFill/>
          <a:ln>
            <a:noFill/>
          </a:ln>
        </p:spPr>
        <p:txBody>
          <a:bodyPr spcFirstLastPara="1" wrap="square" lIns="121900" tIns="121900" rIns="121900" bIns="121900" anchor="t" anchorCtr="0">
            <a:spAutoFit/>
          </a:bodyPr>
          <a:lstStyle/>
          <a:p>
            <a:pPr algn="ctr"/>
            <a:r>
              <a:rPr lang="en" sz="1600">
                <a:solidFill>
                  <a:srgbClr val="34A853"/>
                </a:solidFill>
                <a:latin typeface="Open Sans SemiBold"/>
                <a:ea typeface="Open Sans SemiBold"/>
                <a:cs typeface="Open Sans SemiBold"/>
                <a:sym typeface="Open Sans SemiBold"/>
              </a:rPr>
              <a:t>Before usability study 2</a:t>
            </a:r>
            <a:endParaRPr sz="1600">
              <a:solidFill>
                <a:srgbClr val="34A853"/>
              </a:solidFill>
              <a:latin typeface="Open Sans SemiBold"/>
              <a:ea typeface="Open Sans SemiBold"/>
              <a:cs typeface="Open Sans SemiBold"/>
              <a:sym typeface="Open Sans SemiBold"/>
            </a:endParaRPr>
          </a:p>
          <a:p>
            <a:endParaRPr sz="2400">
              <a:solidFill>
                <a:srgbClr val="1967D2"/>
              </a:solidFill>
              <a:latin typeface="Open Sans SemiBold"/>
              <a:ea typeface="Open Sans SemiBold"/>
              <a:cs typeface="Open Sans SemiBold"/>
              <a:sym typeface="Open Sans SemiBold"/>
            </a:endParaRPr>
          </a:p>
        </p:txBody>
      </p:sp>
      <p:sp>
        <p:nvSpPr>
          <p:cNvPr id="248" name="Google Shape;248;p38"/>
          <p:cNvSpPr txBox="1"/>
          <p:nvPr/>
        </p:nvSpPr>
        <p:spPr>
          <a:xfrm>
            <a:off x="8675600" y="1137734"/>
            <a:ext cx="3138400" cy="861734"/>
          </a:xfrm>
          <a:prstGeom prst="rect">
            <a:avLst/>
          </a:prstGeom>
          <a:noFill/>
          <a:ln>
            <a:noFill/>
          </a:ln>
        </p:spPr>
        <p:txBody>
          <a:bodyPr spcFirstLastPara="1" wrap="square" lIns="121900" tIns="121900" rIns="121900" bIns="121900" anchor="t" anchorCtr="0">
            <a:spAutoFit/>
          </a:bodyPr>
          <a:lstStyle/>
          <a:p>
            <a:pPr algn="ctr"/>
            <a:r>
              <a:rPr lang="en" sz="1600">
                <a:solidFill>
                  <a:srgbClr val="34A853"/>
                </a:solidFill>
                <a:latin typeface="Open Sans SemiBold"/>
                <a:ea typeface="Open Sans SemiBold"/>
                <a:cs typeface="Open Sans SemiBold"/>
                <a:sym typeface="Open Sans SemiBold"/>
              </a:rPr>
              <a:t>After usability study 2</a:t>
            </a:r>
            <a:endParaRPr sz="1600">
              <a:solidFill>
                <a:srgbClr val="34A853"/>
              </a:solidFill>
              <a:latin typeface="Open Sans SemiBold"/>
              <a:ea typeface="Open Sans SemiBold"/>
              <a:cs typeface="Open Sans SemiBold"/>
              <a:sym typeface="Open Sans SemiBold"/>
            </a:endParaRPr>
          </a:p>
          <a:p>
            <a:endParaRPr sz="2400">
              <a:solidFill>
                <a:srgbClr val="1967D2"/>
              </a:solidFill>
              <a:latin typeface="Open Sans SemiBold"/>
              <a:ea typeface="Open Sans SemiBold"/>
              <a:cs typeface="Open Sans SemiBold"/>
              <a:sym typeface="Open Sans SemiBold"/>
            </a:endParaRPr>
          </a:p>
        </p:txBody>
      </p:sp>
      <p:cxnSp>
        <p:nvCxnSpPr>
          <p:cNvPr id="252" name="Google Shape;252;p38"/>
          <p:cNvCxnSpPr>
            <a:cxnSpLocks/>
          </p:cNvCxnSpPr>
          <p:nvPr/>
        </p:nvCxnSpPr>
        <p:spPr>
          <a:xfrm>
            <a:off x="7700747" y="3830481"/>
            <a:ext cx="1335677" cy="0"/>
          </a:xfrm>
          <a:prstGeom prst="straightConnector1">
            <a:avLst/>
          </a:prstGeom>
          <a:noFill/>
          <a:ln w="19050" cap="flat" cmpd="sng">
            <a:solidFill>
              <a:srgbClr val="34A853"/>
            </a:solidFill>
            <a:prstDash val="solid"/>
            <a:round/>
            <a:headEnd type="none" w="med" len="med"/>
            <a:tailEnd type="triangle" w="med" len="med"/>
          </a:ln>
        </p:spPr>
      </p:cxnSp>
      <p:pic>
        <p:nvPicPr>
          <p:cNvPr id="3" name="Picture 2">
            <a:extLst>
              <a:ext uri="{FF2B5EF4-FFF2-40B4-BE49-F238E27FC236}">
                <a16:creationId xmlns:a16="http://schemas.microsoft.com/office/drawing/2014/main" id="{1872A505-A6D0-49CE-94BC-ECC5F389CDF6}"/>
              </a:ext>
            </a:extLst>
          </p:cNvPr>
          <p:cNvPicPr>
            <a:picLocks noChangeAspect="1"/>
          </p:cNvPicPr>
          <p:nvPr/>
        </p:nvPicPr>
        <p:blipFill>
          <a:blip r:embed="rId3"/>
          <a:stretch>
            <a:fillRect/>
          </a:stretch>
        </p:blipFill>
        <p:spPr>
          <a:xfrm>
            <a:off x="5110193" y="1583601"/>
            <a:ext cx="2417608" cy="4704180"/>
          </a:xfrm>
          <a:prstGeom prst="rect">
            <a:avLst/>
          </a:prstGeom>
        </p:spPr>
      </p:pic>
      <p:pic>
        <p:nvPicPr>
          <p:cNvPr id="6" name="Picture 5">
            <a:extLst>
              <a:ext uri="{FF2B5EF4-FFF2-40B4-BE49-F238E27FC236}">
                <a16:creationId xmlns:a16="http://schemas.microsoft.com/office/drawing/2014/main" id="{8B4C5F44-68C9-4CD3-BD6D-3302F1840046}"/>
              </a:ext>
            </a:extLst>
          </p:cNvPr>
          <p:cNvPicPr>
            <a:picLocks noChangeAspect="1"/>
          </p:cNvPicPr>
          <p:nvPr/>
        </p:nvPicPr>
        <p:blipFill>
          <a:blip r:embed="rId4"/>
          <a:stretch>
            <a:fillRect/>
          </a:stretch>
        </p:blipFill>
        <p:spPr>
          <a:xfrm>
            <a:off x="9104365" y="1689136"/>
            <a:ext cx="2417607" cy="46527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p:nvPr/>
        </p:nvSpPr>
        <p:spPr>
          <a:xfrm>
            <a:off x="690233" y="597533"/>
            <a:ext cx="93344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Key mockups</a:t>
            </a:r>
            <a:endParaRPr sz="3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C06C1E1-6443-4BF7-B68E-28161D4E94FE}"/>
              </a:ext>
            </a:extLst>
          </p:cNvPr>
          <p:cNvPicPr>
            <a:picLocks noChangeAspect="1"/>
          </p:cNvPicPr>
          <p:nvPr/>
        </p:nvPicPr>
        <p:blipFill>
          <a:blip r:embed="rId3"/>
          <a:stretch>
            <a:fillRect/>
          </a:stretch>
        </p:blipFill>
        <p:spPr>
          <a:xfrm>
            <a:off x="588094" y="1641127"/>
            <a:ext cx="2296141" cy="4506101"/>
          </a:xfrm>
          <a:prstGeom prst="rect">
            <a:avLst/>
          </a:prstGeom>
        </p:spPr>
      </p:pic>
      <p:pic>
        <p:nvPicPr>
          <p:cNvPr id="5" name="Picture 4">
            <a:extLst>
              <a:ext uri="{FF2B5EF4-FFF2-40B4-BE49-F238E27FC236}">
                <a16:creationId xmlns:a16="http://schemas.microsoft.com/office/drawing/2014/main" id="{18570E62-FDED-4F19-9045-D2586E048997}"/>
              </a:ext>
            </a:extLst>
          </p:cNvPr>
          <p:cNvPicPr>
            <a:picLocks noChangeAspect="1"/>
          </p:cNvPicPr>
          <p:nvPr/>
        </p:nvPicPr>
        <p:blipFill>
          <a:blip r:embed="rId4"/>
          <a:stretch>
            <a:fillRect/>
          </a:stretch>
        </p:blipFill>
        <p:spPr>
          <a:xfrm>
            <a:off x="3421370" y="1574884"/>
            <a:ext cx="2368729" cy="4572345"/>
          </a:xfrm>
          <a:prstGeom prst="rect">
            <a:avLst/>
          </a:prstGeom>
        </p:spPr>
      </p:pic>
      <p:pic>
        <p:nvPicPr>
          <p:cNvPr id="7" name="Picture 6">
            <a:extLst>
              <a:ext uri="{FF2B5EF4-FFF2-40B4-BE49-F238E27FC236}">
                <a16:creationId xmlns:a16="http://schemas.microsoft.com/office/drawing/2014/main" id="{EC464DB8-8E42-4C01-BB34-73D8507475C1}"/>
              </a:ext>
            </a:extLst>
          </p:cNvPr>
          <p:cNvPicPr>
            <a:picLocks noChangeAspect="1"/>
          </p:cNvPicPr>
          <p:nvPr/>
        </p:nvPicPr>
        <p:blipFill>
          <a:blip r:embed="rId5"/>
          <a:stretch>
            <a:fillRect/>
          </a:stretch>
        </p:blipFill>
        <p:spPr>
          <a:xfrm>
            <a:off x="6317575" y="1574884"/>
            <a:ext cx="2419532" cy="4572345"/>
          </a:xfrm>
          <a:prstGeom prst="rect">
            <a:avLst/>
          </a:prstGeom>
        </p:spPr>
      </p:pic>
      <p:pic>
        <p:nvPicPr>
          <p:cNvPr id="9" name="Picture 8">
            <a:extLst>
              <a:ext uri="{FF2B5EF4-FFF2-40B4-BE49-F238E27FC236}">
                <a16:creationId xmlns:a16="http://schemas.microsoft.com/office/drawing/2014/main" id="{B03ED72A-D6AE-4D7E-A63A-174164B6146C}"/>
              </a:ext>
            </a:extLst>
          </p:cNvPr>
          <p:cNvPicPr>
            <a:picLocks noChangeAspect="1"/>
          </p:cNvPicPr>
          <p:nvPr/>
        </p:nvPicPr>
        <p:blipFill>
          <a:blip r:embed="rId6"/>
          <a:stretch>
            <a:fillRect/>
          </a:stretch>
        </p:blipFill>
        <p:spPr>
          <a:xfrm>
            <a:off x="9273258" y="1574884"/>
            <a:ext cx="2359305" cy="4572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22"/>
          <p:cNvSpPr txBox="1"/>
          <p:nvPr/>
        </p:nvSpPr>
        <p:spPr>
          <a:xfrm>
            <a:off x="1641433" y="1732533"/>
            <a:ext cx="5448000" cy="3385502"/>
          </a:xfrm>
          <a:prstGeom prst="rect">
            <a:avLst/>
          </a:prstGeom>
          <a:noFill/>
          <a:ln>
            <a:noFill/>
          </a:ln>
        </p:spPr>
        <p:txBody>
          <a:bodyPr spcFirstLastPara="1" wrap="square" lIns="0" tIns="121900" rIns="121900" bIns="121900" anchor="t" anchorCtr="0">
            <a:spAutoFit/>
          </a:bodyPr>
          <a:lstStyle/>
          <a:p>
            <a:pPr>
              <a:lnSpc>
                <a:spcPct val="150000"/>
              </a:lnSpc>
            </a:pPr>
            <a:r>
              <a:rPr lang="en" sz="2400" dirty="0">
                <a:solidFill>
                  <a:srgbClr val="4285F4"/>
                </a:solidFill>
                <a:latin typeface="Open Sans SemiBold"/>
                <a:ea typeface="Open Sans SemiBold"/>
                <a:cs typeface="Open Sans SemiBold"/>
                <a:sym typeface="Open Sans SemiBold"/>
              </a:rPr>
              <a:t>The product: </a:t>
            </a:r>
            <a:endParaRPr sz="2400" dirty="0">
              <a:solidFill>
                <a:srgbClr val="4285F4"/>
              </a:solidFill>
              <a:latin typeface="Open Sans SemiBold"/>
              <a:ea typeface="Open Sans SemiBold"/>
              <a:cs typeface="Open Sans SemiBold"/>
              <a:sym typeface="Open Sans SemiBold"/>
            </a:endParaRPr>
          </a:p>
          <a:p>
            <a:pPr>
              <a:lnSpc>
                <a:spcPct val="150000"/>
              </a:lnSpc>
              <a:buClr>
                <a:schemeClr val="dk1"/>
              </a:buClr>
              <a:buSzPts val="1100"/>
            </a:pPr>
            <a:r>
              <a:rPr lang="en-US" sz="1600" dirty="0">
                <a:solidFill>
                  <a:srgbClr val="5F6368"/>
                </a:solidFill>
                <a:latin typeface="Open Sans"/>
                <a:ea typeface="Open Sans"/>
                <a:cs typeface="Open Sans"/>
                <a:sym typeface="Open Sans"/>
              </a:rPr>
              <a:t>We’re creating an Invitation Restaurant’s app to attract and retain customers in our online system. We noticed that our competitors offer dedicated mobile apps for their customers to order through, and they have been very successful. We want to create a product that can compete in the market, improve sales, and increase customer satisfaction</a:t>
            </a:r>
            <a:endParaRPr sz="1600" b="1" dirty="0">
              <a:solidFill>
                <a:srgbClr val="1967D2"/>
              </a:solidFill>
              <a:latin typeface="Open Sans"/>
              <a:ea typeface="Open Sans"/>
              <a:cs typeface="Open Sans"/>
              <a:sym typeface="Open Sans"/>
            </a:endParaRPr>
          </a:p>
        </p:txBody>
      </p:sp>
      <p:sp>
        <p:nvSpPr>
          <p:cNvPr id="86" name="Google Shape;86;p22"/>
          <p:cNvSpPr txBox="1"/>
          <p:nvPr/>
        </p:nvSpPr>
        <p:spPr>
          <a:xfrm>
            <a:off x="690233" y="597533"/>
            <a:ext cx="8206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Project overview</a:t>
            </a:r>
            <a:endParaRPr sz="3200">
              <a:solidFill>
                <a:srgbClr val="5F6368"/>
              </a:solidFill>
              <a:latin typeface="Open Sans"/>
              <a:ea typeface="Open Sans"/>
              <a:cs typeface="Open Sans"/>
              <a:sym typeface="Open Sans"/>
            </a:endParaRPr>
          </a:p>
        </p:txBody>
      </p:sp>
      <p:sp>
        <p:nvSpPr>
          <p:cNvPr id="87" name="Google Shape;87;p22"/>
          <p:cNvSpPr/>
          <p:nvPr/>
        </p:nvSpPr>
        <p:spPr>
          <a:xfrm>
            <a:off x="690233" y="1732533"/>
            <a:ext cx="684400" cy="684400"/>
          </a:xfrm>
          <a:prstGeom prst="ellipse">
            <a:avLst/>
          </a:prstGeom>
          <a:solidFill>
            <a:srgbClr val="4285F4"/>
          </a:solidFill>
          <a:ln>
            <a:noFill/>
          </a:ln>
        </p:spPr>
        <p:txBody>
          <a:bodyPr spcFirstLastPara="1" wrap="square" lIns="121900" tIns="121900" rIns="121900" bIns="121900" anchor="ctr" anchorCtr="0">
            <a:noAutofit/>
          </a:bodyPr>
          <a:lstStyle/>
          <a:p>
            <a:endParaRPr sz="2400"/>
          </a:p>
        </p:txBody>
      </p:sp>
      <p:sp>
        <p:nvSpPr>
          <p:cNvPr id="88" name="Google Shape;88;p22"/>
          <p:cNvSpPr txBox="1"/>
          <p:nvPr/>
        </p:nvSpPr>
        <p:spPr>
          <a:xfrm>
            <a:off x="1641433" y="5157001"/>
            <a:ext cx="4594800" cy="1169511"/>
          </a:xfrm>
          <a:prstGeom prst="rect">
            <a:avLst/>
          </a:prstGeom>
          <a:noFill/>
          <a:ln>
            <a:noFill/>
          </a:ln>
        </p:spPr>
        <p:txBody>
          <a:bodyPr spcFirstLastPara="1" wrap="square" lIns="0" tIns="121900" rIns="121900" bIns="121900" anchor="t" anchorCtr="0">
            <a:spAutoFit/>
          </a:bodyPr>
          <a:lstStyle/>
          <a:p>
            <a:pPr>
              <a:lnSpc>
                <a:spcPct val="150000"/>
              </a:lnSpc>
              <a:buClr>
                <a:schemeClr val="dk1"/>
              </a:buClr>
              <a:buSzPts val="1100"/>
            </a:pPr>
            <a:r>
              <a:rPr lang="en" sz="2400" dirty="0">
                <a:solidFill>
                  <a:srgbClr val="4285F4"/>
                </a:solidFill>
                <a:latin typeface="Open Sans SemiBold"/>
                <a:ea typeface="Open Sans SemiBold"/>
                <a:cs typeface="Open Sans SemiBold"/>
                <a:sym typeface="Open Sans SemiBold"/>
              </a:rPr>
              <a:t>Project duration:</a:t>
            </a:r>
            <a:endParaRPr sz="2400" dirty="0">
              <a:solidFill>
                <a:srgbClr val="1967D2"/>
              </a:solidFill>
              <a:latin typeface="Open Sans SemiBold"/>
              <a:ea typeface="Open Sans SemiBold"/>
              <a:cs typeface="Open Sans SemiBold"/>
              <a:sym typeface="Open Sans SemiBold"/>
            </a:endParaRPr>
          </a:p>
          <a:p>
            <a:pPr>
              <a:lnSpc>
                <a:spcPct val="150000"/>
              </a:lnSpc>
              <a:buClr>
                <a:schemeClr val="dk1"/>
              </a:buClr>
              <a:buSzPts val="1100"/>
            </a:pPr>
            <a:r>
              <a:rPr lang="en" sz="1600" dirty="0">
                <a:solidFill>
                  <a:srgbClr val="5F6368"/>
                </a:solidFill>
                <a:latin typeface="Open Sans"/>
                <a:ea typeface="Open Sans"/>
                <a:cs typeface="Open Sans"/>
                <a:sym typeface="Open Sans"/>
              </a:rPr>
              <a:t>January 2022 to February 2022.</a:t>
            </a:r>
            <a:endParaRPr sz="1600" b="1" dirty="0">
              <a:solidFill>
                <a:srgbClr val="4285F4"/>
              </a:solidFill>
              <a:latin typeface="Open Sans"/>
              <a:ea typeface="Open Sans"/>
              <a:cs typeface="Open Sans"/>
              <a:sym typeface="Open Sans"/>
            </a:endParaRPr>
          </a:p>
        </p:txBody>
      </p:sp>
      <p:sp>
        <p:nvSpPr>
          <p:cNvPr id="89" name="Google Shape;89;p22"/>
          <p:cNvSpPr/>
          <p:nvPr/>
        </p:nvSpPr>
        <p:spPr>
          <a:xfrm>
            <a:off x="690233" y="5157000"/>
            <a:ext cx="684400" cy="684400"/>
          </a:xfrm>
          <a:prstGeom prst="ellipse">
            <a:avLst/>
          </a:prstGeom>
          <a:solidFill>
            <a:srgbClr val="4285F4"/>
          </a:solidFill>
          <a:ln>
            <a:noFill/>
          </a:ln>
        </p:spPr>
        <p:txBody>
          <a:bodyPr spcFirstLastPara="1" wrap="square" lIns="121900" tIns="121900" rIns="121900" bIns="121900" anchor="ctr" anchorCtr="0">
            <a:noAutofit/>
          </a:bodyPr>
          <a:lstStyle/>
          <a:p>
            <a:endParaRPr sz="2400"/>
          </a:p>
        </p:txBody>
      </p:sp>
      <p:sp>
        <p:nvSpPr>
          <p:cNvPr id="90" name="Google Shape;90;p22"/>
          <p:cNvSpPr/>
          <p:nvPr/>
        </p:nvSpPr>
        <p:spPr>
          <a:xfrm>
            <a:off x="857851" y="5325335"/>
            <a:ext cx="349165" cy="347735"/>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91" name="Google Shape;91;p22"/>
          <p:cNvSpPr/>
          <p:nvPr/>
        </p:nvSpPr>
        <p:spPr>
          <a:xfrm>
            <a:off x="814019" y="1929949"/>
            <a:ext cx="436831" cy="289568"/>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pic>
        <p:nvPicPr>
          <p:cNvPr id="5" name="Picture 4">
            <a:extLst>
              <a:ext uri="{FF2B5EF4-FFF2-40B4-BE49-F238E27FC236}">
                <a16:creationId xmlns:a16="http://schemas.microsoft.com/office/drawing/2014/main" id="{7DCEDCB2-2F04-4BCB-B26A-92BBD9577FCD}"/>
              </a:ext>
            </a:extLst>
          </p:cNvPr>
          <p:cNvPicPr>
            <a:picLocks noChangeAspect="1"/>
          </p:cNvPicPr>
          <p:nvPr/>
        </p:nvPicPr>
        <p:blipFill>
          <a:blip r:embed="rId3"/>
          <a:stretch>
            <a:fillRect/>
          </a:stretch>
        </p:blipFill>
        <p:spPr>
          <a:xfrm>
            <a:off x="9453711" y="1646754"/>
            <a:ext cx="2533403" cy="4917781"/>
          </a:xfrm>
          <a:prstGeom prst="rect">
            <a:avLst/>
          </a:prstGeom>
        </p:spPr>
      </p:pic>
      <p:pic>
        <p:nvPicPr>
          <p:cNvPr id="15" name="Picture 14">
            <a:extLst>
              <a:ext uri="{FF2B5EF4-FFF2-40B4-BE49-F238E27FC236}">
                <a16:creationId xmlns:a16="http://schemas.microsoft.com/office/drawing/2014/main" id="{43345013-0B88-4C2B-81C4-1B9527C727C2}"/>
              </a:ext>
            </a:extLst>
          </p:cNvPr>
          <p:cNvPicPr>
            <a:picLocks noChangeAspect="1"/>
          </p:cNvPicPr>
          <p:nvPr/>
        </p:nvPicPr>
        <p:blipFill>
          <a:blip r:embed="rId4"/>
          <a:stretch>
            <a:fillRect/>
          </a:stretch>
        </p:blipFill>
        <p:spPr>
          <a:xfrm>
            <a:off x="7089434" y="293466"/>
            <a:ext cx="2673685" cy="53253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p:nvPr/>
        </p:nvSpPr>
        <p:spPr>
          <a:xfrm>
            <a:off x="690233" y="597534"/>
            <a:ext cx="9334400" cy="812490"/>
          </a:xfrm>
          <a:prstGeom prst="rect">
            <a:avLst/>
          </a:prstGeom>
          <a:noFill/>
          <a:ln>
            <a:noFill/>
          </a:ln>
        </p:spPr>
        <p:txBody>
          <a:bodyPr spcFirstLastPara="1" wrap="square" lIns="0" tIns="121900" rIns="121900" bIns="121900" anchor="t" anchorCtr="0">
            <a:spAutoFit/>
          </a:bodyPr>
          <a:lstStyle/>
          <a:p>
            <a:pPr>
              <a:lnSpc>
                <a:spcPct val="115000"/>
              </a:lnSpc>
            </a:pPr>
            <a:r>
              <a:rPr lang="en" sz="3200">
                <a:solidFill>
                  <a:srgbClr val="5F6368"/>
                </a:solidFill>
                <a:latin typeface="Open Sans"/>
                <a:ea typeface="Open Sans"/>
                <a:cs typeface="Open Sans"/>
                <a:sym typeface="Open Sans"/>
              </a:rPr>
              <a:t>High-fidelity prototype</a:t>
            </a:r>
            <a:endParaRPr sz="3200">
              <a:solidFill>
                <a:srgbClr val="5F6368"/>
              </a:solidFill>
              <a:latin typeface="Open Sans"/>
              <a:ea typeface="Open Sans"/>
              <a:cs typeface="Open Sans"/>
              <a:sym typeface="Open Sans"/>
            </a:endParaRPr>
          </a:p>
        </p:txBody>
      </p:sp>
      <p:sp>
        <p:nvSpPr>
          <p:cNvPr id="267" name="Google Shape;267;p40"/>
          <p:cNvSpPr txBox="1"/>
          <p:nvPr/>
        </p:nvSpPr>
        <p:spPr>
          <a:xfrm>
            <a:off x="690233" y="1739745"/>
            <a:ext cx="2965600" cy="4308831"/>
          </a:xfrm>
          <a:prstGeom prst="rect">
            <a:avLst/>
          </a:prstGeom>
          <a:noFill/>
          <a:ln>
            <a:noFill/>
          </a:ln>
        </p:spPr>
        <p:txBody>
          <a:bodyPr spcFirstLastPara="1" wrap="square" lIns="0" tIns="121900" rIns="121900" bIns="121900" anchor="t" anchorCtr="0">
            <a:spAutoFit/>
          </a:bodyPr>
          <a:lstStyle/>
          <a:p>
            <a:pPr>
              <a:lnSpc>
                <a:spcPct val="150000"/>
              </a:lnSpc>
            </a:pPr>
            <a:r>
              <a:rPr lang="en" sz="1600" dirty="0">
                <a:solidFill>
                  <a:srgbClr val="5F6368"/>
                </a:solidFill>
                <a:latin typeface="Open Sans"/>
                <a:ea typeface="Open Sans"/>
                <a:cs typeface="Open Sans"/>
                <a:sym typeface="Open Sans"/>
              </a:rPr>
              <a:t>The final high-fidelity prototype presented cleaner user flows for ordering food and checkout. It also met user needs for a pickup or delivery option as well as more customization. </a:t>
            </a:r>
            <a:endParaRPr sz="1600" dirty="0">
              <a:solidFill>
                <a:srgbClr val="5F6368"/>
              </a:solidFill>
              <a:latin typeface="Open Sans"/>
              <a:ea typeface="Open Sans"/>
              <a:cs typeface="Open Sans"/>
              <a:sym typeface="Open Sans"/>
            </a:endParaRPr>
          </a:p>
          <a:p>
            <a:pPr>
              <a:lnSpc>
                <a:spcPct val="150000"/>
              </a:lnSpc>
            </a:pPr>
            <a:endParaRPr sz="1600" dirty="0">
              <a:solidFill>
                <a:srgbClr val="5F6368"/>
              </a:solidFill>
              <a:latin typeface="Open Sans"/>
              <a:ea typeface="Open Sans"/>
              <a:cs typeface="Open Sans"/>
              <a:sym typeface="Open Sans"/>
            </a:endParaRPr>
          </a:p>
          <a:p>
            <a:pPr>
              <a:lnSpc>
                <a:spcPct val="150000"/>
              </a:lnSpc>
            </a:pPr>
            <a:r>
              <a:rPr lang="en" sz="1600" dirty="0">
                <a:solidFill>
                  <a:srgbClr val="5F6368"/>
                </a:solidFill>
                <a:latin typeface="Open Sans"/>
                <a:ea typeface="Open Sans"/>
                <a:cs typeface="Open Sans"/>
                <a:sym typeface="Open Sans"/>
              </a:rPr>
              <a:t>View the Invitation Restaurant </a:t>
            </a:r>
          </a:p>
          <a:p>
            <a:pPr>
              <a:lnSpc>
                <a:spcPct val="150000"/>
              </a:lnSpc>
            </a:pPr>
            <a:r>
              <a:rPr lang="en" sz="1600" u="sng" dirty="0">
                <a:solidFill>
                  <a:schemeClr val="hlink"/>
                </a:solidFill>
                <a:latin typeface="Open Sans"/>
                <a:ea typeface="Open Sans"/>
                <a:cs typeface="Open Sans"/>
                <a:sym typeface="Open Sans"/>
                <a:hlinkClick r:id="rId3"/>
              </a:rPr>
              <a:t>high-fidelity prototype</a:t>
            </a:r>
            <a:endParaRPr sz="1600" u="sng" dirty="0">
              <a:solidFill>
                <a:schemeClr val="accent1"/>
              </a:solidFill>
              <a:latin typeface="Open Sans"/>
              <a:ea typeface="Open Sans"/>
              <a:cs typeface="Open Sans"/>
              <a:sym typeface="Open Sans"/>
            </a:endParaRPr>
          </a:p>
          <a:p>
            <a:pPr>
              <a:lnSpc>
                <a:spcPct val="150000"/>
              </a:lnSpc>
            </a:pPr>
            <a:endParaRPr sz="1600" dirty="0">
              <a:latin typeface="Open Sans"/>
              <a:ea typeface="Open Sans"/>
              <a:cs typeface="Open Sans"/>
              <a:sym typeface="Open Sans"/>
            </a:endParaRPr>
          </a:p>
        </p:txBody>
      </p:sp>
      <p:pic>
        <p:nvPicPr>
          <p:cNvPr id="268" name="Google Shape;268;p40"/>
          <p:cNvPicPr preferRelativeResize="0"/>
          <p:nvPr/>
        </p:nvPicPr>
        <p:blipFill>
          <a:blip r:embed="rId4">
            <a:alphaModFix/>
          </a:blip>
          <a:stretch>
            <a:fillRect/>
          </a:stretch>
        </p:blipFill>
        <p:spPr>
          <a:xfrm>
            <a:off x="4269434" y="1935783"/>
            <a:ext cx="7436469" cy="29864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p:nvPr/>
        </p:nvSpPr>
        <p:spPr>
          <a:xfrm>
            <a:off x="690233" y="597533"/>
            <a:ext cx="93344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Accessibility considerations</a:t>
            </a:r>
            <a:endParaRPr sz="3200">
              <a:solidFill>
                <a:srgbClr val="5F6368"/>
              </a:solidFill>
              <a:latin typeface="Open Sans"/>
              <a:ea typeface="Open Sans"/>
              <a:cs typeface="Open Sans"/>
              <a:sym typeface="Open Sans"/>
            </a:endParaRPr>
          </a:p>
        </p:txBody>
      </p:sp>
      <p:sp>
        <p:nvSpPr>
          <p:cNvPr id="274" name="Google Shape;274;p41"/>
          <p:cNvSpPr/>
          <p:nvPr/>
        </p:nvSpPr>
        <p:spPr>
          <a:xfrm>
            <a:off x="690233" y="2166300"/>
            <a:ext cx="3248400" cy="31744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275" name="Google Shape;275;p41"/>
          <p:cNvSpPr txBox="1"/>
          <p:nvPr/>
        </p:nvSpPr>
        <p:spPr>
          <a:xfrm>
            <a:off x="948433" y="2760267"/>
            <a:ext cx="2732000" cy="3219302"/>
          </a:xfrm>
          <a:prstGeom prst="rect">
            <a:avLst/>
          </a:prstGeom>
          <a:noFill/>
          <a:ln>
            <a:noFill/>
          </a:ln>
        </p:spPr>
        <p:txBody>
          <a:bodyPr spcFirstLastPara="1" wrap="square" lIns="121900" tIns="121900" rIns="121900" bIns="121900" anchor="t" anchorCtr="0">
            <a:spAutoFit/>
          </a:bodyPr>
          <a:lstStyle/>
          <a:p>
            <a:pPr algn="ctr">
              <a:lnSpc>
                <a:spcPct val="115000"/>
              </a:lnSpc>
            </a:pPr>
            <a:r>
              <a:rPr lang="en" sz="2400" dirty="0">
                <a:solidFill>
                  <a:srgbClr val="5F6368"/>
                </a:solidFill>
                <a:latin typeface="Open Sans"/>
                <a:ea typeface="Open Sans"/>
                <a:cs typeface="Open Sans"/>
                <a:sym typeface="Open Sans"/>
              </a:rPr>
              <a:t>Provided access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to users who are vision impaired through adding alt text to images for screen readers.</a:t>
            </a:r>
            <a:endParaRPr sz="2400" dirty="0"/>
          </a:p>
        </p:txBody>
      </p:sp>
      <p:sp>
        <p:nvSpPr>
          <p:cNvPr id="276" name="Google Shape;276;p41"/>
          <p:cNvSpPr/>
          <p:nvPr/>
        </p:nvSpPr>
        <p:spPr>
          <a:xfrm>
            <a:off x="4233700" y="2166300"/>
            <a:ext cx="3248400" cy="31744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277" name="Google Shape;277;p41"/>
          <p:cNvSpPr txBox="1"/>
          <p:nvPr/>
        </p:nvSpPr>
        <p:spPr>
          <a:xfrm>
            <a:off x="4491900" y="2760267"/>
            <a:ext cx="2732000" cy="1945107"/>
          </a:xfrm>
          <a:prstGeom prst="rect">
            <a:avLst/>
          </a:prstGeom>
          <a:noFill/>
          <a:ln>
            <a:noFill/>
          </a:ln>
        </p:spPr>
        <p:txBody>
          <a:bodyPr spcFirstLastPara="1" wrap="square" lIns="121900" tIns="121900" rIns="121900" bIns="121900" anchor="t" anchorCtr="0">
            <a:spAutoFit/>
          </a:bodyPr>
          <a:lstStyle/>
          <a:p>
            <a:pPr algn="ctr">
              <a:lnSpc>
                <a:spcPct val="115000"/>
              </a:lnSpc>
            </a:pPr>
            <a:r>
              <a:rPr lang="en" sz="2400" dirty="0">
                <a:solidFill>
                  <a:srgbClr val="5F6368"/>
                </a:solidFill>
                <a:latin typeface="Open Sans"/>
                <a:ea typeface="Open Sans"/>
                <a:cs typeface="Open Sans"/>
                <a:sym typeface="Open Sans"/>
              </a:rPr>
              <a:t>Used icons to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help make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navigation easier.</a:t>
            </a:r>
            <a:endParaRPr sz="2400" dirty="0"/>
          </a:p>
        </p:txBody>
      </p:sp>
      <p:sp>
        <p:nvSpPr>
          <p:cNvPr id="278" name="Google Shape;278;p41"/>
          <p:cNvSpPr/>
          <p:nvPr/>
        </p:nvSpPr>
        <p:spPr>
          <a:xfrm>
            <a:off x="7777167" y="2166300"/>
            <a:ext cx="3248400" cy="31744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279" name="Google Shape;279;p41"/>
          <p:cNvSpPr txBox="1"/>
          <p:nvPr/>
        </p:nvSpPr>
        <p:spPr>
          <a:xfrm>
            <a:off x="8035367" y="2760267"/>
            <a:ext cx="2732000" cy="3219302"/>
          </a:xfrm>
          <a:prstGeom prst="rect">
            <a:avLst/>
          </a:prstGeom>
          <a:noFill/>
          <a:ln>
            <a:noFill/>
          </a:ln>
        </p:spPr>
        <p:txBody>
          <a:bodyPr spcFirstLastPara="1" wrap="square" lIns="121900" tIns="121900" rIns="121900" bIns="121900" anchor="t" anchorCtr="0">
            <a:spAutoFit/>
          </a:bodyPr>
          <a:lstStyle/>
          <a:p>
            <a:pPr algn="ctr">
              <a:lnSpc>
                <a:spcPct val="115000"/>
              </a:lnSpc>
            </a:pPr>
            <a:r>
              <a:rPr lang="en" sz="2400" dirty="0">
                <a:solidFill>
                  <a:srgbClr val="5F6368"/>
                </a:solidFill>
                <a:latin typeface="Open Sans"/>
                <a:ea typeface="Open Sans"/>
                <a:cs typeface="Open Sans"/>
                <a:sym typeface="Open Sans"/>
              </a:rPr>
              <a:t>Used detailed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imagery for food and toppings to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help all users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better understand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the designs.</a:t>
            </a:r>
            <a:endParaRPr sz="2400" dirty="0"/>
          </a:p>
        </p:txBody>
      </p:sp>
      <p:sp>
        <p:nvSpPr>
          <p:cNvPr id="280" name="Google Shape;280;p41"/>
          <p:cNvSpPr/>
          <p:nvPr/>
        </p:nvSpPr>
        <p:spPr>
          <a:xfrm>
            <a:off x="1972233" y="1848495"/>
            <a:ext cx="684400" cy="684400"/>
          </a:xfrm>
          <a:prstGeom prst="ellipse">
            <a:avLst/>
          </a:prstGeom>
          <a:solidFill>
            <a:srgbClr val="34A853"/>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1</a:t>
            </a:r>
            <a:endParaRPr sz="2933">
              <a:solidFill>
                <a:srgbClr val="FFFFFF"/>
              </a:solidFill>
              <a:latin typeface="Google Sans Medium"/>
              <a:ea typeface="Google Sans Medium"/>
              <a:cs typeface="Google Sans Medium"/>
              <a:sym typeface="Google Sans Medium"/>
            </a:endParaRPr>
          </a:p>
        </p:txBody>
      </p:sp>
      <p:sp>
        <p:nvSpPr>
          <p:cNvPr id="281" name="Google Shape;281;p41"/>
          <p:cNvSpPr/>
          <p:nvPr/>
        </p:nvSpPr>
        <p:spPr>
          <a:xfrm>
            <a:off x="5515700" y="1848495"/>
            <a:ext cx="684400" cy="684400"/>
          </a:xfrm>
          <a:prstGeom prst="ellipse">
            <a:avLst/>
          </a:prstGeom>
          <a:solidFill>
            <a:srgbClr val="34A853"/>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2</a:t>
            </a:r>
            <a:endParaRPr sz="2933">
              <a:solidFill>
                <a:srgbClr val="FFFFFF"/>
              </a:solidFill>
              <a:latin typeface="Google Sans Medium"/>
              <a:ea typeface="Google Sans Medium"/>
              <a:cs typeface="Google Sans Medium"/>
              <a:sym typeface="Google Sans Medium"/>
            </a:endParaRPr>
          </a:p>
        </p:txBody>
      </p:sp>
      <p:sp>
        <p:nvSpPr>
          <p:cNvPr id="282" name="Google Shape;282;p41"/>
          <p:cNvSpPr/>
          <p:nvPr/>
        </p:nvSpPr>
        <p:spPr>
          <a:xfrm>
            <a:off x="9059167" y="1848495"/>
            <a:ext cx="684400" cy="684400"/>
          </a:xfrm>
          <a:prstGeom prst="ellipse">
            <a:avLst/>
          </a:prstGeom>
          <a:solidFill>
            <a:srgbClr val="34A853"/>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3</a:t>
            </a:r>
            <a:endParaRPr sz="2933">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p:nvPr/>
        </p:nvSpPr>
        <p:spPr>
          <a:xfrm>
            <a:off x="4961700" y="2946801"/>
            <a:ext cx="3034000" cy="1354176"/>
          </a:xfrm>
          <a:prstGeom prst="rect">
            <a:avLst/>
          </a:prstGeom>
          <a:noFill/>
          <a:ln>
            <a:noFill/>
          </a:ln>
        </p:spPr>
        <p:txBody>
          <a:bodyPr spcFirstLastPara="1" wrap="square" lIns="121900" tIns="121900" rIns="121900" bIns="121900" anchor="t" anchorCtr="0">
            <a:spAutoFit/>
          </a:bodyPr>
          <a:lstStyle/>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Takeaways</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Next steps</a:t>
            </a:r>
            <a:endParaRPr sz="2400">
              <a:solidFill>
                <a:srgbClr val="FFFFFF"/>
              </a:solidFill>
              <a:latin typeface="Open Sans"/>
              <a:ea typeface="Open Sans"/>
              <a:cs typeface="Open Sans"/>
              <a:sym typeface="Open Sans"/>
            </a:endParaRPr>
          </a:p>
        </p:txBody>
      </p:sp>
      <p:sp>
        <p:nvSpPr>
          <p:cNvPr id="288" name="Google Shape;288;p42"/>
          <p:cNvSpPr txBox="1"/>
          <p:nvPr/>
        </p:nvSpPr>
        <p:spPr>
          <a:xfrm>
            <a:off x="-625167" y="2946801"/>
            <a:ext cx="4939200" cy="812490"/>
          </a:xfrm>
          <a:prstGeom prst="rect">
            <a:avLst/>
          </a:prstGeom>
          <a:noFill/>
          <a:ln>
            <a:noFill/>
          </a:ln>
        </p:spPr>
        <p:txBody>
          <a:bodyPr spcFirstLastPara="1" wrap="square" lIns="121900" tIns="121900" rIns="121900" bIns="121900" anchor="t" anchorCtr="0">
            <a:spAutoFit/>
          </a:bodyPr>
          <a:lstStyle/>
          <a:p>
            <a:pPr algn="r">
              <a:lnSpc>
                <a:spcPct val="115000"/>
              </a:lnSpc>
            </a:pPr>
            <a:r>
              <a:rPr lang="en" sz="3200">
                <a:solidFill>
                  <a:srgbClr val="FFFFFF"/>
                </a:solidFill>
                <a:latin typeface="Open Sans"/>
                <a:ea typeface="Open Sans"/>
                <a:cs typeface="Open Sans"/>
                <a:sym typeface="Open Sans"/>
              </a:rPr>
              <a:t>Going forward</a:t>
            </a:r>
            <a:endParaRPr sz="3200">
              <a:solidFill>
                <a:srgbClr val="FFFFFF"/>
              </a:solidFill>
              <a:latin typeface="Open Sans"/>
              <a:ea typeface="Open Sans"/>
              <a:cs typeface="Open Sans"/>
              <a:sym typeface="Open Sans"/>
            </a:endParaRPr>
          </a:p>
        </p:txBody>
      </p:sp>
      <p:cxnSp>
        <p:nvCxnSpPr>
          <p:cNvPr id="289" name="Google Shape;289;p42"/>
          <p:cNvCxnSpPr/>
          <p:nvPr/>
        </p:nvCxnSpPr>
        <p:spPr>
          <a:xfrm>
            <a:off x="4672600" y="3124000"/>
            <a:ext cx="22800" cy="6840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p:nvPr/>
        </p:nvSpPr>
        <p:spPr>
          <a:xfrm>
            <a:off x="690233" y="597517"/>
            <a:ext cx="6574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Takeaways</a:t>
            </a:r>
            <a:endParaRPr sz="3200">
              <a:solidFill>
                <a:srgbClr val="5F6368"/>
              </a:solidFill>
              <a:latin typeface="Open Sans"/>
              <a:ea typeface="Open Sans"/>
              <a:cs typeface="Open Sans"/>
              <a:sym typeface="Open Sans"/>
            </a:endParaRPr>
          </a:p>
        </p:txBody>
      </p:sp>
      <p:sp>
        <p:nvSpPr>
          <p:cNvPr id="295" name="Google Shape;295;p43"/>
          <p:cNvSpPr txBox="1"/>
          <p:nvPr/>
        </p:nvSpPr>
        <p:spPr>
          <a:xfrm>
            <a:off x="690233" y="2462066"/>
            <a:ext cx="4594800" cy="4124166"/>
          </a:xfrm>
          <a:prstGeom prst="rect">
            <a:avLst/>
          </a:prstGeom>
          <a:noFill/>
          <a:ln>
            <a:noFill/>
          </a:ln>
        </p:spPr>
        <p:txBody>
          <a:bodyPr spcFirstLastPara="1" wrap="square" lIns="0" tIns="121900" rIns="121900" bIns="121900" anchor="t" anchorCtr="0">
            <a:spAutoFit/>
          </a:bodyPr>
          <a:lstStyle/>
          <a:p>
            <a:pPr>
              <a:lnSpc>
                <a:spcPct val="150000"/>
              </a:lnSpc>
            </a:pPr>
            <a:r>
              <a:rPr lang="en" sz="2400" dirty="0">
                <a:solidFill>
                  <a:srgbClr val="5F6368"/>
                </a:solidFill>
                <a:latin typeface="Open Sans SemiBold"/>
                <a:ea typeface="Open Sans SemiBold"/>
                <a:cs typeface="Open Sans SemiBold"/>
                <a:sym typeface="Open Sans SemiBold"/>
              </a:rPr>
              <a:t>Impact: </a:t>
            </a:r>
            <a:endParaRPr sz="2400" dirty="0">
              <a:solidFill>
                <a:srgbClr val="5F6368"/>
              </a:solidFill>
              <a:latin typeface="Open Sans SemiBold"/>
              <a:ea typeface="Open Sans SemiBold"/>
              <a:cs typeface="Open Sans SemiBold"/>
              <a:sym typeface="Open Sans SemiBold"/>
            </a:endParaRPr>
          </a:p>
          <a:p>
            <a:pPr>
              <a:lnSpc>
                <a:spcPct val="150000"/>
              </a:lnSpc>
            </a:pPr>
            <a:r>
              <a:rPr lang="en" sz="1600" dirty="0">
                <a:solidFill>
                  <a:srgbClr val="5F6368"/>
                </a:solidFill>
                <a:latin typeface="Open Sans"/>
                <a:ea typeface="Open Sans"/>
                <a:cs typeface="Open Sans"/>
                <a:sym typeface="Open Sans"/>
              </a:rPr>
              <a:t>The app makes users feel like Invitation Restaurant’s app really thinks about how to meet their needs. </a:t>
            </a:r>
            <a:endParaRPr sz="1600" dirty="0">
              <a:solidFill>
                <a:srgbClr val="5F6368"/>
              </a:solidFill>
              <a:latin typeface="Open Sans"/>
              <a:ea typeface="Open Sans"/>
              <a:cs typeface="Open Sans"/>
              <a:sym typeface="Open Sans"/>
            </a:endParaRPr>
          </a:p>
          <a:p>
            <a:pPr>
              <a:lnSpc>
                <a:spcPct val="150000"/>
              </a:lnSpc>
            </a:pPr>
            <a:endParaRPr sz="1600" dirty="0">
              <a:solidFill>
                <a:srgbClr val="5F6368"/>
              </a:solidFill>
              <a:latin typeface="Open Sans"/>
              <a:ea typeface="Open Sans"/>
              <a:cs typeface="Open Sans"/>
              <a:sym typeface="Open Sans"/>
            </a:endParaRPr>
          </a:p>
          <a:p>
            <a:pPr>
              <a:lnSpc>
                <a:spcPct val="150000"/>
              </a:lnSpc>
            </a:pPr>
            <a:r>
              <a:rPr lang="en" sz="1600" dirty="0">
                <a:solidFill>
                  <a:srgbClr val="5F6368"/>
                </a:solidFill>
                <a:latin typeface="Open Sans"/>
                <a:ea typeface="Open Sans"/>
                <a:cs typeface="Open Sans"/>
                <a:sym typeface="Open Sans"/>
              </a:rPr>
              <a:t>One quote from peer feedback:</a:t>
            </a:r>
            <a:endParaRPr sz="1600" dirty="0">
              <a:solidFill>
                <a:srgbClr val="5F6368"/>
              </a:solidFill>
              <a:latin typeface="Open Sans"/>
              <a:ea typeface="Open Sans"/>
              <a:cs typeface="Open Sans"/>
              <a:sym typeface="Open Sans"/>
            </a:endParaRPr>
          </a:p>
          <a:p>
            <a:pPr>
              <a:lnSpc>
                <a:spcPct val="150000"/>
              </a:lnSpc>
            </a:pPr>
            <a:r>
              <a:rPr lang="en" sz="1600" i="1" dirty="0">
                <a:solidFill>
                  <a:srgbClr val="5F6368"/>
                </a:solidFill>
                <a:latin typeface="Open Sans"/>
                <a:ea typeface="Open Sans"/>
                <a:cs typeface="Open Sans"/>
                <a:sym typeface="Open Sans"/>
              </a:rPr>
              <a:t>“The app made it so easy and fun to build my own food! I would definitely use this app as a go-to for a delicious, fast, and even healthy meal.”</a:t>
            </a:r>
            <a:br>
              <a:rPr lang="en" sz="1600" dirty="0">
                <a:solidFill>
                  <a:srgbClr val="5F6368"/>
                </a:solidFill>
                <a:latin typeface="Open Sans"/>
                <a:ea typeface="Open Sans"/>
                <a:cs typeface="Open Sans"/>
                <a:sym typeface="Open Sans"/>
              </a:rPr>
            </a:br>
            <a:endParaRPr sz="1600" b="1" dirty="0">
              <a:solidFill>
                <a:srgbClr val="1967D2"/>
              </a:solidFill>
              <a:latin typeface="Open Sans"/>
              <a:ea typeface="Open Sans"/>
              <a:cs typeface="Open Sans"/>
              <a:sym typeface="Open Sans"/>
            </a:endParaRPr>
          </a:p>
        </p:txBody>
      </p:sp>
      <p:sp>
        <p:nvSpPr>
          <p:cNvPr id="296" name="Google Shape;296;p43"/>
          <p:cNvSpPr/>
          <p:nvPr/>
        </p:nvSpPr>
        <p:spPr>
          <a:xfrm>
            <a:off x="690233" y="1877002"/>
            <a:ext cx="684400" cy="684400"/>
          </a:xfrm>
          <a:prstGeom prst="ellipse">
            <a:avLst/>
          </a:prstGeom>
          <a:solidFill>
            <a:srgbClr val="5F6368"/>
          </a:solidFill>
          <a:ln>
            <a:noFill/>
          </a:ln>
        </p:spPr>
        <p:txBody>
          <a:bodyPr spcFirstLastPara="1" wrap="square" lIns="121900" tIns="121900" rIns="121900" bIns="121900" anchor="ctr" anchorCtr="0">
            <a:noAutofit/>
          </a:bodyPr>
          <a:lstStyle/>
          <a:p>
            <a:endParaRPr sz="2400"/>
          </a:p>
        </p:txBody>
      </p:sp>
      <p:sp>
        <p:nvSpPr>
          <p:cNvPr id="297" name="Google Shape;297;p43"/>
          <p:cNvSpPr txBox="1"/>
          <p:nvPr/>
        </p:nvSpPr>
        <p:spPr>
          <a:xfrm>
            <a:off x="6197600" y="2462066"/>
            <a:ext cx="4594800" cy="2646838"/>
          </a:xfrm>
          <a:prstGeom prst="rect">
            <a:avLst/>
          </a:prstGeom>
          <a:noFill/>
          <a:ln>
            <a:noFill/>
          </a:ln>
        </p:spPr>
        <p:txBody>
          <a:bodyPr spcFirstLastPara="1" wrap="square" lIns="0" tIns="121900" rIns="121900" bIns="121900" anchor="t" anchorCtr="0">
            <a:spAutoFit/>
          </a:bodyPr>
          <a:lstStyle/>
          <a:p>
            <a:pPr>
              <a:lnSpc>
                <a:spcPct val="150000"/>
              </a:lnSpc>
            </a:pPr>
            <a:r>
              <a:rPr lang="en" sz="2400" dirty="0">
                <a:solidFill>
                  <a:srgbClr val="5F6368"/>
                </a:solidFill>
                <a:latin typeface="Open Sans SemiBold"/>
                <a:ea typeface="Open Sans SemiBold"/>
                <a:cs typeface="Open Sans SemiBold"/>
                <a:sym typeface="Open Sans SemiBold"/>
              </a:rPr>
              <a:t>What I learned:</a:t>
            </a:r>
            <a:endParaRPr sz="2400" dirty="0">
              <a:solidFill>
                <a:srgbClr val="5F6368"/>
              </a:solidFill>
              <a:latin typeface="Open Sans SemiBold"/>
              <a:ea typeface="Open Sans SemiBold"/>
              <a:cs typeface="Open Sans SemiBold"/>
              <a:sym typeface="Open Sans SemiBold"/>
            </a:endParaRPr>
          </a:p>
          <a:p>
            <a:pPr>
              <a:lnSpc>
                <a:spcPct val="150000"/>
              </a:lnSpc>
            </a:pPr>
            <a:r>
              <a:rPr lang="en" sz="1600" dirty="0">
                <a:solidFill>
                  <a:srgbClr val="5F6368"/>
                </a:solidFill>
                <a:latin typeface="Open Sans"/>
                <a:ea typeface="Open Sans"/>
                <a:cs typeface="Open Sans"/>
                <a:sym typeface="Open Sans"/>
              </a:rPr>
              <a:t>While designing the Invitation Restaurant’s app, I learned that the first ideas for the app are only the beginning of the process. Usability studies and peer feedback influenced each iteration of the app’s designs.</a:t>
            </a:r>
            <a:endParaRPr sz="1600" b="1" dirty="0">
              <a:solidFill>
                <a:srgbClr val="4285F4"/>
              </a:solidFill>
              <a:latin typeface="Open Sans"/>
              <a:ea typeface="Open Sans"/>
              <a:cs typeface="Open Sans"/>
              <a:sym typeface="Open Sans"/>
            </a:endParaRPr>
          </a:p>
        </p:txBody>
      </p:sp>
      <p:sp>
        <p:nvSpPr>
          <p:cNvPr id="298" name="Google Shape;298;p43"/>
          <p:cNvSpPr/>
          <p:nvPr/>
        </p:nvSpPr>
        <p:spPr>
          <a:xfrm>
            <a:off x="6197600" y="1877002"/>
            <a:ext cx="684400" cy="684400"/>
          </a:xfrm>
          <a:prstGeom prst="ellipse">
            <a:avLst/>
          </a:prstGeom>
          <a:solidFill>
            <a:srgbClr val="5F6368"/>
          </a:solidFill>
          <a:ln>
            <a:noFill/>
          </a:ln>
        </p:spPr>
        <p:txBody>
          <a:bodyPr spcFirstLastPara="1" wrap="square" lIns="121900" tIns="121900" rIns="121900" bIns="121900" anchor="ctr" anchorCtr="0">
            <a:noAutofit/>
          </a:bodyPr>
          <a:lstStyle/>
          <a:p>
            <a:endParaRPr sz="2400"/>
          </a:p>
        </p:txBody>
      </p:sp>
      <p:sp>
        <p:nvSpPr>
          <p:cNvPr id="299" name="Google Shape;299;p43"/>
          <p:cNvSpPr/>
          <p:nvPr/>
        </p:nvSpPr>
        <p:spPr>
          <a:xfrm>
            <a:off x="876166" y="2045336"/>
            <a:ext cx="312525" cy="347735"/>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grpSp>
        <p:nvGrpSpPr>
          <p:cNvPr id="300" name="Google Shape;300;p43"/>
          <p:cNvGrpSpPr/>
          <p:nvPr/>
        </p:nvGrpSpPr>
        <p:grpSpPr>
          <a:xfrm>
            <a:off x="6344105" y="2067620"/>
            <a:ext cx="391391" cy="303149"/>
            <a:chOff x="420350" y="238125"/>
            <a:chExt cx="6779275" cy="5238750"/>
          </a:xfrm>
        </p:grpSpPr>
        <p:sp>
          <p:nvSpPr>
            <p:cNvPr id="301" name="Google Shape;301;p43"/>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2" name="Google Shape;302;p43"/>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3" name="Google Shape;303;p43"/>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4" name="Google Shape;304;p43"/>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p:nvPr/>
        </p:nvSpPr>
        <p:spPr>
          <a:xfrm>
            <a:off x="690233" y="597517"/>
            <a:ext cx="6574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Next steps</a:t>
            </a:r>
            <a:endParaRPr sz="3200">
              <a:solidFill>
                <a:srgbClr val="5F6368"/>
              </a:solidFill>
              <a:latin typeface="Open Sans"/>
              <a:ea typeface="Open Sans"/>
              <a:cs typeface="Open Sans"/>
              <a:sym typeface="Open Sans"/>
            </a:endParaRPr>
          </a:p>
        </p:txBody>
      </p:sp>
      <p:sp>
        <p:nvSpPr>
          <p:cNvPr id="310" name="Google Shape;310;p44"/>
          <p:cNvSpPr/>
          <p:nvPr/>
        </p:nvSpPr>
        <p:spPr>
          <a:xfrm>
            <a:off x="2181117" y="2148367"/>
            <a:ext cx="3794000" cy="34840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311" name="Google Shape;311;p44"/>
          <p:cNvSpPr txBox="1"/>
          <p:nvPr/>
        </p:nvSpPr>
        <p:spPr>
          <a:xfrm>
            <a:off x="2453916" y="2490944"/>
            <a:ext cx="3301200" cy="3644034"/>
          </a:xfrm>
          <a:prstGeom prst="rect">
            <a:avLst/>
          </a:prstGeom>
          <a:noFill/>
          <a:ln>
            <a:noFill/>
          </a:ln>
        </p:spPr>
        <p:txBody>
          <a:bodyPr spcFirstLastPara="1" wrap="square" lIns="121900" tIns="121900" rIns="121900" bIns="121900" anchor="t" anchorCtr="0">
            <a:spAutoFit/>
          </a:bodyPr>
          <a:lstStyle/>
          <a:p>
            <a:pPr algn="ctr">
              <a:lnSpc>
                <a:spcPct val="115000"/>
              </a:lnSpc>
              <a:buClr>
                <a:schemeClr val="dk1"/>
              </a:buClr>
              <a:buSzPts val="1100"/>
            </a:pPr>
            <a:r>
              <a:rPr lang="en" sz="2400" dirty="0">
                <a:solidFill>
                  <a:srgbClr val="5F6368"/>
                </a:solidFill>
                <a:latin typeface="Open Sans"/>
                <a:ea typeface="Open Sans"/>
                <a:cs typeface="Open Sans"/>
                <a:sym typeface="Open Sans"/>
              </a:rPr>
              <a:t>Conduct another round of usability studies to validate whether the pain points users experienced have been effectively addressed.</a:t>
            </a:r>
            <a:endParaRPr sz="2400" dirty="0"/>
          </a:p>
        </p:txBody>
      </p:sp>
      <p:sp>
        <p:nvSpPr>
          <p:cNvPr id="312" name="Google Shape;312;p44"/>
          <p:cNvSpPr/>
          <p:nvPr/>
        </p:nvSpPr>
        <p:spPr>
          <a:xfrm>
            <a:off x="6216884" y="2148367"/>
            <a:ext cx="3794000" cy="34840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313" name="Google Shape;313;p44"/>
          <p:cNvSpPr txBox="1"/>
          <p:nvPr/>
        </p:nvSpPr>
        <p:spPr>
          <a:xfrm>
            <a:off x="6489684" y="2742334"/>
            <a:ext cx="3248400" cy="1945107"/>
          </a:xfrm>
          <a:prstGeom prst="rect">
            <a:avLst/>
          </a:prstGeom>
          <a:noFill/>
          <a:ln>
            <a:noFill/>
          </a:ln>
        </p:spPr>
        <p:txBody>
          <a:bodyPr spcFirstLastPara="1" wrap="square" lIns="121900" tIns="121900" rIns="121900" bIns="121900" anchor="t" anchorCtr="0">
            <a:spAutoFit/>
          </a:bodyPr>
          <a:lstStyle/>
          <a:p>
            <a:pPr algn="ctr">
              <a:lnSpc>
                <a:spcPct val="115000"/>
              </a:lnSpc>
            </a:pPr>
            <a:r>
              <a:rPr lang="en" sz="2400">
                <a:solidFill>
                  <a:srgbClr val="5F6368"/>
                </a:solidFill>
                <a:latin typeface="Open Sans"/>
                <a:ea typeface="Open Sans"/>
                <a:cs typeface="Open Sans"/>
                <a:sym typeface="Open Sans"/>
              </a:rPr>
              <a:t>Conduct more user research to determine any new areas of need.</a:t>
            </a:r>
            <a:endParaRPr sz="2400"/>
          </a:p>
        </p:txBody>
      </p:sp>
      <p:sp>
        <p:nvSpPr>
          <p:cNvPr id="314" name="Google Shape;314;p44"/>
          <p:cNvSpPr/>
          <p:nvPr/>
        </p:nvSpPr>
        <p:spPr>
          <a:xfrm>
            <a:off x="3735933" y="1806544"/>
            <a:ext cx="684400" cy="684400"/>
          </a:xfrm>
          <a:prstGeom prst="ellipse">
            <a:avLst/>
          </a:prstGeom>
          <a:solidFill>
            <a:srgbClr val="5F6368"/>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1</a:t>
            </a:r>
            <a:endParaRPr sz="2933">
              <a:solidFill>
                <a:srgbClr val="FFFFFF"/>
              </a:solidFill>
              <a:latin typeface="Google Sans Medium"/>
              <a:ea typeface="Google Sans Medium"/>
              <a:cs typeface="Google Sans Medium"/>
              <a:sym typeface="Google Sans Medium"/>
            </a:endParaRPr>
          </a:p>
        </p:txBody>
      </p:sp>
      <p:sp>
        <p:nvSpPr>
          <p:cNvPr id="315" name="Google Shape;315;p44"/>
          <p:cNvSpPr/>
          <p:nvPr/>
        </p:nvSpPr>
        <p:spPr>
          <a:xfrm>
            <a:off x="7771700" y="1806544"/>
            <a:ext cx="684400" cy="684400"/>
          </a:xfrm>
          <a:prstGeom prst="ellipse">
            <a:avLst/>
          </a:prstGeom>
          <a:solidFill>
            <a:srgbClr val="5F6368"/>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2</a:t>
            </a:r>
            <a:endParaRPr sz="2933">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p:nvPr/>
        </p:nvSpPr>
        <p:spPr>
          <a:xfrm>
            <a:off x="690233" y="597517"/>
            <a:ext cx="6574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Let’s connect!</a:t>
            </a:r>
            <a:endParaRPr sz="3200">
              <a:solidFill>
                <a:srgbClr val="5F6368"/>
              </a:solidFill>
              <a:latin typeface="Open Sans"/>
              <a:ea typeface="Open Sans"/>
              <a:cs typeface="Open Sans"/>
              <a:sym typeface="Open Sans"/>
            </a:endParaRPr>
          </a:p>
        </p:txBody>
      </p:sp>
      <p:sp>
        <p:nvSpPr>
          <p:cNvPr id="321" name="Google Shape;321;p45"/>
          <p:cNvSpPr/>
          <p:nvPr/>
        </p:nvSpPr>
        <p:spPr>
          <a:xfrm>
            <a:off x="690233" y="2442692"/>
            <a:ext cx="10585200" cy="33472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322" name="Google Shape;322;p45"/>
          <p:cNvSpPr txBox="1"/>
          <p:nvPr/>
        </p:nvSpPr>
        <p:spPr>
          <a:xfrm>
            <a:off x="1225433" y="3282400"/>
            <a:ext cx="9514800" cy="3077725"/>
          </a:xfrm>
          <a:prstGeom prst="rect">
            <a:avLst/>
          </a:prstGeom>
          <a:noFill/>
          <a:ln>
            <a:noFill/>
          </a:ln>
        </p:spPr>
        <p:txBody>
          <a:bodyPr spcFirstLastPara="1" wrap="square" lIns="0" tIns="121900" rIns="121900" bIns="121900" anchor="t" anchorCtr="0">
            <a:spAutoFit/>
          </a:bodyPr>
          <a:lstStyle/>
          <a:p>
            <a:pPr algn="ctr">
              <a:lnSpc>
                <a:spcPct val="115000"/>
              </a:lnSpc>
              <a:buClr>
                <a:schemeClr val="dk1"/>
              </a:buClr>
              <a:buSzPts val="1100"/>
            </a:pPr>
            <a:r>
              <a:rPr lang="en" sz="2400" dirty="0">
                <a:solidFill>
                  <a:srgbClr val="5F6368"/>
                </a:solidFill>
                <a:latin typeface="Open Sans"/>
                <a:ea typeface="Open Sans"/>
                <a:cs typeface="Open Sans"/>
                <a:sym typeface="Open Sans"/>
              </a:rPr>
              <a:t>Thank you for your time reviewing my work on the Zia’s Pizza app! If you’d like to</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see more or get in touch, my contact information is provided below.</a:t>
            </a:r>
            <a:endParaRPr sz="2400" dirty="0">
              <a:solidFill>
                <a:srgbClr val="5F6368"/>
              </a:solidFill>
              <a:latin typeface="Open Sans"/>
              <a:ea typeface="Open Sans"/>
              <a:cs typeface="Open Sans"/>
              <a:sym typeface="Open Sans"/>
            </a:endParaRPr>
          </a:p>
          <a:p>
            <a:pPr algn="ctr">
              <a:lnSpc>
                <a:spcPct val="115000"/>
              </a:lnSpc>
              <a:buClr>
                <a:schemeClr val="dk1"/>
              </a:buClr>
              <a:buSzPts val="1100"/>
            </a:pPr>
            <a:endParaRPr sz="2400" dirty="0">
              <a:solidFill>
                <a:srgbClr val="5F6368"/>
              </a:solidFill>
              <a:latin typeface="Open Sans"/>
              <a:ea typeface="Open Sans"/>
              <a:cs typeface="Open Sans"/>
              <a:sym typeface="Open Sans"/>
            </a:endParaRPr>
          </a:p>
          <a:p>
            <a:pPr algn="ctr">
              <a:lnSpc>
                <a:spcPct val="115000"/>
              </a:lnSpc>
              <a:buClr>
                <a:schemeClr val="dk1"/>
              </a:buClr>
              <a:buSzPts val="1100"/>
            </a:pPr>
            <a:r>
              <a:rPr lang="en" sz="2400" dirty="0">
                <a:solidFill>
                  <a:srgbClr val="5F6368"/>
                </a:solidFill>
                <a:latin typeface="Open Sans"/>
                <a:ea typeface="Open Sans"/>
                <a:cs typeface="Open Sans"/>
                <a:sym typeface="Open Sans"/>
              </a:rPr>
              <a:t>Email: </a:t>
            </a:r>
            <a:r>
              <a:rPr lang="en-US" sz="2400" u="sng" dirty="0">
                <a:solidFill>
                  <a:srgbClr val="4285F4"/>
                </a:solidFill>
                <a:latin typeface="Open Sans"/>
                <a:ea typeface="Open Sans"/>
                <a:cs typeface="Open Sans"/>
                <a:sym typeface="Open Sans"/>
              </a:rPr>
              <a:t>imsrishtisharma@gmail.com</a:t>
            </a:r>
            <a:endParaRPr sz="2400" u="sng" dirty="0">
              <a:solidFill>
                <a:srgbClr val="4285F4"/>
              </a:solidFill>
              <a:latin typeface="Open Sans"/>
              <a:ea typeface="Open Sans"/>
              <a:cs typeface="Open Sans"/>
              <a:sym typeface="Open Sans"/>
            </a:endParaRPr>
          </a:p>
          <a:p>
            <a:pPr>
              <a:lnSpc>
                <a:spcPct val="115000"/>
              </a:lnSpc>
              <a:buClr>
                <a:schemeClr val="dk1"/>
              </a:buClr>
              <a:buSzPts val="1100"/>
            </a:pPr>
            <a:endParaRPr lang="en-US" sz="1600" b="1" dirty="0">
              <a:solidFill>
                <a:srgbClr val="1967D2"/>
              </a:solidFill>
              <a:latin typeface="Open Sans"/>
              <a:ea typeface="Open Sans"/>
              <a:cs typeface="Open Sans"/>
              <a:sym typeface="Open Sans"/>
            </a:endParaRPr>
          </a:p>
        </p:txBody>
      </p:sp>
      <p:sp>
        <p:nvSpPr>
          <p:cNvPr id="323" name="Google Shape;323;p45"/>
          <p:cNvSpPr/>
          <p:nvPr/>
        </p:nvSpPr>
        <p:spPr>
          <a:xfrm>
            <a:off x="5640633" y="2136283"/>
            <a:ext cx="684400" cy="684400"/>
          </a:xfrm>
          <a:prstGeom prst="ellipse">
            <a:avLst/>
          </a:prstGeom>
          <a:solidFill>
            <a:srgbClr val="5F6368"/>
          </a:solidFill>
          <a:ln>
            <a:noFill/>
          </a:ln>
        </p:spPr>
        <p:txBody>
          <a:bodyPr spcFirstLastPara="1" wrap="square" lIns="121900" tIns="121900" rIns="121900" bIns="121900" anchor="ctr" anchorCtr="0">
            <a:noAutofit/>
          </a:bodyPr>
          <a:lstStyle/>
          <a:p>
            <a:endParaRPr sz="2400"/>
          </a:p>
        </p:txBody>
      </p:sp>
      <p:sp>
        <p:nvSpPr>
          <p:cNvPr id="324" name="Google Shape;324;p45"/>
          <p:cNvSpPr/>
          <p:nvPr/>
        </p:nvSpPr>
        <p:spPr>
          <a:xfrm>
            <a:off x="5815767" y="2312166"/>
            <a:ext cx="334132" cy="33259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p:nvPr/>
        </p:nvSpPr>
        <p:spPr>
          <a:xfrm>
            <a:off x="2808600" y="2936401"/>
            <a:ext cx="6574800" cy="984845"/>
          </a:xfrm>
          <a:prstGeom prst="rect">
            <a:avLst/>
          </a:prstGeom>
          <a:noFill/>
          <a:ln>
            <a:noFill/>
          </a:ln>
        </p:spPr>
        <p:txBody>
          <a:bodyPr spcFirstLastPara="1" wrap="square" lIns="121900" tIns="121900" rIns="121900" bIns="121900" anchor="t" anchorCtr="0">
            <a:spAutoFit/>
          </a:bodyPr>
          <a:lstStyle/>
          <a:p>
            <a:pPr algn="ctr"/>
            <a:r>
              <a:rPr lang="en" sz="4800">
                <a:solidFill>
                  <a:srgbClr val="FFFFFF"/>
                </a:solidFill>
                <a:latin typeface="Open Sans"/>
                <a:ea typeface="Open Sans"/>
                <a:cs typeface="Open Sans"/>
                <a:sym typeface="Open Sans"/>
              </a:rPr>
              <a:t>Thank you!</a:t>
            </a:r>
            <a:endParaRPr sz="48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p:nvPr/>
        </p:nvSpPr>
        <p:spPr>
          <a:xfrm>
            <a:off x="690233" y="2983967"/>
            <a:ext cx="4594800" cy="1538842"/>
          </a:xfrm>
          <a:prstGeom prst="rect">
            <a:avLst/>
          </a:prstGeom>
          <a:noFill/>
          <a:ln>
            <a:noFill/>
          </a:ln>
        </p:spPr>
        <p:txBody>
          <a:bodyPr spcFirstLastPara="1" wrap="square" lIns="0" tIns="121900" rIns="121900" bIns="121900" anchor="t" anchorCtr="0">
            <a:spAutoFit/>
          </a:bodyPr>
          <a:lstStyle/>
          <a:p>
            <a:pPr>
              <a:lnSpc>
                <a:spcPct val="150000"/>
              </a:lnSpc>
              <a:buClr>
                <a:schemeClr val="dk1"/>
              </a:buClr>
              <a:buSzPts val="1100"/>
            </a:pPr>
            <a:r>
              <a:rPr lang="en" sz="2400">
                <a:solidFill>
                  <a:srgbClr val="4285F4"/>
                </a:solidFill>
                <a:latin typeface="Open Sans SemiBold"/>
                <a:ea typeface="Open Sans SemiBold"/>
                <a:cs typeface="Open Sans SemiBold"/>
                <a:sym typeface="Open Sans SemiBold"/>
              </a:rPr>
              <a:t>The problem: </a:t>
            </a:r>
            <a:endParaRPr sz="2400">
              <a:solidFill>
                <a:srgbClr val="1967D2"/>
              </a:solidFill>
              <a:latin typeface="Open Sans SemiBold"/>
              <a:ea typeface="Open Sans SemiBold"/>
              <a:cs typeface="Open Sans SemiBold"/>
              <a:sym typeface="Open Sans SemiBold"/>
            </a:endParaRPr>
          </a:p>
          <a:p>
            <a:pPr>
              <a:lnSpc>
                <a:spcPct val="150000"/>
              </a:lnSpc>
            </a:pPr>
            <a:r>
              <a:rPr lang="en" sz="1600">
                <a:solidFill>
                  <a:srgbClr val="5F6368"/>
                </a:solidFill>
                <a:latin typeface="Open Sans"/>
                <a:ea typeface="Open Sans"/>
                <a:cs typeface="Open Sans"/>
                <a:sym typeface="Open Sans"/>
              </a:rPr>
              <a:t>Busy workers and commuters lack the time necessary to prepare a meal.</a:t>
            </a:r>
            <a:endParaRPr sz="1600" b="1">
              <a:solidFill>
                <a:srgbClr val="4285F4"/>
              </a:solidFill>
              <a:latin typeface="Open Sans"/>
              <a:ea typeface="Open Sans"/>
              <a:cs typeface="Open Sans"/>
              <a:sym typeface="Open Sans"/>
            </a:endParaRPr>
          </a:p>
        </p:txBody>
      </p:sp>
      <p:sp>
        <p:nvSpPr>
          <p:cNvPr id="98" name="Google Shape;98;p23"/>
          <p:cNvSpPr txBox="1"/>
          <p:nvPr/>
        </p:nvSpPr>
        <p:spPr>
          <a:xfrm>
            <a:off x="690233" y="597533"/>
            <a:ext cx="8206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Project overview</a:t>
            </a:r>
            <a:endParaRPr sz="3200">
              <a:solidFill>
                <a:srgbClr val="5F6368"/>
              </a:solidFill>
              <a:latin typeface="Open Sans"/>
              <a:ea typeface="Open Sans"/>
              <a:cs typeface="Open Sans"/>
              <a:sym typeface="Open Sans"/>
            </a:endParaRPr>
          </a:p>
        </p:txBody>
      </p:sp>
      <p:sp>
        <p:nvSpPr>
          <p:cNvPr id="99" name="Google Shape;99;p23"/>
          <p:cNvSpPr/>
          <p:nvPr/>
        </p:nvSpPr>
        <p:spPr>
          <a:xfrm>
            <a:off x="690233" y="2045333"/>
            <a:ext cx="684400" cy="684400"/>
          </a:xfrm>
          <a:prstGeom prst="ellipse">
            <a:avLst/>
          </a:prstGeom>
          <a:solidFill>
            <a:srgbClr val="4285F4"/>
          </a:solidFill>
          <a:ln>
            <a:noFill/>
          </a:ln>
        </p:spPr>
        <p:txBody>
          <a:bodyPr spcFirstLastPara="1" wrap="square" lIns="121900" tIns="121900" rIns="121900" bIns="121900" anchor="ctr" anchorCtr="0">
            <a:noAutofit/>
          </a:bodyPr>
          <a:lstStyle/>
          <a:p>
            <a:endParaRPr sz="2400"/>
          </a:p>
        </p:txBody>
      </p:sp>
      <p:sp>
        <p:nvSpPr>
          <p:cNvPr id="100" name="Google Shape;100;p23"/>
          <p:cNvSpPr txBox="1"/>
          <p:nvPr/>
        </p:nvSpPr>
        <p:spPr>
          <a:xfrm>
            <a:off x="6400800" y="2983967"/>
            <a:ext cx="4366400" cy="1908174"/>
          </a:xfrm>
          <a:prstGeom prst="rect">
            <a:avLst/>
          </a:prstGeom>
          <a:noFill/>
          <a:ln>
            <a:noFill/>
          </a:ln>
        </p:spPr>
        <p:txBody>
          <a:bodyPr spcFirstLastPara="1" wrap="square" lIns="0" tIns="121900" rIns="121900" bIns="121900" anchor="t" anchorCtr="0">
            <a:spAutoFit/>
          </a:bodyPr>
          <a:lstStyle/>
          <a:p>
            <a:pPr>
              <a:lnSpc>
                <a:spcPct val="150000"/>
              </a:lnSpc>
            </a:pPr>
            <a:r>
              <a:rPr lang="en" sz="2400" dirty="0">
                <a:solidFill>
                  <a:srgbClr val="4285F4"/>
                </a:solidFill>
                <a:latin typeface="Open Sans SemiBold"/>
                <a:ea typeface="Open Sans SemiBold"/>
                <a:cs typeface="Open Sans SemiBold"/>
                <a:sym typeface="Open Sans SemiBold"/>
              </a:rPr>
              <a:t>The goal: </a:t>
            </a:r>
            <a:endParaRPr sz="2400" dirty="0">
              <a:solidFill>
                <a:srgbClr val="1967D2"/>
              </a:solidFill>
              <a:latin typeface="Open Sans SemiBold"/>
              <a:ea typeface="Open Sans SemiBold"/>
              <a:cs typeface="Open Sans SemiBold"/>
              <a:sym typeface="Open Sans SemiBold"/>
            </a:endParaRPr>
          </a:p>
          <a:p>
            <a:pPr>
              <a:lnSpc>
                <a:spcPct val="150000"/>
              </a:lnSpc>
            </a:pPr>
            <a:r>
              <a:rPr lang="en" sz="1600" dirty="0">
                <a:solidFill>
                  <a:srgbClr val="5F6368"/>
                </a:solidFill>
                <a:latin typeface="Open Sans"/>
                <a:ea typeface="Open Sans"/>
                <a:cs typeface="Open Sans"/>
                <a:sym typeface="Open Sans"/>
              </a:rPr>
              <a:t>Design an app for Invitation Restaurant that allows users to easily order and pick up/get delivery of fresh, healthy dishes.</a:t>
            </a:r>
            <a:endParaRPr sz="1600" b="1" dirty="0">
              <a:solidFill>
                <a:srgbClr val="4285F4"/>
              </a:solidFill>
              <a:latin typeface="Open Sans"/>
              <a:ea typeface="Open Sans"/>
              <a:cs typeface="Open Sans"/>
              <a:sym typeface="Open Sans"/>
            </a:endParaRPr>
          </a:p>
        </p:txBody>
      </p:sp>
      <p:sp>
        <p:nvSpPr>
          <p:cNvPr id="101" name="Google Shape;101;p23"/>
          <p:cNvSpPr/>
          <p:nvPr/>
        </p:nvSpPr>
        <p:spPr>
          <a:xfrm>
            <a:off x="6400800" y="2045333"/>
            <a:ext cx="684400" cy="684400"/>
          </a:xfrm>
          <a:prstGeom prst="ellipse">
            <a:avLst/>
          </a:prstGeom>
          <a:solidFill>
            <a:srgbClr val="4285F4"/>
          </a:solidFill>
          <a:ln>
            <a:noFill/>
          </a:ln>
        </p:spPr>
        <p:txBody>
          <a:bodyPr spcFirstLastPara="1" wrap="square" lIns="121900" tIns="121900" rIns="121900" bIns="121900" anchor="ctr" anchorCtr="0">
            <a:noAutofit/>
          </a:bodyPr>
          <a:lstStyle/>
          <a:p>
            <a:endParaRPr sz="2400"/>
          </a:p>
        </p:txBody>
      </p:sp>
      <p:sp>
        <p:nvSpPr>
          <p:cNvPr id="102" name="Google Shape;102;p23"/>
          <p:cNvSpPr/>
          <p:nvPr/>
        </p:nvSpPr>
        <p:spPr>
          <a:xfrm>
            <a:off x="6550418" y="2204701"/>
            <a:ext cx="385167" cy="365665"/>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03" name="Google Shape;103;p23"/>
          <p:cNvSpPr/>
          <p:nvPr/>
        </p:nvSpPr>
        <p:spPr>
          <a:xfrm>
            <a:off x="853967" y="2209068"/>
            <a:ext cx="356933" cy="356933"/>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p:nvPr/>
        </p:nvSpPr>
        <p:spPr>
          <a:xfrm>
            <a:off x="690233" y="2983967"/>
            <a:ext cx="4594800" cy="1538842"/>
          </a:xfrm>
          <a:prstGeom prst="rect">
            <a:avLst/>
          </a:prstGeom>
          <a:noFill/>
          <a:ln>
            <a:noFill/>
          </a:ln>
        </p:spPr>
        <p:txBody>
          <a:bodyPr spcFirstLastPara="1" wrap="square" lIns="0" tIns="121900" rIns="121900" bIns="121900" anchor="t" anchorCtr="0">
            <a:spAutoFit/>
          </a:bodyPr>
          <a:lstStyle/>
          <a:p>
            <a:pPr>
              <a:lnSpc>
                <a:spcPct val="150000"/>
              </a:lnSpc>
            </a:pPr>
            <a:r>
              <a:rPr lang="en" sz="2400" dirty="0">
                <a:solidFill>
                  <a:srgbClr val="4285F4"/>
                </a:solidFill>
                <a:latin typeface="Open Sans SemiBold"/>
                <a:ea typeface="Open Sans SemiBold"/>
                <a:cs typeface="Open Sans SemiBold"/>
                <a:sym typeface="Open Sans SemiBold"/>
              </a:rPr>
              <a:t>My role: </a:t>
            </a:r>
            <a:endParaRPr sz="2400" dirty="0">
              <a:solidFill>
                <a:srgbClr val="1967D2"/>
              </a:solidFill>
              <a:latin typeface="Open Sans SemiBold"/>
              <a:ea typeface="Open Sans SemiBold"/>
              <a:cs typeface="Open Sans SemiBold"/>
              <a:sym typeface="Open Sans SemiBold"/>
            </a:endParaRPr>
          </a:p>
          <a:p>
            <a:pPr>
              <a:lnSpc>
                <a:spcPct val="150000"/>
              </a:lnSpc>
            </a:pPr>
            <a:r>
              <a:rPr lang="en" sz="1600" dirty="0">
                <a:solidFill>
                  <a:srgbClr val="5F6368"/>
                </a:solidFill>
                <a:latin typeface="Open Sans"/>
                <a:ea typeface="Open Sans"/>
                <a:cs typeface="Open Sans"/>
                <a:sym typeface="Open Sans"/>
              </a:rPr>
              <a:t>UX designer designing an app for Invitation Restaurant from conception to delivery.</a:t>
            </a:r>
            <a:endParaRPr sz="1600" b="1" dirty="0">
              <a:solidFill>
                <a:srgbClr val="4285F4"/>
              </a:solidFill>
              <a:latin typeface="Open Sans"/>
              <a:ea typeface="Open Sans"/>
              <a:cs typeface="Open Sans"/>
              <a:sym typeface="Open Sans"/>
            </a:endParaRPr>
          </a:p>
        </p:txBody>
      </p:sp>
      <p:sp>
        <p:nvSpPr>
          <p:cNvPr id="109" name="Google Shape;109;p24"/>
          <p:cNvSpPr txBox="1"/>
          <p:nvPr/>
        </p:nvSpPr>
        <p:spPr>
          <a:xfrm>
            <a:off x="690233" y="597533"/>
            <a:ext cx="8206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Project overview</a:t>
            </a:r>
            <a:endParaRPr sz="3200">
              <a:solidFill>
                <a:srgbClr val="5F6368"/>
              </a:solidFill>
              <a:latin typeface="Open Sans"/>
              <a:ea typeface="Open Sans"/>
              <a:cs typeface="Open Sans"/>
              <a:sym typeface="Open Sans"/>
            </a:endParaRPr>
          </a:p>
        </p:txBody>
      </p:sp>
      <p:sp>
        <p:nvSpPr>
          <p:cNvPr id="110" name="Google Shape;110;p24"/>
          <p:cNvSpPr/>
          <p:nvPr/>
        </p:nvSpPr>
        <p:spPr>
          <a:xfrm>
            <a:off x="690233" y="2045333"/>
            <a:ext cx="684400" cy="684400"/>
          </a:xfrm>
          <a:prstGeom prst="ellipse">
            <a:avLst/>
          </a:prstGeom>
          <a:solidFill>
            <a:srgbClr val="4285F4"/>
          </a:solidFill>
          <a:ln>
            <a:noFill/>
          </a:ln>
        </p:spPr>
        <p:txBody>
          <a:bodyPr spcFirstLastPara="1" wrap="square" lIns="121900" tIns="121900" rIns="121900" bIns="121900" anchor="ctr" anchorCtr="0">
            <a:noAutofit/>
          </a:bodyPr>
          <a:lstStyle/>
          <a:p>
            <a:endParaRPr sz="2400"/>
          </a:p>
        </p:txBody>
      </p:sp>
      <p:sp>
        <p:nvSpPr>
          <p:cNvPr id="111" name="Google Shape;111;p24"/>
          <p:cNvSpPr txBox="1"/>
          <p:nvPr/>
        </p:nvSpPr>
        <p:spPr>
          <a:xfrm>
            <a:off x="6400800" y="2983967"/>
            <a:ext cx="4594800" cy="2277506"/>
          </a:xfrm>
          <a:prstGeom prst="rect">
            <a:avLst/>
          </a:prstGeom>
          <a:noFill/>
          <a:ln>
            <a:noFill/>
          </a:ln>
        </p:spPr>
        <p:txBody>
          <a:bodyPr spcFirstLastPara="1" wrap="square" lIns="0" tIns="121900" rIns="121900" bIns="121900" anchor="t" anchorCtr="0">
            <a:spAutoFit/>
          </a:bodyPr>
          <a:lstStyle/>
          <a:p>
            <a:pPr>
              <a:lnSpc>
                <a:spcPct val="150000"/>
              </a:lnSpc>
            </a:pPr>
            <a:r>
              <a:rPr lang="en" sz="2400">
                <a:solidFill>
                  <a:srgbClr val="4285F4"/>
                </a:solidFill>
                <a:latin typeface="Open Sans SemiBold"/>
                <a:ea typeface="Open Sans SemiBold"/>
                <a:cs typeface="Open Sans SemiBold"/>
                <a:sym typeface="Open Sans SemiBold"/>
              </a:rPr>
              <a:t>Responsibilities</a:t>
            </a:r>
            <a:r>
              <a:rPr lang="en" sz="2400">
                <a:solidFill>
                  <a:srgbClr val="1967D2"/>
                </a:solidFill>
                <a:latin typeface="Open Sans SemiBold"/>
                <a:ea typeface="Open Sans SemiBold"/>
                <a:cs typeface="Open Sans SemiBold"/>
                <a:sym typeface="Open Sans SemiBold"/>
              </a:rPr>
              <a:t>: </a:t>
            </a:r>
            <a:endParaRPr sz="2400">
              <a:solidFill>
                <a:srgbClr val="1967D2"/>
              </a:solidFill>
              <a:latin typeface="Open Sans SemiBold"/>
              <a:ea typeface="Open Sans SemiBold"/>
              <a:cs typeface="Open Sans SemiBold"/>
              <a:sym typeface="Open Sans SemiBold"/>
            </a:endParaRPr>
          </a:p>
          <a:p>
            <a:pPr>
              <a:lnSpc>
                <a:spcPct val="150000"/>
              </a:lnSpc>
            </a:pPr>
            <a:r>
              <a:rPr lang="en" sz="160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a:t>
            </a:r>
            <a:endParaRPr sz="1600" b="1">
              <a:solidFill>
                <a:srgbClr val="4285F4"/>
              </a:solidFill>
              <a:latin typeface="Open Sans"/>
              <a:ea typeface="Open Sans"/>
              <a:cs typeface="Open Sans"/>
              <a:sym typeface="Open Sans"/>
            </a:endParaRPr>
          </a:p>
        </p:txBody>
      </p:sp>
      <p:sp>
        <p:nvSpPr>
          <p:cNvPr id="112" name="Google Shape;112;p24"/>
          <p:cNvSpPr/>
          <p:nvPr/>
        </p:nvSpPr>
        <p:spPr>
          <a:xfrm>
            <a:off x="6400800" y="2045333"/>
            <a:ext cx="684400" cy="684400"/>
          </a:xfrm>
          <a:prstGeom prst="ellipse">
            <a:avLst/>
          </a:prstGeom>
          <a:solidFill>
            <a:srgbClr val="4285F4"/>
          </a:solidFill>
          <a:ln>
            <a:noFill/>
          </a:ln>
        </p:spPr>
        <p:txBody>
          <a:bodyPr spcFirstLastPara="1" wrap="square" lIns="121900" tIns="121900" rIns="121900" bIns="121900" anchor="ctr" anchorCtr="0">
            <a:noAutofit/>
          </a:bodyPr>
          <a:lstStyle/>
          <a:p>
            <a:endParaRPr sz="2400"/>
          </a:p>
        </p:txBody>
      </p:sp>
      <p:sp>
        <p:nvSpPr>
          <p:cNvPr id="113" name="Google Shape;113;p24"/>
          <p:cNvSpPr/>
          <p:nvPr/>
        </p:nvSpPr>
        <p:spPr>
          <a:xfrm>
            <a:off x="860589" y="2216587"/>
            <a:ext cx="343676" cy="341895"/>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14" name="Google Shape;114;p24"/>
          <p:cNvSpPr/>
          <p:nvPr/>
        </p:nvSpPr>
        <p:spPr>
          <a:xfrm>
            <a:off x="6552383" y="2281042"/>
            <a:ext cx="381247" cy="212997"/>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5"/>
          <p:cNvSpPr txBox="1"/>
          <p:nvPr/>
        </p:nvSpPr>
        <p:spPr>
          <a:xfrm>
            <a:off x="-613367" y="2515801"/>
            <a:ext cx="4939200" cy="1378799"/>
          </a:xfrm>
          <a:prstGeom prst="rect">
            <a:avLst/>
          </a:prstGeom>
          <a:noFill/>
          <a:ln>
            <a:noFill/>
          </a:ln>
        </p:spPr>
        <p:txBody>
          <a:bodyPr spcFirstLastPara="1" wrap="square" lIns="121900" tIns="121900" rIns="121900" bIns="121900" anchor="t" anchorCtr="0">
            <a:spAutoFit/>
          </a:bodyPr>
          <a:lstStyle/>
          <a:p>
            <a:pPr algn="r">
              <a:lnSpc>
                <a:spcPct val="115000"/>
              </a:lnSpc>
            </a:pPr>
            <a:r>
              <a:rPr lang="en" sz="3200">
                <a:solidFill>
                  <a:srgbClr val="FFFFFF"/>
                </a:solidFill>
                <a:latin typeface="Open Sans"/>
                <a:ea typeface="Open Sans"/>
                <a:cs typeface="Open Sans"/>
                <a:sym typeface="Open Sans"/>
              </a:rPr>
              <a:t>Understanding</a:t>
            </a:r>
            <a:endParaRPr sz="3200">
              <a:solidFill>
                <a:srgbClr val="FFFFFF"/>
              </a:solidFill>
              <a:latin typeface="Open Sans"/>
              <a:ea typeface="Open Sans"/>
              <a:cs typeface="Open Sans"/>
              <a:sym typeface="Open Sans"/>
            </a:endParaRPr>
          </a:p>
          <a:p>
            <a:pPr algn="r">
              <a:lnSpc>
                <a:spcPct val="115000"/>
              </a:lnSpc>
            </a:pPr>
            <a:r>
              <a:rPr lang="en" sz="3200">
                <a:solidFill>
                  <a:srgbClr val="FFFFFF"/>
                </a:solidFill>
                <a:latin typeface="Open Sans"/>
                <a:ea typeface="Open Sans"/>
                <a:cs typeface="Open Sans"/>
                <a:sym typeface="Open Sans"/>
              </a:rPr>
              <a:t>the user</a:t>
            </a:r>
            <a:endParaRPr sz="3200">
              <a:solidFill>
                <a:srgbClr val="FFFFFF"/>
              </a:solidFill>
              <a:latin typeface="Open Sans"/>
              <a:ea typeface="Open Sans"/>
              <a:cs typeface="Open Sans"/>
              <a:sym typeface="Open Sans"/>
            </a:endParaRPr>
          </a:p>
        </p:txBody>
      </p:sp>
      <p:sp>
        <p:nvSpPr>
          <p:cNvPr id="120" name="Google Shape;120;p25"/>
          <p:cNvSpPr txBox="1"/>
          <p:nvPr/>
        </p:nvSpPr>
        <p:spPr>
          <a:xfrm>
            <a:off x="4949900" y="2515801"/>
            <a:ext cx="5262000" cy="2462172"/>
          </a:xfrm>
          <a:prstGeom prst="rect">
            <a:avLst/>
          </a:prstGeom>
          <a:noFill/>
          <a:ln>
            <a:noFill/>
          </a:ln>
        </p:spPr>
        <p:txBody>
          <a:bodyPr spcFirstLastPara="1" wrap="square" lIns="121900" tIns="121900" rIns="121900" bIns="121900" anchor="t" anchorCtr="0">
            <a:spAutoFit/>
          </a:bodyPr>
          <a:lstStyle/>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User research</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Personas</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Problem statements</a:t>
            </a:r>
            <a:endParaRPr sz="2400">
              <a:solidFill>
                <a:srgbClr val="FFFFFF"/>
              </a:solidFill>
              <a:latin typeface="Open Sans"/>
              <a:ea typeface="Open Sans"/>
              <a:cs typeface="Open Sans"/>
              <a:sym typeface="Open Sans"/>
            </a:endParaRPr>
          </a:p>
          <a:p>
            <a:pPr marL="609585" indent="-423323">
              <a:lnSpc>
                <a:spcPct val="150000"/>
              </a:lnSpc>
              <a:buClr>
                <a:srgbClr val="FFFFFF"/>
              </a:buClr>
              <a:buSzPts val="1400"/>
              <a:buFont typeface="Open Sans"/>
              <a:buChar char="●"/>
            </a:pPr>
            <a:r>
              <a:rPr lang="en" sz="2400">
                <a:solidFill>
                  <a:srgbClr val="FFFFFF"/>
                </a:solidFill>
                <a:latin typeface="Open Sans"/>
                <a:ea typeface="Open Sans"/>
                <a:cs typeface="Open Sans"/>
                <a:sym typeface="Open Sans"/>
              </a:rPr>
              <a:t>User journey maps</a:t>
            </a:r>
            <a:endParaRPr sz="2400">
              <a:solidFill>
                <a:srgbClr val="FFFFFF"/>
              </a:solidFill>
              <a:latin typeface="Open Sans"/>
              <a:ea typeface="Open Sans"/>
              <a:cs typeface="Open Sans"/>
              <a:sym typeface="Open Sans"/>
            </a:endParaRPr>
          </a:p>
        </p:txBody>
      </p:sp>
      <p:cxnSp>
        <p:nvCxnSpPr>
          <p:cNvPr id="121" name="Google Shape;121;p25"/>
          <p:cNvCxnSpPr/>
          <p:nvPr/>
        </p:nvCxnSpPr>
        <p:spPr>
          <a:xfrm>
            <a:off x="4672600" y="2643367"/>
            <a:ext cx="0" cy="15896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p:nvPr/>
        </p:nvSpPr>
        <p:spPr>
          <a:xfrm>
            <a:off x="690233" y="2239501"/>
            <a:ext cx="10585200" cy="3791600"/>
          </a:xfrm>
          <a:prstGeom prst="rect">
            <a:avLst/>
          </a:prstGeom>
          <a:solidFill>
            <a:srgbClr val="F8F9FA"/>
          </a:solidFill>
          <a:ln>
            <a:noFill/>
          </a:ln>
        </p:spPr>
        <p:txBody>
          <a:bodyPr spcFirstLastPara="1" wrap="square" lIns="121900" tIns="121900" rIns="121900" bIns="121900" anchor="ctr" anchorCtr="0">
            <a:noAutofit/>
          </a:bodyPr>
          <a:lstStyle/>
          <a:p>
            <a:endParaRPr sz="2400"/>
          </a:p>
        </p:txBody>
      </p:sp>
      <p:sp>
        <p:nvSpPr>
          <p:cNvPr id="127" name="Google Shape;127;p26"/>
          <p:cNvSpPr txBox="1"/>
          <p:nvPr/>
        </p:nvSpPr>
        <p:spPr>
          <a:xfrm>
            <a:off x="690233" y="597533"/>
            <a:ext cx="8206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User research: summary</a:t>
            </a:r>
            <a:endParaRPr sz="3200">
              <a:solidFill>
                <a:srgbClr val="5F6368"/>
              </a:solidFill>
              <a:latin typeface="Open Sans"/>
              <a:ea typeface="Open Sans"/>
              <a:cs typeface="Open Sans"/>
              <a:sym typeface="Open Sans"/>
            </a:endParaRPr>
          </a:p>
        </p:txBody>
      </p:sp>
      <p:sp>
        <p:nvSpPr>
          <p:cNvPr id="128" name="Google Shape;128;p26"/>
          <p:cNvSpPr txBox="1"/>
          <p:nvPr/>
        </p:nvSpPr>
        <p:spPr>
          <a:xfrm>
            <a:off x="1060233" y="2774400"/>
            <a:ext cx="9845200" cy="3200836"/>
          </a:xfrm>
          <a:prstGeom prst="rect">
            <a:avLst/>
          </a:prstGeom>
          <a:noFill/>
          <a:ln>
            <a:noFill/>
          </a:ln>
        </p:spPr>
        <p:txBody>
          <a:bodyPr spcFirstLastPara="1" wrap="square" lIns="0" tIns="121900" rIns="121900" bIns="121900" anchor="t" anchorCtr="0">
            <a:spAutoFit/>
          </a:bodyPr>
          <a:lstStyle/>
          <a:p>
            <a:pPr algn="ctr">
              <a:lnSpc>
                <a:spcPct val="150000"/>
              </a:lnSpc>
              <a:buClr>
                <a:schemeClr val="dk1"/>
              </a:buClr>
              <a:buSzPts val="1100"/>
            </a:pPr>
            <a:r>
              <a:rPr lang="en" sz="1600" dirty="0">
                <a:solidFill>
                  <a:srgbClr val="5F6368"/>
                </a:solidFill>
                <a:latin typeface="Open Sans"/>
                <a:ea typeface="Open Sans"/>
                <a:cs typeface="Open Sans"/>
                <a:sym typeface="Open Sans"/>
              </a:rPr>
              <a:t>I conducted interviews and created empathy maps to understand the users I’m </a:t>
            </a:r>
            <a:br>
              <a:rPr lang="en" sz="1600" dirty="0">
                <a:solidFill>
                  <a:srgbClr val="5F6368"/>
                </a:solidFill>
                <a:latin typeface="Open Sans"/>
                <a:ea typeface="Open Sans"/>
                <a:cs typeface="Open Sans"/>
                <a:sym typeface="Open Sans"/>
              </a:rPr>
            </a:br>
            <a:r>
              <a:rPr lang="en" sz="1600" dirty="0">
                <a:solidFill>
                  <a:srgbClr val="5F6368"/>
                </a:solidFill>
                <a:latin typeface="Open Sans"/>
                <a:ea typeface="Open Sans"/>
                <a:cs typeface="Open Sans"/>
                <a:sym typeface="Open Sans"/>
              </a:rPr>
              <a:t>designing for and their needs. A primary user group identified through research </a:t>
            </a:r>
            <a:br>
              <a:rPr lang="en" sz="1600" dirty="0">
                <a:solidFill>
                  <a:srgbClr val="5F6368"/>
                </a:solidFill>
                <a:latin typeface="Open Sans"/>
                <a:ea typeface="Open Sans"/>
                <a:cs typeface="Open Sans"/>
                <a:sym typeface="Open Sans"/>
              </a:rPr>
            </a:br>
            <a:r>
              <a:rPr lang="en" sz="1600" dirty="0">
                <a:solidFill>
                  <a:srgbClr val="5F6368"/>
                </a:solidFill>
                <a:latin typeface="Open Sans"/>
                <a:ea typeface="Open Sans"/>
                <a:cs typeface="Open Sans"/>
                <a:sym typeface="Open Sans"/>
              </a:rPr>
              <a:t>was working adults who don’t have time to cook meals. </a:t>
            </a:r>
            <a:endParaRPr sz="1600" dirty="0">
              <a:solidFill>
                <a:srgbClr val="5F6368"/>
              </a:solidFill>
              <a:latin typeface="Open Sans"/>
              <a:ea typeface="Open Sans"/>
              <a:cs typeface="Open Sans"/>
              <a:sym typeface="Open Sans"/>
            </a:endParaRPr>
          </a:p>
          <a:p>
            <a:pPr algn="ctr">
              <a:lnSpc>
                <a:spcPct val="150000"/>
              </a:lnSpc>
              <a:buClr>
                <a:schemeClr val="dk1"/>
              </a:buClr>
              <a:buSzPts val="1100"/>
            </a:pPr>
            <a:endParaRPr sz="1600" dirty="0">
              <a:solidFill>
                <a:srgbClr val="5F6368"/>
              </a:solidFill>
              <a:latin typeface="Open Sans"/>
              <a:ea typeface="Open Sans"/>
              <a:cs typeface="Open Sans"/>
              <a:sym typeface="Open Sans"/>
            </a:endParaRPr>
          </a:p>
          <a:p>
            <a:pPr algn="ctr">
              <a:lnSpc>
                <a:spcPct val="150000"/>
              </a:lnSpc>
              <a:buClr>
                <a:schemeClr val="dk1"/>
              </a:buClr>
              <a:buSzPts val="1100"/>
            </a:pPr>
            <a:r>
              <a:rPr lang="en" sz="1600" dirty="0">
                <a:solidFill>
                  <a:srgbClr val="5F6368"/>
                </a:solidFill>
                <a:latin typeface="Open Sans"/>
                <a:ea typeface="Open Sans"/>
                <a:cs typeface="Open Sans"/>
                <a:sym typeface="Open Sans"/>
              </a:rPr>
              <a:t>This user group confirmed initial assumptions about Invitation Restaurant customers, but research </a:t>
            </a:r>
            <a:br>
              <a:rPr lang="en" sz="1600" dirty="0">
                <a:solidFill>
                  <a:srgbClr val="5F6368"/>
                </a:solidFill>
                <a:latin typeface="Open Sans"/>
                <a:ea typeface="Open Sans"/>
                <a:cs typeface="Open Sans"/>
                <a:sym typeface="Open Sans"/>
              </a:rPr>
            </a:br>
            <a:r>
              <a:rPr lang="en" sz="1600" dirty="0">
                <a:solidFill>
                  <a:srgbClr val="5F6368"/>
                </a:solidFill>
                <a:latin typeface="Open Sans"/>
                <a:ea typeface="Open Sans"/>
                <a:cs typeface="Open Sans"/>
                <a:sym typeface="Open Sans"/>
              </a:rPr>
              <a:t>also revealed that time was not the only factor limiting users from cooking at home. </a:t>
            </a:r>
            <a:br>
              <a:rPr lang="en" sz="1600" dirty="0">
                <a:solidFill>
                  <a:srgbClr val="5F6368"/>
                </a:solidFill>
                <a:latin typeface="Open Sans"/>
                <a:ea typeface="Open Sans"/>
                <a:cs typeface="Open Sans"/>
                <a:sym typeface="Open Sans"/>
              </a:rPr>
            </a:br>
            <a:r>
              <a:rPr lang="en" sz="1600" dirty="0">
                <a:solidFill>
                  <a:srgbClr val="5F6368"/>
                </a:solidFill>
                <a:latin typeface="Open Sans"/>
                <a:ea typeface="Open Sans"/>
                <a:cs typeface="Open Sans"/>
                <a:sym typeface="Open Sans"/>
              </a:rPr>
              <a:t>Other user problems included obligations, interests, or challenges that make it </a:t>
            </a:r>
            <a:br>
              <a:rPr lang="en" sz="1600" dirty="0">
                <a:solidFill>
                  <a:srgbClr val="5F6368"/>
                </a:solidFill>
                <a:latin typeface="Open Sans"/>
                <a:ea typeface="Open Sans"/>
                <a:cs typeface="Open Sans"/>
                <a:sym typeface="Open Sans"/>
              </a:rPr>
            </a:br>
            <a:r>
              <a:rPr lang="en" sz="1600" dirty="0">
                <a:solidFill>
                  <a:srgbClr val="5F6368"/>
                </a:solidFill>
                <a:latin typeface="Open Sans"/>
                <a:ea typeface="Open Sans"/>
                <a:cs typeface="Open Sans"/>
                <a:sym typeface="Open Sans"/>
              </a:rPr>
              <a:t>difficult to get groceries for cooking or go to restaurants in-person. </a:t>
            </a:r>
            <a:endParaRPr sz="1600" b="1" dirty="0">
              <a:solidFill>
                <a:srgbClr val="1967D2"/>
              </a:solidFill>
              <a:latin typeface="Open Sans"/>
              <a:ea typeface="Open Sans"/>
              <a:cs typeface="Open Sans"/>
              <a:sym typeface="Open Sans"/>
            </a:endParaRPr>
          </a:p>
        </p:txBody>
      </p:sp>
      <p:sp>
        <p:nvSpPr>
          <p:cNvPr id="129" name="Google Shape;129;p26"/>
          <p:cNvSpPr/>
          <p:nvPr/>
        </p:nvSpPr>
        <p:spPr>
          <a:xfrm>
            <a:off x="5640633" y="1933083"/>
            <a:ext cx="684400" cy="684400"/>
          </a:xfrm>
          <a:prstGeom prst="ellipse">
            <a:avLst/>
          </a:prstGeom>
          <a:solidFill>
            <a:srgbClr val="EA4335"/>
          </a:solidFill>
          <a:ln>
            <a:noFill/>
          </a:ln>
        </p:spPr>
        <p:txBody>
          <a:bodyPr spcFirstLastPara="1" wrap="square" lIns="121900" tIns="121900" rIns="121900" bIns="121900" anchor="ctr" anchorCtr="0">
            <a:noAutofit/>
          </a:bodyPr>
          <a:lstStyle/>
          <a:p>
            <a:endParaRPr sz="2400"/>
          </a:p>
        </p:txBody>
      </p:sp>
      <p:sp>
        <p:nvSpPr>
          <p:cNvPr id="130" name="Google Shape;130;p26"/>
          <p:cNvSpPr/>
          <p:nvPr/>
        </p:nvSpPr>
        <p:spPr>
          <a:xfrm>
            <a:off x="5830935" y="2123369"/>
            <a:ext cx="303799" cy="30379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p:nvPr/>
        </p:nvSpPr>
        <p:spPr>
          <a:xfrm>
            <a:off x="690233" y="597533"/>
            <a:ext cx="8206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User research: pain points</a:t>
            </a:r>
            <a:endParaRPr sz="3200">
              <a:solidFill>
                <a:srgbClr val="5F6368"/>
              </a:solidFill>
              <a:latin typeface="Open Sans"/>
              <a:ea typeface="Open Sans"/>
              <a:cs typeface="Open Sans"/>
              <a:sym typeface="Open Sans"/>
            </a:endParaRPr>
          </a:p>
        </p:txBody>
      </p:sp>
      <p:sp>
        <p:nvSpPr>
          <p:cNvPr id="136" name="Google Shape;136;p27"/>
          <p:cNvSpPr txBox="1"/>
          <p:nvPr/>
        </p:nvSpPr>
        <p:spPr>
          <a:xfrm>
            <a:off x="994884" y="3079801"/>
            <a:ext cx="2496800" cy="738560"/>
          </a:xfrm>
          <a:prstGeom prst="rect">
            <a:avLst/>
          </a:prstGeom>
          <a:noFill/>
          <a:ln>
            <a:noFill/>
          </a:ln>
        </p:spPr>
        <p:txBody>
          <a:bodyPr spcFirstLastPara="1" wrap="square" lIns="0" tIns="121900" rIns="121900" bIns="121900" anchor="t" anchorCtr="0">
            <a:spAutoFit/>
          </a:bodyPr>
          <a:lstStyle/>
          <a:p>
            <a:pPr algn="ctr">
              <a:lnSpc>
                <a:spcPct val="150000"/>
              </a:lnSpc>
            </a:pPr>
            <a:r>
              <a:rPr lang="en" sz="2133">
                <a:solidFill>
                  <a:srgbClr val="EA4335"/>
                </a:solidFill>
                <a:latin typeface="Open Sans SemiBold"/>
                <a:ea typeface="Open Sans SemiBold"/>
                <a:cs typeface="Open Sans SemiBold"/>
                <a:sym typeface="Open Sans SemiBold"/>
              </a:rPr>
              <a:t>Time</a:t>
            </a:r>
            <a:endParaRPr sz="2133">
              <a:solidFill>
                <a:srgbClr val="4285F4"/>
              </a:solidFill>
              <a:latin typeface="Open Sans SemiBold"/>
              <a:ea typeface="Open Sans SemiBold"/>
              <a:cs typeface="Open Sans SemiBold"/>
              <a:sym typeface="Open Sans SemiBold"/>
            </a:endParaRPr>
          </a:p>
        </p:txBody>
      </p:sp>
      <p:sp>
        <p:nvSpPr>
          <p:cNvPr id="137" name="Google Shape;137;p27"/>
          <p:cNvSpPr txBox="1"/>
          <p:nvPr/>
        </p:nvSpPr>
        <p:spPr>
          <a:xfrm>
            <a:off x="994900" y="3764633"/>
            <a:ext cx="2496800" cy="1945107"/>
          </a:xfrm>
          <a:prstGeom prst="rect">
            <a:avLst/>
          </a:prstGeom>
          <a:noFill/>
          <a:ln>
            <a:noFill/>
          </a:ln>
        </p:spPr>
        <p:txBody>
          <a:bodyPr spcFirstLastPara="1" wrap="square" lIns="0" tIns="121900" rIns="121900" bIns="121900" anchor="t" anchorCtr="0">
            <a:spAutoFit/>
          </a:bodyPr>
          <a:lstStyle/>
          <a:p>
            <a:pPr algn="ctr">
              <a:lnSpc>
                <a:spcPct val="115000"/>
              </a:lnSpc>
            </a:pPr>
            <a:r>
              <a:rPr lang="en" sz="2400">
                <a:solidFill>
                  <a:srgbClr val="5F6368"/>
                </a:solidFill>
                <a:latin typeface="Open Sans"/>
                <a:ea typeface="Open Sans"/>
                <a:cs typeface="Open Sans"/>
                <a:sym typeface="Open Sans"/>
              </a:rPr>
              <a:t>Working adults are too busy to spend time on meal prep</a:t>
            </a:r>
            <a:endParaRPr sz="2400"/>
          </a:p>
        </p:txBody>
      </p:sp>
      <p:sp>
        <p:nvSpPr>
          <p:cNvPr id="138" name="Google Shape;138;p27"/>
          <p:cNvSpPr txBox="1"/>
          <p:nvPr/>
        </p:nvSpPr>
        <p:spPr>
          <a:xfrm>
            <a:off x="4751400" y="3079801"/>
            <a:ext cx="2496800" cy="738560"/>
          </a:xfrm>
          <a:prstGeom prst="rect">
            <a:avLst/>
          </a:prstGeom>
          <a:noFill/>
          <a:ln>
            <a:noFill/>
          </a:ln>
        </p:spPr>
        <p:txBody>
          <a:bodyPr spcFirstLastPara="1" wrap="square" lIns="0" tIns="121900" rIns="121900" bIns="121900" anchor="t" anchorCtr="0">
            <a:spAutoFit/>
          </a:bodyPr>
          <a:lstStyle/>
          <a:p>
            <a:pPr algn="ctr">
              <a:lnSpc>
                <a:spcPct val="150000"/>
              </a:lnSpc>
            </a:pPr>
            <a:r>
              <a:rPr lang="en" sz="2133">
                <a:solidFill>
                  <a:srgbClr val="EA4335"/>
                </a:solidFill>
                <a:latin typeface="Open Sans SemiBold"/>
                <a:ea typeface="Open Sans SemiBold"/>
                <a:cs typeface="Open Sans SemiBold"/>
                <a:sym typeface="Open Sans SemiBold"/>
              </a:rPr>
              <a:t>Accessibility</a:t>
            </a:r>
            <a:endParaRPr sz="2133">
              <a:solidFill>
                <a:srgbClr val="4285F4"/>
              </a:solidFill>
              <a:latin typeface="Open Sans SemiBold"/>
              <a:ea typeface="Open Sans SemiBold"/>
              <a:cs typeface="Open Sans SemiBold"/>
              <a:sym typeface="Open Sans SemiBold"/>
            </a:endParaRPr>
          </a:p>
        </p:txBody>
      </p:sp>
      <p:sp>
        <p:nvSpPr>
          <p:cNvPr id="139" name="Google Shape;139;p27"/>
          <p:cNvSpPr txBox="1"/>
          <p:nvPr/>
        </p:nvSpPr>
        <p:spPr>
          <a:xfrm>
            <a:off x="4354400" y="3764633"/>
            <a:ext cx="3290800" cy="1945107"/>
          </a:xfrm>
          <a:prstGeom prst="rect">
            <a:avLst/>
          </a:prstGeom>
          <a:noFill/>
          <a:ln>
            <a:noFill/>
          </a:ln>
        </p:spPr>
        <p:txBody>
          <a:bodyPr spcFirstLastPara="1" wrap="square" lIns="0" tIns="121900" rIns="121900" bIns="121900" anchor="t" anchorCtr="0">
            <a:spAutoFit/>
          </a:bodyPr>
          <a:lstStyle/>
          <a:p>
            <a:pPr algn="ctr">
              <a:lnSpc>
                <a:spcPct val="115000"/>
              </a:lnSpc>
            </a:pPr>
            <a:r>
              <a:rPr lang="en" sz="2400">
                <a:solidFill>
                  <a:srgbClr val="5F6368"/>
                </a:solidFill>
                <a:latin typeface="Open Sans"/>
                <a:ea typeface="Open Sans"/>
                <a:cs typeface="Open Sans"/>
                <a:sym typeface="Open Sans"/>
              </a:rPr>
              <a:t>Platforms for ordering food are not equipped with assistive technologies</a:t>
            </a:r>
            <a:endParaRPr sz="2400"/>
          </a:p>
        </p:txBody>
      </p:sp>
      <p:sp>
        <p:nvSpPr>
          <p:cNvPr id="140" name="Google Shape;140;p27"/>
          <p:cNvSpPr txBox="1"/>
          <p:nvPr/>
        </p:nvSpPr>
        <p:spPr>
          <a:xfrm>
            <a:off x="8604100" y="3079801"/>
            <a:ext cx="2496800" cy="738560"/>
          </a:xfrm>
          <a:prstGeom prst="rect">
            <a:avLst/>
          </a:prstGeom>
          <a:noFill/>
          <a:ln>
            <a:noFill/>
          </a:ln>
        </p:spPr>
        <p:txBody>
          <a:bodyPr spcFirstLastPara="1" wrap="square" lIns="0" tIns="121900" rIns="121900" bIns="121900" anchor="t" anchorCtr="0">
            <a:spAutoFit/>
          </a:bodyPr>
          <a:lstStyle/>
          <a:p>
            <a:pPr algn="ctr">
              <a:lnSpc>
                <a:spcPct val="150000"/>
              </a:lnSpc>
            </a:pPr>
            <a:r>
              <a:rPr lang="en" sz="2133">
                <a:solidFill>
                  <a:srgbClr val="EA4335"/>
                </a:solidFill>
                <a:latin typeface="Open Sans SemiBold"/>
                <a:ea typeface="Open Sans SemiBold"/>
                <a:cs typeface="Open Sans SemiBold"/>
                <a:sym typeface="Open Sans SemiBold"/>
              </a:rPr>
              <a:t>IA</a:t>
            </a:r>
            <a:endParaRPr sz="2133">
              <a:solidFill>
                <a:srgbClr val="4285F4"/>
              </a:solidFill>
              <a:latin typeface="Open Sans SemiBold"/>
              <a:ea typeface="Open Sans SemiBold"/>
              <a:cs typeface="Open Sans SemiBold"/>
              <a:sym typeface="Open Sans SemiBold"/>
            </a:endParaRPr>
          </a:p>
        </p:txBody>
      </p:sp>
      <p:sp>
        <p:nvSpPr>
          <p:cNvPr id="141" name="Google Shape;141;p27"/>
          <p:cNvSpPr txBox="1"/>
          <p:nvPr/>
        </p:nvSpPr>
        <p:spPr>
          <a:xfrm>
            <a:off x="8507900" y="3764633"/>
            <a:ext cx="2689200" cy="2369839"/>
          </a:xfrm>
          <a:prstGeom prst="rect">
            <a:avLst/>
          </a:prstGeom>
          <a:noFill/>
          <a:ln>
            <a:noFill/>
          </a:ln>
        </p:spPr>
        <p:txBody>
          <a:bodyPr spcFirstLastPara="1" wrap="square" lIns="0" tIns="121900" rIns="121900" bIns="121900" anchor="t" anchorCtr="0">
            <a:spAutoFit/>
          </a:bodyPr>
          <a:lstStyle/>
          <a:p>
            <a:pPr algn="ctr">
              <a:lnSpc>
                <a:spcPct val="115000"/>
              </a:lnSpc>
            </a:pPr>
            <a:r>
              <a:rPr lang="en" sz="2400">
                <a:solidFill>
                  <a:srgbClr val="5F6368"/>
                </a:solidFill>
                <a:latin typeface="Open Sans"/>
                <a:ea typeface="Open Sans"/>
                <a:cs typeface="Open Sans"/>
                <a:sym typeface="Open Sans"/>
              </a:rPr>
              <a:t>Text-heavy menus in apps are often difficult to read and order from</a:t>
            </a:r>
            <a:endParaRPr sz="2400"/>
          </a:p>
        </p:txBody>
      </p:sp>
      <p:sp>
        <p:nvSpPr>
          <p:cNvPr id="142" name="Google Shape;142;p27"/>
          <p:cNvSpPr/>
          <p:nvPr/>
        </p:nvSpPr>
        <p:spPr>
          <a:xfrm>
            <a:off x="1804900" y="2332328"/>
            <a:ext cx="684400" cy="684400"/>
          </a:xfrm>
          <a:prstGeom prst="ellipse">
            <a:avLst/>
          </a:prstGeom>
          <a:solidFill>
            <a:srgbClr val="EA4335"/>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1</a:t>
            </a:r>
            <a:endParaRPr sz="2933">
              <a:solidFill>
                <a:srgbClr val="FFFFFF"/>
              </a:solidFill>
              <a:latin typeface="Google Sans Medium"/>
              <a:ea typeface="Google Sans Medium"/>
              <a:cs typeface="Google Sans Medium"/>
              <a:sym typeface="Google Sans Medium"/>
            </a:endParaRPr>
          </a:p>
        </p:txBody>
      </p:sp>
      <p:sp>
        <p:nvSpPr>
          <p:cNvPr id="143" name="Google Shape;143;p27"/>
          <p:cNvSpPr/>
          <p:nvPr/>
        </p:nvSpPr>
        <p:spPr>
          <a:xfrm>
            <a:off x="5657600" y="2285361"/>
            <a:ext cx="684400" cy="684400"/>
          </a:xfrm>
          <a:prstGeom prst="ellipse">
            <a:avLst/>
          </a:prstGeom>
          <a:solidFill>
            <a:srgbClr val="EA4335"/>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2</a:t>
            </a:r>
            <a:endParaRPr sz="2933">
              <a:solidFill>
                <a:srgbClr val="FFFFFF"/>
              </a:solidFill>
              <a:latin typeface="Google Sans Medium"/>
              <a:ea typeface="Google Sans Medium"/>
              <a:cs typeface="Google Sans Medium"/>
              <a:sym typeface="Google Sans Medium"/>
            </a:endParaRPr>
          </a:p>
        </p:txBody>
      </p:sp>
      <p:sp>
        <p:nvSpPr>
          <p:cNvPr id="144" name="Google Shape;144;p27"/>
          <p:cNvSpPr/>
          <p:nvPr/>
        </p:nvSpPr>
        <p:spPr>
          <a:xfrm>
            <a:off x="9510300" y="2332328"/>
            <a:ext cx="684400" cy="684400"/>
          </a:xfrm>
          <a:prstGeom prst="ellipse">
            <a:avLst/>
          </a:prstGeom>
          <a:solidFill>
            <a:srgbClr val="EA4335"/>
          </a:solidFill>
          <a:ln>
            <a:noFill/>
          </a:ln>
        </p:spPr>
        <p:txBody>
          <a:bodyPr spcFirstLastPara="1" wrap="square" lIns="0" tIns="0" rIns="0" bIns="0" anchor="ctr" anchorCtr="0">
            <a:noAutofit/>
          </a:bodyPr>
          <a:lstStyle/>
          <a:p>
            <a:pPr algn="ctr"/>
            <a:r>
              <a:rPr lang="en" sz="2933">
                <a:solidFill>
                  <a:srgbClr val="FFFFFF"/>
                </a:solidFill>
                <a:latin typeface="Google Sans Medium"/>
                <a:ea typeface="Google Sans Medium"/>
                <a:cs typeface="Google Sans Medium"/>
                <a:sym typeface="Google Sans Medium"/>
              </a:rPr>
              <a:t>3</a:t>
            </a:r>
            <a:endParaRPr sz="2933">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690233" y="597533"/>
            <a:ext cx="8144800" cy="738623"/>
          </a:xfrm>
          <a:prstGeom prst="rect">
            <a:avLst/>
          </a:prstGeom>
          <a:noFill/>
          <a:ln>
            <a:noFill/>
          </a:ln>
        </p:spPr>
        <p:txBody>
          <a:bodyPr spcFirstLastPara="1" wrap="square" lIns="0" tIns="121900" rIns="121900" bIns="121900" anchor="t" anchorCtr="0">
            <a:spAutoFit/>
          </a:bodyPr>
          <a:lstStyle/>
          <a:p>
            <a:r>
              <a:rPr lang="en" sz="3200" dirty="0">
                <a:solidFill>
                  <a:srgbClr val="5F6368"/>
                </a:solidFill>
                <a:latin typeface="Open Sans"/>
                <a:ea typeface="Open Sans"/>
                <a:cs typeface="Open Sans"/>
                <a:sym typeface="Open Sans"/>
              </a:rPr>
              <a:t>Persona: </a:t>
            </a:r>
            <a:r>
              <a:rPr lang="en" sz="3200" b="1" dirty="0">
                <a:solidFill>
                  <a:srgbClr val="5F6368"/>
                </a:solidFill>
                <a:latin typeface="Open Sans"/>
                <a:ea typeface="Open Sans"/>
                <a:cs typeface="Open Sans"/>
                <a:sym typeface="Open Sans"/>
              </a:rPr>
              <a:t>Sridevi R</a:t>
            </a:r>
            <a:endParaRPr sz="3200" b="1" dirty="0">
              <a:solidFill>
                <a:srgbClr val="5F6368"/>
              </a:solidFill>
              <a:latin typeface="Open Sans"/>
              <a:ea typeface="Open Sans"/>
              <a:cs typeface="Open Sans"/>
              <a:sym typeface="Open Sans"/>
            </a:endParaRPr>
          </a:p>
        </p:txBody>
      </p:sp>
      <p:sp>
        <p:nvSpPr>
          <p:cNvPr id="150" name="Google Shape;150;p28"/>
          <p:cNvSpPr txBox="1"/>
          <p:nvPr/>
        </p:nvSpPr>
        <p:spPr>
          <a:xfrm>
            <a:off x="690233" y="1826134"/>
            <a:ext cx="3268400" cy="5786159"/>
          </a:xfrm>
          <a:prstGeom prst="rect">
            <a:avLst/>
          </a:prstGeom>
          <a:noFill/>
          <a:ln>
            <a:noFill/>
          </a:ln>
        </p:spPr>
        <p:txBody>
          <a:bodyPr spcFirstLastPara="1" wrap="square" lIns="0" tIns="121900" rIns="121900" bIns="121900" anchor="t" anchorCtr="0">
            <a:spAutoFit/>
          </a:bodyPr>
          <a:lstStyle/>
          <a:p>
            <a:pPr>
              <a:lnSpc>
                <a:spcPct val="150000"/>
              </a:lnSpc>
            </a:pPr>
            <a:r>
              <a:rPr lang="en" sz="2400" dirty="0">
                <a:solidFill>
                  <a:srgbClr val="EA4335"/>
                </a:solidFill>
                <a:latin typeface="Open Sans SemiBold"/>
                <a:ea typeface="Open Sans SemiBold"/>
                <a:cs typeface="Open Sans SemiBold"/>
                <a:sym typeface="Open Sans SemiBold"/>
              </a:rPr>
              <a:t>Problem statement:</a:t>
            </a:r>
            <a:endParaRPr sz="2400" dirty="0">
              <a:solidFill>
                <a:srgbClr val="EA4335"/>
              </a:solidFill>
              <a:latin typeface="Open Sans SemiBold"/>
              <a:ea typeface="Open Sans SemiBold"/>
              <a:cs typeface="Open Sans SemiBold"/>
              <a:sym typeface="Open Sans SemiBold"/>
            </a:endParaRPr>
          </a:p>
          <a:p>
            <a:pPr>
              <a:lnSpc>
                <a:spcPct val="150000"/>
              </a:lnSpc>
            </a:pPr>
            <a:r>
              <a:rPr lang="en" sz="2400" dirty="0">
                <a:solidFill>
                  <a:srgbClr val="5F6368"/>
                </a:solidFill>
                <a:latin typeface="Open Sans"/>
                <a:ea typeface="Open Sans"/>
                <a:cs typeface="Open Sans"/>
                <a:sym typeface="Open Sans"/>
              </a:rPr>
              <a:t>Sridevi is a young female who is having language as a barrier and hence prefer less interaction and more of food pick up availability so that she does not have to pay delivery fee.</a:t>
            </a:r>
            <a:endParaRPr sz="2400" dirty="0"/>
          </a:p>
        </p:txBody>
      </p:sp>
      <p:pic>
        <p:nvPicPr>
          <p:cNvPr id="3" name="Picture 2">
            <a:extLst>
              <a:ext uri="{FF2B5EF4-FFF2-40B4-BE49-F238E27FC236}">
                <a16:creationId xmlns:a16="http://schemas.microsoft.com/office/drawing/2014/main" id="{23BF55CC-1EC9-41C1-AB28-8A93A9CE90E0}"/>
              </a:ext>
            </a:extLst>
          </p:cNvPr>
          <p:cNvPicPr>
            <a:picLocks noChangeAspect="1"/>
          </p:cNvPicPr>
          <p:nvPr/>
        </p:nvPicPr>
        <p:blipFill>
          <a:blip r:embed="rId3"/>
          <a:stretch>
            <a:fillRect/>
          </a:stretch>
        </p:blipFill>
        <p:spPr>
          <a:xfrm>
            <a:off x="3799075" y="1151398"/>
            <a:ext cx="8290471" cy="45552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p:nvPr/>
        </p:nvSpPr>
        <p:spPr>
          <a:xfrm>
            <a:off x="690233" y="597533"/>
            <a:ext cx="8144800" cy="738623"/>
          </a:xfrm>
          <a:prstGeom prst="rect">
            <a:avLst/>
          </a:prstGeom>
          <a:noFill/>
          <a:ln>
            <a:noFill/>
          </a:ln>
        </p:spPr>
        <p:txBody>
          <a:bodyPr spcFirstLastPara="1" wrap="square" lIns="0" tIns="121900" rIns="121900" bIns="121900" anchor="t" anchorCtr="0">
            <a:spAutoFit/>
          </a:bodyPr>
          <a:lstStyle/>
          <a:p>
            <a:r>
              <a:rPr lang="en" sz="3200">
                <a:solidFill>
                  <a:srgbClr val="5F6368"/>
                </a:solidFill>
                <a:latin typeface="Open Sans"/>
                <a:ea typeface="Open Sans"/>
                <a:cs typeface="Open Sans"/>
                <a:sym typeface="Open Sans"/>
              </a:rPr>
              <a:t>User journey map</a:t>
            </a:r>
            <a:endParaRPr sz="3200">
              <a:solidFill>
                <a:srgbClr val="5F6368"/>
              </a:solidFill>
              <a:latin typeface="Open Sans"/>
              <a:ea typeface="Open Sans"/>
              <a:cs typeface="Open Sans"/>
              <a:sym typeface="Open Sans"/>
            </a:endParaRPr>
          </a:p>
        </p:txBody>
      </p:sp>
      <p:sp>
        <p:nvSpPr>
          <p:cNvPr id="157" name="Google Shape;157;p29"/>
          <p:cNvSpPr txBox="1"/>
          <p:nvPr/>
        </p:nvSpPr>
        <p:spPr>
          <a:xfrm>
            <a:off x="690233" y="1826868"/>
            <a:ext cx="3228400" cy="4678163"/>
          </a:xfrm>
          <a:prstGeom prst="rect">
            <a:avLst/>
          </a:prstGeom>
          <a:noFill/>
          <a:ln>
            <a:noFill/>
          </a:ln>
        </p:spPr>
        <p:txBody>
          <a:bodyPr spcFirstLastPara="1" wrap="square" lIns="0" tIns="121900" rIns="121900" bIns="121900" anchor="t" anchorCtr="0">
            <a:spAutoFit/>
          </a:bodyPr>
          <a:lstStyle/>
          <a:p>
            <a:pPr>
              <a:lnSpc>
                <a:spcPct val="150000"/>
              </a:lnSpc>
              <a:buClr>
                <a:schemeClr val="dk1"/>
              </a:buClr>
              <a:buSzPts val="1100"/>
            </a:pPr>
            <a:r>
              <a:rPr lang="en" sz="2400" dirty="0">
                <a:solidFill>
                  <a:srgbClr val="5F6368"/>
                </a:solidFill>
                <a:latin typeface="Open Sans"/>
                <a:ea typeface="Open Sans"/>
                <a:cs typeface="Open Sans"/>
                <a:sym typeface="Open Sans"/>
              </a:rPr>
              <a:t>Mapping Sridevi’s user journey revealed how helpful it would be for </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users to have access to a dedicated Invitation Restaurant’s  app.</a:t>
            </a:r>
            <a:endParaRPr sz="2400" dirty="0"/>
          </a:p>
        </p:txBody>
      </p:sp>
      <p:pic>
        <p:nvPicPr>
          <p:cNvPr id="158" name="Google Shape;158;p29"/>
          <p:cNvPicPr preferRelativeResize="0"/>
          <p:nvPr/>
        </p:nvPicPr>
        <p:blipFill>
          <a:blip r:embed="rId3">
            <a:alphaModFix/>
          </a:blip>
          <a:stretch>
            <a:fillRect/>
          </a:stretch>
        </p:blipFill>
        <p:spPr>
          <a:xfrm>
            <a:off x="4015567" y="1826867"/>
            <a:ext cx="7764732" cy="422353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1102</Words>
  <Application>Microsoft Office PowerPoint</Application>
  <PresentationFormat>Widescreen</PresentationFormat>
  <Paragraphs>124</Paragraphs>
  <Slides>26</Slides>
  <Notes>26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26</vt:i4>
      </vt:variant>
    </vt:vector>
  </HeadingPairs>
  <TitlesOfParts>
    <vt:vector size="37" baseType="lpstr">
      <vt:lpstr>Arial</vt:lpstr>
      <vt:lpstr>Calibri</vt:lpstr>
      <vt:lpstr>Calibri Light</vt:lpstr>
      <vt:lpstr>Century Gothic</vt:lpstr>
      <vt:lpstr>Google Sans Medium</vt:lpstr>
      <vt:lpstr>Open Sans</vt:lpstr>
      <vt:lpstr>Open Sans SemiBold</vt:lpstr>
      <vt:lpstr>Wingdings 3</vt:lpstr>
      <vt:lpstr>Ion</vt:lpstr>
      <vt:lpstr>Retrospect</vt:lpstr>
      <vt:lpstr>1_Retrospect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Sharma</dc:creator>
  <cp:lastModifiedBy>Mukesh Sharma</cp:lastModifiedBy>
  <cp:revision>1</cp:revision>
  <dcterms:created xsi:type="dcterms:W3CDTF">2022-02-24T14:53:41Z</dcterms:created>
  <dcterms:modified xsi:type="dcterms:W3CDTF">2022-02-24T15:00:48Z</dcterms:modified>
</cp:coreProperties>
</file>