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7a86165b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17a86165b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7a86165b9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17a86165b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7a86165b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7a86165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7a86165b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7a86165b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7a86165b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7a86165b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Hardware Attack On OS</a:t>
            </a:r>
            <a:endParaRPr/>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fontScale="62500" lnSpcReduction="20000"/>
          </a:bodyPr>
          <a:lstStyle/>
          <a:p>
            <a:pPr marL="0" lvl="0" indent="0" algn="ctr" rtl="0">
              <a:lnSpc>
                <a:spcPct val="100000"/>
              </a:lnSpc>
              <a:spcBef>
                <a:spcPts val="0"/>
              </a:spcBef>
              <a:spcAft>
                <a:spcPts val="0"/>
              </a:spcAft>
              <a:buSzPct val="133333"/>
              <a:buNone/>
            </a:pPr>
            <a:r>
              <a:rPr lang="en" sz="2100"/>
              <a:t>                                             -Adarsh Tiwari (B21ES002)</a:t>
            </a:r>
            <a:endParaRPr sz="2100"/>
          </a:p>
          <a:p>
            <a:pPr marL="0" lvl="0" indent="0" algn="ctr" rtl="0">
              <a:lnSpc>
                <a:spcPct val="100000"/>
              </a:lnSpc>
              <a:spcBef>
                <a:spcPts val="0"/>
              </a:spcBef>
              <a:spcAft>
                <a:spcPts val="0"/>
              </a:spcAft>
              <a:buSzPct val="133333"/>
              <a:buNone/>
            </a:pPr>
            <a:r>
              <a:rPr lang="en" sz="2100"/>
              <a:t>                                              - Aman Tripathi (B21EE005)</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Consequence of Buffer Overflow Attack:</a:t>
            </a:r>
            <a:endParaRPr/>
          </a:p>
        </p:txBody>
      </p:sp>
      <p:sp>
        <p:nvSpPr>
          <p:cNvPr id="146" name="Google Shape;146;p22"/>
          <p:cNvSpPr txBox="1">
            <a:spLocks noGrp="1"/>
          </p:cNvSpPr>
          <p:nvPr>
            <p:ph type="body" idx="1"/>
          </p:nvPr>
        </p:nvSpPr>
        <p:spPr>
          <a:xfrm>
            <a:off x="729450" y="2155075"/>
            <a:ext cx="8112600" cy="2652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Consequence. The region above the buffer includes critical values(in x86), including the return address and the previous frame pointer.</a:t>
            </a:r>
            <a:endParaRPr/>
          </a:p>
          <a:p>
            <a:pPr marL="457200" lvl="0" indent="-342900" algn="l" rtl="0">
              <a:lnSpc>
                <a:spcPct val="115000"/>
              </a:lnSpc>
              <a:spcBef>
                <a:spcPts val="0"/>
              </a:spcBef>
              <a:spcAft>
                <a:spcPts val="0"/>
              </a:spcAft>
              <a:buSzPts val="1800"/>
              <a:buChar char="-"/>
            </a:pPr>
            <a:r>
              <a:rPr lang="en"/>
              <a:t>Several things can happen. First, the new address, which is a virtual address, may not be mapped to any physical address, so the return instruction will fail, and the program will crash.</a:t>
            </a:r>
            <a:endParaRPr/>
          </a:p>
          <a:p>
            <a:pPr marL="457200" lvl="0" indent="-342900" algn="l" rtl="0">
              <a:lnSpc>
                <a:spcPct val="115000"/>
              </a:lnSpc>
              <a:spcBef>
                <a:spcPts val="0"/>
              </a:spcBef>
              <a:spcAft>
                <a:spcPts val="0"/>
              </a:spcAft>
              <a:buSzPts val="1800"/>
              <a:buChar char="-"/>
            </a:pPr>
            <a:r>
              <a:rPr lang="en"/>
              <a:t>In xv6 the user program can only access the physical addresses that are mapped to its virtual address, hence the user program doesn’t have any authority to access any other user program or the kernel program.</a:t>
            </a:r>
            <a:endParaRPr/>
          </a:p>
          <a:p>
            <a:pPr marL="457200" lvl="0" indent="-342900" algn="l" rtl="0">
              <a:lnSpc>
                <a:spcPct val="115000"/>
              </a:lnSpc>
              <a:spcBef>
                <a:spcPts val="0"/>
              </a:spcBef>
              <a:spcAft>
                <a:spcPts val="0"/>
              </a:spcAft>
              <a:buSzPts val="1800"/>
              <a:buChar char="-"/>
            </a:pPr>
            <a:r>
              <a:rPr lang="en"/>
              <a:t>If a program is privileged, being able to hijack the program leads to privilege escalation for the attacker.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0" y="1437575"/>
            <a:ext cx="480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2000"/>
              <a:buNone/>
            </a:pPr>
            <a:r>
              <a:rPr lang="en" sz="2500">
                <a:solidFill>
                  <a:srgbClr val="222222"/>
                </a:solidFill>
                <a:highlight>
                  <a:srgbClr val="FFFFFF"/>
                </a:highlight>
              </a:rPr>
              <a:t>Prevention of Buffer Overflow Attack:</a:t>
            </a:r>
            <a:endParaRPr sz="2500"/>
          </a:p>
        </p:txBody>
      </p:sp>
      <p:sp>
        <p:nvSpPr>
          <p:cNvPr id="152" name="Google Shape;152;p23"/>
          <p:cNvSpPr txBox="1">
            <a:spLocks noGrp="1"/>
          </p:cNvSpPr>
          <p:nvPr>
            <p:ph type="body" idx="1"/>
          </p:nvPr>
        </p:nvSpPr>
        <p:spPr>
          <a:xfrm>
            <a:off x="124925" y="2078875"/>
            <a:ext cx="4564800" cy="22611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38461"/>
              <a:buNone/>
            </a:pPr>
            <a:endParaRPr b="1"/>
          </a:p>
          <a:p>
            <a:pPr marL="0" lvl="0" indent="0" algn="l" rtl="0">
              <a:lnSpc>
                <a:spcPct val="115000"/>
              </a:lnSpc>
              <a:spcBef>
                <a:spcPts val="1200"/>
              </a:spcBef>
              <a:spcAft>
                <a:spcPts val="0"/>
              </a:spcAft>
              <a:buSzPct val="138461"/>
              <a:buNone/>
            </a:pPr>
            <a:r>
              <a:rPr lang="en" b="1"/>
              <a:t>Technique: </a:t>
            </a:r>
            <a:r>
              <a:rPr lang="en">
                <a:solidFill>
                  <a:srgbClr val="222222"/>
                </a:solidFill>
                <a:highlight>
                  <a:srgbClr val="FFFFFF"/>
                </a:highlight>
              </a:rPr>
              <a:t>Address Space Layout Randomization</a:t>
            </a:r>
            <a:endParaRPr>
              <a:solidFill>
                <a:srgbClr val="222222"/>
              </a:solidFill>
              <a:highlight>
                <a:srgbClr val="FFFFFF"/>
              </a:highlight>
            </a:endParaRPr>
          </a:p>
          <a:p>
            <a:pPr marL="0" lvl="0" indent="0" algn="l" rtl="0">
              <a:lnSpc>
                <a:spcPct val="115000"/>
              </a:lnSpc>
              <a:spcBef>
                <a:spcPts val="1200"/>
              </a:spcBef>
              <a:spcAft>
                <a:spcPts val="0"/>
              </a:spcAft>
              <a:buSzPct val="138461"/>
              <a:buNone/>
            </a:pPr>
            <a:r>
              <a:rPr lang="en" b="1">
                <a:solidFill>
                  <a:srgbClr val="222222"/>
                </a:solidFill>
                <a:highlight>
                  <a:srgbClr val="FFFFFF"/>
                </a:highlight>
              </a:rPr>
              <a:t>Description:</a:t>
            </a:r>
            <a:r>
              <a:rPr lang="en">
                <a:solidFill>
                  <a:srgbClr val="222222"/>
                </a:solidFill>
                <a:highlight>
                  <a:srgbClr val="FFFFFF"/>
                </a:highlight>
              </a:rPr>
              <a:t> Address space layout  randomization is a computer security technique that randomizes the memory addresses of a process to make it harder for attackers to exploit vulnerabilities. </a:t>
            </a:r>
            <a:endParaRPr>
              <a:solidFill>
                <a:srgbClr val="222222"/>
              </a:solidFill>
              <a:highlight>
                <a:srgbClr val="FFFFFF"/>
              </a:highlight>
            </a:endParaRPr>
          </a:p>
          <a:p>
            <a:pPr marL="0" lvl="0" indent="0" algn="l" rtl="0">
              <a:lnSpc>
                <a:spcPct val="115000"/>
              </a:lnSpc>
              <a:spcBef>
                <a:spcPts val="1200"/>
              </a:spcBef>
              <a:spcAft>
                <a:spcPts val="1200"/>
              </a:spcAft>
              <a:buSzPct val="138461"/>
              <a:buNone/>
            </a:pPr>
            <a:r>
              <a:rPr lang="en" b="1">
                <a:solidFill>
                  <a:srgbClr val="222222"/>
                </a:solidFill>
                <a:highlight>
                  <a:srgbClr val="FFFFFF"/>
                </a:highlight>
              </a:rPr>
              <a:t>Goal: </a:t>
            </a:r>
            <a:r>
              <a:rPr lang="en">
                <a:solidFill>
                  <a:srgbClr val="222222"/>
                </a:solidFill>
                <a:highlight>
                  <a:srgbClr val="FFFFFF"/>
                </a:highlight>
              </a:rPr>
              <a:t>Make buffer overflow and similar memory-based attacks more difficult by introducing randomness into the memory layout.</a:t>
            </a:r>
            <a:endParaRPr>
              <a:solidFill>
                <a:srgbClr val="222222"/>
              </a:solidFill>
              <a:highlight>
                <a:srgbClr val="FFFFFF"/>
              </a:highlight>
            </a:endParaRPr>
          </a:p>
        </p:txBody>
      </p:sp>
      <p:pic>
        <p:nvPicPr>
          <p:cNvPr id="153" name="Google Shape;153;p23"/>
          <p:cNvPicPr preferRelativeResize="0"/>
          <p:nvPr/>
        </p:nvPicPr>
        <p:blipFill>
          <a:blip r:embed="rId3">
            <a:alphaModFix/>
          </a:blip>
          <a:stretch>
            <a:fillRect/>
          </a:stretch>
        </p:blipFill>
        <p:spPr>
          <a:xfrm>
            <a:off x="4689725" y="1080225"/>
            <a:ext cx="4271625" cy="392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648375" y="5852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Implementation</a:t>
            </a:r>
            <a:endParaRPr/>
          </a:p>
        </p:txBody>
      </p:sp>
      <p:sp>
        <p:nvSpPr>
          <p:cNvPr id="159" name="Google Shape;159;p24"/>
          <p:cNvSpPr txBox="1">
            <a:spLocks noGrp="1"/>
          </p:cNvSpPr>
          <p:nvPr>
            <p:ph type="body" idx="1"/>
          </p:nvPr>
        </p:nvSpPr>
        <p:spPr>
          <a:xfrm>
            <a:off x="232425" y="1221850"/>
            <a:ext cx="8520600" cy="3780600"/>
          </a:xfrm>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a:t>Implementation:</a:t>
            </a:r>
            <a:endParaRPr/>
          </a:p>
          <a:p>
            <a:pPr marL="457200" lvl="0" indent="-342899" algn="l" rtl="0">
              <a:lnSpc>
                <a:spcPct val="115000"/>
              </a:lnSpc>
              <a:spcBef>
                <a:spcPts val="0"/>
              </a:spcBef>
              <a:spcAft>
                <a:spcPts val="0"/>
              </a:spcAft>
              <a:buSzPts val="1800"/>
              <a:buChar char="-"/>
            </a:pPr>
            <a:r>
              <a:rPr lang="en"/>
              <a:t> First we created a file called </a:t>
            </a:r>
            <a:r>
              <a:rPr lang="en" b="1"/>
              <a:t>aslr_flag</a:t>
            </a:r>
            <a:r>
              <a:rPr lang="en"/>
              <a:t> that contains the current status of ASLR in xv6. The first step to implement ASLR is to create a file called aslr_flag that contains the current status of ASLR in xv6. </a:t>
            </a:r>
            <a:endParaRPr/>
          </a:p>
          <a:p>
            <a:pPr marL="457200" lvl="0" indent="-342899" algn="l" rtl="0">
              <a:lnSpc>
                <a:spcPct val="115000"/>
              </a:lnSpc>
              <a:spcBef>
                <a:spcPts val="0"/>
              </a:spcBef>
              <a:spcAft>
                <a:spcPts val="0"/>
              </a:spcAft>
              <a:buSzPts val="1800"/>
              <a:buChar char="-"/>
            </a:pPr>
            <a:r>
              <a:rPr lang="en"/>
              <a:t>    </a:t>
            </a:r>
            <a:r>
              <a:rPr lang="en" b="1"/>
              <a:t>Turn on or off ASLR based on the value in aslr_flag file</a:t>
            </a:r>
            <a:r>
              <a:rPr lang="en"/>
              <a:t> We modify the system call for the open function to check if the requested file is "aslr_flag."</a:t>
            </a:r>
            <a:br>
              <a:rPr lang="en"/>
            </a:br>
            <a:endParaRPr/>
          </a:p>
          <a:p>
            <a:pPr marL="457200" lvl="0" indent="-342899" algn="l" rtl="0">
              <a:lnSpc>
                <a:spcPct val="115000"/>
              </a:lnSpc>
              <a:spcBef>
                <a:spcPts val="0"/>
              </a:spcBef>
              <a:spcAft>
                <a:spcPts val="0"/>
              </a:spcAft>
              <a:buSzPts val="1800"/>
              <a:buChar char="-"/>
            </a:pPr>
            <a:r>
              <a:rPr lang="en"/>
              <a:t> </a:t>
            </a:r>
            <a:r>
              <a:rPr lang="en" b="1"/>
              <a:t>   Create a random number generator:</a:t>
            </a:r>
            <a:r>
              <a:rPr lang="en"/>
              <a:t>- We create a random number generator using the Linear Congruential Generator (LCG) algorithm, which is a simple and fast algorithm that generates a sequence of pseudorandom numbers. </a:t>
            </a:r>
            <a:endParaRPr/>
          </a:p>
          <a:p>
            <a:pPr marL="457200" lvl="0" indent="-342899" algn="l" rtl="0">
              <a:lnSpc>
                <a:spcPct val="115000"/>
              </a:lnSpc>
              <a:spcBef>
                <a:spcPts val="0"/>
              </a:spcBef>
              <a:spcAft>
                <a:spcPts val="0"/>
              </a:spcAft>
              <a:buSzPts val="1800"/>
              <a:buChar char="-"/>
            </a:pPr>
            <a:r>
              <a:rPr lang="en"/>
              <a:t>  </a:t>
            </a:r>
            <a:r>
              <a:rPr lang="en" u="sng"/>
              <a:t>We  modify the memory allocation routines to use the random number generator to randomize the location of regions in the process’s virtual address space.</a:t>
            </a:r>
            <a:br>
              <a:rPr lang="en"/>
            </a:br>
            <a:endParaRPr/>
          </a:p>
          <a:p>
            <a:pPr marL="457200" lvl="0" indent="0" algn="l" rtl="0">
              <a:lnSpc>
                <a:spcPct val="115000"/>
              </a:lnSpc>
              <a:spcBef>
                <a:spcPts val="0"/>
              </a:spcBef>
              <a:spcAft>
                <a:spcPts val="0"/>
              </a:spcAft>
              <a:buNone/>
            </a:pP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Details</a:t>
            </a:r>
            <a:endParaRPr/>
          </a:p>
        </p:txBody>
      </p:sp>
      <p:sp>
        <p:nvSpPr>
          <p:cNvPr id="165" name="Google Shape;165;p25"/>
          <p:cNvSpPr txBox="1">
            <a:spLocks noGrp="1"/>
          </p:cNvSpPr>
          <p:nvPr>
            <p:ph type="body" idx="1"/>
          </p:nvPr>
        </p:nvSpPr>
        <p:spPr>
          <a:xfrm>
            <a:off x="729450" y="1959950"/>
            <a:ext cx="3494400" cy="226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700"/>
              <a:t>// If ASLR is enabled, change the load offset</a:t>
            </a:r>
            <a:endParaRPr sz="3700"/>
          </a:p>
          <a:p>
            <a:pPr marL="0" lvl="0" indent="0" algn="l" rtl="0">
              <a:spcBef>
                <a:spcPts val="1200"/>
              </a:spcBef>
              <a:spcAft>
                <a:spcPts val="0"/>
              </a:spcAft>
              <a:buNone/>
            </a:pPr>
            <a:r>
              <a:rPr lang="en" sz="3700"/>
              <a:t>if(aslr_enabled){</a:t>
            </a:r>
            <a:endParaRPr sz="3700"/>
          </a:p>
          <a:p>
            <a:pPr marL="0" lvl="0" indent="0" algn="l" rtl="0">
              <a:spcBef>
                <a:spcPts val="1200"/>
              </a:spcBef>
              <a:spcAft>
                <a:spcPts val="0"/>
              </a:spcAft>
              <a:buNone/>
            </a:pPr>
            <a:r>
              <a:rPr lang="en" sz="3700"/>
              <a:t>    loff = random();  // Generate a random offset for ASLR</a:t>
            </a:r>
            <a:endParaRPr sz="3700"/>
          </a:p>
          <a:p>
            <a:pPr marL="0" lvl="0" indent="0" algn="l" rtl="0">
              <a:spcBef>
                <a:spcPts val="1200"/>
              </a:spcBef>
              <a:spcAft>
                <a:spcPts val="0"/>
              </a:spcAft>
              <a:buNone/>
            </a:pPr>
            <a:r>
              <a:rPr lang="en" sz="3700"/>
              <a:t>// For addresses from 0 to loff, map them to 0 to reserve the space</a:t>
            </a:r>
            <a:endParaRPr sz="3700"/>
          </a:p>
          <a:p>
            <a:pPr marL="0" lvl="0" indent="0" algn="l" rtl="0">
              <a:spcBef>
                <a:spcPts val="1200"/>
              </a:spcBef>
              <a:spcAft>
                <a:spcPts val="0"/>
              </a:spcAft>
              <a:buNone/>
            </a:pPr>
            <a:r>
              <a:rPr lang="en" sz="3700"/>
              <a:t>sz = allocuvm(pgdir, 0, loff);  // Allocate memory up to the offset</a:t>
            </a:r>
            <a:endParaRPr sz="3700"/>
          </a:p>
          <a:p>
            <a:pPr marL="0" lvl="0" indent="0" algn="l" rtl="0">
              <a:spcBef>
                <a:spcPts val="1200"/>
              </a:spcBef>
              <a:spcAft>
                <a:spcPts val="0"/>
              </a:spcAft>
              <a:buNone/>
            </a:pPr>
            <a:r>
              <a:rPr lang="en" sz="3700"/>
              <a:t>// Apply the offset to the program segment's virtual address</a:t>
            </a:r>
            <a:endParaRPr sz="3700"/>
          </a:p>
          <a:p>
            <a:pPr marL="0" lvl="0" indent="0" algn="l" rtl="0">
              <a:spcBef>
                <a:spcPts val="1200"/>
              </a:spcBef>
              <a:spcAft>
                <a:spcPts val="0"/>
              </a:spcAft>
              <a:buNone/>
            </a:pPr>
            <a:r>
              <a:rPr lang="en" sz="3700"/>
              <a:t>ph.vaddr += loff;</a:t>
            </a:r>
            <a:endParaRPr sz="3700"/>
          </a:p>
          <a:p>
            <a:pPr marL="0" lvl="0" indent="0" algn="l" rtl="0">
              <a:spcBef>
                <a:spcPts val="1200"/>
              </a:spcBef>
              <a:spcAft>
                <a:spcPts val="0"/>
              </a:spcAft>
              <a:buNone/>
            </a:pPr>
            <a:r>
              <a:rPr lang="en" sz="3700"/>
              <a:t>// Allocate memory for the program segment with the offset applied</a:t>
            </a:r>
            <a:endParaRPr sz="3700"/>
          </a:p>
          <a:p>
            <a:pPr marL="0" lvl="0" indent="0" algn="l" rtl="0">
              <a:spcBef>
                <a:spcPts val="1200"/>
              </a:spcBef>
              <a:spcAft>
                <a:spcPts val="0"/>
              </a:spcAft>
              <a:buNone/>
            </a:pPr>
            <a:r>
              <a:rPr lang="en" sz="3700"/>
              <a:t>if((sz = allocuvm(pgdir, sz, ph.vaddr + ph.memsz)) == 0)</a:t>
            </a:r>
            <a:endParaRPr sz="3700"/>
          </a:p>
          <a:p>
            <a:pPr marL="0" lvl="0" indent="0" algn="l" rtl="0">
              <a:spcBef>
                <a:spcPts val="1200"/>
              </a:spcBef>
              <a:spcAft>
                <a:spcPts val="0"/>
              </a:spcAft>
              <a:buNone/>
            </a:pPr>
            <a:r>
              <a:rPr lang="en" sz="3700"/>
              <a:t>    goto bad;</a:t>
            </a:r>
            <a:endParaRPr sz="3700"/>
          </a:p>
          <a:p>
            <a:pPr marL="0" lvl="0" indent="0" algn="l" rtl="0">
              <a:spcBef>
                <a:spcPts val="1200"/>
              </a:spcBef>
              <a:spcAft>
                <a:spcPts val="1200"/>
              </a:spcAft>
              <a:buNone/>
            </a:pPr>
            <a:endParaRPr/>
          </a:p>
        </p:txBody>
      </p:sp>
      <p:sp>
        <p:nvSpPr>
          <p:cNvPr id="166" name="Google Shape;166;p25"/>
          <p:cNvSpPr txBox="1"/>
          <p:nvPr/>
        </p:nvSpPr>
        <p:spPr>
          <a:xfrm>
            <a:off x="5492350" y="1718475"/>
            <a:ext cx="36747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sz = PGROUNDUP(sz);</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uint soff = 2;</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If ASLR is enabled, change the stack offset</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if(aslr_enabled){</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soff += (random()/2) % 500 + 1;</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if((sz = allocuvm(pgdir, sz, sz + soff*PGSIZE)) == 0)</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goto bad;</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clearpteu(pgdir, (char*)(sz - 2*PGSIZE));</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sp = sz;</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sp>
        <p:nvSpPr>
          <p:cNvPr id="172" name="Google Shape;172;p26"/>
          <p:cNvSpPr txBox="1">
            <a:spLocks noGrp="1"/>
          </p:cNvSpPr>
          <p:nvPr>
            <p:ph type="body" idx="1"/>
          </p:nvPr>
        </p:nvSpPr>
        <p:spPr>
          <a:xfrm>
            <a:off x="727650" y="24158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0"/>
              <a:t>aa</a:t>
            </a:r>
            <a:endParaRPr sz="100"/>
          </a:p>
        </p:txBody>
      </p:sp>
      <p:pic>
        <p:nvPicPr>
          <p:cNvPr id="173" name="Google Shape;173;p26"/>
          <p:cNvPicPr preferRelativeResize="0"/>
          <p:nvPr/>
        </p:nvPicPr>
        <p:blipFill>
          <a:blip r:embed="rId3">
            <a:alphaModFix/>
          </a:blip>
          <a:stretch>
            <a:fillRect/>
          </a:stretch>
        </p:blipFill>
        <p:spPr>
          <a:xfrm>
            <a:off x="154200" y="2275175"/>
            <a:ext cx="8839200" cy="5931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Encountered and Their Solutions</a:t>
            </a:r>
            <a:endParaRPr/>
          </a:p>
        </p:txBody>
      </p:sp>
      <p:sp>
        <p:nvSpPr>
          <p:cNvPr id="179" name="Google Shape;179;p27"/>
          <p:cNvSpPr txBox="1">
            <a:spLocks noGrp="1"/>
          </p:cNvSpPr>
          <p:nvPr>
            <p:ph type="body" idx="1"/>
          </p:nvPr>
        </p:nvSpPr>
        <p:spPr>
          <a:xfrm>
            <a:off x="729450" y="2078875"/>
            <a:ext cx="7688700" cy="2652600"/>
          </a:xfrm>
          <a:prstGeom prst="rect">
            <a:avLst/>
          </a:prstGeom>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1225" b="1"/>
              <a:t>Page Alignment During UVM Loading: </a:t>
            </a:r>
            <a:r>
              <a:rPr lang="en" sz="1225"/>
              <a:t>Initially, we overlooked the importance of page alignment when applying random offsets during user virtual memory (UVM) loading. Without proper alignment, the ‘SECRET STRING‘ was occasionally printed due to misalignment in memory access. To solve this, we first applied ‘PAGEROUNDDOWN‘ to align the random offset, but this only worked when the offset was greater than or equal to the page size. When the random offset was lessthan a page, we used ‘PAGEROUNDUP‘ to ensure the offset was properly aligned.</a:t>
            </a:r>
            <a:br>
              <a:rPr lang="en" sz="1225"/>
            </a:br>
            <a:br>
              <a:rPr lang="en" sz="1225"/>
            </a:br>
            <a:r>
              <a:rPr lang="en" sz="1225" b="1"/>
              <a:t>Extending Virtual Address Space with Random Offset: </a:t>
            </a:r>
            <a:r>
              <a:rPr lang="en" sz="1225"/>
              <a:t>Initially, we tried shifting the entire virtual address space of the process by adding the random offset to the user’s virtual base address. However, this approach led to unallocated pages at the end of the address space, causing the program segment loader to encounter errors. To resolve this, we also incremented the program’s file size to match the extended address space, allowing the loader to correctly load the entire program segment.</a:t>
            </a:r>
            <a:endParaRPr sz="1225"/>
          </a:p>
          <a:p>
            <a:pPr marL="0" lvl="0" indent="0" algn="l" rtl="0">
              <a:lnSpc>
                <a:spcPct val="95000"/>
              </a:lnSpc>
              <a:spcBef>
                <a:spcPts val="1200"/>
              </a:spcBef>
              <a:spcAft>
                <a:spcPts val="1200"/>
              </a:spcAft>
              <a:buSzPts val="275"/>
              <a:buNone/>
            </a:pPr>
            <a:endParaRPr sz="112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5" name="Google Shape;18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4807"/>
              <a:t>1. Russ Cox, Frans Kaashoek, and Robert Morris. Xv6: a simple, Unix-like teaching operating system. Revision 11, 2018. Available at: https://pdos.csail.mit.edu/6.828/2018/xv6/book-rev11.pdf</a:t>
            </a:r>
            <a:endParaRPr sz="4807"/>
          </a:p>
          <a:p>
            <a:pPr marL="0" lvl="0" indent="0" algn="l" rtl="0">
              <a:spcBef>
                <a:spcPts val="1200"/>
              </a:spcBef>
              <a:spcAft>
                <a:spcPts val="0"/>
              </a:spcAft>
              <a:buNone/>
            </a:pPr>
            <a:r>
              <a:rPr lang="en" sz="4807"/>
              <a:t>2. MIT PDOS. XV6 Source Code Repository. Available at: https://github.com/mit-pdos/xv6-public</a:t>
            </a:r>
            <a:endParaRPr sz="4807"/>
          </a:p>
          <a:p>
            <a:pPr marL="0" lvl="0" indent="0" algn="l" rtl="0">
              <a:spcBef>
                <a:spcPts val="1200"/>
              </a:spcBef>
              <a:spcAft>
                <a:spcPts val="0"/>
              </a:spcAft>
              <a:buNone/>
            </a:pPr>
            <a:r>
              <a:rPr lang="en" sz="4807"/>
              <a:t>3. Wenliang Du. Computer Security: A Hands-on Approach - Buffer Overflow. SEED Labs, Syracuse University. Available at: https://web.ecs.syr.edu/~wedu/seed/Book/book_sample_buffer.pdf</a:t>
            </a:r>
            <a:endParaRPr sz="4807"/>
          </a:p>
          <a:p>
            <a:pPr marL="0" lvl="0" indent="0" algn="l" rtl="0">
              <a:spcBef>
                <a:spcPts val="1200"/>
              </a:spcBef>
              <a:spcAft>
                <a:spcPts val="120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History and implications</a:t>
            </a:r>
            <a:endParaRPr sz="2300"/>
          </a:p>
        </p:txBody>
      </p:sp>
      <p:sp>
        <p:nvSpPr>
          <p:cNvPr id="93" name="Google Shape;93;p14"/>
          <p:cNvSpPr txBox="1">
            <a:spLocks noGrp="1"/>
          </p:cNvSpPr>
          <p:nvPr>
            <p:ph type="subTitle" idx="1"/>
          </p:nvPr>
        </p:nvSpPr>
        <p:spPr>
          <a:xfrm>
            <a:off x="729627" y="2334700"/>
            <a:ext cx="7688100" cy="541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 sz="1135" b="1">
                <a:solidFill>
                  <a:srgbClr val="000000"/>
                </a:solidFill>
                <a:latin typeface="Arial"/>
                <a:ea typeface="Arial"/>
                <a:cs typeface="Arial"/>
                <a:sym typeface="Arial"/>
              </a:rPr>
              <a:t>2000s:</a:t>
            </a:r>
            <a:r>
              <a:rPr lang="en" sz="1135">
                <a:solidFill>
                  <a:srgbClr val="000000"/>
                </a:solidFill>
                <a:latin typeface="Arial"/>
                <a:ea typeface="Arial"/>
                <a:cs typeface="Arial"/>
                <a:sym typeface="Arial"/>
              </a:rPr>
              <a:t> As operating systems became more robust, hardware attacks began targeting memory and peripheral devices. </a:t>
            </a:r>
            <a:r>
              <a:rPr lang="en" sz="1135" i="1">
                <a:solidFill>
                  <a:srgbClr val="000000"/>
                </a:solidFill>
                <a:latin typeface="Arial"/>
                <a:ea typeface="Arial"/>
                <a:cs typeface="Arial"/>
                <a:sym typeface="Arial"/>
              </a:rPr>
              <a:t>Memory attacks</a:t>
            </a:r>
            <a:r>
              <a:rPr lang="en" sz="1135">
                <a:solidFill>
                  <a:srgbClr val="000000"/>
                </a:solidFill>
                <a:latin typeface="Arial"/>
                <a:ea typeface="Arial"/>
                <a:cs typeface="Arial"/>
                <a:sym typeface="Arial"/>
              </a:rPr>
              <a:t> like </a:t>
            </a:r>
            <a:r>
              <a:rPr lang="en" sz="1135" i="1">
                <a:solidFill>
                  <a:srgbClr val="000000"/>
                </a:solidFill>
                <a:latin typeface="Arial"/>
                <a:ea typeface="Arial"/>
                <a:cs typeface="Arial"/>
                <a:sym typeface="Arial"/>
              </a:rPr>
              <a:t>buffer overflow</a:t>
            </a:r>
            <a:r>
              <a:rPr lang="en" sz="1135">
                <a:solidFill>
                  <a:srgbClr val="000000"/>
                </a:solidFill>
                <a:latin typeface="Arial"/>
                <a:ea typeface="Arial"/>
                <a:cs typeface="Arial"/>
                <a:sym typeface="Arial"/>
              </a:rPr>
              <a:t> attacks gained popularity, exploiting flaws in the way the OS handles memory allocations. Hackers realized they could use these flaws to inject malicious code into the system's memory, thereby gaining control.</a:t>
            </a:r>
            <a:br>
              <a:rPr lang="en" sz="1135">
                <a:solidFill>
                  <a:srgbClr val="000000"/>
                </a:solidFill>
                <a:latin typeface="Arial"/>
                <a:ea typeface="Arial"/>
                <a:cs typeface="Arial"/>
                <a:sym typeface="Arial"/>
              </a:rPr>
            </a:br>
            <a:br>
              <a:rPr lang="en" sz="1135">
                <a:solidFill>
                  <a:srgbClr val="000000"/>
                </a:solidFill>
                <a:latin typeface="Arial"/>
                <a:ea typeface="Arial"/>
                <a:cs typeface="Arial"/>
                <a:sym typeface="Arial"/>
              </a:rPr>
            </a:br>
            <a:r>
              <a:rPr lang="en" sz="1100" b="1">
                <a:solidFill>
                  <a:srgbClr val="000000"/>
                </a:solidFill>
                <a:latin typeface="Arial"/>
                <a:ea typeface="Arial"/>
                <a:cs typeface="Arial"/>
                <a:sym typeface="Arial"/>
              </a:rPr>
              <a:t>2020s:</a:t>
            </a:r>
            <a:r>
              <a:rPr lang="en" sz="1100">
                <a:solidFill>
                  <a:srgbClr val="000000"/>
                </a:solidFill>
                <a:latin typeface="Arial"/>
                <a:ea typeface="Arial"/>
                <a:cs typeface="Arial"/>
                <a:sym typeface="Arial"/>
              </a:rPr>
              <a:t> More recently, attacks have involved exploiting </a:t>
            </a:r>
            <a:r>
              <a:rPr lang="en" sz="1100" i="1">
                <a:solidFill>
                  <a:srgbClr val="000000"/>
                </a:solidFill>
                <a:latin typeface="Arial"/>
                <a:ea typeface="Arial"/>
                <a:cs typeface="Arial"/>
                <a:sym typeface="Arial"/>
              </a:rPr>
              <a:t>direct memory access (DMA)</a:t>
            </a:r>
            <a:r>
              <a:rPr lang="en" sz="1100">
                <a:solidFill>
                  <a:srgbClr val="000000"/>
                </a:solidFill>
                <a:latin typeface="Arial"/>
                <a:ea typeface="Arial"/>
                <a:cs typeface="Arial"/>
                <a:sym typeface="Arial"/>
              </a:rPr>
              <a:t>, </a:t>
            </a:r>
            <a:r>
              <a:rPr lang="en" sz="1100" i="1">
                <a:solidFill>
                  <a:srgbClr val="000000"/>
                </a:solidFill>
                <a:latin typeface="Arial"/>
                <a:ea typeface="Arial"/>
                <a:cs typeface="Arial"/>
                <a:sym typeface="Arial"/>
              </a:rPr>
              <a:t>USB-based attacks</a:t>
            </a:r>
            <a:r>
              <a:rPr lang="en" sz="1100">
                <a:solidFill>
                  <a:srgbClr val="000000"/>
                </a:solidFill>
                <a:latin typeface="Arial"/>
                <a:ea typeface="Arial"/>
                <a:cs typeface="Arial"/>
                <a:sym typeface="Arial"/>
              </a:rPr>
              <a:t>, and </a:t>
            </a:r>
            <a:r>
              <a:rPr lang="en" sz="1100" i="1">
                <a:solidFill>
                  <a:srgbClr val="000000"/>
                </a:solidFill>
                <a:latin typeface="Arial"/>
                <a:ea typeface="Arial"/>
                <a:cs typeface="Arial"/>
                <a:sym typeface="Arial"/>
              </a:rPr>
              <a:t>hardware implants</a:t>
            </a:r>
            <a:r>
              <a:rPr lang="en" sz="1100">
                <a:solidFill>
                  <a:srgbClr val="000000"/>
                </a:solidFill>
                <a:latin typeface="Arial"/>
                <a:ea typeface="Arial"/>
                <a:cs typeface="Arial"/>
                <a:sym typeface="Arial"/>
              </a:rPr>
              <a:t>. Attacks like </a:t>
            </a:r>
            <a:r>
              <a:rPr lang="en" sz="1100" i="1">
                <a:solidFill>
                  <a:srgbClr val="000000"/>
                </a:solidFill>
                <a:latin typeface="Arial"/>
                <a:ea typeface="Arial"/>
                <a:cs typeface="Arial"/>
                <a:sym typeface="Arial"/>
              </a:rPr>
              <a:t>Rowhammer</a:t>
            </a:r>
            <a:r>
              <a:rPr lang="en" sz="1100">
                <a:solidFill>
                  <a:srgbClr val="000000"/>
                </a:solidFill>
                <a:latin typeface="Arial"/>
                <a:ea typeface="Arial"/>
                <a:cs typeface="Arial"/>
                <a:sym typeface="Arial"/>
              </a:rPr>
              <a:t>, which exploits vulnerabilities in memory chips, and the use of </a:t>
            </a:r>
            <a:r>
              <a:rPr lang="en" sz="1100" i="1">
                <a:solidFill>
                  <a:srgbClr val="000000"/>
                </a:solidFill>
                <a:latin typeface="Arial"/>
                <a:ea typeface="Arial"/>
                <a:cs typeface="Arial"/>
                <a:sym typeface="Arial"/>
              </a:rPr>
              <a:t>malicious firmware</a:t>
            </a:r>
            <a:r>
              <a:rPr lang="en" sz="1100">
                <a:solidFill>
                  <a:srgbClr val="000000"/>
                </a:solidFill>
                <a:latin typeface="Arial"/>
                <a:ea typeface="Arial"/>
                <a:cs typeface="Arial"/>
                <a:sym typeface="Arial"/>
              </a:rPr>
              <a:t> have become common. Additionally, USB-based attacks, where malicious devices are connected to ports to exploit vulnerabilities in the OS or hardware, have increased in prominence.</a:t>
            </a:r>
            <a:endParaRPr sz="1135">
              <a:solidFill>
                <a:srgbClr val="000000"/>
              </a:solidFill>
              <a:latin typeface="Arial"/>
              <a:ea typeface="Arial"/>
              <a:cs typeface="Arial"/>
              <a:sym typeface="Arial"/>
            </a:endParaRPr>
          </a:p>
          <a:p>
            <a:pPr marL="0" lvl="0" indent="0" algn="l" rtl="0">
              <a:lnSpc>
                <a:spcPct val="80000"/>
              </a:lnSpc>
              <a:spcBef>
                <a:spcPts val="0"/>
              </a:spcBef>
              <a:spcAft>
                <a:spcPts val="0"/>
              </a:spcAft>
              <a:buSzPts val="935"/>
              <a:buNone/>
            </a:pPr>
            <a:endParaRPr sz="1135">
              <a:solidFill>
                <a:srgbClr val="000000"/>
              </a:solidFill>
              <a:latin typeface="Arial"/>
              <a:ea typeface="Arial"/>
              <a:cs typeface="Arial"/>
              <a:sym typeface="Arial"/>
            </a:endParaRPr>
          </a:p>
          <a:p>
            <a:pPr marL="0" lvl="0" indent="0" algn="l" rtl="0">
              <a:lnSpc>
                <a:spcPct val="80000"/>
              </a:lnSpc>
              <a:spcBef>
                <a:spcPts val="0"/>
              </a:spcBef>
              <a:spcAft>
                <a:spcPts val="0"/>
              </a:spcAft>
              <a:buSzPts val="935"/>
              <a:buNone/>
            </a:pPr>
            <a:endParaRPr sz="113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Possible Attack:</a:t>
            </a:r>
            <a:endParaRPr/>
          </a:p>
        </p:txBody>
      </p:sp>
      <p:sp>
        <p:nvSpPr>
          <p:cNvPr id="99" name="Google Shape;99;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38461"/>
              <a:buNone/>
            </a:pPr>
            <a:endParaRPr/>
          </a:p>
          <a:p>
            <a:pPr marL="0" lvl="0" indent="0" algn="l" rtl="0">
              <a:lnSpc>
                <a:spcPct val="115000"/>
              </a:lnSpc>
              <a:spcBef>
                <a:spcPts val="1200"/>
              </a:spcBef>
              <a:spcAft>
                <a:spcPts val="0"/>
              </a:spcAft>
              <a:buSzPct val="138461"/>
              <a:buNone/>
            </a:pPr>
            <a:r>
              <a:rPr lang="en" b="1"/>
              <a:t>OS -</a:t>
            </a:r>
            <a:r>
              <a:rPr lang="en"/>
              <a:t> xv6</a:t>
            </a:r>
            <a:endParaRPr/>
          </a:p>
          <a:p>
            <a:pPr marL="0" lvl="0" indent="0" algn="l" rtl="0">
              <a:lnSpc>
                <a:spcPct val="115000"/>
              </a:lnSpc>
              <a:spcBef>
                <a:spcPts val="1200"/>
              </a:spcBef>
              <a:spcAft>
                <a:spcPts val="0"/>
              </a:spcAft>
              <a:buSzPct val="138461"/>
              <a:buNone/>
            </a:pPr>
            <a:r>
              <a:rPr lang="en" b="1"/>
              <a:t>Attack -</a:t>
            </a:r>
            <a:r>
              <a:rPr lang="en"/>
              <a:t> Buffer Overflow</a:t>
            </a:r>
            <a:endParaRPr/>
          </a:p>
          <a:p>
            <a:pPr marL="0" lvl="0" indent="0" algn="l" rtl="0">
              <a:lnSpc>
                <a:spcPct val="115000"/>
              </a:lnSpc>
              <a:spcBef>
                <a:spcPts val="1200"/>
              </a:spcBef>
              <a:spcAft>
                <a:spcPts val="0"/>
              </a:spcAft>
              <a:buSzPct val="138461"/>
              <a:buNone/>
            </a:pPr>
            <a:r>
              <a:rPr lang="en" b="1"/>
              <a:t>Description -</a:t>
            </a:r>
            <a:r>
              <a:rPr lang="en"/>
              <a:t> This attack happens when we try to feed more data than a designated memory buffer causing data to "overflow" into adjacent memory locations. This overflow can corrupt or overwrite critical parts of the program's memory, leading to unpredictable behavior, program crashes, or even allowing the attacker to execute malicious code.</a:t>
            </a:r>
            <a:endParaRPr/>
          </a:p>
          <a:p>
            <a:pPr marL="0" lvl="0" indent="0" algn="l" rtl="0">
              <a:lnSpc>
                <a:spcPct val="115000"/>
              </a:lnSpc>
              <a:spcBef>
                <a:spcPts val="1200"/>
              </a:spcBef>
              <a:spcAft>
                <a:spcPts val="1200"/>
              </a:spcAft>
              <a:buSzPct val="138461"/>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11700" y="1160500"/>
            <a:ext cx="6061500" cy="3416400"/>
          </a:xfrm>
          <a:prstGeom prst="rect">
            <a:avLst/>
          </a:prstGeom>
          <a:noFill/>
          <a:ln>
            <a:noFill/>
          </a:ln>
        </p:spPr>
        <p:txBody>
          <a:bodyPr spcFirstLastPara="1" wrap="square" lIns="91425" tIns="91425" rIns="91425" bIns="91425" anchor="t" anchorCtr="0">
            <a:normAutofit fontScale="40000"/>
          </a:bodyPr>
          <a:lstStyle/>
          <a:p>
            <a:pPr marL="0" lvl="0" indent="0" algn="l" rtl="0">
              <a:lnSpc>
                <a:spcPct val="115000"/>
              </a:lnSpc>
              <a:spcBef>
                <a:spcPts val="0"/>
              </a:spcBef>
              <a:spcAft>
                <a:spcPts val="0"/>
              </a:spcAft>
              <a:buSzPct val="157894"/>
              <a:buNone/>
            </a:pPr>
            <a:r>
              <a:rPr lang="en" sz="2850"/>
              <a:t>A buffer overflow attack occurs when we write data outside of the allocated region. This is common in functions like strcpy which, rather than checking for number of bytes allotted, checks for \0 null character for ending the string, hence if we write a longer string than that is allocated, it will overwrite into neighbouring regions in the stack.</a:t>
            </a:r>
            <a:endParaRPr sz="2850"/>
          </a:p>
          <a:p>
            <a:pPr marL="0" lvl="0" indent="0" algn="l" rtl="0">
              <a:lnSpc>
                <a:spcPct val="115000"/>
              </a:lnSpc>
              <a:spcBef>
                <a:spcPts val="1200"/>
              </a:spcBef>
              <a:spcAft>
                <a:spcPts val="0"/>
              </a:spcAft>
              <a:buClr>
                <a:schemeClr val="dk1"/>
              </a:buClr>
              <a:buSzPct val="38596"/>
              <a:buFont typeface="Arial"/>
              <a:buNone/>
            </a:pPr>
            <a:endParaRPr sz="2850"/>
          </a:p>
          <a:p>
            <a:pPr marL="0" lvl="0" indent="0" algn="l" rtl="0">
              <a:lnSpc>
                <a:spcPct val="115000"/>
              </a:lnSpc>
              <a:spcBef>
                <a:spcPts val="1200"/>
              </a:spcBef>
              <a:spcAft>
                <a:spcPts val="0"/>
              </a:spcAft>
              <a:buClr>
                <a:schemeClr val="dk1"/>
              </a:buClr>
              <a:buSzPct val="38596"/>
              <a:buFont typeface="Arial"/>
              <a:buNone/>
            </a:pPr>
            <a:r>
              <a:rPr lang="en" sz="2850"/>
              <a:t>If the address space layout is not randomized, it is possible to know with certainty which neighbouring regions will store what data, and overwrite it accordingly.</a:t>
            </a:r>
            <a:endParaRPr sz="2850"/>
          </a:p>
          <a:p>
            <a:pPr marL="0" lvl="0" indent="0" algn="l" rtl="0">
              <a:lnSpc>
                <a:spcPct val="115000"/>
              </a:lnSpc>
              <a:spcBef>
                <a:spcPts val="1200"/>
              </a:spcBef>
              <a:spcAft>
                <a:spcPts val="0"/>
              </a:spcAft>
              <a:buClr>
                <a:schemeClr val="dk1"/>
              </a:buClr>
              <a:buSzPct val="38596"/>
              <a:buFont typeface="Arial"/>
              <a:buNone/>
            </a:pPr>
            <a:endParaRPr sz="2850"/>
          </a:p>
          <a:p>
            <a:pPr marL="0" lvl="0" indent="0" algn="l" rtl="0">
              <a:lnSpc>
                <a:spcPct val="115000"/>
              </a:lnSpc>
              <a:spcBef>
                <a:spcPts val="1200"/>
              </a:spcBef>
              <a:spcAft>
                <a:spcPts val="0"/>
              </a:spcAft>
              <a:buClr>
                <a:schemeClr val="dk1"/>
              </a:buClr>
              <a:buSzPct val="38596"/>
              <a:buFont typeface="Arial"/>
              <a:buNone/>
            </a:pPr>
            <a:endParaRPr sz="2850"/>
          </a:p>
          <a:p>
            <a:pPr marL="0" lvl="0" indent="0" algn="l" rtl="0">
              <a:lnSpc>
                <a:spcPct val="115000"/>
              </a:lnSpc>
              <a:spcBef>
                <a:spcPts val="1200"/>
              </a:spcBef>
              <a:spcAft>
                <a:spcPts val="0"/>
              </a:spcAft>
              <a:buClr>
                <a:schemeClr val="dk1"/>
              </a:buClr>
              <a:buSzPct val="38596"/>
              <a:buFont typeface="Arial"/>
              <a:buNone/>
            </a:pPr>
            <a:r>
              <a:rPr lang="en" sz="2850"/>
              <a:t>Our attack works by overwriting the value of the return address - which stores where the function has to return after the call.</a:t>
            </a:r>
            <a:endParaRPr sz="2850"/>
          </a:p>
          <a:p>
            <a:pPr marL="0" lvl="0" indent="0" algn="l" rtl="0">
              <a:lnSpc>
                <a:spcPct val="115000"/>
              </a:lnSpc>
              <a:spcBef>
                <a:spcPts val="1200"/>
              </a:spcBef>
              <a:spcAft>
                <a:spcPts val="1200"/>
              </a:spcAft>
              <a:buSzPct val="346153"/>
              <a:buNone/>
            </a:pPr>
            <a:endParaRPr/>
          </a:p>
        </p:txBody>
      </p:sp>
      <p:sp>
        <p:nvSpPr>
          <p:cNvPr id="105" name="Google Shape;105;p16"/>
          <p:cNvSpPr txBox="1">
            <a:spLocks noGrp="1"/>
          </p:cNvSpPr>
          <p:nvPr>
            <p:ph type="title"/>
          </p:nvPr>
        </p:nvSpPr>
        <p:spPr>
          <a:xfrm>
            <a:off x="422225" y="5555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sz="2244" b="1">
                <a:solidFill>
                  <a:schemeClr val="dk2"/>
                </a:solidFill>
              </a:rPr>
              <a:t>Buffer Overflow Attack:</a:t>
            </a:r>
            <a:endParaRPr sz="3243" b="1"/>
          </a:p>
        </p:txBody>
      </p:sp>
      <p:pic>
        <p:nvPicPr>
          <p:cNvPr id="106" name="Google Shape;106;p16"/>
          <p:cNvPicPr preferRelativeResize="0"/>
          <p:nvPr/>
        </p:nvPicPr>
        <p:blipFill rotWithShape="1">
          <a:blip r:embed="rId3">
            <a:alphaModFix/>
          </a:blip>
          <a:srcRect/>
          <a:stretch/>
        </p:blipFill>
        <p:spPr>
          <a:xfrm>
            <a:off x="6257650" y="1305450"/>
            <a:ext cx="2574650" cy="183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Implementation: </a:t>
            </a:r>
            <a:endParaRPr/>
          </a:p>
        </p:txBody>
      </p:sp>
      <p:sp>
        <p:nvSpPr>
          <p:cNvPr id="112" name="Google Shape;112;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4" algn="l" rtl="0">
              <a:lnSpc>
                <a:spcPct val="115000"/>
              </a:lnSpc>
              <a:spcBef>
                <a:spcPts val="0"/>
              </a:spcBef>
              <a:spcAft>
                <a:spcPts val="0"/>
              </a:spcAft>
              <a:buSzPct val="138461"/>
              <a:buChar char="-"/>
            </a:pPr>
            <a:r>
              <a:rPr lang="en"/>
              <a:t>Figuring out how to overflow the buffer: We see that the payload is being read till 100 bytes while the buffer in vulnerable_function is smaller (4 size in the example), hence we can overflow it by passing a large payload.</a:t>
            </a:r>
            <a:endParaRPr/>
          </a:p>
          <a:p>
            <a:pPr marL="457200" lvl="0" indent="0" algn="l" rtl="0">
              <a:lnSpc>
                <a:spcPct val="115000"/>
              </a:lnSpc>
              <a:spcBef>
                <a:spcPts val="1200"/>
              </a:spcBef>
              <a:spcAft>
                <a:spcPts val="0"/>
              </a:spcAft>
              <a:buSzPct val="149688"/>
              <a:buNone/>
            </a:pPr>
            <a:endParaRPr/>
          </a:p>
          <a:p>
            <a:pPr marL="457200" lvl="0" indent="-325754" algn="l" rtl="0">
              <a:lnSpc>
                <a:spcPct val="115000"/>
              </a:lnSpc>
              <a:spcBef>
                <a:spcPts val="1200"/>
              </a:spcBef>
              <a:spcAft>
                <a:spcPts val="0"/>
              </a:spcAft>
              <a:buSzPct val="138461"/>
              <a:buChar char="-"/>
            </a:pPr>
            <a:r>
              <a:rPr lang="en"/>
              <a:t>Identifying the calling address of the target function foo: First of all we disabled optimizations by putting CFLAG -O0 instead of -O2 in the make file, CFLAG ensures compiler optimizations during compilation, this may interfere with the structure of the code. Then, we did “ </a:t>
            </a:r>
            <a:r>
              <a:rPr lang="en" b="1"/>
              <a:t>printf(1, "%x", foo);</a:t>
            </a:r>
            <a:r>
              <a:rPr lang="en"/>
              <a:t> ” to know the address of the foo function. This came out to be 0, as foo is the starting of the user program it would be stored at the starting of the page table of the program.</a:t>
            </a:r>
            <a:endParaRPr/>
          </a:p>
          <a:p>
            <a:pPr marL="0" lvl="0" indent="0" algn="l" rtl="0">
              <a:lnSpc>
                <a:spcPct val="115000"/>
              </a:lnSpc>
              <a:spcBef>
                <a:spcPts val="1200"/>
              </a:spcBef>
              <a:spcAft>
                <a:spcPts val="1200"/>
              </a:spcAft>
              <a:buSzPct val="149688"/>
              <a:buNone/>
            </a:pPr>
            <a:endParaRPr/>
          </a:p>
        </p:txBody>
      </p:sp>
      <p:pic>
        <p:nvPicPr>
          <p:cNvPr id="113" name="Google Shape;113;p17"/>
          <p:cNvPicPr preferRelativeResize="0"/>
          <p:nvPr/>
        </p:nvPicPr>
        <p:blipFill rotWithShape="1">
          <a:blip r:embed="rId3">
            <a:alphaModFix/>
          </a:blip>
          <a:srcRect/>
          <a:stretch/>
        </p:blipFill>
        <p:spPr>
          <a:xfrm>
            <a:off x="836050" y="4029700"/>
            <a:ext cx="7913151" cy="66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143225" y="1165150"/>
            <a:ext cx="8520600" cy="4166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Bluntly overflow bytes by filling the payload from 1 to 100. Then analyze eip to get the byte of interest</a:t>
            </a:r>
            <a:endParaRPr/>
          </a:p>
          <a:p>
            <a:pPr marL="457200" lvl="0" indent="0" algn="l" rtl="0">
              <a:lnSpc>
                <a:spcPct val="115000"/>
              </a:lnSpc>
              <a:spcBef>
                <a:spcPts val="1200"/>
              </a:spcBef>
              <a:spcAft>
                <a:spcPts val="0"/>
              </a:spcAft>
              <a:buSzPts val="2571"/>
              <a:buNone/>
            </a:pPr>
            <a:endParaRPr/>
          </a:p>
          <a:p>
            <a:pPr marL="457200" lvl="0" indent="-342900" algn="l" rtl="0">
              <a:lnSpc>
                <a:spcPct val="115000"/>
              </a:lnSpc>
              <a:spcBef>
                <a:spcPts val="1200"/>
              </a:spcBef>
              <a:spcAft>
                <a:spcPts val="0"/>
              </a:spcAft>
              <a:buSzPts val="1800"/>
              <a:buChar char="-"/>
            </a:pPr>
            <a:r>
              <a:rPr lang="en"/>
              <a:t>Attacking the target: We got error as “ </a:t>
            </a:r>
            <a:r>
              <a:rPr lang="en" b="1"/>
              <a:t>pid 3 buffer_overflow: trap 14 err 4 on cpu 0 eip 0x1c1b1a19 addr 0x1c1b1a19--kill proc </a:t>
            </a:r>
            <a:r>
              <a:rPr lang="en"/>
              <a:t>”This meant that the 0x19 byte is of interest to us, which is the 24th byte. Now to generalise, we know we kept 12 byte buffer, hence the offset should be 12+buffer_size.</a:t>
            </a:r>
            <a:endParaRPr/>
          </a:p>
          <a:p>
            <a:pPr marL="457200" lvl="0" indent="0" algn="l" rtl="0">
              <a:lnSpc>
                <a:spcPct val="115000"/>
              </a:lnSpc>
              <a:spcBef>
                <a:spcPts val="1200"/>
              </a:spcBef>
              <a:spcAft>
                <a:spcPts val="0"/>
              </a:spcAft>
              <a:buSzPts val="2571"/>
              <a:buNone/>
            </a:pPr>
            <a:endParaRPr/>
          </a:p>
          <a:p>
            <a:pPr marL="457200" lvl="0" indent="0" algn="l" rtl="0">
              <a:lnSpc>
                <a:spcPct val="115000"/>
              </a:lnSpc>
              <a:spcBef>
                <a:spcPts val="1200"/>
              </a:spcBef>
              <a:spcAft>
                <a:spcPts val="0"/>
              </a:spcAft>
              <a:buSzPts val="2571"/>
              <a:buNone/>
            </a:pPr>
            <a:endParaRPr/>
          </a:p>
          <a:p>
            <a:pPr marL="457200" lvl="0" indent="-342900" algn="l" rtl="0">
              <a:lnSpc>
                <a:spcPct val="115000"/>
              </a:lnSpc>
              <a:spcBef>
                <a:spcPts val="1200"/>
              </a:spcBef>
              <a:spcAft>
                <a:spcPts val="0"/>
              </a:spcAft>
              <a:buSzPts val="1800"/>
              <a:buChar char="-"/>
            </a:pPr>
            <a:r>
              <a:rPr lang="en"/>
              <a:t>We have to put a 0x00(null byte) value there (address of foo), and this will also be the last bit that will be copied over as strcpy will stop copying as soon as it hits the null byte. Technically any string would work of length 12+buffer_size but we’ve used the previous sequence for better analysis.</a:t>
            </a:r>
            <a:endParaRPr/>
          </a:p>
          <a:p>
            <a:pPr marL="0" lvl="0" indent="0" algn="l" rtl="0">
              <a:lnSpc>
                <a:spcPct val="115000"/>
              </a:lnSpc>
              <a:spcBef>
                <a:spcPts val="1200"/>
              </a:spcBef>
              <a:spcAft>
                <a:spcPts val="1200"/>
              </a:spcAft>
              <a:buSzPts val="2571"/>
              <a:buNone/>
            </a:pPr>
            <a:endParaRPr/>
          </a:p>
        </p:txBody>
      </p:sp>
      <p:pic>
        <p:nvPicPr>
          <p:cNvPr id="119" name="Google Shape;119;p18"/>
          <p:cNvPicPr preferRelativeResize="0"/>
          <p:nvPr/>
        </p:nvPicPr>
        <p:blipFill rotWithShape="1">
          <a:blip r:embed="rId3">
            <a:alphaModFix/>
          </a:blip>
          <a:srcRect/>
          <a:stretch/>
        </p:blipFill>
        <p:spPr>
          <a:xfrm>
            <a:off x="827525" y="2830950"/>
            <a:ext cx="7063000" cy="51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590700" y="6172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Generation of Payload</a:t>
            </a:r>
            <a:endParaRPr/>
          </a:p>
        </p:txBody>
      </p:sp>
      <p:sp>
        <p:nvSpPr>
          <p:cNvPr id="125" name="Google Shape;125;p19"/>
          <p:cNvSpPr txBox="1">
            <a:spLocks noGrp="1"/>
          </p:cNvSpPr>
          <p:nvPr>
            <p:ph type="body" idx="1"/>
          </p:nvPr>
        </p:nvSpPr>
        <p:spPr>
          <a:xfrm>
            <a:off x="321625" y="1420075"/>
            <a:ext cx="3838200" cy="3416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850"/>
              <a:t>import sys</a:t>
            </a:r>
            <a:endParaRPr sz="850"/>
          </a:p>
          <a:p>
            <a:pPr marL="0" lvl="0" indent="0" algn="l" rtl="0">
              <a:lnSpc>
                <a:spcPct val="95000"/>
              </a:lnSpc>
              <a:spcBef>
                <a:spcPts val="1200"/>
              </a:spcBef>
              <a:spcAft>
                <a:spcPts val="0"/>
              </a:spcAft>
              <a:buSzPts val="275"/>
              <a:buNone/>
            </a:pPr>
            <a:endParaRPr sz="850"/>
          </a:p>
          <a:p>
            <a:pPr marL="0" lvl="0" indent="0" algn="l" rtl="0">
              <a:lnSpc>
                <a:spcPct val="95000"/>
              </a:lnSpc>
              <a:spcBef>
                <a:spcPts val="1200"/>
              </a:spcBef>
              <a:spcAft>
                <a:spcPts val="0"/>
              </a:spcAft>
              <a:buSzPts val="275"/>
              <a:buNone/>
            </a:pPr>
            <a:r>
              <a:rPr lang="en" sz="850"/>
              <a:t># buffer_size as set in the C program is given as input in specification</a:t>
            </a:r>
            <a:endParaRPr sz="850"/>
          </a:p>
          <a:p>
            <a:pPr marL="0" lvl="0" indent="0" algn="l" rtl="0">
              <a:lnSpc>
                <a:spcPct val="95000"/>
              </a:lnSpc>
              <a:spcBef>
                <a:spcPts val="1200"/>
              </a:spcBef>
              <a:spcAft>
                <a:spcPts val="0"/>
              </a:spcAft>
              <a:buSzPts val="275"/>
              <a:buNone/>
            </a:pPr>
            <a:r>
              <a:rPr lang="en" sz="850"/>
              <a:t>buffer_size = int(sys.argv[1])</a:t>
            </a:r>
            <a:endParaRPr sz="850"/>
          </a:p>
          <a:p>
            <a:pPr marL="0" lvl="0" indent="0" algn="l" rtl="0">
              <a:lnSpc>
                <a:spcPct val="95000"/>
              </a:lnSpc>
              <a:spcBef>
                <a:spcPts val="1200"/>
              </a:spcBef>
              <a:spcAft>
                <a:spcPts val="0"/>
              </a:spcAft>
              <a:buSzPts val="275"/>
              <a:buNone/>
            </a:pPr>
            <a:endParaRPr sz="850"/>
          </a:p>
          <a:p>
            <a:pPr marL="0" lvl="0" indent="0" algn="l" rtl="0">
              <a:lnSpc>
                <a:spcPct val="95000"/>
              </a:lnSpc>
              <a:spcBef>
                <a:spcPts val="1200"/>
              </a:spcBef>
              <a:spcAft>
                <a:spcPts val="0"/>
              </a:spcAft>
              <a:buSzPts val="275"/>
              <a:buNone/>
            </a:pPr>
            <a:r>
              <a:rPr lang="en" sz="850"/>
              <a:t># we get the foo_address by printf(1, "%x", &amp;foo);</a:t>
            </a:r>
            <a:endParaRPr sz="850"/>
          </a:p>
          <a:p>
            <a:pPr marL="0" lvl="0" indent="0" algn="l" rtl="0">
              <a:lnSpc>
                <a:spcPct val="95000"/>
              </a:lnSpc>
              <a:spcBef>
                <a:spcPts val="1200"/>
              </a:spcBef>
              <a:spcAft>
                <a:spcPts val="0"/>
              </a:spcAft>
              <a:buSzPts val="275"/>
              <a:buNone/>
            </a:pPr>
            <a:r>
              <a:rPr lang="en" sz="850"/>
              <a:t>foo_address = "\x00"</a:t>
            </a:r>
            <a:endParaRPr sz="850"/>
          </a:p>
          <a:p>
            <a:pPr marL="0" lvl="0" indent="0" algn="l" rtl="0">
              <a:lnSpc>
                <a:spcPct val="95000"/>
              </a:lnSpc>
              <a:spcBef>
                <a:spcPts val="1200"/>
              </a:spcBef>
              <a:spcAft>
                <a:spcPts val="0"/>
              </a:spcAft>
              <a:buSzPts val="275"/>
              <a:buNone/>
            </a:pPr>
            <a:endParaRPr sz="850"/>
          </a:p>
          <a:p>
            <a:pPr marL="0" lvl="0" indent="0" algn="l" rtl="0">
              <a:lnSpc>
                <a:spcPct val="95000"/>
              </a:lnSpc>
              <a:spcBef>
                <a:spcPts val="1200"/>
              </a:spcBef>
              <a:spcAft>
                <a:spcPts val="0"/>
              </a:spcAft>
              <a:buSzPts val="275"/>
              <a:buNone/>
            </a:pPr>
            <a:r>
              <a:rPr lang="en" sz="850"/>
              <a:t># pid 3 buffer_overflow: trap 14 err 4 on cpu 0 eip 0x1c1b1a19 addr 0x1c1b1a19--kill proc</a:t>
            </a:r>
            <a:endParaRPr sz="850"/>
          </a:p>
          <a:p>
            <a:pPr marL="0" lvl="0" indent="0" algn="l" rtl="0">
              <a:lnSpc>
                <a:spcPct val="95000"/>
              </a:lnSpc>
              <a:spcBef>
                <a:spcPts val="1200"/>
              </a:spcBef>
              <a:spcAft>
                <a:spcPts val="0"/>
              </a:spcAft>
              <a:buSzPts val="275"/>
              <a:buNone/>
            </a:pPr>
            <a:r>
              <a:rPr lang="en" sz="850"/>
              <a:t># trap %eip = 0x14131211 this means 0x11 is fed to the last byte</a:t>
            </a:r>
            <a:endParaRPr sz="850"/>
          </a:p>
          <a:p>
            <a:pPr marL="0" lvl="0" indent="0" algn="l" rtl="0">
              <a:lnSpc>
                <a:spcPct val="95000"/>
              </a:lnSpc>
              <a:spcBef>
                <a:spcPts val="1200"/>
              </a:spcBef>
              <a:spcAft>
                <a:spcPts val="0"/>
              </a:spcAft>
              <a:buSzPts val="275"/>
              <a:buNone/>
            </a:pPr>
            <a:r>
              <a:rPr lang="en" sz="850"/>
              <a:t># which was out[0x11] or out[16] when buffer was 4 byte, this means </a:t>
            </a:r>
            <a:endParaRPr sz="850"/>
          </a:p>
          <a:p>
            <a:pPr marL="0" lvl="0" indent="0" algn="l" rtl="0">
              <a:lnSpc>
                <a:spcPct val="95000"/>
              </a:lnSpc>
              <a:spcBef>
                <a:spcPts val="1200"/>
              </a:spcBef>
              <a:spcAft>
                <a:spcPts val="0"/>
              </a:spcAft>
              <a:buSzPts val="275"/>
              <a:buNone/>
            </a:pPr>
            <a:r>
              <a:rPr lang="en" sz="850"/>
              <a:t># now we put the foo_address in out[12+buffer_size]</a:t>
            </a:r>
            <a:endParaRPr sz="850"/>
          </a:p>
          <a:p>
            <a:pPr marL="0" lvl="0" indent="0" algn="l" rtl="0">
              <a:lnSpc>
                <a:spcPct val="95000"/>
              </a:lnSpc>
              <a:spcBef>
                <a:spcPts val="1200"/>
              </a:spcBef>
              <a:spcAft>
                <a:spcPts val="0"/>
              </a:spcAft>
              <a:buClr>
                <a:schemeClr val="dk1"/>
              </a:buClr>
              <a:buSzPts val="275"/>
              <a:buFont typeface="Arial"/>
              <a:buNone/>
            </a:pPr>
            <a:endParaRPr sz="850"/>
          </a:p>
          <a:p>
            <a:pPr marL="0" lvl="0" indent="0" algn="l" rtl="0">
              <a:lnSpc>
                <a:spcPct val="95000"/>
              </a:lnSpc>
              <a:spcBef>
                <a:spcPts val="1200"/>
              </a:spcBef>
              <a:spcAft>
                <a:spcPts val="1200"/>
              </a:spcAft>
              <a:buSzPts val="275"/>
              <a:buNone/>
            </a:pPr>
            <a:endParaRPr sz="850"/>
          </a:p>
        </p:txBody>
      </p:sp>
      <p:sp>
        <p:nvSpPr>
          <p:cNvPr id="126" name="Google Shape;126;p19"/>
          <p:cNvSpPr txBox="1"/>
          <p:nvPr/>
        </p:nvSpPr>
        <p:spPr>
          <a:xfrm>
            <a:off x="4370700" y="1152475"/>
            <a:ext cx="4461600" cy="3346800"/>
          </a:xfrm>
          <a:prstGeom prst="rect">
            <a:avLst/>
          </a:prstGeom>
          <a:noFill/>
          <a:ln>
            <a:noFill/>
          </a:ln>
        </p:spPr>
        <p:txBody>
          <a:bodyPr spcFirstLastPara="1" wrap="square" lIns="91425" tIns="91425" rIns="91425" bIns="91425" anchor="t" anchorCtr="0">
            <a:noAutofit/>
          </a:bodyPr>
          <a:lstStyle/>
          <a:p>
            <a:pPr marL="0" marR="0" lvl="0" indent="0" algn="l" rtl="0">
              <a:lnSpc>
                <a:spcPct val="95000"/>
              </a:lnSpc>
              <a:spcBef>
                <a:spcPts val="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return_byte = 12+buffer_size</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out = "" </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for i in range(100):</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	if i == return_byte: </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		out += foo_address</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	else:</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		out += chr(i+1)</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f = open("payload", "w")</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0"/>
              </a:spcAft>
              <a:buClr>
                <a:schemeClr val="dk1"/>
              </a:buClr>
              <a:buSzPts val="275"/>
              <a:buFont typeface="Arial"/>
              <a:buNone/>
            </a:pPr>
            <a:r>
              <a:rPr lang="en" sz="850" b="0" i="0" u="none" strike="noStrike" cap="none">
                <a:solidFill>
                  <a:schemeClr val="dk2"/>
                </a:solidFill>
                <a:latin typeface="Arial"/>
                <a:ea typeface="Arial"/>
                <a:cs typeface="Arial"/>
                <a:sym typeface="Arial"/>
              </a:rPr>
              <a:t>f.write(out)</a:t>
            </a:r>
            <a:endParaRPr sz="850" b="0" i="0" u="none" strike="noStrike" cap="none">
              <a:solidFill>
                <a:schemeClr val="dk2"/>
              </a:solidFill>
              <a:latin typeface="Arial"/>
              <a:ea typeface="Arial"/>
              <a:cs typeface="Arial"/>
              <a:sym typeface="Arial"/>
            </a:endParaRPr>
          </a:p>
          <a:p>
            <a:pPr marL="0" marR="0" lvl="0" indent="0" algn="l" rtl="0">
              <a:lnSpc>
                <a:spcPct val="95000"/>
              </a:lnSpc>
              <a:spcBef>
                <a:spcPts val="1200"/>
              </a:spcBef>
              <a:spcAft>
                <a:spcPts val="1200"/>
              </a:spcAft>
              <a:buClr>
                <a:schemeClr val="dk1"/>
              </a:buClr>
              <a:buSzPts val="275"/>
              <a:buFont typeface="Arial"/>
              <a:buNone/>
            </a:pPr>
            <a:r>
              <a:rPr lang="en" sz="850" b="0" i="0" u="none" strike="noStrike" cap="none">
                <a:solidFill>
                  <a:schemeClr val="dk2"/>
                </a:solidFill>
                <a:latin typeface="Arial"/>
                <a:ea typeface="Arial"/>
                <a:cs typeface="Arial"/>
                <a:sym typeface="Arial"/>
              </a:rPr>
              <a:t>f.close()</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302500" y="555950"/>
            <a:ext cx="4118100" cy="46311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156521"/>
              <a:buNone/>
            </a:pPr>
            <a:r>
              <a:rPr lang="en" sz="4600"/>
              <a:t>void foo() {</a:t>
            </a:r>
            <a:endParaRPr sz="4600"/>
          </a:p>
          <a:p>
            <a:pPr marL="0" lvl="0" indent="0" algn="l" rtl="0">
              <a:lnSpc>
                <a:spcPct val="115000"/>
              </a:lnSpc>
              <a:spcBef>
                <a:spcPts val="1200"/>
              </a:spcBef>
              <a:spcAft>
                <a:spcPts val="0"/>
              </a:spcAft>
              <a:buSzPct val="156521"/>
              <a:buNone/>
            </a:pPr>
            <a:r>
              <a:rPr lang="en" sz="4600"/>
              <a:t>  printf(1, "SECRET_STRING");</a:t>
            </a:r>
            <a:endParaRPr sz="4600"/>
          </a:p>
          <a:p>
            <a:pPr marL="0" lvl="0" indent="0" algn="l" rtl="0">
              <a:lnSpc>
                <a:spcPct val="115000"/>
              </a:lnSpc>
              <a:spcBef>
                <a:spcPts val="1200"/>
              </a:spcBef>
              <a:spcAft>
                <a:spcPts val="0"/>
              </a:spcAft>
              <a:buSzPct val="156521"/>
              <a:buNone/>
            </a:pPr>
            <a:r>
              <a:rPr lang="en" sz="4600"/>
              <a:t>}</a:t>
            </a:r>
            <a:endParaRPr sz="4600"/>
          </a:p>
          <a:p>
            <a:pPr marL="0" lvl="0" indent="0" algn="l" rtl="0">
              <a:lnSpc>
                <a:spcPct val="115000"/>
              </a:lnSpc>
              <a:spcBef>
                <a:spcPts val="1200"/>
              </a:spcBef>
              <a:spcAft>
                <a:spcPts val="0"/>
              </a:spcAft>
              <a:buSzPct val="156521"/>
              <a:buNone/>
            </a:pPr>
            <a:r>
              <a:rPr lang="en" sz="4600"/>
              <a:t>void vulnerable_function(char * input) {</a:t>
            </a:r>
            <a:endParaRPr sz="4600"/>
          </a:p>
          <a:p>
            <a:pPr marL="0" lvl="0" indent="0" algn="l" rtl="0">
              <a:lnSpc>
                <a:spcPct val="115000"/>
              </a:lnSpc>
              <a:spcBef>
                <a:spcPts val="1200"/>
              </a:spcBef>
              <a:spcAft>
                <a:spcPts val="0"/>
              </a:spcAft>
              <a:buSzPct val="156521"/>
              <a:buNone/>
            </a:pPr>
            <a:r>
              <a:rPr lang="en" sz="4600"/>
              <a:t>  char buffer[4];</a:t>
            </a:r>
            <a:endParaRPr sz="4600"/>
          </a:p>
          <a:p>
            <a:pPr marL="0" lvl="0" indent="0" algn="l" rtl="0">
              <a:lnSpc>
                <a:spcPct val="115000"/>
              </a:lnSpc>
              <a:spcBef>
                <a:spcPts val="1200"/>
              </a:spcBef>
              <a:spcAft>
                <a:spcPts val="0"/>
              </a:spcAft>
              <a:buSzPct val="156521"/>
              <a:buNone/>
            </a:pPr>
            <a:r>
              <a:rPr lang="en" sz="4600"/>
              <a:t>  strcpy(buffer, input);</a:t>
            </a:r>
            <a:endParaRPr sz="4600"/>
          </a:p>
          <a:p>
            <a:pPr marL="0" lvl="0" indent="0" algn="l" rtl="0">
              <a:lnSpc>
                <a:spcPct val="115000"/>
              </a:lnSpc>
              <a:spcBef>
                <a:spcPts val="1200"/>
              </a:spcBef>
              <a:spcAft>
                <a:spcPts val="0"/>
              </a:spcAft>
              <a:buSzPct val="156521"/>
              <a:buNone/>
            </a:pPr>
            <a:r>
              <a:rPr lang="en" sz="4600"/>
              <a:t>}</a:t>
            </a:r>
            <a:endParaRPr sz="4600"/>
          </a:p>
          <a:p>
            <a:pPr marL="0" lvl="0" indent="0" algn="l" rtl="0">
              <a:lnSpc>
                <a:spcPct val="115000"/>
              </a:lnSpc>
              <a:spcBef>
                <a:spcPts val="1200"/>
              </a:spcBef>
              <a:spcAft>
                <a:spcPts val="0"/>
              </a:spcAft>
              <a:buSzPct val="156521"/>
              <a:buNone/>
            </a:pPr>
            <a:r>
              <a:rPr lang="en" sz="4600"/>
              <a:t>int main(int argc, char ** argv) {</a:t>
            </a:r>
            <a:endParaRPr sz="4600"/>
          </a:p>
          <a:p>
            <a:pPr marL="0" lvl="0" indent="0" algn="l" rtl="0">
              <a:lnSpc>
                <a:spcPct val="115000"/>
              </a:lnSpc>
              <a:spcBef>
                <a:spcPts val="1200"/>
              </a:spcBef>
              <a:spcAft>
                <a:spcPts val="0"/>
              </a:spcAft>
              <a:buSzPct val="156521"/>
              <a:buNone/>
            </a:pPr>
            <a:r>
              <a:rPr lang="en" sz="4600"/>
              <a:t>  int fd = open("payload", O_RDONLY);</a:t>
            </a:r>
            <a:endParaRPr sz="4600"/>
          </a:p>
          <a:p>
            <a:pPr marL="0" lvl="0" indent="0" algn="l" rtl="0">
              <a:lnSpc>
                <a:spcPct val="115000"/>
              </a:lnSpc>
              <a:spcBef>
                <a:spcPts val="1200"/>
              </a:spcBef>
              <a:spcAft>
                <a:spcPts val="0"/>
              </a:spcAft>
              <a:buSzPct val="156521"/>
              <a:buNone/>
            </a:pPr>
            <a:r>
              <a:rPr lang="en" sz="4600"/>
              <a:t>  char payload[100];</a:t>
            </a:r>
            <a:endParaRPr sz="4600"/>
          </a:p>
          <a:p>
            <a:pPr marL="0" lvl="0" indent="0" algn="l" rtl="0">
              <a:lnSpc>
                <a:spcPct val="115000"/>
              </a:lnSpc>
              <a:spcBef>
                <a:spcPts val="1200"/>
              </a:spcBef>
              <a:spcAft>
                <a:spcPts val="0"/>
              </a:spcAft>
              <a:buSzPct val="156521"/>
              <a:buNone/>
            </a:pPr>
            <a:r>
              <a:rPr lang="en" sz="4600"/>
              <a:t>  read(fd, payload, 100);</a:t>
            </a:r>
            <a:endParaRPr sz="4600"/>
          </a:p>
          <a:p>
            <a:pPr marL="0" lvl="0" indent="0" algn="l" rtl="0">
              <a:lnSpc>
                <a:spcPct val="115000"/>
              </a:lnSpc>
              <a:spcBef>
                <a:spcPts val="1200"/>
              </a:spcBef>
              <a:spcAft>
                <a:spcPts val="0"/>
              </a:spcAft>
              <a:buSzPct val="156521"/>
              <a:buNone/>
            </a:pPr>
            <a:r>
              <a:rPr lang="en" sz="4600"/>
              <a:t>  vulnerable_function(payload);</a:t>
            </a:r>
            <a:endParaRPr sz="4600"/>
          </a:p>
          <a:p>
            <a:pPr marL="0" lvl="0" indent="0" algn="l" rtl="0">
              <a:lnSpc>
                <a:spcPct val="115000"/>
              </a:lnSpc>
              <a:spcBef>
                <a:spcPts val="1200"/>
              </a:spcBef>
              <a:spcAft>
                <a:spcPts val="0"/>
              </a:spcAft>
              <a:buSzPct val="156521"/>
              <a:buNone/>
            </a:pPr>
            <a:r>
              <a:rPr lang="en" sz="4600"/>
              <a:t>  exit();</a:t>
            </a:r>
            <a:endParaRPr sz="4600"/>
          </a:p>
          <a:p>
            <a:pPr marL="0" lvl="0" indent="0" algn="l" rtl="0">
              <a:lnSpc>
                <a:spcPct val="115000"/>
              </a:lnSpc>
              <a:spcBef>
                <a:spcPts val="1200"/>
              </a:spcBef>
              <a:spcAft>
                <a:spcPts val="0"/>
              </a:spcAft>
              <a:buSzPct val="156521"/>
              <a:buNone/>
            </a:pPr>
            <a:r>
              <a:rPr lang="en" sz="4600"/>
              <a:t>}</a:t>
            </a:r>
            <a:endParaRPr sz="4600"/>
          </a:p>
          <a:p>
            <a:pPr marL="0" lvl="0" indent="0" algn="l" rtl="0">
              <a:lnSpc>
                <a:spcPct val="115000"/>
              </a:lnSpc>
              <a:spcBef>
                <a:spcPts val="1200"/>
              </a:spcBef>
              <a:spcAft>
                <a:spcPts val="0"/>
              </a:spcAft>
              <a:buClr>
                <a:schemeClr val="dk1"/>
              </a:buClr>
              <a:buSzPts val="275"/>
              <a:buFont typeface="Arial"/>
              <a:buNone/>
            </a:pPr>
            <a:endParaRPr sz="4600"/>
          </a:p>
          <a:p>
            <a:pPr marL="0" lvl="0" indent="0" algn="l" rtl="0">
              <a:lnSpc>
                <a:spcPct val="115000"/>
              </a:lnSpc>
              <a:spcBef>
                <a:spcPts val="1200"/>
              </a:spcBef>
              <a:spcAft>
                <a:spcPts val="0"/>
              </a:spcAft>
              <a:buClr>
                <a:schemeClr val="dk1"/>
              </a:buClr>
              <a:buSzPct val="84615"/>
              <a:buFont typeface="Arial"/>
              <a:buNone/>
            </a:pPr>
            <a:endParaRPr/>
          </a:p>
          <a:p>
            <a:pPr marL="0" lvl="0" indent="0" algn="l" rtl="0">
              <a:lnSpc>
                <a:spcPct val="115000"/>
              </a:lnSpc>
              <a:spcBef>
                <a:spcPts val="1200"/>
              </a:spcBef>
              <a:spcAft>
                <a:spcPts val="1200"/>
              </a:spcAft>
              <a:buSzPts val="1800"/>
              <a:buNone/>
            </a:pPr>
            <a:endParaRPr/>
          </a:p>
        </p:txBody>
      </p:sp>
      <p:sp>
        <p:nvSpPr>
          <p:cNvPr id="132" name="Google Shape;132;p20"/>
          <p:cNvSpPr txBox="1">
            <a:spLocks noGrp="1"/>
          </p:cNvSpPr>
          <p:nvPr>
            <p:ph type="body" idx="1"/>
          </p:nvPr>
        </p:nvSpPr>
        <p:spPr>
          <a:xfrm>
            <a:off x="4809150" y="1224600"/>
            <a:ext cx="4118100" cy="3446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400"/>
          </a:p>
          <a:p>
            <a:pPr marL="0" lvl="0" indent="0" algn="l" rtl="0">
              <a:lnSpc>
                <a:spcPct val="115000"/>
              </a:lnSpc>
              <a:spcBef>
                <a:spcPts val="1200"/>
              </a:spcBef>
              <a:spcAft>
                <a:spcPts val="1200"/>
              </a:spcAft>
              <a:buSzPts val="1800"/>
              <a:buNone/>
            </a:pPr>
            <a:r>
              <a:rPr lang="en" sz="1400"/>
              <a:t>Then  vulnerable Function is called, which declares a buffer with a fixed size of 4 bytes. Now we copy the data of input to buffer, but the extra data in input exceeds the size of buffer therefore the adjacent memory along with return address gets overwritten.</a:t>
            </a:r>
            <a:endParaRPr/>
          </a:p>
        </p:txBody>
      </p:sp>
      <p:sp>
        <p:nvSpPr>
          <p:cNvPr id="133" name="Google Shape;133;p20"/>
          <p:cNvSpPr txBox="1"/>
          <p:nvPr/>
        </p:nvSpPr>
        <p:spPr>
          <a:xfrm>
            <a:off x="474500" y="94250"/>
            <a:ext cx="8309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Code:                                                          Explanation:</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9658"/>
              <a:buNone/>
            </a:pPr>
            <a:r>
              <a:rPr lang="en"/>
              <a:t>Output: </a:t>
            </a:r>
            <a:endParaRPr/>
          </a:p>
        </p:txBody>
      </p:sp>
      <p:sp>
        <p:nvSpPr>
          <p:cNvPr id="139" name="Google Shape;139;p2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b="1"/>
          </a:p>
          <a:p>
            <a:pPr marL="0" lvl="0" indent="0" algn="l" rtl="0">
              <a:lnSpc>
                <a:spcPct val="115000"/>
              </a:lnSpc>
              <a:spcBef>
                <a:spcPts val="1200"/>
              </a:spcBef>
              <a:spcAft>
                <a:spcPts val="0"/>
              </a:spcAft>
              <a:buClr>
                <a:schemeClr val="dk1"/>
              </a:buClr>
              <a:buSzPts val="1100"/>
              <a:buFont typeface="Arial"/>
              <a:buNone/>
            </a:pPr>
            <a:endParaRPr b="1"/>
          </a:p>
          <a:p>
            <a:pPr marL="0" lvl="0" indent="0" algn="l" rtl="0">
              <a:lnSpc>
                <a:spcPct val="115000"/>
              </a:lnSpc>
              <a:spcBef>
                <a:spcPts val="1200"/>
              </a:spcBef>
              <a:spcAft>
                <a:spcPts val="1200"/>
              </a:spcAft>
              <a:buSzPts val="1800"/>
              <a:buNone/>
            </a:pPr>
            <a:endParaRPr/>
          </a:p>
        </p:txBody>
      </p:sp>
      <p:pic>
        <p:nvPicPr>
          <p:cNvPr id="140" name="Google Shape;140;p21"/>
          <p:cNvPicPr preferRelativeResize="0"/>
          <p:nvPr/>
        </p:nvPicPr>
        <p:blipFill>
          <a:blip r:embed="rId3">
            <a:alphaModFix/>
          </a:blip>
          <a:stretch>
            <a:fillRect/>
          </a:stretch>
        </p:blipFill>
        <p:spPr>
          <a:xfrm>
            <a:off x="154200" y="2308786"/>
            <a:ext cx="8839200" cy="52594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1839</Words>
  <Application>Microsoft Office PowerPoint</Application>
  <PresentationFormat>On-screen Show (16:9)</PresentationFormat>
  <Paragraphs>117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Lato</vt:lpstr>
      <vt:lpstr>Raleway</vt:lpstr>
      <vt:lpstr>Streamline</vt:lpstr>
      <vt:lpstr>Hardware Attack On OS</vt:lpstr>
      <vt:lpstr>History and implications</vt:lpstr>
      <vt:lpstr>Possible Attack:</vt:lpstr>
      <vt:lpstr>Buffer Overflow Attack:</vt:lpstr>
      <vt:lpstr>Implementation: </vt:lpstr>
      <vt:lpstr>PowerPoint Presentation</vt:lpstr>
      <vt:lpstr>Generation of Payload</vt:lpstr>
      <vt:lpstr>PowerPoint Presentation</vt:lpstr>
      <vt:lpstr>Output: </vt:lpstr>
      <vt:lpstr>Consequence of Buffer Overflow Attack:</vt:lpstr>
      <vt:lpstr>Prevention of Buffer Overflow Attack:</vt:lpstr>
      <vt:lpstr>Implementation</vt:lpstr>
      <vt:lpstr>Design Details</vt:lpstr>
      <vt:lpstr>Result</vt:lpstr>
      <vt:lpstr>Issues Encountered and Their 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Adarsh Tiwari</cp:lastModifiedBy>
  <cp:revision>1</cp:revision>
  <dcterms:modified xsi:type="dcterms:W3CDTF">2025-05-11T03:46:05Z</dcterms:modified>
</cp:coreProperties>
</file>