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28"/>
  </p:notesMasterIdLst>
  <p:sldIdLst>
    <p:sldId id="263" r:id="rId2"/>
    <p:sldId id="257" r:id="rId3"/>
    <p:sldId id="258" r:id="rId4"/>
    <p:sldId id="259" r:id="rId5"/>
    <p:sldId id="260" r:id="rId6"/>
    <p:sldId id="261" r:id="rId7"/>
    <p:sldId id="262" r:id="rId8"/>
    <p:sldId id="265" r:id="rId9"/>
    <p:sldId id="266" r:id="rId10"/>
    <p:sldId id="281" r:id="rId11"/>
    <p:sldId id="267" r:id="rId12"/>
    <p:sldId id="284" r:id="rId13"/>
    <p:sldId id="285" r:id="rId14"/>
    <p:sldId id="286" r:id="rId15"/>
    <p:sldId id="287" r:id="rId16"/>
    <p:sldId id="288" r:id="rId17"/>
    <p:sldId id="289" r:id="rId18"/>
    <p:sldId id="290" r:id="rId19"/>
    <p:sldId id="291" r:id="rId20"/>
    <p:sldId id="292" r:id="rId21"/>
    <p:sldId id="293" r:id="rId22"/>
    <p:sldId id="294" r:id="rId23"/>
    <p:sldId id="264"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varScale="1">
        <p:scale>
          <a:sx n="82" d="100"/>
          <a:sy n="82" d="100"/>
        </p:scale>
        <p:origin x="7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D1DC4-35B5-45DC-BDD3-771EE0D4C97C}" type="datetimeFigureOut">
              <a:rPr lang="en-IN" smtClean="0"/>
              <a:t>08-02-2022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9F47F-9825-4A5F-B5C5-4E1E3B242CC0}" type="slidenum">
              <a:rPr lang="en-IN" smtClean="0"/>
              <a:t>‹#›</a:t>
            </a:fld>
            <a:endParaRPr lang="en-IN"/>
          </a:p>
        </p:txBody>
      </p:sp>
    </p:spTree>
    <p:extLst>
      <p:ext uri="{BB962C8B-B14F-4D97-AF65-F5344CB8AC3E}">
        <p14:creationId xmlns:p14="http://schemas.microsoft.com/office/powerpoint/2010/main" val="2778438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Slide Image Placeholder 1"/>
          <p:cNvSpPr>
            <a:spLocks noGrp="1" noRot="1" noChangeAspect="1"/>
          </p:cNvSpPr>
          <p:nvPr>
            <p:ph type="sldImg"/>
          </p:nvPr>
        </p:nvSpPr>
        <p:spPr/>
      </p:sp>
      <p:sp>
        <p:nvSpPr>
          <p:cNvPr id="1048600" name="Notes Placeholder 2"/>
          <p:cNvSpPr>
            <a:spLocks noGrp="1"/>
          </p:cNvSpPr>
          <p:nvPr>
            <p:ph type="body" idx="1"/>
          </p:nvPr>
        </p:nvSpPr>
        <p:spPr/>
        <p:txBody>
          <a:bodyPr/>
          <a:lstStyle/>
          <a:p>
            <a:pPr algn="just">
              <a:buFont typeface="Wingdings" panose="05000000000000000000" pitchFamily="2" charset="2"/>
              <a:buChar char="Ø"/>
            </a:pPr>
            <a:r>
              <a:rPr lang="en-US" sz="1200" dirty="0">
                <a:latin typeface="Times New Roman" panose="02020603050405020304" charset="0"/>
                <a:cs typeface="Times New Roman" panose="02020603050405020304" charset="0"/>
              </a:rPr>
              <a:t>Age and gender, are two of the key facial attributes that play a very foundational role in social interactions.</a:t>
            </a:r>
          </a:p>
          <a:p>
            <a:pPr algn="just">
              <a:buFont typeface="Wingdings" panose="05000000000000000000" pitchFamily="2" charset="2"/>
              <a:buChar char="Ø"/>
            </a:pPr>
            <a:r>
              <a:rPr lang="en-US" sz="1200" dirty="0">
                <a:latin typeface="Times New Roman" panose="02020603050405020304" charset="0"/>
                <a:cs typeface="Times New Roman" panose="02020603050405020304" charset="0"/>
              </a:rPr>
              <a:t>Making age and gender estimation from a single face image is an important task in intelligent applications, such as-</a:t>
            </a:r>
          </a:p>
          <a:p>
            <a:endParaRPr lang="en-IN" dirty="0"/>
          </a:p>
        </p:txBody>
      </p:sp>
      <p:sp>
        <p:nvSpPr>
          <p:cNvPr id="1048601" name="Slide Number Placeholder 3"/>
          <p:cNvSpPr>
            <a:spLocks noGrp="1"/>
          </p:cNvSpPr>
          <p:nvPr>
            <p:ph type="sldNum" sz="quarter" idx="10"/>
          </p:nvPr>
        </p:nvSpPr>
        <p:spPr/>
        <p:txBody>
          <a:bodyPr/>
          <a:lstStyle/>
          <a:p>
            <a:fld id="{97A8302A-CF9C-4819-BE8A-A5327B16763C}"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4871436-A71B-40FD-A1AA-3EBC53665606}" type="datetimeFigureOut">
              <a:rPr lang="en-IN" smtClean="0"/>
              <a:t>08-02-2022</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83C5896-736E-4CB7-8F69-5C780E36FCD3}"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0539298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71436-A71B-40FD-A1AA-3EBC53665606}"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C5896-736E-4CB7-8F69-5C780E36FCD3}" type="slidenum">
              <a:rPr lang="en-IN" smtClean="0"/>
              <a:t>‹#›</a:t>
            </a:fld>
            <a:endParaRPr lang="en-IN"/>
          </a:p>
        </p:txBody>
      </p:sp>
    </p:spTree>
    <p:extLst>
      <p:ext uri="{BB962C8B-B14F-4D97-AF65-F5344CB8AC3E}">
        <p14:creationId xmlns:p14="http://schemas.microsoft.com/office/powerpoint/2010/main" val="534165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71436-A71B-40FD-A1AA-3EBC53665606}"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C5896-736E-4CB7-8F69-5C780E36FCD3}" type="slidenum">
              <a:rPr lang="en-IN" smtClean="0"/>
              <a:t>‹#›</a:t>
            </a:fld>
            <a:endParaRPr lang="en-IN"/>
          </a:p>
        </p:txBody>
      </p:sp>
    </p:spTree>
    <p:extLst>
      <p:ext uri="{BB962C8B-B14F-4D97-AF65-F5344CB8AC3E}">
        <p14:creationId xmlns:p14="http://schemas.microsoft.com/office/powerpoint/2010/main" val="274288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71436-A71B-40FD-A1AA-3EBC53665606}"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C5896-736E-4CB7-8F69-5C780E36FCD3}" type="slidenum">
              <a:rPr lang="en-IN" smtClean="0"/>
              <a:t>‹#›</a:t>
            </a:fld>
            <a:endParaRPr lang="en-IN"/>
          </a:p>
        </p:txBody>
      </p:sp>
    </p:spTree>
    <p:extLst>
      <p:ext uri="{BB962C8B-B14F-4D97-AF65-F5344CB8AC3E}">
        <p14:creationId xmlns:p14="http://schemas.microsoft.com/office/powerpoint/2010/main" val="1235224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4871436-A71B-40FD-A1AA-3EBC53665606}" type="datetimeFigureOut">
              <a:rPr lang="en-IN" smtClean="0"/>
              <a:t>08-02-2022</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83C5896-736E-4CB7-8F69-5C780E36FCD3}"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524702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871436-A71B-40FD-A1AA-3EBC53665606}"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C5896-736E-4CB7-8F69-5C780E36FCD3}" type="slidenum">
              <a:rPr lang="en-IN" smtClean="0"/>
              <a:t>‹#›</a:t>
            </a:fld>
            <a:endParaRPr lang="en-IN"/>
          </a:p>
        </p:txBody>
      </p:sp>
    </p:spTree>
    <p:extLst>
      <p:ext uri="{BB962C8B-B14F-4D97-AF65-F5344CB8AC3E}">
        <p14:creationId xmlns:p14="http://schemas.microsoft.com/office/powerpoint/2010/main" val="2469080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871436-A71B-40FD-A1AA-3EBC53665606}" type="datetimeFigureOut">
              <a:rPr lang="en-IN" smtClean="0"/>
              <a:t>08-02-2022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3C5896-736E-4CB7-8F69-5C780E36FCD3}" type="slidenum">
              <a:rPr lang="en-IN" smtClean="0"/>
              <a:t>‹#›</a:t>
            </a:fld>
            <a:endParaRPr lang="en-IN"/>
          </a:p>
        </p:txBody>
      </p:sp>
    </p:spTree>
    <p:extLst>
      <p:ext uri="{BB962C8B-B14F-4D97-AF65-F5344CB8AC3E}">
        <p14:creationId xmlns:p14="http://schemas.microsoft.com/office/powerpoint/2010/main" val="413168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871436-A71B-40FD-A1AA-3EBC53665606}" type="datetimeFigureOut">
              <a:rPr lang="en-IN" smtClean="0"/>
              <a:t>08-02-2022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3C5896-736E-4CB7-8F69-5C780E36FCD3}" type="slidenum">
              <a:rPr lang="en-IN" smtClean="0"/>
              <a:t>‹#›</a:t>
            </a:fld>
            <a:endParaRPr lang="en-IN"/>
          </a:p>
        </p:txBody>
      </p:sp>
    </p:spTree>
    <p:extLst>
      <p:ext uri="{BB962C8B-B14F-4D97-AF65-F5344CB8AC3E}">
        <p14:creationId xmlns:p14="http://schemas.microsoft.com/office/powerpoint/2010/main" val="768363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71436-A71B-40FD-A1AA-3EBC53665606}" type="datetimeFigureOut">
              <a:rPr lang="en-IN" smtClean="0"/>
              <a:t>08-02-2022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3C5896-736E-4CB7-8F69-5C780E36FCD3}" type="slidenum">
              <a:rPr lang="en-IN" smtClean="0"/>
              <a:t>‹#›</a:t>
            </a:fld>
            <a:endParaRPr lang="en-IN"/>
          </a:p>
        </p:txBody>
      </p:sp>
    </p:spTree>
    <p:extLst>
      <p:ext uri="{BB962C8B-B14F-4D97-AF65-F5344CB8AC3E}">
        <p14:creationId xmlns:p14="http://schemas.microsoft.com/office/powerpoint/2010/main" val="1857957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4871436-A71B-40FD-A1AA-3EBC53665606}" type="datetimeFigureOut">
              <a:rPr lang="en-IN" smtClean="0"/>
              <a:t>08-02-2022</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83C5896-736E-4CB7-8F69-5C780E36FCD3}"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905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4871436-A71B-40FD-A1AA-3EBC53665606}" type="datetimeFigureOut">
              <a:rPr lang="en-IN" smtClean="0"/>
              <a:t>08-02-2022</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83C5896-736E-4CB7-8F69-5C780E36FCD3}"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3062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4871436-A71B-40FD-A1AA-3EBC53665606}" type="datetimeFigureOut">
              <a:rPr lang="en-IN" smtClean="0"/>
              <a:t>08-02-2022</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83C5896-736E-4CB7-8F69-5C780E36FCD3}"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7456512"/>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7;p1">
            <a:extLst>
              <a:ext uri="{FF2B5EF4-FFF2-40B4-BE49-F238E27FC236}">
                <a16:creationId xmlns:a16="http://schemas.microsoft.com/office/drawing/2014/main" id="{CB2A39E1-5041-4548-BAB9-67942460893A}"/>
              </a:ext>
            </a:extLst>
          </p:cNvPr>
          <p:cNvSpPr txBox="1">
            <a:spLocks noGrp="1"/>
          </p:cNvSpPr>
          <p:nvPr/>
        </p:nvSpPr>
        <p:spPr>
          <a:xfrm>
            <a:off x="1032369" y="706664"/>
            <a:ext cx="9376566" cy="2331446"/>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pPr marL="0" lvl="0" indent="0" algn="l" rtl="0">
              <a:lnSpc>
                <a:spcPct val="100000"/>
              </a:lnSpc>
              <a:spcBef>
                <a:spcPts val="0"/>
              </a:spcBef>
              <a:spcAft>
                <a:spcPts val="0"/>
              </a:spcAft>
              <a:buSzPct val="111111"/>
              <a:buNone/>
            </a:pPr>
            <a:endParaRPr dirty="0"/>
          </a:p>
        </p:txBody>
      </p:sp>
      <p:sp>
        <p:nvSpPr>
          <p:cNvPr id="10" name="Google Shape;278;p1">
            <a:extLst>
              <a:ext uri="{FF2B5EF4-FFF2-40B4-BE49-F238E27FC236}">
                <a16:creationId xmlns:a16="http://schemas.microsoft.com/office/drawing/2014/main" id="{4CE7053A-C650-4DAA-A1D4-FC2C61F0612D}"/>
              </a:ext>
            </a:extLst>
          </p:cNvPr>
          <p:cNvSpPr txBox="1">
            <a:spLocks noGrp="1"/>
          </p:cNvSpPr>
          <p:nvPr/>
        </p:nvSpPr>
        <p:spPr>
          <a:xfrm>
            <a:off x="1684086" y="2696715"/>
            <a:ext cx="8295513" cy="32916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pPr marL="0" lvl="0" indent="0" algn="l" rtl="0">
              <a:lnSpc>
                <a:spcPct val="115000"/>
              </a:lnSpc>
              <a:spcBef>
                <a:spcPts val="0"/>
              </a:spcBef>
              <a:spcAft>
                <a:spcPts val="1200"/>
              </a:spcAft>
              <a:buSzPts val="1300"/>
              <a:buNone/>
            </a:pPr>
            <a:endParaRPr/>
          </a:p>
        </p:txBody>
      </p:sp>
      <p:pic>
        <p:nvPicPr>
          <p:cNvPr id="14" name="Picture 13">
            <a:extLst>
              <a:ext uri="{FF2B5EF4-FFF2-40B4-BE49-F238E27FC236}">
                <a16:creationId xmlns:a16="http://schemas.microsoft.com/office/drawing/2014/main" id="{C55A0F3B-C70C-492C-B390-A66F067982B2}"/>
              </a:ext>
            </a:extLst>
          </p:cNvPr>
          <p:cNvPicPr>
            <a:picLocks noChangeAspect="1"/>
          </p:cNvPicPr>
          <p:nvPr/>
        </p:nvPicPr>
        <p:blipFill>
          <a:blip r:embed="rId2"/>
          <a:stretch>
            <a:fillRect/>
          </a:stretch>
        </p:blipFill>
        <p:spPr>
          <a:xfrm>
            <a:off x="0" y="-10160"/>
            <a:ext cx="12192000" cy="6868160"/>
          </a:xfrm>
          <a:prstGeom prst="rect">
            <a:avLst/>
          </a:prstGeom>
        </p:spPr>
      </p:pic>
    </p:spTree>
    <p:extLst>
      <p:ext uri="{BB962C8B-B14F-4D97-AF65-F5344CB8AC3E}">
        <p14:creationId xmlns:p14="http://schemas.microsoft.com/office/powerpoint/2010/main" val="1614667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C08E-41D2-4929-9C98-8A0B2BA79DC9}"/>
              </a:ext>
            </a:extLst>
          </p:cNvPr>
          <p:cNvSpPr>
            <a:spLocks noGrp="1"/>
          </p:cNvSpPr>
          <p:nvPr>
            <p:ph type="title"/>
          </p:nvPr>
        </p:nvSpPr>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		</a:t>
            </a:r>
            <a:r>
              <a:rPr lang="en-IN" altLang="en-US" sz="3200" b="1" dirty="0">
                <a:solidFill>
                  <a:schemeClr val="tx1"/>
                </a:solidFill>
                <a:latin typeface="Times New Roman" panose="02020603050405020304" pitchFamily="18" charset="0"/>
                <a:cs typeface="Times New Roman" panose="02020603050405020304" pitchFamily="18" charset="0"/>
              </a:rPr>
              <a:t>SYSTEM ARCHITECTURE</a:t>
            </a:r>
            <a:endParaRPr lang="en-IN" sz="3200" dirty="0"/>
          </a:p>
        </p:txBody>
      </p:sp>
      <p:pic>
        <p:nvPicPr>
          <p:cNvPr id="4" name="Content Placeholder 7" descr="Screenshot (77).png">
            <a:extLst>
              <a:ext uri="{FF2B5EF4-FFF2-40B4-BE49-F238E27FC236}">
                <a16:creationId xmlns:a16="http://schemas.microsoft.com/office/drawing/2014/main" id="{C2D7A034-DE1E-4D51-82FF-11F3BFFD990A}"/>
              </a:ext>
            </a:extLst>
          </p:cNvPr>
          <p:cNvPicPr>
            <a:picLocks noGrp="1" noChangeAspect="1"/>
          </p:cNvPicPr>
          <p:nvPr>
            <p:ph idx="1"/>
          </p:nvPr>
        </p:nvPicPr>
        <p:blipFill>
          <a:blip r:embed="rId2" cstate="print"/>
          <a:stretch>
            <a:fillRect/>
          </a:stretch>
        </p:blipFill>
        <p:spPr>
          <a:xfrm>
            <a:off x="3265715" y="1315499"/>
            <a:ext cx="5393094" cy="5337228"/>
          </a:xfrm>
        </p:spPr>
      </p:pic>
      <p:pic>
        <p:nvPicPr>
          <p:cNvPr id="5" name="Picture 4">
            <a:extLst>
              <a:ext uri="{FF2B5EF4-FFF2-40B4-BE49-F238E27FC236}">
                <a16:creationId xmlns:a16="http://schemas.microsoft.com/office/drawing/2014/main" id="{A1A35063-9060-417C-AD14-80F5F14E9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6600" y="95944"/>
            <a:ext cx="979820" cy="101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622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12C4-D2E2-43A6-83CE-7665258E5799}"/>
              </a:ext>
            </a:extLst>
          </p:cNvPr>
          <p:cNvSpPr>
            <a:spLocks noGrp="1"/>
          </p:cNvSpPr>
          <p:nvPr>
            <p:ph type="title" idx="4294967295"/>
          </p:nvPr>
        </p:nvSpPr>
        <p:spPr>
          <a:xfrm>
            <a:off x="2908300" y="558055"/>
            <a:ext cx="6375400" cy="831850"/>
          </a:xfrm>
        </p:spPr>
        <p:txBody>
          <a:bodyPr>
            <a:normAutofit fontScale="90000"/>
          </a:bodyPr>
          <a:lstStyle/>
          <a:p>
            <a:pPr algn="ctr"/>
            <a:r>
              <a:rPr lang="en-US" sz="3600" b="1" kern="1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MODULES</a:t>
            </a:r>
            <a:br>
              <a:rPr lang="en-IN" sz="4800" kern="1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15E68E-09CA-4C39-BCB1-7B5992B0D4E7}"/>
              </a:ext>
            </a:extLst>
          </p:cNvPr>
          <p:cNvSpPr>
            <a:spLocks noGrp="1"/>
          </p:cNvSpPr>
          <p:nvPr>
            <p:ph idx="4294967295"/>
          </p:nvPr>
        </p:nvSpPr>
        <p:spPr>
          <a:xfrm>
            <a:off x="1162179" y="1389905"/>
            <a:ext cx="10414000" cy="4665662"/>
          </a:xfrm>
        </p:spPr>
        <p:txBody>
          <a:bodyPr>
            <a:noAutofit/>
          </a:bodyPr>
          <a:lstStyle/>
          <a:p>
            <a:pPr marL="0" indent="0">
              <a:lnSpc>
                <a:spcPct val="100000"/>
              </a:lnSpc>
              <a:buNone/>
            </a:pPr>
            <a:r>
              <a:rPr lang="en-US" b="1" kern="1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Function to load caffe model</a:t>
            </a:r>
            <a:endParaRPr lang="en-IN" kern="1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00000"/>
              </a:lnSpc>
            </a:pPr>
            <a:r>
              <a:rPr lang="en-US" kern="1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have defined a function load_caffe_models() to load caffemodel and prototxt of both age and gender detector, these are basically pre-trained CNN models which will do the detection.</a:t>
            </a:r>
            <a:endParaRPr lang="en-IN" kern="1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buNone/>
            </a:pPr>
            <a:r>
              <a:rPr lang="en-US" b="1" kern="1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blobFromImage()</a:t>
            </a:r>
            <a:endParaRPr lang="en-IN" b="1" kern="15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pPr>
              <a:lnSpc>
                <a:spcPct val="100000"/>
              </a:lnSpc>
            </a:pPr>
            <a:r>
              <a:rPr lang="en-US" kern="1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OpenCV provides this function to facilitate image preprocessing for deep learning classification. It performs :Mean subtraction Scaling And optionally channel swapping.</a:t>
            </a:r>
            <a:endParaRPr lang="en-IN" kern="1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buNone/>
            </a:pPr>
            <a:r>
              <a:rPr lang="en-US" b="1" kern="1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Facial Detection</a:t>
            </a:r>
            <a:endParaRPr lang="en-IN" kern="1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00000"/>
              </a:lnSpc>
            </a:pPr>
            <a:r>
              <a:rPr lang="en-US" kern="1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objective of this module is to identify or detect objects of interest(faces) in real time and to keep track of the objects.</a:t>
            </a:r>
          </a:p>
          <a:p>
            <a:pPr marL="0" indent="0">
              <a:lnSpc>
                <a:spcPct val="100000"/>
              </a:lnSpc>
              <a:buNone/>
            </a:pPr>
            <a:r>
              <a:rPr lang="en-US" b="1" kern="1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4.Age &amp; Gender Detection</a:t>
            </a:r>
            <a:endParaRPr lang="en-IN" kern="1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r>
              <a:rPr lang="en-US" kern="1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modules consists of algorithms that are based on features. They extract information from images and maps out series of interest points such as edges of eyes, lips and nostrils and finally classify the age and gender of a person.</a:t>
            </a:r>
            <a:endParaRPr lang="en-IN" kern="1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00000"/>
              </a:lnSpc>
            </a:pPr>
            <a:endParaRPr lang="en-IN" sz="1800"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AA238F83-1B79-4477-AF55-E8035ABAC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6600" y="95944"/>
            <a:ext cx="979820" cy="101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253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1FC0-463C-4F00-AFF0-0EFED62492ED}"/>
              </a:ext>
            </a:extLst>
          </p:cNvPr>
          <p:cNvSpPr>
            <a:spLocks noGrp="1"/>
          </p:cNvSpPr>
          <p:nvPr>
            <p:ph type="title"/>
          </p:nvPr>
        </p:nvSpPr>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DATASET</a:t>
            </a:r>
            <a:endParaRPr lang="en-IN" sz="3200" dirty="0"/>
          </a:p>
        </p:txBody>
      </p:sp>
      <p:sp>
        <p:nvSpPr>
          <p:cNvPr id="3" name="Content Placeholder 2">
            <a:extLst>
              <a:ext uri="{FF2B5EF4-FFF2-40B4-BE49-F238E27FC236}">
                <a16:creationId xmlns:a16="http://schemas.microsoft.com/office/drawing/2014/main" id="{845F1F4C-4000-4FC1-B307-2A7E065265E4}"/>
              </a:ext>
            </a:extLst>
          </p:cNvPr>
          <p:cNvSpPr>
            <a:spLocks noGrp="1"/>
          </p:cNvSpPr>
          <p:nvPr>
            <p:ph idx="1"/>
          </p:nvPr>
        </p:nvSpPr>
        <p:spPr>
          <a:xfrm>
            <a:off x="1371600" y="1539551"/>
            <a:ext cx="9601200" cy="3581400"/>
          </a:xfrm>
        </p:spPr>
        <p:txBody>
          <a:bodyPr>
            <a:noAutofit/>
          </a:bodyPr>
          <a:lstStyle/>
          <a:p>
            <a:pPr>
              <a:lnSpc>
                <a:spcPct val="150000"/>
              </a:lnSpc>
            </a:pPr>
            <a:r>
              <a:rPr lang="en-US" dirty="0">
                <a:latin typeface="Times New Roman" panose="02020603050405020304" charset="0"/>
                <a:cs typeface="Times New Roman" panose="02020603050405020304" charset="0"/>
              </a:rPr>
              <a:t>The dataset used for training and testing for this project is the Adience face dataset, which comes from the Face Image Project from the Open University of Israel (OUI).</a:t>
            </a:r>
          </a:p>
          <a:p>
            <a:pPr>
              <a:lnSpc>
                <a:spcPct val="150000"/>
              </a:lnSpc>
            </a:pPr>
            <a:r>
              <a:rPr lang="en-US" dirty="0">
                <a:latin typeface="Times New Roman" panose="02020603050405020304" charset="0"/>
                <a:cs typeface="Times New Roman" panose="02020603050405020304" charset="0"/>
              </a:rPr>
              <a:t> This dataset contains a total of 26,580 photos of 2,284 unique subjects that are collected from Flickr. Each image is annotated with the person’s gender and age-range (out of 8 possible ranges). </a:t>
            </a:r>
          </a:p>
          <a:p>
            <a:pPr>
              <a:lnSpc>
                <a:spcPct val="150000"/>
              </a:lnSpc>
            </a:pPr>
            <a:r>
              <a:rPr lang="en-US" dirty="0">
                <a:latin typeface="Times New Roman" panose="02020603050405020304" charset="0"/>
                <a:cs typeface="Times New Roman" panose="02020603050405020304" charset="0"/>
              </a:rPr>
              <a:t>The images are subject to various levels of occlusion, lighting, and blur, which reflects real-world circumstances.</a:t>
            </a:r>
          </a:p>
          <a:p>
            <a:pPr>
              <a:lnSpc>
                <a:spcPct val="150000"/>
              </a:lnSpc>
            </a:pPr>
            <a:r>
              <a:rPr lang="en-US" dirty="0">
                <a:latin typeface="Times New Roman" panose="02020603050405020304" charset="0"/>
                <a:cs typeface="Times New Roman" panose="02020603050405020304" charset="0"/>
              </a:rPr>
              <a:t> I used those images which were mostly front facing, which limited the total number of images to around 20,000.</a:t>
            </a:r>
            <a:endParaRPr lang="en-IN" dirty="0">
              <a:latin typeface="Times New Roman" panose="02020603050405020304" charset="0"/>
              <a:cs typeface="Times New Roman" panose="02020603050405020304" charset="0"/>
            </a:endParaRPr>
          </a:p>
          <a:p>
            <a:endParaRPr lang="en-IN" dirty="0"/>
          </a:p>
          <a:p>
            <a:endParaRPr lang="en-IN" dirty="0"/>
          </a:p>
        </p:txBody>
      </p:sp>
      <p:pic>
        <p:nvPicPr>
          <p:cNvPr id="4" name="Picture 4">
            <a:extLst>
              <a:ext uri="{FF2B5EF4-FFF2-40B4-BE49-F238E27FC236}">
                <a16:creationId xmlns:a16="http://schemas.microsoft.com/office/drawing/2014/main" id="{A14D139F-C6DC-4DA3-B2AF-48F15BDBD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6600" y="95944"/>
            <a:ext cx="979820" cy="101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07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73).png">
            <a:extLst>
              <a:ext uri="{FF2B5EF4-FFF2-40B4-BE49-F238E27FC236}">
                <a16:creationId xmlns:a16="http://schemas.microsoft.com/office/drawing/2014/main" id="{C298284F-24AC-41B3-828B-872862B29DCA}"/>
              </a:ext>
            </a:extLst>
          </p:cNvPr>
          <p:cNvPicPr>
            <a:picLocks noGrp="1" noChangeAspect="1"/>
          </p:cNvPicPr>
          <p:nvPr>
            <p:ph idx="1"/>
          </p:nvPr>
        </p:nvPicPr>
        <p:blipFill>
          <a:blip r:embed="rId2" cstate="print"/>
          <a:stretch>
            <a:fillRect/>
          </a:stretch>
        </p:blipFill>
        <p:spPr>
          <a:xfrm>
            <a:off x="1072702" y="373275"/>
            <a:ext cx="10679525" cy="5831583"/>
          </a:xfrm>
        </p:spPr>
      </p:pic>
      <p:pic>
        <p:nvPicPr>
          <p:cNvPr id="3" name="Picture 4">
            <a:extLst>
              <a:ext uri="{FF2B5EF4-FFF2-40B4-BE49-F238E27FC236}">
                <a16:creationId xmlns:a16="http://schemas.microsoft.com/office/drawing/2014/main" id="{94BCFC17-9605-46B4-9674-09F1327A1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8457" y="0"/>
            <a:ext cx="540905" cy="559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342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4B54-F3B5-4485-B6E7-87297123C5A2}"/>
              </a:ext>
            </a:extLst>
          </p:cNvPr>
          <p:cNvSpPr>
            <a:spLocks noGrp="1"/>
          </p:cNvSpPr>
          <p:nvPr>
            <p:ph type="title"/>
          </p:nvPr>
        </p:nvSpPr>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METHODOLOGY</a:t>
            </a:r>
            <a:endParaRPr lang="en-IN" sz="3200" dirty="0"/>
          </a:p>
        </p:txBody>
      </p:sp>
      <p:sp>
        <p:nvSpPr>
          <p:cNvPr id="3" name="Content Placeholder 2">
            <a:extLst>
              <a:ext uri="{FF2B5EF4-FFF2-40B4-BE49-F238E27FC236}">
                <a16:creationId xmlns:a16="http://schemas.microsoft.com/office/drawing/2014/main" id="{607AB59F-5D77-4681-949C-5893EA9C5478}"/>
              </a:ext>
            </a:extLst>
          </p:cNvPr>
          <p:cNvSpPr>
            <a:spLocks noGrp="1"/>
          </p:cNvSpPr>
          <p:nvPr>
            <p:ph idx="1"/>
          </p:nvPr>
        </p:nvSpPr>
        <p:spPr>
          <a:xfrm>
            <a:off x="1371600" y="1754155"/>
            <a:ext cx="9601200" cy="3581400"/>
          </a:xfrm>
        </p:spPr>
        <p:txBody>
          <a:bodyPr>
            <a:normAutofit fontScale="62500" lnSpcReduction="20000"/>
          </a:bodyPr>
          <a:lstStyle/>
          <a:p>
            <a:pPr>
              <a:lnSpc>
                <a:spcPct val="200000"/>
              </a:lnSpc>
            </a:pPr>
            <a:r>
              <a:rPr lang="en-IN" altLang="en-US" sz="2900" dirty="0">
                <a:latin typeface="Times New Roman" panose="02020603050405020304" charset="0"/>
                <a:cs typeface="Times New Roman" panose="02020603050405020304" charset="0"/>
              </a:rPr>
              <a:t>I have used </a:t>
            </a:r>
            <a:r>
              <a:rPr lang="en-US" sz="2900" dirty="0">
                <a:latin typeface="Times New Roman" panose="02020603050405020304" charset="0"/>
                <a:cs typeface="Times New Roman" panose="02020603050405020304" charset="0"/>
              </a:rPr>
              <a:t>Convolutional neural networks for gender and  age classification</a:t>
            </a:r>
            <a:r>
              <a:rPr lang="en-IN" altLang="en-US" sz="2900" dirty="0">
                <a:latin typeface="Times New Roman" panose="02020603050405020304" charset="0"/>
                <a:cs typeface="Times New Roman" panose="02020603050405020304" charset="0"/>
              </a:rPr>
              <a:t>.</a:t>
            </a:r>
            <a:endParaRPr lang="en-US" sz="2900" dirty="0">
              <a:latin typeface="Times New Roman" panose="02020603050405020304" charset="0"/>
              <a:cs typeface="Times New Roman" panose="02020603050405020304" charset="0"/>
            </a:endParaRPr>
          </a:p>
          <a:p>
            <a:pPr>
              <a:lnSpc>
                <a:spcPct val="200000"/>
              </a:lnSpc>
            </a:pPr>
            <a:r>
              <a:rPr lang="en-US" sz="2900" dirty="0">
                <a:latin typeface="Times New Roman" panose="02020603050405020304" charset="0"/>
                <a:cs typeface="Times New Roman" panose="02020603050405020304" charset="0"/>
              </a:rPr>
              <a:t>Convolutional neural networks (CNN) is a special architecture of artificial neural networks</a:t>
            </a:r>
            <a:r>
              <a:rPr lang="en-IN" sz="2900" dirty="0">
                <a:latin typeface="Times New Roman" panose="02020603050405020304" charset="0"/>
                <a:cs typeface="Times New Roman" panose="02020603050405020304" charset="0"/>
              </a:rPr>
              <a:t> which were build to function as a copy of our brain.</a:t>
            </a:r>
            <a:endParaRPr lang="en-US" sz="2900" dirty="0">
              <a:latin typeface="Times New Roman" panose="02020603050405020304" charset="0"/>
              <a:cs typeface="Times New Roman" panose="02020603050405020304" charset="0"/>
            </a:endParaRPr>
          </a:p>
          <a:p>
            <a:pPr>
              <a:lnSpc>
                <a:spcPct val="200000"/>
              </a:lnSpc>
            </a:pPr>
            <a:r>
              <a:rPr lang="en-US" sz="2900" dirty="0">
                <a:latin typeface="Times New Roman" panose="02020603050405020304" charset="0"/>
                <a:cs typeface="Times New Roman" panose="02020603050405020304" charset="0"/>
              </a:rPr>
              <a:t>The CNN model here consists of three channels and input channel image is of 227*227 pixel respectively.</a:t>
            </a:r>
          </a:p>
          <a:p>
            <a:pPr>
              <a:lnSpc>
                <a:spcPct val="200000"/>
              </a:lnSpc>
            </a:pPr>
            <a:r>
              <a:rPr lang="en-US" sz="2900" dirty="0">
                <a:latin typeface="Times New Roman" panose="02020603050405020304" charset="0"/>
                <a:cs typeface="Times New Roman" panose="02020603050405020304" charset="0"/>
              </a:rPr>
              <a:t>It consists of 3 convolution layers and 2 fully connected layers.</a:t>
            </a:r>
          </a:p>
          <a:p>
            <a:endParaRPr lang="en-IN" dirty="0"/>
          </a:p>
          <a:p>
            <a:endParaRPr lang="en-IN" dirty="0"/>
          </a:p>
        </p:txBody>
      </p:sp>
      <p:pic>
        <p:nvPicPr>
          <p:cNvPr id="4" name="Picture 4">
            <a:extLst>
              <a:ext uri="{FF2B5EF4-FFF2-40B4-BE49-F238E27FC236}">
                <a16:creationId xmlns:a16="http://schemas.microsoft.com/office/drawing/2014/main" id="{A72F45B6-E82D-4B18-924E-D05E6341F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6600" y="95944"/>
            <a:ext cx="979820" cy="101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18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7562-7836-4F00-96B8-081E86317D3F}"/>
              </a:ext>
            </a:extLst>
          </p:cNvPr>
          <p:cNvSpPr>
            <a:spLocks noGrp="1"/>
          </p:cNvSpPr>
          <p:nvPr>
            <p:ph type="title"/>
          </p:nvPr>
        </p:nvSpPr>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	</a:t>
            </a:r>
            <a:r>
              <a:rPr lang="en-IN" sz="3200" b="1" dirty="0">
                <a:solidFill>
                  <a:schemeClr val="tx1"/>
                </a:solidFill>
                <a:latin typeface="Times New Roman" panose="02020603050405020304" pitchFamily="18" charset="0"/>
                <a:cs typeface="Times New Roman" panose="02020603050405020304" pitchFamily="18" charset="0"/>
              </a:rPr>
              <a:t>CNN ARCHITECTURE</a:t>
            </a:r>
            <a:endParaRPr lang="en-IN" sz="3200" dirty="0"/>
          </a:p>
        </p:txBody>
      </p:sp>
      <p:pic>
        <p:nvPicPr>
          <p:cNvPr id="4" name="Picture 2" descr="Screenshot (74).png">
            <a:extLst>
              <a:ext uri="{FF2B5EF4-FFF2-40B4-BE49-F238E27FC236}">
                <a16:creationId xmlns:a16="http://schemas.microsoft.com/office/drawing/2014/main" id="{9AFFC64C-F435-4D52-8C1D-1C8A92CDAA60}"/>
              </a:ext>
            </a:extLst>
          </p:cNvPr>
          <p:cNvPicPr>
            <a:picLocks noGrp="1" noChangeAspect="1"/>
          </p:cNvPicPr>
          <p:nvPr>
            <p:ph idx="1"/>
          </p:nvPr>
        </p:nvPicPr>
        <p:blipFill>
          <a:blip r:embed="rId2" cstate="print"/>
          <a:stretch>
            <a:fillRect/>
          </a:stretch>
        </p:blipFill>
        <p:spPr>
          <a:xfrm>
            <a:off x="822142" y="2057088"/>
            <a:ext cx="11280096" cy="3587932"/>
          </a:xfrm>
          <a:prstGeom prst="rect">
            <a:avLst/>
          </a:prstGeom>
        </p:spPr>
      </p:pic>
      <p:pic>
        <p:nvPicPr>
          <p:cNvPr id="5" name="Picture 4">
            <a:extLst>
              <a:ext uri="{FF2B5EF4-FFF2-40B4-BE49-F238E27FC236}">
                <a16:creationId xmlns:a16="http://schemas.microsoft.com/office/drawing/2014/main" id="{6CCBD521-DD15-4EBF-96C8-3F60A9C00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6600" y="95944"/>
            <a:ext cx="979820" cy="101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549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37BB-E6B4-4830-84E4-03588FDB0FF7}"/>
              </a:ext>
            </a:extLst>
          </p:cNvPr>
          <p:cNvSpPr>
            <a:spLocks noGrp="1"/>
          </p:cNvSpPr>
          <p:nvPr>
            <p:ph type="title"/>
          </p:nvPr>
        </p:nvSpPr>
        <p:spPr/>
        <p:txBody>
          <a:bodyPr>
            <a:normAutofit/>
          </a:bodyPr>
          <a:lstStyle/>
          <a:p>
            <a:pPr algn="ctr"/>
            <a:r>
              <a:rPr lang="en-IN" altLang="en-US" sz="3200" b="1" dirty="0">
                <a:solidFill>
                  <a:schemeClr val="tx1"/>
                </a:solidFill>
                <a:latin typeface="Times New Roman" panose="02020603050405020304" pitchFamily="18" charset="0"/>
                <a:cs typeface="Times New Roman" panose="02020603050405020304" pitchFamily="18" charset="0"/>
              </a:rPr>
              <a:t>DATA FLOW DIAGRAM</a:t>
            </a:r>
            <a:endParaRPr lang="en-IN" sz="3200" dirty="0"/>
          </a:p>
        </p:txBody>
      </p:sp>
      <p:pic>
        <p:nvPicPr>
          <p:cNvPr id="4" name="Content Placeholder 4" descr="Screenshot (73)">
            <a:extLst>
              <a:ext uri="{FF2B5EF4-FFF2-40B4-BE49-F238E27FC236}">
                <a16:creationId xmlns:a16="http://schemas.microsoft.com/office/drawing/2014/main" id="{D8B9108F-51DC-40D0-829F-072E9B508239}"/>
              </a:ext>
            </a:extLst>
          </p:cNvPr>
          <p:cNvPicPr>
            <a:picLocks noGrp="1" noChangeAspect="1"/>
          </p:cNvPicPr>
          <p:nvPr>
            <p:ph idx="1"/>
          </p:nvPr>
        </p:nvPicPr>
        <p:blipFill>
          <a:blip r:embed="rId2" cstate="print"/>
          <a:stretch>
            <a:fillRect/>
          </a:stretch>
        </p:blipFill>
        <p:spPr>
          <a:xfrm>
            <a:off x="3236167" y="1249860"/>
            <a:ext cx="5805196" cy="5508835"/>
          </a:xfrm>
          <a:prstGeom prst="rect">
            <a:avLst/>
          </a:prstGeom>
        </p:spPr>
      </p:pic>
      <p:pic>
        <p:nvPicPr>
          <p:cNvPr id="5" name="Picture 4">
            <a:extLst>
              <a:ext uri="{FF2B5EF4-FFF2-40B4-BE49-F238E27FC236}">
                <a16:creationId xmlns:a16="http://schemas.microsoft.com/office/drawing/2014/main" id="{76C49C46-B410-4877-811B-5C3982612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6600" y="95944"/>
            <a:ext cx="979820" cy="101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756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BF93-0B26-4238-8284-56FDE736905A}"/>
              </a:ext>
            </a:extLst>
          </p:cNvPr>
          <p:cNvSpPr>
            <a:spLocks noGrp="1"/>
          </p:cNvSpPr>
          <p:nvPr>
            <p:ph type="title"/>
          </p:nvPr>
        </p:nvSpPr>
        <p:spPr>
          <a:xfrm>
            <a:off x="1371600" y="405882"/>
            <a:ext cx="9601200" cy="1485900"/>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	USE CASE DIAGRAM</a:t>
            </a:r>
            <a:endParaRPr lang="en-IN" sz="3200" dirty="0"/>
          </a:p>
        </p:txBody>
      </p:sp>
      <p:pic>
        <p:nvPicPr>
          <p:cNvPr id="4" name="Content Placeholder 3" descr="Screenshot (52).png">
            <a:extLst>
              <a:ext uri="{FF2B5EF4-FFF2-40B4-BE49-F238E27FC236}">
                <a16:creationId xmlns:a16="http://schemas.microsoft.com/office/drawing/2014/main" id="{F3C7C32E-A061-4EA2-9132-3C56EDF267BA}"/>
              </a:ext>
            </a:extLst>
          </p:cNvPr>
          <p:cNvPicPr>
            <a:picLocks noGrp="1" noChangeAspect="1"/>
          </p:cNvPicPr>
          <p:nvPr>
            <p:ph idx="1"/>
          </p:nvPr>
        </p:nvPicPr>
        <p:blipFill>
          <a:blip r:embed="rId2" cstate="print"/>
          <a:stretch>
            <a:fillRect/>
          </a:stretch>
        </p:blipFill>
        <p:spPr>
          <a:xfrm>
            <a:off x="2572799" y="970383"/>
            <a:ext cx="7364303" cy="5626011"/>
          </a:xfrm>
          <a:prstGeom prst="rect">
            <a:avLst/>
          </a:prstGeom>
        </p:spPr>
      </p:pic>
      <p:pic>
        <p:nvPicPr>
          <p:cNvPr id="5" name="Picture 4">
            <a:extLst>
              <a:ext uri="{FF2B5EF4-FFF2-40B4-BE49-F238E27FC236}">
                <a16:creationId xmlns:a16="http://schemas.microsoft.com/office/drawing/2014/main" id="{777EA0C7-6B7E-490A-A1B9-2803B920A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6600" y="95944"/>
            <a:ext cx="979820" cy="101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148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D02F-8313-48B8-BBA5-D65BD806E0FF}"/>
              </a:ext>
            </a:extLst>
          </p:cNvPr>
          <p:cNvSpPr>
            <a:spLocks noGrp="1"/>
          </p:cNvSpPr>
          <p:nvPr>
            <p:ph type="title"/>
          </p:nvPr>
        </p:nvSpPr>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	</a:t>
            </a:r>
            <a:r>
              <a:rPr lang="en-IN" sz="3200" b="1" dirty="0">
                <a:solidFill>
                  <a:schemeClr val="tx1"/>
                </a:solidFill>
                <a:latin typeface="Times New Roman" panose="02020603050405020304" pitchFamily="18" charset="0"/>
                <a:cs typeface="Times New Roman" panose="02020603050405020304" pitchFamily="18" charset="0"/>
              </a:rPr>
              <a:t>SEQUENCE DIAGRAM</a:t>
            </a:r>
            <a:endParaRPr lang="en-IN" sz="3200" dirty="0"/>
          </a:p>
        </p:txBody>
      </p:sp>
      <p:pic>
        <p:nvPicPr>
          <p:cNvPr id="4" name="Picture 4" descr="Screenshot (75).png">
            <a:extLst>
              <a:ext uri="{FF2B5EF4-FFF2-40B4-BE49-F238E27FC236}">
                <a16:creationId xmlns:a16="http://schemas.microsoft.com/office/drawing/2014/main" id="{DB30F799-5940-4D18-8035-8FB0F81CE0BB}"/>
              </a:ext>
            </a:extLst>
          </p:cNvPr>
          <p:cNvPicPr>
            <a:picLocks noGrp="1" noChangeAspect="1"/>
          </p:cNvPicPr>
          <p:nvPr>
            <p:ph idx="1"/>
          </p:nvPr>
        </p:nvPicPr>
        <p:blipFill>
          <a:blip r:embed="rId2" cstate="print"/>
          <a:stretch>
            <a:fillRect/>
          </a:stretch>
        </p:blipFill>
        <p:spPr>
          <a:xfrm>
            <a:off x="2715208" y="1301322"/>
            <a:ext cx="7417837" cy="5207248"/>
          </a:xfrm>
          <a:prstGeom prst="rect">
            <a:avLst/>
          </a:prstGeom>
        </p:spPr>
      </p:pic>
      <p:pic>
        <p:nvPicPr>
          <p:cNvPr id="5" name="Picture 4">
            <a:extLst>
              <a:ext uri="{FF2B5EF4-FFF2-40B4-BE49-F238E27FC236}">
                <a16:creationId xmlns:a16="http://schemas.microsoft.com/office/drawing/2014/main" id="{D33338CC-CBC4-4084-B3C2-6DB8BB41BF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6600" y="95944"/>
            <a:ext cx="979820" cy="101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689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328F6-279F-4EED-940E-D3B49C891003}"/>
              </a:ext>
            </a:extLst>
          </p:cNvPr>
          <p:cNvSpPr>
            <a:spLocks noGrp="1"/>
          </p:cNvSpPr>
          <p:nvPr>
            <p:ph type="title"/>
          </p:nvPr>
        </p:nvSpPr>
        <p:spPr>
          <a:xfrm>
            <a:off x="1380930" y="312576"/>
            <a:ext cx="9601200" cy="1485900"/>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		</a:t>
            </a:r>
            <a:r>
              <a:rPr lang="en-IN" sz="3200" b="1" dirty="0">
                <a:solidFill>
                  <a:schemeClr val="tx1"/>
                </a:solidFill>
                <a:latin typeface="Times New Roman" panose="02020603050405020304" pitchFamily="18" charset="0"/>
                <a:cs typeface="Times New Roman" panose="02020603050405020304" pitchFamily="18" charset="0"/>
              </a:rPr>
              <a:t>COLLABORATION DIAGRAM</a:t>
            </a:r>
            <a:endParaRPr lang="en-IN" sz="3200" dirty="0"/>
          </a:p>
        </p:txBody>
      </p:sp>
      <p:pic>
        <p:nvPicPr>
          <p:cNvPr id="4" name="Content Placeholder 3" descr="Screenshot (40).png">
            <a:extLst>
              <a:ext uri="{FF2B5EF4-FFF2-40B4-BE49-F238E27FC236}">
                <a16:creationId xmlns:a16="http://schemas.microsoft.com/office/drawing/2014/main" id="{CF34C7B1-BA5E-4A2B-A329-2E1F92CAB5AB}"/>
              </a:ext>
            </a:extLst>
          </p:cNvPr>
          <p:cNvPicPr>
            <a:picLocks noGrp="1" noChangeAspect="1"/>
          </p:cNvPicPr>
          <p:nvPr>
            <p:ph idx="1"/>
          </p:nvPr>
        </p:nvPicPr>
        <p:blipFill>
          <a:blip r:embed="rId2" cstate="print"/>
          <a:stretch>
            <a:fillRect/>
          </a:stretch>
        </p:blipFill>
        <p:spPr>
          <a:xfrm>
            <a:off x="2827176" y="942415"/>
            <a:ext cx="6699380" cy="5529370"/>
          </a:xfrm>
          <a:prstGeom prst="rect">
            <a:avLst/>
          </a:prstGeom>
        </p:spPr>
      </p:pic>
      <p:pic>
        <p:nvPicPr>
          <p:cNvPr id="5" name="Picture 4">
            <a:extLst>
              <a:ext uri="{FF2B5EF4-FFF2-40B4-BE49-F238E27FC236}">
                <a16:creationId xmlns:a16="http://schemas.microsoft.com/office/drawing/2014/main" id="{F7FB02D8-FC70-4858-B464-7D48D2618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6600" y="95944"/>
            <a:ext cx="979820" cy="101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63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5"/>
          <p:cNvSpPr>
            <a:spLocks noGrp="1"/>
          </p:cNvSpPr>
          <p:nvPr>
            <p:ph type="title"/>
          </p:nvPr>
        </p:nvSpPr>
        <p:spPr>
          <a:xfrm>
            <a:off x="1295400" y="2226410"/>
            <a:ext cx="9601200" cy="1485900"/>
          </a:xfrm>
        </p:spPr>
        <p:txBody>
          <a:bodyPr>
            <a:normAutofit/>
          </a:bodyPr>
          <a:lstStyle/>
          <a:p>
            <a:pPr algn="ctr" fontAlgn="base"/>
            <a:r>
              <a:rPr lang="en-IN" altLang="en-US" sz="3200" dirty="0">
                <a:solidFill>
                  <a:schemeClr val="tx1"/>
                </a:solidFill>
                <a:latin typeface="Times New Roman" panose="02020603050405020304" pitchFamily="18" charset="0"/>
                <a:cs typeface="Times New Roman" panose="02020603050405020304" pitchFamily="18" charset="0"/>
              </a:rPr>
              <a:t>GENDER AND AGE DETECTION USING OPENCV</a:t>
            </a:r>
          </a:p>
        </p:txBody>
      </p:sp>
      <p:sp>
        <p:nvSpPr>
          <p:cNvPr id="4" name="TextBox 3">
            <a:extLst>
              <a:ext uri="{FF2B5EF4-FFF2-40B4-BE49-F238E27FC236}">
                <a16:creationId xmlns:a16="http://schemas.microsoft.com/office/drawing/2014/main" id="{131D21FD-BB32-47E6-BA96-9BB890B6D370}"/>
              </a:ext>
            </a:extLst>
          </p:cNvPr>
          <p:cNvSpPr txBox="1"/>
          <p:nvPr/>
        </p:nvSpPr>
        <p:spPr>
          <a:xfrm>
            <a:off x="855306" y="4631590"/>
            <a:ext cx="7197012" cy="1200329"/>
          </a:xfrm>
          <a:prstGeom prst="rect">
            <a:avLst/>
          </a:prstGeom>
          <a:noFill/>
        </p:spPr>
        <p:txBody>
          <a:bodyPr wrap="square">
            <a:spAutoFit/>
          </a:bodyPr>
          <a:lstStyle/>
          <a:p>
            <a:pPr marL="0" lvl="0" indent="0" algn="l" rtl="0">
              <a:lnSpc>
                <a:spcPct val="100000"/>
              </a:lnSpc>
              <a:spcBef>
                <a:spcPts val="0"/>
              </a:spcBef>
              <a:spcAft>
                <a:spcPts val="0"/>
              </a:spcAft>
              <a:buSzPts val="1600"/>
              <a:buNone/>
            </a:pPr>
            <a:r>
              <a:rPr lang="en-US" sz="1800" b="1" dirty="0">
                <a:latin typeface="Times New Roman" panose="02020603050405020304" pitchFamily="18" charset="0"/>
                <a:cs typeface="Times New Roman" panose="02020603050405020304" pitchFamily="18" charset="0"/>
              </a:rPr>
              <a:t>Guide:</a:t>
            </a:r>
          </a:p>
          <a:p>
            <a:pPr marL="0" lvl="0" indent="0" algn="l" rtl="0">
              <a:lnSpc>
                <a:spcPct val="100000"/>
              </a:lnSpc>
              <a:spcBef>
                <a:spcPts val="0"/>
              </a:spcBef>
              <a:spcAft>
                <a:spcPts val="0"/>
              </a:spcAft>
              <a:buSzPts val="1600"/>
              <a:buNone/>
            </a:pPr>
            <a:r>
              <a:rPr lang="en-US" sz="1800" dirty="0">
                <a:latin typeface="Times New Roman" panose="02020603050405020304" pitchFamily="18" charset="0"/>
                <a:cs typeface="Times New Roman" panose="02020603050405020304" pitchFamily="18" charset="0"/>
              </a:rPr>
              <a:t>Mr. </a:t>
            </a:r>
            <a:r>
              <a:rPr lang="en-US" dirty="0">
                <a:latin typeface="Times New Roman" panose="02020603050405020304" pitchFamily="18" charset="0"/>
                <a:cs typeface="Times New Roman" panose="02020603050405020304" pitchFamily="18" charset="0"/>
              </a:rPr>
              <a:t>A. Ramesh Babu</a:t>
            </a:r>
            <a:r>
              <a:rPr lang="en-US" sz="1800" dirty="0">
                <a:latin typeface="Times New Roman" panose="02020603050405020304" pitchFamily="18" charset="0"/>
                <a:cs typeface="Times New Roman" panose="02020603050405020304" pitchFamily="18" charset="0"/>
              </a:rPr>
              <a:t>,</a:t>
            </a:r>
          </a:p>
          <a:p>
            <a:pPr marL="0" lvl="0" indent="0" algn="l" rtl="0">
              <a:lnSpc>
                <a:spcPct val="100000"/>
              </a:lnSpc>
              <a:spcBef>
                <a:spcPts val="0"/>
              </a:spcBef>
              <a:spcAft>
                <a:spcPts val="0"/>
              </a:spcAft>
              <a:buSzPts val="1600"/>
              <a:buNone/>
            </a:pPr>
            <a:r>
              <a:rPr lang="en-US" sz="1800" dirty="0">
                <a:latin typeface="Times New Roman" panose="02020603050405020304" pitchFamily="18" charset="0"/>
                <a:cs typeface="Times New Roman" panose="02020603050405020304" pitchFamily="18" charset="0"/>
              </a:rPr>
              <a:t>Associate Professor, Department of Computer Science and Engineering</a:t>
            </a:r>
            <a:endParaRPr lang="en-US"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600"/>
              <a:buNone/>
            </a:pPr>
            <a:r>
              <a:rPr lang="en-US" sz="1800" dirty="0">
                <a:latin typeface="Times New Roman" panose="02020603050405020304" pitchFamily="18" charset="0"/>
                <a:cs typeface="Times New Roman" panose="02020603050405020304" pitchFamily="18" charset="0"/>
              </a:rPr>
              <a:t>JB Institute of Engineering and Technology, Hyderabad</a:t>
            </a:r>
          </a:p>
        </p:txBody>
      </p:sp>
      <p:sp>
        <p:nvSpPr>
          <p:cNvPr id="6" name="TextBox 5">
            <a:extLst>
              <a:ext uri="{FF2B5EF4-FFF2-40B4-BE49-F238E27FC236}">
                <a16:creationId xmlns:a16="http://schemas.microsoft.com/office/drawing/2014/main" id="{73D0AF62-0D43-4AE1-A5B8-DE261063B02B}"/>
              </a:ext>
            </a:extLst>
          </p:cNvPr>
          <p:cNvSpPr txBox="1"/>
          <p:nvPr/>
        </p:nvSpPr>
        <p:spPr>
          <a:xfrm>
            <a:off x="8535178" y="4631589"/>
            <a:ext cx="2801516" cy="1200329"/>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en-US" sz="1800" b="1" i="0" u="none" strike="noStrike" cap="none" dirty="0">
                <a:latin typeface="Times New Roman" panose="02020603050405020304" pitchFamily="18" charset="0"/>
                <a:ea typeface="Nunito"/>
                <a:cs typeface="Times New Roman" panose="02020603050405020304" pitchFamily="18" charset="0"/>
                <a:sym typeface="Nunito"/>
              </a:rPr>
              <a:t>Submitted By:</a:t>
            </a:r>
          </a:p>
          <a:p>
            <a:pPr marL="0" marR="0" lvl="0" indent="0" algn="l" rtl="0">
              <a:lnSpc>
                <a:spcPct val="100000"/>
              </a:lnSpc>
              <a:spcBef>
                <a:spcPts val="0"/>
              </a:spcBef>
              <a:spcAft>
                <a:spcPts val="0"/>
              </a:spcAft>
              <a:buClr>
                <a:srgbClr val="000000"/>
              </a:buClr>
              <a:buSzPts val="1400"/>
              <a:buFont typeface="Arial"/>
              <a:buNone/>
            </a:pPr>
            <a:r>
              <a:rPr lang="en-US" dirty="0">
                <a:latin typeface="Times New Roman" panose="02020603050405020304" pitchFamily="18" charset="0"/>
                <a:ea typeface="Nunito"/>
                <a:cs typeface="Times New Roman" panose="02020603050405020304" pitchFamily="18" charset="0"/>
                <a:sym typeface="Nunito"/>
              </a:rPr>
              <a:t>Aakriti Sharma</a:t>
            </a:r>
          </a:p>
          <a:p>
            <a:pPr marL="0" marR="0" lvl="0" indent="0" algn="l" rtl="0">
              <a:lnSpc>
                <a:spcPct val="100000"/>
              </a:lnSpc>
              <a:spcBef>
                <a:spcPts val="0"/>
              </a:spcBef>
              <a:spcAft>
                <a:spcPts val="0"/>
              </a:spcAft>
              <a:buClr>
                <a:srgbClr val="000000"/>
              </a:buClr>
              <a:buSzPts val="1400"/>
              <a:buFont typeface="Arial"/>
              <a:buNone/>
            </a:pPr>
            <a:r>
              <a:rPr lang="en-US" dirty="0">
                <a:latin typeface="Times New Roman" panose="02020603050405020304" pitchFamily="18" charset="0"/>
                <a:ea typeface="Nunito"/>
                <a:cs typeface="Times New Roman" panose="02020603050405020304" pitchFamily="18" charset="0"/>
                <a:sym typeface="Nunito"/>
              </a:rPr>
              <a:t>18671A0544</a:t>
            </a:r>
          </a:p>
          <a:p>
            <a:pPr marL="0" marR="0" lvl="0" indent="0" algn="l" rtl="0">
              <a:lnSpc>
                <a:spcPct val="100000"/>
              </a:lnSpc>
              <a:spcBef>
                <a:spcPts val="0"/>
              </a:spcBef>
              <a:spcAft>
                <a:spcPts val="0"/>
              </a:spcAft>
              <a:buClr>
                <a:srgbClr val="000000"/>
              </a:buClr>
              <a:buSzPts val="1400"/>
              <a:buFont typeface="Arial"/>
              <a:buNone/>
            </a:pPr>
            <a:r>
              <a:rPr lang="en-US" dirty="0">
                <a:latin typeface="Times New Roman" panose="02020603050405020304" pitchFamily="18" charset="0"/>
                <a:cs typeface="Times New Roman" panose="02020603050405020304" pitchFamily="18" charset="0"/>
                <a:sym typeface="Nunito"/>
              </a:rPr>
              <a:t>CSE - A</a:t>
            </a:r>
            <a:endParaRPr lang="en-IN"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AA0B0F9E-A02E-4373-926E-1C3E4143F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6600" y="114606"/>
            <a:ext cx="979820" cy="1014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1828-3BD6-44E4-917A-49FAE11443CA}"/>
              </a:ext>
            </a:extLst>
          </p:cNvPr>
          <p:cNvSpPr>
            <a:spLocks noGrp="1"/>
          </p:cNvSpPr>
          <p:nvPr>
            <p:ph type="title"/>
          </p:nvPr>
        </p:nvSpPr>
        <p:spPr>
          <a:xfrm>
            <a:off x="1295400" y="247650"/>
            <a:ext cx="9601200" cy="1485900"/>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	</a:t>
            </a:r>
            <a:r>
              <a:rPr lang="en-IN" sz="3200" b="1" dirty="0">
                <a:solidFill>
                  <a:schemeClr val="tx1"/>
                </a:solidFill>
                <a:latin typeface="Times New Roman" panose="02020603050405020304" pitchFamily="18" charset="0"/>
                <a:cs typeface="Times New Roman" panose="02020603050405020304" pitchFamily="18" charset="0"/>
              </a:rPr>
              <a:t>EXECUTION</a:t>
            </a:r>
            <a:endParaRPr lang="en-IN" sz="3200" dirty="0"/>
          </a:p>
        </p:txBody>
      </p:sp>
      <p:sp>
        <p:nvSpPr>
          <p:cNvPr id="3" name="Content Placeholder 2">
            <a:extLst>
              <a:ext uri="{FF2B5EF4-FFF2-40B4-BE49-F238E27FC236}">
                <a16:creationId xmlns:a16="http://schemas.microsoft.com/office/drawing/2014/main" id="{0D94E386-58C7-4173-8151-AA26CE402706}"/>
              </a:ext>
            </a:extLst>
          </p:cNvPr>
          <p:cNvSpPr>
            <a:spLocks noGrp="1"/>
          </p:cNvSpPr>
          <p:nvPr>
            <p:ph idx="1"/>
          </p:nvPr>
        </p:nvSpPr>
        <p:spPr>
          <a:xfrm>
            <a:off x="1380931" y="1082351"/>
            <a:ext cx="9601200" cy="3581400"/>
          </a:xfrm>
        </p:spPr>
        <p:txBody>
          <a:bodyPr/>
          <a:lstStyle/>
          <a:p>
            <a:pPr marL="0" indent="0">
              <a:buNone/>
            </a:pPr>
            <a:r>
              <a:rPr lang="en-IN" altLang="en-US" sz="2000" b="1" dirty="0">
                <a:latin typeface="Times New Roman" panose="02020603050405020304" charset="0"/>
                <a:cs typeface="Times New Roman" panose="02020603050405020304" charset="0"/>
              </a:rPr>
              <a:t>INPUT</a:t>
            </a:r>
          </a:p>
          <a:p>
            <a:pPr marL="0" indent="0">
              <a:buNone/>
            </a:pPr>
            <a:r>
              <a:rPr lang="en-IN" altLang="en-US" sz="2000" dirty="0">
                <a:latin typeface="Times New Roman" panose="02020603050405020304" charset="0"/>
                <a:cs typeface="Times New Roman" panose="02020603050405020304" charset="0"/>
              </a:rPr>
              <a:t>	Input for this model is in Video format which is recorded through webcam. Recording frame is opened as soon as </a:t>
            </a:r>
            <a:r>
              <a:rPr lang="en-IN" altLang="en-US" dirty="0">
                <a:latin typeface="Times New Roman" panose="02020603050405020304" charset="0"/>
                <a:cs typeface="Times New Roman" panose="02020603050405020304" charset="0"/>
              </a:rPr>
              <a:t>I</a:t>
            </a:r>
            <a:r>
              <a:rPr lang="en-IN" altLang="en-US" sz="2000" dirty="0">
                <a:latin typeface="Times New Roman" panose="02020603050405020304" charset="0"/>
                <a:cs typeface="Times New Roman" panose="02020603050405020304" charset="0"/>
              </a:rPr>
              <a:t> run the code as shown below.</a:t>
            </a:r>
          </a:p>
          <a:p>
            <a:pPr marL="0" indent="0">
              <a:buNone/>
            </a:pPr>
            <a:endParaRPr lang="en-IN" altLang="en-US" sz="2000" dirty="0">
              <a:latin typeface="Times New Roman" panose="02020603050405020304" charset="0"/>
              <a:cs typeface="Times New Roman" panose="02020603050405020304" charset="0"/>
            </a:endParaRPr>
          </a:p>
          <a:p>
            <a:endParaRPr lang="en-IN" dirty="0"/>
          </a:p>
        </p:txBody>
      </p:sp>
      <p:pic>
        <p:nvPicPr>
          <p:cNvPr id="5" name="Picture 4">
            <a:extLst>
              <a:ext uri="{FF2B5EF4-FFF2-40B4-BE49-F238E27FC236}">
                <a16:creationId xmlns:a16="http://schemas.microsoft.com/office/drawing/2014/main" id="{91461A4B-8E89-41AF-89DD-183CAC3A0968}"/>
              </a:ext>
            </a:extLst>
          </p:cNvPr>
          <p:cNvPicPr>
            <a:picLocks noChangeAspect="1"/>
          </p:cNvPicPr>
          <p:nvPr/>
        </p:nvPicPr>
        <p:blipFill>
          <a:blip r:embed="rId2"/>
          <a:stretch>
            <a:fillRect/>
          </a:stretch>
        </p:blipFill>
        <p:spPr>
          <a:xfrm>
            <a:off x="1209869" y="2407299"/>
            <a:ext cx="5254004" cy="3816220"/>
          </a:xfrm>
          <a:prstGeom prst="rect">
            <a:avLst/>
          </a:prstGeom>
        </p:spPr>
      </p:pic>
      <p:pic>
        <p:nvPicPr>
          <p:cNvPr id="7" name="Picture 6">
            <a:extLst>
              <a:ext uri="{FF2B5EF4-FFF2-40B4-BE49-F238E27FC236}">
                <a16:creationId xmlns:a16="http://schemas.microsoft.com/office/drawing/2014/main" id="{0277AE8D-7469-43C4-BA90-90F5933493BA}"/>
              </a:ext>
            </a:extLst>
          </p:cNvPr>
          <p:cNvPicPr>
            <a:picLocks noChangeAspect="1"/>
          </p:cNvPicPr>
          <p:nvPr/>
        </p:nvPicPr>
        <p:blipFill>
          <a:blip r:embed="rId3"/>
          <a:stretch>
            <a:fillRect/>
          </a:stretch>
        </p:blipFill>
        <p:spPr>
          <a:xfrm>
            <a:off x="6463873" y="2407299"/>
            <a:ext cx="5227466" cy="3816220"/>
          </a:xfrm>
          <a:prstGeom prst="rect">
            <a:avLst/>
          </a:prstGeom>
        </p:spPr>
      </p:pic>
      <p:pic>
        <p:nvPicPr>
          <p:cNvPr id="6" name="Picture 4">
            <a:extLst>
              <a:ext uri="{FF2B5EF4-FFF2-40B4-BE49-F238E27FC236}">
                <a16:creationId xmlns:a16="http://schemas.microsoft.com/office/drawing/2014/main" id="{3A08BFB7-20F1-47CE-B9B5-070DF1E8BD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6600" y="95944"/>
            <a:ext cx="979820" cy="101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466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3A8197-6DFC-4FE0-93C6-9DAF50DE391F}"/>
              </a:ext>
            </a:extLst>
          </p:cNvPr>
          <p:cNvSpPr>
            <a:spLocks noGrp="1"/>
          </p:cNvSpPr>
          <p:nvPr>
            <p:ph idx="1"/>
          </p:nvPr>
        </p:nvSpPr>
        <p:spPr>
          <a:xfrm>
            <a:off x="1175658" y="317241"/>
            <a:ext cx="9601200" cy="6130212"/>
          </a:xfrm>
        </p:spPr>
        <p:txBody>
          <a:bodyPr/>
          <a:lstStyle/>
          <a:p>
            <a:pPr marL="0" indent="0">
              <a:buNone/>
            </a:pPr>
            <a:r>
              <a:rPr lang="en-US" altLang="en-US" sz="2000" b="1" dirty="0">
                <a:latin typeface="Times New Roman" panose="02020603050405020304" charset="0"/>
                <a:cs typeface="Times New Roman" panose="02020603050405020304" charset="0"/>
              </a:rPr>
              <a:t>OUTPUT</a:t>
            </a:r>
            <a:endParaRPr lang="en-IN" altLang="en-US" sz="2000" b="1"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The model detects all the faces that appear in front of the camera, detects the age and gender of each face and lists these details as output.</a:t>
            </a:r>
          </a:p>
          <a:p>
            <a:endParaRPr lang="en-IN" dirty="0"/>
          </a:p>
          <a:p>
            <a:endParaRPr lang="en-IN" dirty="0"/>
          </a:p>
        </p:txBody>
      </p:sp>
      <p:pic>
        <p:nvPicPr>
          <p:cNvPr id="5" name="Picture 4">
            <a:extLst>
              <a:ext uri="{FF2B5EF4-FFF2-40B4-BE49-F238E27FC236}">
                <a16:creationId xmlns:a16="http://schemas.microsoft.com/office/drawing/2014/main" id="{AA6E14E0-FFE5-495F-B015-AF6B37F1F6E5}"/>
              </a:ext>
            </a:extLst>
          </p:cNvPr>
          <p:cNvPicPr>
            <a:picLocks noChangeAspect="1"/>
          </p:cNvPicPr>
          <p:nvPr/>
        </p:nvPicPr>
        <p:blipFill>
          <a:blip r:embed="rId2"/>
          <a:stretch>
            <a:fillRect/>
          </a:stretch>
        </p:blipFill>
        <p:spPr>
          <a:xfrm>
            <a:off x="2021146" y="1530220"/>
            <a:ext cx="7346788" cy="5010539"/>
          </a:xfrm>
          <a:prstGeom prst="rect">
            <a:avLst/>
          </a:prstGeom>
        </p:spPr>
      </p:pic>
      <p:pic>
        <p:nvPicPr>
          <p:cNvPr id="4" name="Picture 4">
            <a:extLst>
              <a:ext uri="{FF2B5EF4-FFF2-40B4-BE49-F238E27FC236}">
                <a16:creationId xmlns:a16="http://schemas.microsoft.com/office/drawing/2014/main" id="{5734B391-CA2A-485F-A817-A975010B28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6600" y="95944"/>
            <a:ext cx="979820" cy="101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517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ECA3BFD-401C-41D4-9566-973C2731D0E0}"/>
              </a:ext>
            </a:extLst>
          </p:cNvPr>
          <p:cNvSpPr txBox="1"/>
          <p:nvPr/>
        </p:nvSpPr>
        <p:spPr>
          <a:xfrm>
            <a:off x="1396154" y="5592123"/>
            <a:ext cx="9156768" cy="707886"/>
          </a:xfrm>
          <a:prstGeom prst="rect">
            <a:avLst/>
          </a:prstGeom>
          <a:noFill/>
        </p:spPr>
        <p:txBody>
          <a:bodyPr wrap="square">
            <a:spAutoFit/>
          </a:bodyPr>
          <a:lstStyle/>
          <a:p>
            <a:r>
              <a:rPr lang="en-US" sz="2000" dirty="0">
                <a:latin typeface="Times New Roman" panose="02020603050405020304" charset="0"/>
                <a:cs typeface="Times New Roman" panose="02020603050405020304" charset="0"/>
              </a:rPr>
              <a:t>The above image display the gender and age range. As you can see the face in the image is highlighted and gender and age is predicted.</a:t>
            </a:r>
          </a:p>
        </p:txBody>
      </p:sp>
      <p:pic>
        <p:nvPicPr>
          <p:cNvPr id="7" name="Picture 6">
            <a:extLst>
              <a:ext uri="{FF2B5EF4-FFF2-40B4-BE49-F238E27FC236}">
                <a16:creationId xmlns:a16="http://schemas.microsoft.com/office/drawing/2014/main" id="{B17E8647-5623-4AE7-9571-5DB998A795F1}"/>
              </a:ext>
            </a:extLst>
          </p:cNvPr>
          <p:cNvPicPr>
            <a:picLocks noChangeAspect="1"/>
          </p:cNvPicPr>
          <p:nvPr/>
        </p:nvPicPr>
        <p:blipFill>
          <a:blip r:embed="rId2"/>
          <a:stretch>
            <a:fillRect/>
          </a:stretch>
        </p:blipFill>
        <p:spPr>
          <a:xfrm>
            <a:off x="8285493" y="3128508"/>
            <a:ext cx="3101891" cy="2385883"/>
          </a:xfrm>
          <a:prstGeom prst="rect">
            <a:avLst/>
          </a:prstGeom>
        </p:spPr>
      </p:pic>
      <p:pic>
        <p:nvPicPr>
          <p:cNvPr id="9" name="Picture 8">
            <a:extLst>
              <a:ext uri="{FF2B5EF4-FFF2-40B4-BE49-F238E27FC236}">
                <a16:creationId xmlns:a16="http://schemas.microsoft.com/office/drawing/2014/main" id="{841BAE07-2F3C-49A3-948C-056E66099879}"/>
              </a:ext>
            </a:extLst>
          </p:cNvPr>
          <p:cNvPicPr>
            <a:picLocks noChangeAspect="1"/>
          </p:cNvPicPr>
          <p:nvPr/>
        </p:nvPicPr>
        <p:blipFill>
          <a:blip r:embed="rId3"/>
          <a:stretch>
            <a:fillRect/>
          </a:stretch>
        </p:blipFill>
        <p:spPr>
          <a:xfrm>
            <a:off x="8290786" y="336174"/>
            <a:ext cx="3101891" cy="2714602"/>
          </a:xfrm>
          <a:prstGeom prst="rect">
            <a:avLst/>
          </a:prstGeom>
        </p:spPr>
      </p:pic>
      <p:pic>
        <p:nvPicPr>
          <p:cNvPr id="10" name="Content Placeholder 3" descr="Screenshot (52)">
            <a:extLst>
              <a:ext uri="{FF2B5EF4-FFF2-40B4-BE49-F238E27FC236}">
                <a16:creationId xmlns:a16="http://schemas.microsoft.com/office/drawing/2014/main" id="{D37AF24F-0BD3-43A2-AA9C-66D0D975F4B4}"/>
              </a:ext>
            </a:extLst>
          </p:cNvPr>
          <p:cNvPicPr>
            <a:picLocks noChangeAspect="1"/>
          </p:cNvPicPr>
          <p:nvPr/>
        </p:nvPicPr>
        <p:blipFill>
          <a:blip r:embed="rId4" cstate="print"/>
          <a:stretch>
            <a:fillRect/>
          </a:stretch>
        </p:blipFill>
        <p:spPr>
          <a:xfrm>
            <a:off x="799322" y="111591"/>
            <a:ext cx="4603101" cy="4926939"/>
          </a:xfrm>
          <a:prstGeom prst="rect">
            <a:avLst/>
          </a:prstGeom>
        </p:spPr>
      </p:pic>
      <p:pic>
        <p:nvPicPr>
          <p:cNvPr id="12" name="Picture 11">
            <a:extLst>
              <a:ext uri="{FF2B5EF4-FFF2-40B4-BE49-F238E27FC236}">
                <a16:creationId xmlns:a16="http://schemas.microsoft.com/office/drawing/2014/main" id="{631D6447-BD0D-4CAE-B4C6-6A313F2475B2}"/>
              </a:ext>
            </a:extLst>
          </p:cNvPr>
          <p:cNvPicPr>
            <a:picLocks noChangeAspect="1"/>
          </p:cNvPicPr>
          <p:nvPr/>
        </p:nvPicPr>
        <p:blipFill>
          <a:blip r:embed="rId5"/>
          <a:stretch>
            <a:fillRect/>
          </a:stretch>
        </p:blipFill>
        <p:spPr>
          <a:xfrm>
            <a:off x="5527139" y="1381404"/>
            <a:ext cx="2490716" cy="2845363"/>
          </a:xfrm>
          <a:prstGeom prst="rect">
            <a:avLst/>
          </a:prstGeom>
        </p:spPr>
      </p:pic>
      <p:pic>
        <p:nvPicPr>
          <p:cNvPr id="8" name="Picture 4">
            <a:extLst>
              <a:ext uri="{FF2B5EF4-FFF2-40B4-BE49-F238E27FC236}">
                <a16:creationId xmlns:a16="http://schemas.microsoft.com/office/drawing/2014/main" id="{A6BABF41-7D7A-44FD-AFD0-7053A309B6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54133" y="0"/>
            <a:ext cx="655552" cy="678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777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ED732B-E8A9-4D3B-96E7-9E5EA11B4D8E}"/>
              </a:ext>
            </a:extLst>
          </p:cNvPr>
          <p:cNvSpPr txBox="1"/>
          <p:nvPr/>
        </p:nvSpPr>
        <p:spPr>
          <a:xfrm>
            <a:off x="73090" y="651675"/>
            <a:ext cx="11355355" cy="742511"/>
          </a:xfrm>
          <a:prstGeom prst="rect">
            <a:avLst/>
          </a:prstGeom>
          <a:noFill/>
        </p:spPr>
        <p:txBody>
          <a:bodyPr wrap="square">
            <a:spAutoFit/>
          </a:bodyPr>
          <a:lstStyle/>
          <a:p>
            <a:pPr lvl="1" algn="ctr">
              <a:lnSpc>
                <a:spcPct val="150000"/>
              </a:lnSpc>
            </a:pPr>
            <a:r>
              <a:rPr lang="en-US" sz="3200" b="1" kern="1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SCOPE</a:t>
            </a:r>
            <a:endParaRPr lang="en-US" sz="3200" b="1" kern="1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FD7018B0-A7F0-437A-B2F8-D2C710746282}"/>
              </a:ext>
            </a:extLst>
          </p:cNvPr>
          <p:cNvSpPr>
            <a:spLocks noGrp="1"/>
          </p:cNvSpPr>
          <p:nvPr>
            <p:ph idx="1"/>
          </p:nvPr>
        </p:nvSpPr>
        <p:spPr>
          <a:xfrm>
            <a:off x="1371600" y="1520890"/>
            <a:ext cx="9601200" cy="3581400"/>
          </a:xfrm>
        </p:spPr>
        <p:txBody>
          <a:bodyPr/>
          <a:lstStyle/>
          <a:p>
            <a:pPr marL="530352" lvl="1" indent="0">
              <a:lnSpc>
                <a:spcPct val="150000"/>
              </a:lnSpc>
              <a:buNone/>
            </a:pPr>
            <a:endParaRPr lang="en-IN" sz="2000" kern="1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kern="1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scope of the project is really bright as this can be used in several different areas for more efficient results. </a:t>
            </a:r>
          </a:p>
          <a:p>
            <a:pPr algn="just"/>
            <a:r>
              <a:rPr lang="en-US" sz="2000" kern="1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Few examples where Age and Gender prediction can help are </a:t>
            </a:r>
            <a:r>
              <a:rPr lang="en-US" sz="2000" kern="150" spc="-5"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access control, human-computer interaction, law enforcement, marketing intelligence and visual surveillance.</a:t>
            </a:r>
            <a:endParaRPr lang="en-IN" sz="2000" kern="1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2000" kern="150" spc="-5"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It can also help mankind and can significantly reduce the hardness and time consumed for a tedious task.</a:t>
            </a:r>
            <a:endParaRPr lang="en-IN" sz="2000" kern="1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37931C02-2986-4A93-91E3-05DB86D7F0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6600" y="95944"/>
            <a:ext cx="979820" cy="101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619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a:xfrm>
            <a:off x="1775460" y="622299"/>
            <a:ext cx="8183880" cy="742950"/>
          </a:xfrm>
        </p:spPr>
        <p:txBody>
          <a:bodyPr>
            <a:normAutofit/>
          </a:bodyPr>
          <a:lstStyle/>
          <a:p>
            <a:pPr algn="ctr"/>
            <a:r>
              <a:rPr lang="en-IN" altLang="en-US" sz="3200" b="1" dirty="0">
                <a:solidFill>
                  <a:schemeClr val="tx1"/>
                </a:solidFill>
                <a:latin typeface="Times New Roman" panose="02020603050405020304" pitchFamily="18" charset="0"/>
                <a:cs typeface="Times New Roman" panose="02020603050405020304" pitchFamily="18" charset="0"/>
              </a:rPr>
              <a:t>CONCLUSION</a:t>
            </a:r>
          </a:p>
        </p:txBody>
      </p:sp>
      <p:sp>
        <p:nvSpPr>
          <p:cNvPr id="1048638" name="Content Placeholder 2"/>
          <p:cNvSpPr>
            <a:spLocks noGrp="1"/>
          </p:cNvSpPr>
          <p:nvPr>
            <p:ph idx="1"/>
          </p:nvPr>
        </p:nvSpPr>
        <p:spPr>
          <a:xfrm>
            <a:off x="1981200" y="1113791"/>
            <a:ext cx="7772400" cy="4750435"/>
          </a:xfrm>
        </p:spPr>
        <p:txBody>
          <a:bodyPr/>
          <a:lstStyle/>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altLang="en-US" dirty="0">
                <a:latin typeface="Times New Roman" panose="02020603050405020304" pitchFamily="18" charset="0"/>
                <a:cs typeface="Times New Roman" panose="02020603050405020304" pitchFamily="18" charset="0"/>
              </a:rPr>
              <a:t>Hence, here a fast and efficient gender classification and age estimation system based on facial features is proposed to classify the gender and age prediction.</a:t>
            </a:r>
          </a:p>
          <a:p>
            <a:pPr>
              <a:buFont typeface="Wingdings" panose="05000000000000000000" pitchFamily="2" charset="2"/>
              <a:buChar char="§"/>
            </a:pPr>
            <a:endParaRPr lang="en-IN"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altLang="en-US" dirty="0">
                <a:latin typeface="Times New Roman" panose="02020603050405020304" pitchFamily="18" charset="0"/>
                <a:cs typeface="Times New Roman" panose="02020603050405020304" pitchFamily="18" charset="0"/>
              </a:rPr>
              <a:t> The proposed technique has given good results when applied in real-world scenarios.</a:t>
            </a:r>
          </a:p>
          <a:p>
            <a:pPr>
              <a:buFont typeface="Wingdings" panose="05000000000000000000" pitchFamily="2" charset="2"/>
              <a:buChar char="§"/>
            </a:pPr>
            <a:endParaRPr lang="en-IN"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altLang="en-US" dirty="0">
                <a:latin typeface="Times New Roman" panose="02020603050405020304" pitchFamily="18" charset="0"/>
                <a:cs typeface="Times New Roman" panose="02020603050405020304" pitchFamily="18" charset="0"/>
              </a:rPr>
              <a:t>As future work, I would like to study the improvement on classification accuracy theoretically to other real-world pattern classification problems.</a:t>
            </a:r>
          </a:p>
        </p:txBody>
      </p:sp>
      <p:pic>
        <p:nvPicPr>
          <p:cNvPr id="4" name="Picture 4">
            <a:extLst>
              <a:ext uri="{FF2B5EF4-FFF2-40B4-BE49-F238E27FC236}">
                <a16:creationId xmlns:a16="http://schemas.microsoft.com/office/drawing/2014/main" id="{07118AE9-9992-4E26-AE3E-59EFDD8DC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6600" y="95944"/>
            <a:ext cx="979820" cy="1014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
          <p:cNvSpPr>
            <a:spLocks noGrp="1"/>
          </p:cNvSpPr>
          <p:nvPr>
            <p:ph type="title"/>
          </p:nvPr>
        </p:nvSpPr>
        <p:spPr>
          <a:xfrm>
            <a:off x="1222310" y="431801"/>
            <a:ext cx="9601200" cy="1485900"/>
          </a:xfrm>
        </p:spPr>
        <p:txBody>
          <a:bodyPr>
            <a:normAutofit/>
          </a:bodyPr>
          <a:lstStyle/>
          <a:p>
            <a:pPr algn="ctr"/>
            <a:r>
              <a:rPr lang="en-IN" altLang="en-US" sz="3200" b="1" dirty="0">
                <a:solidFill>
                  <a:schemeClr val="tx1"/>
                </a:solidFill>
                <a:latin typeface="Times New Roman" panose="02020603050405020304" pitchFamily="18" charset="0"/>
                <a:cs typeface="Times New Roman" panose="02020603050405020304" pitchFamily="18" charset="0"/>
              </a:rPr>
              <a:t>REFERENCES</a:t>
            </a:r>
          </a:p>
        </p:txBody>
      </p:sp>
      <p:sp>
        <p:nvSpPr>
          <p:cNvPr id="1048640" name="Content Placeholder 2"/>
          <p:cNvSpPr>
            <a:spLocks noGrp="1"/>
          </p:cNvSpPr>
          <p:nvPr>
            <p:ph idx="1"/>
          </p:nvPr>
        </p:nvSpPr>
        <p:spPr>
          <a:xfrm>
            <a:off x="1981200" y="1174751"/>
            <a:ext cx="8229600" cy="5173345"/>
          </a:xfrm>
        </p:spPr>
        <p:txBody>
          <a:bodyPr>
            <a:normAutofit lnSpcReduction="10000"/>
          </a:bodyPr>
          <a:lstStyle/>
          <a:p>
            <a:r>
              <a:rPr lang="en-US" dirty="0">
                <a:solidFill>
                  <a:schemeClr val="tx1"/>
                </a:solidFill>
                <a:latin typeface="Times New Roman" panose="02020603050405020304" pitchFamily="18" charset="0"/>
                <a:cs typeface="Times New Roman" panose="02020603050405020304" pitchFamily="18" charset="0"/>
              </a:rPr>
              <a:t>A. Kumar and F. Shaik,” Importance of Image Processing”, 2016.</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Chenjing Yan, Congyan Lang, Tao Wang, Xuetao Du, and Chen Zhang, "Age Estimation Based on Convolutional Neural Network”, 2014 Springer International Publishing Switzerland .</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https://www.learnopencv.com/age-gender-classification-using-opencv-deep-learning-c-python/</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https://www.researchgate.net/publication/318084198_Age_and_Gender_Recognition_in_the_Wild_with_Deep_Attention</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https://towardsdatascience.com/predict-age-and-gender-using-convolutional-neural-network-and-opencv-fd90390e3ce6</a:t>
            </a:r>
          </a:p>
        </p:txBody>
      </p:sp>
      <p:pic>
        <p:nvPicPr>
          <p:cNvPr id="4" name="Picture 4">
            <a:extLst>
              <a:ext uri="{FF2B5EF4-FFF2-40B4-BE49-F238E27FC236}">
                <a16:creationId xmlns:a16="http://schemas.microsoft.com/office/drawing/2014/main" id="{0AE49D74-3312-4696-9E22-20DD864C6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6600" y="95944"/>
            <a:ext cx="979820" cy="1014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a:spLocks noGrp="1"/>
          </p:cNvSpPr>
          <p:nvPr>
            <p:ph type="title"/>
          </p:nvPr>
        </p:nvSpPr>
        <p:spPr>
          <a:xfrm>
            <a:off x="1982755" y="2528595"/>
            <a:ext cx="8226490" cy="1060891"/>
          </a:xfrm>
        </p:spPr>
        <p:txBody>
          <a:bodyPr>
            <a:noAutofit/>
          </a:bodyPr>
          <a:lstStyle/>
          <a:p>
            <a:pPr algn="ctr"/>
            <a:r>
              <a:rPr lang="en-US" sz="7200" dirty="0">
                <a:solidFill>
                  <a:schemeClr val="tx1"/>
                </a:solidFill>
                <a:latin typeface="Bahnschrift Condensed" panose="020B0502040204020203" pitchFamily="34" charset="0"/>
              </a:rPr>
              <a:t>THANK YOU </a:t>
            </a:r>
            <a:r>
              <a:rPr lang="en-US" sz="7200" dirty="0">
                <a:solidFill>
                  <a:schemeClr val="tx1"/>
                </a:solidFill>
                <a:latin typeface="Bahnschrift Condensed" panose="020B0502040204020203" pitchFamily="34" charset="0"/>
                <a:sym typeface="Wingdings" panose="05000000000000000000" pitchFamily="2" charset="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1457130" y="345234"/>
            <a:ext cx="9277740" cy="647830"/>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ABSTRACT</a:t>
            </a:r>
          </a:p>
        </p:txBody>
      </p:sp>
      <p:sp>
        <p:nvSpPr>
          <p:cNvPr id="1048595" name="Content Placeholder 2"/>
          <p:cNvSpPr>
            <a:spLocks noGrp="1"/>
          </p:cNvSpPr>
          <p:nvPr>
            <p:ph idx="1"/>
          </p:nvPr>
        </p:nvSpPr>
        <p:spPr>
          <a:xfrm>
            <a:off x="1218578" y="1146967"/>
            <a:ext cx="9754844" cy="4880610"/>
          </a:xfrm>
        </p:spPr>
        <p:txBody>
          <a:bodyPr>
            <a:noAutofit/>
          </a:bodyPr>
          <a:lstStyle/>
          <a:p>
            <a:pPr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We will use </a:t>
            </a:r>
            <a:r>
              <a:rPr lang="en-US" b="1" dirty="0">
                <a:latin typeface="Times New Roman" panose="02020603050405020304" pitchFamily="18" charset="0"/>
                <a:cs typeface="Times New Roman" panose="02020603050405020304" pitchFamily="18" charset="0"/>
              </a:rPr>
              <a:t>Deep Learning </a:t>
            </a:r>
            <a:r>
              <a:rPr lang="en-US" dirty="0">
                <a:latin typeface="Times New Roman" panose="02020603050405020304" pitchFamily="18" charset="0"/>
                <a:cs typeface="Times New Roman" panose="02020603050405020304" pitchFamily="18" charset="0"/>
              </a:rPr>
              <a:t>to accurately identify the gender and age of a person from a single image of a face.</a:t>
            </a:r>
          </a:p>
          <a:p>
            <a:pPr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predicted gender may be one of ‘Male’ and ‘Female’. Ideally, Age Prediction should be approached as a Regression problem since we are expecting a real number as the output.</a:t>
            </a:r>
          </a:p>
          <a:p>
            <a:pPr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However, estimating age accurately using regression is challenging. Even humans cannot accurately predict the age based on looking at a person. However, we have an idea of whether they are in their 20s or in their 30s. Because of this reason, it is wise to frame this problem as a </a:t>
            </a:r>
            <a:r>
              <a:rPr lang="en-US" b="1" dirty="0">
                <a:latin typeface="Times New Roman" panose="02020603050405020304" pitchFamily="18" charset="0"/>
                <a:cs typeface="Times New Roman" panose="02020603050405020304" pitchFamily="18" charset="0"/>
              </a:rPr>
              <a:t>grouping</a:t>
            </a:r>
            <a:r>
              <a:rPr lang="en-US" dirty="0">
                <a:latin typeface="Times New Roman" panose="02020603050405020304" pitchFamily="18" charset="0"/>
                <a:cs typeface="Times New Roman" panose="02020603050405020304" pitchFamily="18" charset="0"/>
              </a:rPr>
              <a:t> problem where we try to estimate the age group the person is in.</a:t>
            </a:r>
          </a:p>
          <a:p>
            <a:pPr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For example, age in the range of 0-2 is a single class, 4-6 is another class and so on.</a:t>
            </a:r>
          </a:p>
          <a:p>
            <a:pPr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The Adience dataset has 8 classes divided into the following age groups [(0 – 2), (4 – 6), (8 – 12), (15 – 20), (25 – 32), (38 – 43), (48 – 53), (60 – 100)]. </a:t>
            </a:r>
          </a:p>
          <a:p>
            <a:pPr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Thus, the age prediction network has 8 nodes in the final softmax layer indicating the mentioned age ranges.This can be achieved by using </a:t>
            </a:r>
            <a:r>
              <a:rPr lang="en-US" b="1" dirty="0">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library</a:t>
            </a:r>
            <a:r>
              <a:rPr lang="en-US" sz="2000" dirty="0">
                <a:latin typeface="Times New Roman" panose="02020603050405020304" pitchFamily="18" charset="0"/>
                <a:cs typeface="Times New Roman" panose="02020603050405020304" pitchFamily="18" charset="0"/>
              </a:rPr>
              <a:t>.</a:t>
            </a:r>
          </a:p>
          <a:p>
            <a:pPr>
              <a:lnSpc>
                <a:spcPct val="100000"/>
              </a:lnSpc>
              <a:buNone/>
            </a:pPr>
            <a:endParaRPr lang="en-US" sz="2000" dirty="0">
              <a:latin typeface="Times New Roman" panose="02020603050405020304" pitchFamily="18" charset="0"/>
              <a:cs typeface="Times New Roman" panose="02020603050405020304" pitchFamily="18" charset="0"/>
            </a:endParaRPr>
          </a:p>
          <a:p>
            <a:pPr>
              <a:lnSpc>
                <a:spcPct val="100000"/>
              </a:lnSpc>
              <a:buNone/>
            </a:pPr>
            <a:r>
              <a:rPr lang="en-IN" altLang="en-US" sz="2000" dirty="0">
                <a:latin typeface="Times New Roman" panose="02020603050405020304" pitchFamily="18" charset="0"/>
                <a:cs typeface="Times New Roman" panose="02020603050405020304" pitchFamily="18" charset="0"/>
              </a:rPr>
              <a:t>	</a:t>
            </a:r>
          </a:p>
        </p:txBody>
      </p:sp>
      <p:pic>
        <p:nvPicPr>
          <p:cNvPr id="4" name="Picture 4">
            <a:extLst>
              <a:ext uri="{FF2B5EF4-FFF2-40B4-BE49-F238E27FC236}">
                <a16:creationId xmlns:a16="http://schemas.microsoft.com/office/drawing/2014/main" id="{BAE6ACB5-E0A3-48FC-8BF4-B76A29704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6600" y="95944"/>
            <a:ext cx="979820" cy="1014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1709057" y="783279"/>
            <a:ext cx="8183880" cy="625475"/>
          </a:xfrm>
        </p:spPr>
        <p:txBody>
          <a:bodyPr>
            <a:normAutofit/>
          </a:bodyPr>
          <a:lstStyle/>
          <a:p>
            <a:pPr algn="ctr"/>
            <a:r>
              <a:rPr lang="en-IN" altLang="en-US" sz="3200" b="1" cap="all" dirty="0">
                <a:solidFill>
                  <a:schemeClr val="tx1"/>
                </a:solidFill>
                <a:latin typeface="Times New Roman" panose="02020603050405020304" pitchFamily="18" charset="0"/>
                <a:cs typeface="Times New Roman" panose="02020603050405020304" pitchFamily="18" charset="0"/>
              </a:rPr>
              <a:t>INTRODUCTION</a:t>
            </a:r>
          </a:p>
        </p:txBody>
      </p:sp>
      <p:sp>
        <p:nvSpPr>
          <p:cNvPr id="1048597" name="Content Placeholder 2"/>
          <p:cNvSpPr>
            <a:spLocks noGrp="1"/>
          </p:cNvSpPr>
          <p:nvPr>
            <p:ph idx="1"/>
          </p:nvPr>
        </p:nvSpPr>
        <p:spPr>
          <a:xfrm>
            <a:off x="2590801" y="3429000"/>
            <a:ext cx="6710045" cy="2578100"/>
          </a:xfrm>
        </p:spPr>
        <p:txBody>
          <a:bodyPr>
            <a:normAutofit/>
          </a:bodyPr>
          <a:lstStyle/>
          <a:p>
            <a:pPr algn="just">
              <a:buNone/>
            </a:pPr>
            <a:r>
              <a:rPr lang="en-US" sz="2400" dirty="0">
                <a:latin typeface="Times New Roman" panose="02020603050405020304" pitchFamily="18" charset="0"/>
                <a:cs typeface="Times New Roman" panose="02020603050405020304" pitchFamily="18" charset="0"/>
              </a:rPr>
              <a:t>	</a:t>
            </a:r>
          </a:p>
        </p:txBody>
      </p:sp>
      <p:sp>
        <p:nvSpPr>
          <p:cNvPr id="1048598" name="TextBox 3"/>
          <p:cNvSpPr txBox="1"/>
          <p:nvPr/>
        </p:nvSpPr>
        <p:spPr>
          <a:xfrm>
            <a:off x="1119673" y="1810140"/>
            <a:ext cx="10002417" cy="3170099"/>
          </a:xfrm>
          <a:prstGeom prst="rect">
            <a:avLst/>
          </a:prstGeom>
          <a:noFill/>
        </p:spPr>
        <p:txBody>
          <a:bodyPr wrap="square" rtlCol="0">
            <a:spAutoFit/>
          </a:bodyPr>
          <a:lstStyle/>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Age and gender, are two of the key facial attributes that play a very foundational role in social interactions.</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project is an interesting application of Deep Learning applied to faces. We will estimate the age and figure out the gender of the person(s) from a single image.</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Ideally there are four main steps:</a:t>
            </a:r>
            <a:endParaRPr lang="en-I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Detect Faces</a:t>
            </a:r>
            <a:endParaRPr lang="en-I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Detect Gender</a:t>
            </a:r>
            <a:endParaRPr lang="en-I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Detect Age</a:t>
            </a:r>
            <a:endParaRPr lang="en-I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Display output</a:t>
            </a: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89C0A9F-299D-4410-AB2D-A98866923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6600" y="95944"/>
            <a:ext cx="979820" cy="1014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2"/>
          <p:cNvSpPr>
            <a:spLocks noGrp="1"/>
          </p:cNvSpPr>
          <p:nvPr>
            <p:ph idx="1"/>
          </p:nvPr>
        </p:nvSpPr>
        <p:spPr>
          <a:xfrm>
            <a:off x="838200" y="1051184"/>
            <a:ext cx="10515600" cy="4351338"/>
          </a:xfrm>
        </p:spPr>
        <p:txBody>
          <a:bodyPr>
            <a:noAutofit/>
          </a:bodyPr>
          <a:lstStyle/>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main functions involved are Face detection, gender prediction and age prediction.</a:t>
            </a:r>
          </a:p>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Making age and gender estimation from a single face image is an important task in intelligent applications, such as-</a:t>
            </a:r>
          </a:p>
          <a:p>
            <a:pPr lvl="2"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Access control,</a:t>
            </a:r>
          </a:p>
          <a:p>
            <a:pPr lvl="2"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Human-computer interaction, </a:t>
            </a:r>
          </a:p>
          <a:p>
            <a:pPr lvl="2"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Law enforcement, </a:t>
            </a:r>
          </a:p>
          <a:p>
            <a:pPr lvl="2"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Marketing Intelligence and</a:t>
            </a:r>
          </a:p>
          <a:p>
            <a:pPr lvl="2"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Visual Surveillance, etc.</a:t>
            </a:r>
          </a:p>
          <a:p>
            <a:pPr algn="ctr">
              <a:lnSpc>
                <a:spcPct val="10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lvl="2">
              <a:lnSpc>
                <a:spcPct val="100000"/>
              </a:lnSpc>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pic>
        <p:nvPicPr>
          <p:cNvPr id="3" name="Picture 4">
            <a:extLst>
              <a:ext uri="{FF2B5EF4-FFF2-40B4-BE49-F238E27FC236}">
                <a16:creationId xmlns:a16="http://schemas.microsoft.com/office/drawing/2014/main" id="{160C1E2E-1314-4A23-8407-3D0156C6B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6600" y="95944"/>
            <a:ext cx="979820" cy="1014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1926771" y="879942"/>
            <a:ext cx="8183880" cy="628015"/>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E</a:t>
            </a:r>
            <a:r>
              <a:rPr lang="en-IN" altLang="en-US" sz="3200" b="1" dirty="0">
                <a:solidFill>
                  <a:schemeClr val="tx1"/>
                </a:solidFill>
                <a:latin typeface="Times New Roman" panose="02020603050405020304" pitchFamily="18" charset="0"/>
                <a:cs typeface="Times New Roman" panose="02020603050405020304" pitchFamily="18" charset="0"/>
              </a:rPr>
              <a:t>XISTING SYSTEM</a:t>
            </a:r>
          </a:p>
        </p:txBody>
      </p:sp>
      <p:sp>
        <p:nvSpPr>
          <p:cNvPr id="1048604" name="Content Placeholder 2"/>
          <p:cNvSpPr>
            <a:spLocks noGrp="1"/>
          </p:cNvSpPr>
          <p:nvPr>
            <p:ph idx="1"/>
          </p:nvPr>
        </p:nvSpPr>
        <p:spPr>
          <a:xfrm>
            <a:off x="1129005" y="1828799"/>
            <a:ext cx="10067730" cy="3993503"/>
          </a:xfrm>
        </p:spPr>
        <p:txBody>
          <a:bodyPr>
            <a:normAutofit fontScale="95000"/>
          </a:bodyPr>
          <a:lstStyle/>
          <a:p>
            <a:pPr algn="just">
              <a:lnSpc>
                <a:spcPct val="100000"/>
              </a:lnSpc>
            </a:pPr>
            <a:r>
              <a:rPr lang="en-US" dirty="0">
                <a:solidFill>
                  <a:schemeClr val="tx1"/>
                </a:solidFill>
                <a:latin typeface="Times New Roman" panose="02020603050405020304" pitchFamily="18" charset="0"/>
                <a:cs typeface="Times New Roman" panose="02020603050405020304" pitchFamily="18" charset="0"/>
              </a:rPr>
              <a:t>Automatic age and gender classification has become relevant to an increasing amount of applications, particularly since the rise of social platforms and social media. </a:t>
            </a:r>
          </a:p>
          <a:p>
            <a:pPr algn="just">
              <a:lnSpc>
                <a:spcPct val="100000"/>
              </a:lnSpc>
            </a:pPr>
            <a:r>
              <a:rPr lang="en-US" dirty="0">
                <a:solidFill>
                  <a:schemeClr val="tx1"/>
                </a:solidFill>
                <a:latin typeface="Times New Roman" panose="02020603050405020304" pitchFamily="18" charset="0"/>
                <a:cs typeface="Times New Roman" panose="02020603050405020304" pitchFamily="18" charset="0"/>
              </a:rPr>
              <a:t>Nevertheless, performance of existing methods on real-world images is still significantly lacking, especially when compared to the tremendous leaps in performance recently reported for the related task of face recognition.</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5D8CDD1F-C2A3-44B6-A4DB-8144ADFF61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6600" y="95944"/>
            <a:ext cx="979820" cy="1014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1927860" y="687705"/>
            <a:ext cx="8183880" cy="760095"/>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P</a:t>
            </a:r>
            <a:r>
              <a:rPr lang="en-IN" altLang="en-US" sz="3200" b="1" dirty="0">
                <a:solidFill>
                  <a:schemeClr val="tx1"/>
                </a:solidFill>
                <a:latin typeface="Times New Roman" panose="02020603050405020304" pitchFamily="18" charset="0"/>
                <a:cs typeface="Times New Roman" panose="02020603050405020304" pitchFamily="18" charset="0"/>
              </a:rPr>
              <a:t>ROPOSED SYSTEM</a:t>
            </a:r>
          </a:p>
        </p:txBody>
      </p:sp>
      <p:sp>
        <p:nvSpPr>
          <p:cNvPr id="1048606" name="Content Placeholder 2"/>
          <p:cNvSpPr>
            <a:spLocks noGrp="1"/>
          </p:cNvSpPr>
          <p:nvPr>
            <p:ph idx="1"/>
          </p:nvPr>
        </p:nvSpPr>
        <p:spPr>
          <a:xfrm>
            <a:off x="1175658" y="1795779"/>
            <a:ext cx="9909110" cy="3821249"/>
          </a:xfrm>
        </p:spPr>
        <p:txBody>
          <a:bodyPr>
            <a:noAutofit/>
          </a:bodyPr>
          <a:lstStyle/>
          <a:p>
            <a:pPr algn="just">
              <a:lnSpc>
                <a:spcPct val="100000"/>
              </a:lnSpc>
              <a:buFont typeface="Wingdings" panose="05000000000000000000" pitchFamily="2" charset="2"/>
              <a:buChar char="§"/>
            </a:pPr>
            <a:r>
              <a:rPr lang="en-US" dirty="0">
                <a:latin typeface="Times New Roman" pitchFamily="18" charset="0"/>
                <a:cs typeface="Times New Roman" pitchFamily="18" charset="0"/>
              </a:rPr>
              <a:t>The proposed system determines your age and Gender from photos using facial recognition. </a:t>
            </a:r>
          </a:p>
          <a:p>
            <a:pPr algn="just">
              <a:lnSpc>
                <a:spcPct val="100000"/>
              </a:lnSpc>
              <a:buFont typeface="Wingdings" panose="05000000000000000000" pitchFamily="2" charset="2"/>
              <a:buChar char="§"/>
            </a:pPr>
            <a:r>
              <a:rPr lang="en-US" dirty="0">
                <a:latin typeface="Times New Roman" pitchFamily="18" charset="0"/>
                <a:cs typeface="Times New Roman" pitchFamily="18" charset="0"/>
              </a:rPr>
              <a:t>The system can also detect and classify the age and gender of multiple faces present in an image </a:t>
            </a:r>
          </a:p>
          <a:p>
            <a:pPr algn="just">
              <a:lnSpc>
                <a:spcPct val="100000"/>
              </a:lnSpc>
              <a:buFont typeface="Wingdings" panose="05000000000000000000" pitchFamily="2" charset="2"/>
              <a:buChar char="§"/>
            </a:pPr>
            <a:r>
              <a:rPr lang="en-US" dirty="0">
                <a:latin typeface="Times New Roman" pitchFamily="18" charset="0"/>
                <a:cs typeface="Times New Roman" pitchFamily="18" charset="0"/>
              </a:rPr>
              <a:t>My proposed system is a face verification system to improve image quality with the purpose of identifying the same level similarity of face images based on the age stages and finding the gender of the persons. </a:t>
            </a:r>
          </a:p>
          <a:p>
            <a:pPr algn="just">
              <a:lnSpc>
                <a:spcPct val="100000"/>
              </a:lnSpc>
              <a:buFont typeface="Wingdings" panose="05000000000000000000" pitchFamily="2" charset="2"/>
              <a:buChar char="§"/>
            </a:pPr>
            <a:r>
              <a:rPr lang="en-US" dirty="0">
                <a:latin typeface="Times New Roman" pitchFamily="18" charset="0"/>
                <a:cs typeface="Times New Roman" pitchFamily="18" charset="0"/>
              </a:rPr>
              <a:t>And moreover this is a Grouping model.</a:t>
            </a:r>
          </a:p>
        </p:txBody>
      </p:sp>
      <p:pic>
        <p:nvPicPr>
          <p:cNvPr id="4" name="Picture 4">
            <a:extLst>
              <a:ext uri="{FF2B5EF4-FFF2-40B4-BE49-F238E27FC236}">
                <a16:creationId xmlns:a16="http://schemas.microsoft.com/office/drawing/2014/main" id="{6D4371F3-DAA9-4129-BF42-BE38C3300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6600" y="95944"/>
            <a:ext cx="979820" cy="1014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A88235F-15A6-4A31-95AB-90C40FF6B3D8}"/>
              </a:ext>
            </a:extLst>
          </p:cNvPr>
          <p:cNvSpPr>
            <a:spLocks noGrp="1"/>
          </p:cNvSpPr>
          <p:nvPr>
            <p:ph type="title"/>
          </p:nvPr>
        </p:nvSpPr>
        <p:spPr>
          <a:xfrm>
            <a:off x="1371600" y="685800"/>
            <a:ext cx="9601200" cy="545841"/>
          </a:xfrm>
        </p:spPr>
        <p:txBody>
          <a:bodyPr>
            <a:normAutofit/>
          </a:bodyPr>
          <a:lstStyle/>
          <a:p>
            <a:pPr algn="ctr"/>
            <a:r>
              <a:rPr lang="en-US" sz="3200" b="1" dirty="0">
                <a:latin typeface="Times New Roman" panose="02020603050405020304" pitchFamily="18" charset="0"/>
                <a:cs typeface="Times New Roman" panose="02020603050405020304" pitchFamily="18" charset="0"/>
              </a:rPr>
              <a:t>HARDWARE REQUIREMENTS</a:t>
            </a:r>
            <a:endParaRPr lang="en-IN" sz="3200"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597A538B-20C0-4B4C-AFE4-6319D9298CA6}"/>
              </a:ext>
            </a:extLst>
          </p:cNvPr>
          <p:cNvSpPr>
            <a:spLocks noGrp="1"/>
          </p:cNvSpPr>
          <p:nvPr>
            <p:ph idx="1"/>
          </p:nvPr>
        </p:nvSpPr>
        <p:spPr>
          <a:xfrm>
            <a:off x="1371600" y="1847462"/>
            <a:ext cx="9601200" cy="3581400"/>
          </a:xfrm>
        </p:spPr>
        <p:txBody>
          <a:bodyPr/>
          <a:lstStyle/>
          <a:p>
            <a:r>
              <a:rPr lang="en-US" dirty="0">
                <a:effectLst/>
                <a:latin typeface="Times New Roman" panose="02020603050405020304" pitchFamily="18" charset="0"/>
                <a:ea typeface="SimSun" panose="02010600030101010101" pitchFamily="2" charset="-122"/>
                <a:cs typeface="Times New Roman" panose="02020603050405020304" pitchFamily="18" charset="0"/>
              </a:rPr>
              <a:t>The </a:t>
            </a:r>
            <a:r>
              <a:rPr lang="en-US" b="1" dirty="0">
                <a:effectLst/>
                <a:latin typeface="Times New Roman" panose="02020603050405020304" pitchFamily="18" charset="0"/>
                <a:ea typeface="SimSun" panose="02010600030101010101" pitchFamily="2" charset="-122"/>
                <a:cs typeface="Times New Roman" panose="02020603050405020304" pitchFamily="18" charset="0"/>
              </a:rPr>
              <a:t>hardware requirements</a:t>
            </a:r>
            <a:r>
              <a:rPr lang="en-US" dirty="0">
                <a:effectLst/>
                <a:latin typeface="Times New Roman" panose="02020603050405020304" pitchFamily="18" charset="0"/>
                <a:ea typeface="SimSun" panose="02010600030101010101" pitchFamily="2" charset="-122"/>
                <a:cs typeface="Times New Roman" panose="02020603050405020304" pitchFamily="18" charset="0"/>
              </a:rPr>
              <a:t> are the requirements of a hardware device.</a:t>
            </a:r>
          </a:p>
          <a:p>
            <a:pPr marL="0" indent="0">
              <a:buNone/>
            </a:pP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b="1" dirty="0">
                <a:latin typeface="Times New Roman" panose="02020603050405020304" pitchFamily="18" charset="0"/>
                <a:ea typeface="SimSun" panose="02010600030101010101" pitchFamily="2" charset="-122"/>
                <a:cs typeface="Times New Roman" panose="02020603050405020304" pitchFamily="18" charset="0"/>
              </a:rPr>
              <a:t> Processor             </a:t>
            </a:r>
            <a:r>
              <a:rPr lang="en-US" dirty="0">
                <a:latin typeface="Times New Roman" panose="02020603050405020304" pitchFamily="18" charset="0"/>
                <a:ea typeface="SimSun" panose="02010600030101010101" pitchFamily="2" charset="-122"/>
                <a:cs typeface="Times New Roman" panose="02020603050405020304" pitchFamily="18" charset="0"/>
              </a:rPr>
              <a:t>:    Intel i5/i7</a:t>
            </a:r>
          </a:p>
          <a:p>
            <a:pPr marL="0" indent="0">
              <a:buNone/>
            </a:pP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b="1" dirty="0">
                <a:latin typeface="Times New Roman" panose="02020603050405020304" pitchFamily="18" charset="0"/>
                <a:ea typeface="SimSun" panose="02010600030101010101" pitchFamily="2" charset="-122"/>
                <a:cs typeface="Times New Roman" panose="02020603050405020304" pitchFamily="18" charset="0"/>
              </a:rPr>
              <a:t> Speed                   </a:t>
            </a:r>
            <a:r>
              <a:rPr lang="en-US" dirty="0">
                <a:latin typeface="Times New Roman" panose="02020603050405020304" pitchFamily="18" charset="0"/>
                <a:ea typeface="SimSun" panose="02010600030101010101" pitchFamily="2" charset="-122"/>
                <a:cs typeface="Times New Roman" panose="02020603050405020304" pitchFamily="18" charset="0"/>
              </a:rPr>
              <a:t>:    3.1 GHz</a:t>
            </a:r>
          </a:p>
          <a:p>
            <a:pPr marL="0" indent="0">
              <a:buNone/>
            </a:pP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b="1" dirty="0">
                <a:latin typeface="Times New Roman" panose="02020603050405020304" pitchFamily="18" charset="0"/>
                <a:ea typeface="SimSun" panose="02010600030101010101" pitchFamily="2" charset="-122"/>
                <a:cs typeface="Times New Roman" panose="02020603050405020304" pitchFamily="18" charset="0"/>
              </a:rPr>
              <a:t> RAM                     </a:t>
            </a:r>
            <a:r>
              <a:rPr lang="en-US" dirty="0">
                <a:latin typeface="Times New Roman" panose="02020603050405020304" pitchFamily="18" charset="0"/>
                <a:ea typeface="SimSun" panose="02010600030101010101" pitchFamily="2" charset="-122"/>
                <a:cs typeface="Times New Roman" panose="02020603050405020304" pitchFamily="18" charset="0"/>
              </a:rPr>
              <a:t>:   4 GB</a:t>
            </a:r>
          </a:p>
          <a:p>
            <a:pPr marL="0" indent="0">
              <a:buNone/>
            </a:pP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b="1" dirty="0">
                <a:latin typeface="Times New Roman" panose="02020603050405020304" pitchFamily="18" charset="0"/>
                <a:ea typeface="SimSun" panose="02010600030101010101" pitchFamily="2" charset="-122"/>
                <a:cs typeface="Times New Roman" panose="02020603050405020304" pitchFamily="18" charset="0"/>
              </a:rPr>
              <a:t>Hard Disk             </a:t>
            </a:r>
            <a:r>
              <a:rPr lang="en-US" dirty="0">
                <a:latin typeface="Times New Roman" panose="02020603050405020304" pitchFamily="18" charset="0"/>
                <a:ea typeface="SimSun" panose="02010600030101010101" pitchFamily="2" charset="-122"/>
                <a:cs typeface="Times New Roman" panose="02020603050405020304" pitchFamily="18" charset="0"/>
              </a:rPr>
              <a:t>:   20 GB</a:t>
            </a:r>
          </a:p>
          <a:p>
            <a:pPr marL="0" indent="0">
              <a:buNone/>
            </a:pPr>
            <a:r>
              <a:rPr lang="en-US" sz="1800" dirty="0">
                <a:latin typeface="Times New Roman" panose="02020603050405020304" pitchFamily="18" charset="0"/>
                <a:ea typeface="SimSun" panose="02010600030101010101" pitchFamily="2" charset="-122"/>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C06BC70D-38A1-490B-9C7E-D95183054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6600" y="105275"/>
            <a:ext cx="979820" cy="101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285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FBF3-FF41-43F0-B693-DA6DA134B5CF}"/>
              </a:ext>
            </a:extLst>
          </p:cNvPr>
          <p:cNvSpPr>
            <a:spLocks noGrp="1"/>
          </p:cNvSpPr>
          <p:nvPr>
            <p:ph type="title"/>
          </p:nvPr>
        </p:nvSpPr>
        <p:spPr>
          <a:xfrm>
            <a:off x="1371600" y="685800"/>
            <a:ext cx="9601200" cy="573833"/>
          </a:xfrm>
        </p:spPr>
        <p:txBody>
          <a:bodyPr>
            <a:normAutofit/>
          </a:bodyPr>
          <a:lstStyle/>
          <a:p>
            <a:pPr algn="ctr"/>
            <a:r>
              <a:rPr lang="en-US" sz="3200" b="1" dirty="0">
                <a:latin typeface="Times New Roman" panose="02020603050405020304" pitchFamily="18" charset="0"/>
                <a:cs typeface="Times New Roman" panose="02020603050405020304" pitchFamily="18" charset="0"/>
              </a:rPr>
              <a:t>SOFTWARE REQUIREMENTS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8B0BA6-9F4D-4AFE-BEFF-DDBE4CEE773E}"/>
              </a:ext>
            </a:extLst>
          </p:cNvPr>
          <p:cNvSpPr>
            <a:spLocks noGrp="1"/>
          </p:cNvSpPr>
          <p:nvPr>
            <p:ph idx="1"/>
          </p:nvPr>
        </p:nvSpPr>
        <p:spPr>
          <a:xfrm>
            <a:off x="1066800" y="1786378"/>
            <a:ext cx="10058400" cy="4023360"/>
          </a:xfrm>
        </p:spPr>
        <p:txBody>
          <a:bodyPr>
            <a:normAutofit/>
          </a:bodyPr>
          <a:lstStyle/>
          <a:p>
            <a:r>
              <a:rPr lang="en-US" dirty="0">
                <a:effectLst/>
                <a:latin typeface="Times New Roman" panose="02020603050405020304" pitchFamily="18" charset="0"/>
                <a:ea typeface="SimSun" panose="02010600030101010101" pitchFamily="2" charset="-122"/>
                <a:cs typeface="Times New Roman" panose="02020603050405020304" pitchFamily="18" charset="0"/>
              </a:rPr>
              <a:t>The </a:t>
            </a:r>
            <a:r>
              <a:rPr lang="en-US" b="1" dirty="0">
                <a:effectLst/>
                <a:latin typeface="Times New Roman" panose="02020603050405020304" pitchFamily="18" charset="0"/>
                <a:ea typeface="SimSun" panose="02010600030101010101" pitchFamily="2" charset="-122"/>
                <a:cs typeface="Times New Roman" panose="02020603050405020304" pitchFamily="18" charset="0"/>
              </a:rPr>
              <a:t>software requirements</a:t>
            </a:r>
            <a:r>
              <a:rPr lang="en-US" dirty="0">
                <a:effectLst/>
                <a:latin typeface="Times New Roman" panose="02020603050405020304" pitchFamily="18" charset="0"/>
                <a:ea typeface="SimSun" panose="02010600030101010101" pitchFamily="2" charset="-122"/>
                <a:cs typeface="Times New Roman" panose="02020603050405020304" pitchFamily="18" charset="0"/>
              </a:rPr>
              <a:t> are the requirements to implement software</a:t>
            </a:r>
          </a:p>
          <a:p>
            <a:pPr marL="0" indent="0">
              <a:buNone/>
            </a:pP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b="1" dirty="0">
                <a:latin typeface="Times New Roman" panose="02020603050405020304" pitchFamily="18" charset="0"/>
                <a:ea typeface="SimSun" panose="02010600030101010101" pitchFamily="2" charset="-122"/>
                <a:cs typeface="Times New Roman" panose="02020603050405020304" pitchFamily="18" charset="0"/>
              </a:rPr>
              <a:t>Operating System </a:t>
            </a:r>
            <a:r>
              <a:rPr lang="en-US" dirty="0">
                <a:latin typeface="Times New Roman" panose="02020603050405020304" pitchFamily="18" charset="0"/>
                <a:ea typeface="SimSun" panose="02010600030101010101" pitchFamily="2" charset="-122"/>
                <a:cs typeface="Times New Roman" panose="02020603050405020304" pitchFamily="18" charset="0"/>
              </a:rPr>
              <a:t>           :    Windows 7,8 &amp; 10(32/64 Bit)</a:t>
            </a:r>
          </a:p>
          <a:p>
            <a:pPr marL="0" indent="0">
              <a:buNone/>
            </a:pP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b="1" dirty="0">
                <a:latin typeface="Times New Roman" panose="02020603050405020304" pitchFamily="18" charset="0"/>
                <a:ea typeface="SimSun" panose="02010600030101010101" pitchFamily="2" charset="-122"/>
                <a:cs typeface="Times New Roman" panose="02020603050405020304" pitchFamily="18" charset="0"/>
              </a:rPr>
              <a:t>Languages Used               </a:t>
            </a:r>
            <a:r>
              <a:rPr lang="en-US" dirty="0">
                <a:latin typeface="Times New Roman" panose="02020603050405020304" pitchFamily="18" charset="0"/>
                <a:ea typeface="SimSun" panose="02010600030101010101" pitchFamily="2" charset="-122"/>
                <a:cs typeface="Times New Roman" panose="02020603050405020304" pitchFamily="18" charset="0"/>
              </a:rPr>
              <a:t>:    Python</a:t>
            </a:r>
          </a:p>
          <a:p>
            <a:pPr marL="0" indent="0">
              <a:buNone/>
            </a:pP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b="1" dirty="0">
                <a:latin typeface="Times New Roman" panose="02020603050405020304" pitchFamily="18" charset="0"/>
                <a:ea typeface="SimSun" panose="02010600030101010101" pitchFamily="2" charset="-122"/>
                <a:cs typeface="Times New Roman" panose="02020603050405020304" pitchFamily="18" charset="0"/>
              </a:rPr>
              <a:t> Libraries                           </a:t>
            </a:r>
            <a:r>
              <a:rPr lang="en-US" dirty="0">
                <a:latin typeface="Times New Roman" panose="02020603050405020304" pitchFamily="18" charset="0"/>
                <a:ea typeface="SimSun" panose="02010600030101010101" pitchFamily="2" charset="-122"/>
                <a:cs typeface="Times New Roman" panose="02020603050405020304" pitchFamily="18" charset="0"/>
              </a:rPr>
              <a:t>:    OpenCV, numpy</a:t>
            </a:r>
          </a:p>
          <a:p>
            <a:pPr marL="0" indent="0">
              <a:buNone/>
            </a:pPr>
            <a:r>
              <a:rPr lang="en-US" b="1" dirty="0">
                <a:latin typeface="Times New Roman" panose="02020603050405020304" pitchFamily="18" charset="0"/>
                <a:ea typeface="SimSun" panose="02010600030101010101" pitchFamily="2" charset="-122"/>
                <a:cs typeface="Times New Roman" panose="02020603050405020304" pitchFamily="18" charset="0"/>
              </a:rPr>
              <a:t>         Dataset   </a:t>
            </a:r>
            <a:r>
              <a:rPr lang="en-US" dirty="0">
                <a:latin typeface="Times New Roman" panose="02020603050405020304" pitchFamily="18" charset="0"/>
                <a:ea typeface="SimSun" panose="02010600030101010101" pitchFamily="2" charset="-122"/>
                <a:cs typeface="Times New Roman" panose="02020603050405020304" pitchFamily="18" charset="0"/>
              </a:rPr>
              <a:t>                           :   Adience benchmark gender and age classification</a:t>
            </a:r>
            <a:endParaRPr lang="en-IN"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5C05B813-BA84-4010-8590-7AF453144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6600" y="95944"/>
            <a:ext cx="979820" cy="101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70098"/>
      </p:ext>
    </p:extLst>
  </p:cSld>
  <p:clrMapOvr>
    <a:masterClrMapping/>
  </p:clrMapOvr>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575</TotalTime>
  <Words>1340</Words>
  <Application>Microsoft Office PowerPoint</Application>
  <PresentationFormat>Widescreen</PresentationFormat>
  <Paragraphs>114</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Bahnschrift Condensed</vt:lpstr>
      <vt:lpstr>Calibri</vt:lpstr>
      <vt:lpstr>Franklin Gothic Book</vt:lpstr>
      <vt:lpstr>Maven Pro</vt:lpstr>
      <vt:lpstr>Nunito</vt:lpstr>
      <vt:lpstr>Times New Roman</vt:lpstr>
      <vt:lpstr>Wingdings</vt:lpstr>
      <vt:lpstr>Crop</vt:lpstr>
      <vt:lpstr>PowerPoint Presentation</vt:lpstr>
      <vt:lpstr>GENDER AND AGE DETECTION USING OPENCV</vt:lpstr>
      <vt:lpstr>ABSTRACT</vt:lpstr>
      <vt:lpstr>INTRODUCTION</vt:lpstr>
      <vt:lpstr>PowerPoint Presentation</vt:lpstr>
      <vt:lpstr>EXISTING SYSTEM</vt:lpstr>
      <vt:lpstr>PROPOSED SYSTEM</vt:lpstr>
      <vt:lpstr>HARDWARE REQUIREMENTS</vt:lpstr>
      <vt:lpstr>SOFTWARE REQUIREMENTS</vt:lpstr>
      <vt:lpstr>  SYSTEM ARCHITECTURE</vt:lpstr>
      <vt:lpstr>SYSTEM MODULES </vt:lpstr>
      <vt:lpstr>DATASET</vt:lpstr>
      <vt:lpstr>PowerPoint Presentation</vt:lpstr>
      <vt:lpstr>METHODOLOGY</vt:lpstr>
      <vt:lpstr> CNN ARCHITECTURE</vt:lpstr>
      <vt:lpstr>DATA FLOW DIAGRAM</vt:lpstr>
      <vt:lpstr> USE CASE DIAGRAM</vt:lpstr>
      <vt:lpstr> SEQUENCE DIAGRAM</vt:lpstr>
      <vt:lpstr>  COLLABORATION DIAGRAM</vt:lpstr>
      <vt:lpstr> EXECUTION</vt:lpstr>
      <vt:lpstr>PowerPoint Presentation</vt:lpstr>
      <vt:lpstr>PowerPoint Presentation</vt:lpstr>
      <vt:lpstr>PowerPoint Presentation</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Sharma</dc:creator>
  <cp:lastModifiedBy>Nitin Sharma</cp:lastModifiedBy>
  <cp:revision>5</cp:revision>
  <dcterms:created xsi:type="dcterms:W3CDTF">2021-11-28T07:50:26Z</dcterms:created>
  <dcterms:modified xsi:type="dcterms:W3CDTF">2022-02-08T04:03:19Z</dcterms:modified>
</cp:coreProperties>
</file>