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7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D99CA6-1FC2-45A6-B9D2-916E6C07CD01}"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DEF91-F1AC-4E71-AF75-549F25CF65D3}" type="slidenum">
              <a:rPr lang="en-IN" smtClean="0"/>
              <a:t>‹#›</a:t>
            </a:fld>
            <a:endParaRPr lang="en-IN"/>
          </a:p>
        </p:txBody>
      </p:sp>
    </p:spTree>
    <p:extLst>
      <p:ext uri="{BB962C8B-B14F-4D97-AF65-F5344CB8AC3E}">
        <p14:creationId xmlns:p14="http://schemas.microsoft.com/office/powerpoint/2010/main" val="917358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D99CA6-1FC2-45A6-B9D2-916E6C07CD01}"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DEF91-F1AC-4E71-AF75-549F25CF65D3}" type="slidenum">
              <a:rPr lang="en-IN" smtClean="0"/>
              <a:t>‹#›</a:t>
            </a:fld>
            <a:endParaRPr lang="en-IN"/>
          </a:p>
        </p:txBody>
      </p:sp>
    </p:spTree>
    <p:extLst>
      <p:ext uri="{BB962C8B-B14F-4D97-AF65-F5344CB8AC3E}">
        <p14:creationId xmlns:p14="http://schemas.microsoft.com/office/powerpoint/2010/main" val="2166299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D99CA6-1FC2-45A6-B9D2-916E6C07CD01}"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DEF91-F1AC-4E71-AF75-549F25CF65D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40907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D99CA6-1FC2-45A6-B9D2-916E6C07CD01}"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DEF91-F1AC-4E71-AF75-549F25CF65D3}" type="slidenum">
              <a:rPr lang="en-IN" smtClean="0"/>
              <a:t>‹#›</a:t>
            </a:fld>
            <a:endParaRPr lang="en-IN"/>
          </a:p>
        </p:txBody>
      </p:sp>
    </p:spTree>
    <p:extLst>
      <p:ext uri="{BB962C8B-B14F-4D97-AF65-F5344CB8AC3E}">
        <p14:creationId xmlns:p14="http://schemas.microsoft.com/office/powerpoint/2010/main" val="92996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D99CA6-1FC2-45A6-B9D2-916E6C07CD01}"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DEF91-F1AC-4E71-AF75-549F25CF65D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95098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D99CA6-1FC2-45A6-B9D2-916E6C07CD01}"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DEF91-F1AC-4E71-AF75-549F25CF65D3}" type="slidenum">
              <a:rPr lang="en-IN" smtClean="0"/>
              <a:t>‹#›</a:t>
            </a:fld>
            <a:endParaRPr lang="en-IN"/>
          </a:p>
        </p:txBody>
      </p:sp>
    </p:spTree>
    <p:extLst>
      <p:ext uri="{BB962C8B-B14F-4D97-AF65-F5344CB8AC3E}">
        <p14:creationId xmlns:p14="http://schemas.microsoft.com/office/powerpoint/2010/main" val="1956794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D99CA6-1FC2-45A6-B9D2-916E6C07CD01}"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DEF91-F1AC-4E71-AF75-549F25CF65D3}" type="slidenum">
              <a:rPr lang="en-IN" smtClean="0"/>
              <a:t>‹#›</a:t>
            </a:fld>
            <a:endParaRPr lang="en-IN"/>
          </a:p>
        </p:txBody>
      </p:sp>
    </p:spTree>
    <p:extLst>
      <p:ext uri="{BB962C8B-B14F-4D97-AF65-F5344CB8AC3E}">
        <p14:creationId xmlns:p14="http://schemas.microsoft.com/office/powerpoint/2010/main" val="1660034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D99CA6-1FC2-45A6-B9D2-916E6C07CD01}"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DEF91-F1AC-4E71-AF75-549F25CF65D3}" type="slidenum">
              <a:rPr lang="en-IN" smtClean="0"/>
              <a:t>‹#›</a:t>
            </a:fld>
            <a:endParaRPr lang="en-IN"/>
          </a:p>
        </p:txBody>
      </p:sp>
    </p:spTree>
    <p:extLst>
      <p:ext uri="{BB962C8B-B14F-4D97-AF65-F5344CB8AC3E}">
        <p14:creationId xmlns:p14="http://schemas.microsoft.com/office/powerpoint/2010/main" val="32722872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D99CA6-1FC2-45A6-B9D2-916E6C07CD01}"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DEF91-F1AC-4E71-AF75-549F25CF65D3}" type="slidenum">
              <a:rPr lang="en-IN" smtClean="0"/>
              <a:t>‹#›</a:t>
            </a:fld>
            <a:endParaRPr lang="en-IN"/>
          </a:p>
        </p:txBody>
      </p:sp>
    </p:spTree>
    <p:extLst>
      <p:ext uri="{BB962C8B-B14F-4D97-AF65-F5344CB8AC3E}">
        <p14:creationId xmlns:p14="http://schemas.microsoft.com/office/powerpoint/2010/main" val="44666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D99CA6-1FC2-45A6-B9D2-916E6C07CD01}"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5DEF91-F1AC-4E71-AF75-549F25CF65D3}" type="slidenum">
              <a:rPr lang="en-IN" smtClean="0"/>
              <a:t>‹#›</a:t>
            </a:fld>
            <a:endParaRPr lang="en-IN"/>
          </a:p>
        </p:txBody>
      </p:sp>
    </p:spTree>
    <p:extLst>
      <p:ext uri="{BB962C8B-B14F-4D97-AF65-F5344CB8AC3E}">
        <p14:creationId xmlns:p14="http://schemas.microsoft.com/office/powerpoint/2010/main" val="3282904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D99CA6-1FC2-45A6-B9D2-916E6C07CD01}"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DEF91-F1AC-4E71-AF75-549F25CF65D3}" type="slidenum">
              <a:rPr lang="en-IN" smtClean="0"/>
              <a:t>‹#›</a:t>
            </a:fld>
            <a:endParaRPr lang="en-IN"/>
          </a:p>
        </p:txBody>
      </p:sp>
    </p:spTree>
    <p:extLst>
      <p:ext uri="{BB962C8B-B14F-4D97-AF65-F5344CB8AC3E}">
        <p14:creationId xmlns:p14="http://schemas.microsoft.com/office/powerpoint/2010/main" val="2723933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D99CA6-1FC2-45A6-B9D2-916E6C07CD01}"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DEF91-F1AC-4E71-AF75-549F25CF65D3}" type="slidenum">
              <a:rPr lang="en-IN" smtClean="0"/>
              <a:t>‹#›</a:t>
            </a:fld>
            <a:endParaRPr lang="en-IN"/>
          </a:p>
        </p:txBody>
      </p:sp>
    </p:spTree>
    <p:extLst>
      <p:ext uri="{BB962C8B-B14F-4D97-AF65-F5344CB8AC3E}">
        <p14:creationId xmlns:p14="http://schemas.microsoft.com/office/powerpoint/2010/main" val="1335415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D99CA6-1FC2-45A6-B9D2-916E6C07CD01}"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5DEF91-F1AC-4E71-AF75-549F25CF65D3}" type="slidenum">
              <a:rPr lang="en-IN" smtClean="0"/>
              <a:t>‹#›</a:t>
            </a:fld>
            <a:endParaRPr lang="en-IN"/>
          </a:p>
        </p:txBody>
      </p:sp>
    </p:spTree>
    <p:extLst>
      <p:ext uri="{BB962C8B-B14F-4D97-AF65-F5344CB8AC3E}">
        <p14:creationId xmlns:p14="http://schemas.microsoft.com/office/powerpoint/2010/main" val="3963243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D99CA6-1FC2-45A6-B9D2-916E6C07CD01}" type="datetimeFigureOut">
              <a:rPr lang="en-IN" smtClean="0"/>
              <a:t>12-04-2024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5DEF91-F1AC-4E71-AF75-549F25CF65D3}" type="slidenum">
              <a:rPr lang="en-IN" smtClean="0"/>
              <a:t>‹#›</a:t>
            </a:fld>
            <a:endParaRPr lang="en-IN"/>
          </a:p>
        </p:txBody>
      </p:sp>
    </p:spTree>
    <p:extLst>
      <p:ext uri="{BB962C8B-B14F-4D97-AF65-F5344CB8AC3E}">
        <p14:creationId xmlns:p14="http://schemas.microsoft.com/office/powerpoint/2010/main" val="1326455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D99CA6-1FC2-45A6-B9D2-916E6C07CD01}" type="datetimeFigureOut">
              <a:rPr lang="en-IN" smtClean="0"/>
              <a:t>12-04-2024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5DEF91-F1AC-4E71-AF75-549F25CF65D3}" type="slidenum">
              <a:rPr lang="en-IN" smtClean="0"/>
              <a:t>‹#›</a:t>
            </a:fld>
            <a:endParaRPr lang="en-IN"/>
          </a:p>
        </p:txBody>
      </p:sp>
    </p:spTree>
    <p:extLst>
      <p:ext uri="{BB962C8B-B14F-4D97-AF65-F5344CB8AC3E}">
        <p14:creationId xmlns:p14="http://schemas.microsoft.com/office/powerpoint/2010/main" val="3612848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D99CA6-1FC2-45A6-B9D2-916E6C07CD01}" type="datetimeFigureOut">
              <a:rPr lang="en-IN" smtClean="0"/>
              <a:t>12-04-2024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5DEF91-F1AC-4E71-AF75-549F25CF65D3}" type="slidenum">
              <a:rPr lang="en-IN" smtClean="0"/>
              <a:t>‹#›</a:t>
            </a:fld>
            <a:endParaRPr lang="en-IN"/>
          </a:p>
        </p:txBody>
      </p:sp>
    </p:spTree>
    <p:extLst>
      <p:ext uri="{BB962C8B-B14F-4D97-AF65-F5344CB8AC3E}">
        <p14:creationId xmlns:p14="http://schemas.microsoft.com/office/powerpoint/2010/main" val="3403989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D99CA6-1FC2-45A6-B9D2-916E6C07CD01}"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5DEF91-F1AC-4E71-AF75-549F25CF65D3}" type="slidenum">
              <a:rPr lang="en-IN" smtClean="0"/>
              <a:t>‹#›</a:t>
            </a:fld>
            <a:endParaRPr lang="en-IN"/>
          </a:p>
        </p:txBody>
      </p:sp>
    </p:spTree>
    <p:extLst>
      <p:ext uri="{BB962C8B-B14F-4D97-AF65-F5344CB8AC3E}">
        <p14:creationId xmlns:p14="http://schemas.microsoft.com/office/powerpoint/2010/main" val="2542027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D99CA6-1FC2-45A6-B9D2-916E6C07CD01}"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5DEF91-F1AC-4E71-AF75-549F25CF65D3}" type="slidenum">
              <a:rPr lang="en-IN" smtClean="0"/>
              <a:t>‹#›</a:t>
            </a:fld>
            <a:endParaRPr lang="en-IN"/>
          </a:p>
        </p:txBody>
      </p:sp>
    </p:spTree>
    <p:extLst>
      <p:ext uri="{BB962C8B-B14F-4D97-AF65-F5344CB8AC3E}">
        <p14:creationId xmlns:p14="http://schemas.microsoft.com/office/powerpoint/2010/main" val="4709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5D99CA6-1FC2-45A6-B9D2-916E6C07CD01}" type="datetimeFigureOut">
              <a:rPr lang="en-IN" smtClean="0"/>
              <a:t>12-04-2024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75DEF91-F1AC-4E71-AF75-549F25CF65D3}" type="slidenum">
              <a:rPr lang="en-IN" smtClean="0"/>
              <a:t>‹#›</a:t>
            </a:fld>
            <a:endParaRPr lang="en-IN"/>
          </a:p>
        </p:txBody>
      </p:sp>
    </p:spTree>
    <p:extLst>
      <p:ext uri="{BB962C8B-B14F-4D97-AF65-F5344CB8AC3E}">
        <p14:creationId xmlns:p14="http://schemas.microsoft.com/office/powerpoint/2010/main" val="387642248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69EC-A8C3-430A-8728-23C7C055333A}"/>
              </a:ext>
            </a:extLst>
          </p:cNvPr>
          <p:cNvSpPr>
            <a:spLocks noGrp="1"/>
          </p:cNvSpPr>
          <p:nvPr>
            <p:ph type="ctrTitle"/>
          </p:nvPr>
        </p:nvSpPr>
        <p:spPr/>
        <p:txBody>
          <a:bodyPr/>
          <a:lstStyle/>
          <a:p>
            <a:r>
              <a:rPr lang="en-IN" b="1" dirty="0"/>
              <a:t>Retail Trends Analyzer</a:t>
            </a:r>
          </a:p>
        </p:txBody>
      </p:sp>
      <p:sp>
        <p:nvSpPr>
          <p:cNvPr id="3" name="Subtitle 2">
            <a:extLst>
              <a:ext uri="{FF2B5EF4-FFF2-40B4-BE49-F238E27FC236}">
                <a16:creationId xmlns:a16="http://schemas.microsoft.com/office/drawing/2014/main" id="{9CD24AAB-1507-4D9D-AE07-5AEF4B3219CE}"/>
              </a:ext>
            </a:extLst>
          </p:cNvPr>
          <p:cNvSpPr>
            <a:spLocks noGrp="1"/>
          </p:cNvSpPr>
          <p:nvPr>
            <p:ph type="subTitle" idx="1"/>
          </p:nvPr>
        </p:nvSpPr>
        <p:spPr/>
        <p:txBody>
          <a:bodyPr/>
          <a:lstStyle/>
          <a:p>
            <a:r>
              <a:rPr lang="en-US" dirty="0"/>
              <a:t>Analyzing Retail Sales Data using Python</a:t>
            </a:r>
          </a:p>
          <a:p>
            <a:r>
              <a:rPr lang="en-US" sz="2400" dirty="0"/>
              <a:t>By - Abhishek</a:t>
            </a:r>
            <a:endParaRPr lang="en-IN" dirty="0"/>
          </a:p>
        </p:txBody>
      </p:sp>
    </p:spTree>
    <p:extLst>
      <p:ext uri="{BB962C8B-B14F-4D97-AF65-F5344CB8AC3E}">
        <p14:creationId xmlns:p14="http://schemas.microsoft.com/office/powerpoint/2010/main" val="4192211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9EA82-9A23-4210-AF63-F3044027759E}"/>
              </a:ext>
            </a:extLst>
          </p:cNvPr>
          <p:cNvSpPr>
            <a:spLocks noGrp="1"/>
          </p:cNvSpPr>
          <p:nvPr>
            <p:ph type="title"/>
          </p:nvPr>
        </p:nvSpPr>
        <p:spPr>
          <a:xfrm>
            <a:off x="171129" y="663435"/>
            <a:ext cx="4126860" cy="910525"/>
          </a:xfrm>
        </p:spPr>
        <p:txBody>
          <a:bodyPr anchor="ctr" anchorCtr="0">
            <a:normAutofit fontScale="90000"/>
          </a:bodyPr>
          <a:lstStyle/>
          <a:p>
            <a:r>
              <a:rPr lang="en-US" dirty="0"/>
              <a:t>Sales By customer </a:t>
            </a:r>
            <a:br>
              <a:rPr lang="en-US" dirty="0"/>
            </a:br>
            <a:r>
              <a:rPr lang="en-US" dirty="0"/>
              <a:t>segment</a:t>
            </a:r>
            <a:endParaRPr lang="en-IN" dirty="0"/>
          </a:p>
        </p:txBody>
      </p:sp>
      <p:pic>
        <p:nvPicPr>
          <p:cNvPr id="8" name="Content Placeholder 7">
            <a:extLst>
              <a:ext uri="{FF2B5EF4-FFF2-40B4-BE49-F238E27FC236}">
                <a16:creationId xmlns:a16="http://schemas.microsoft.com/office/drawing/2014/main" id="{61233DA3-9B0B-4D22-9BA8-899375FE493C}"/>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297989" y="1573960"/>
            <a:ext cx="5015828" cy="3957967"/>
          </a:xfrm>
        </p:spPr>
      </p:pic>
      <p:sp>
        <p:nvSpPr>
          <p:cNvPr id="4" name="Text Placeholder 3">
            <a:extLst>
              <a:ext uri="{FF2B5EF4-FFF2-40B4-BE49-F238E27FC236}">
                <a16:creationId xmlns:a16="http://schemas.microsoft.com/office/drawing/2014/main" id="{057D63BC-DC31-4E69-8AFD-B24CD3368637}"/>
              </a:ext>
            </a:extLst>
          </p:cNvPr>
          <p:cNvSpPr>
            <a:spLocks noGrp="1"/>
          </p:cNvSpPr>
          <p:nvPr>
            <p:ph type="body" sz="half" idx="2"/>
          </p:nvPr>
        </p:nvSpPr>
        <p:spPr>
          <a:xfrm>
            <a:off x="171128" y="1840316"/>
            <a:ext cx="4126861" cy="3778260"/>
          </a:xfrm>
        </p:spPr>
        <p:txBody>
          <a:bodyPr>
            <a:normAutofit lnSpcReduction="10000"/>
          </a:bodyPr>
          <a:lstStyle/>
          <a:p>
            <a:r>
              <a:rPr lang="en-US" dirty="0"/>
              <a:t>Corporate customers accounted for the highest sales revenue, generating $3.51 million.</a:t>
            </a:r>
          </a:p>
          <a:p>
            <a:r>
              <a:rPr lang="en-US" dirty="0"/>
              <a:t>Home Office segment followed closely behind, contributing $2.26 million to the total sales.</a:t>
            </a:r>
          </a:p>
          <a:p>
            <a:r>
              <a:rPr lang="en-US" dirty="0"/>
              <a:t>Consumer segment demonstrated significant sales performance, with sales amounting to $1.95 million.</a:t>
            </a:r>
          </a:p>
          <a:p>
            <a:r>
              <a:rPr lang="en-US" dirty="0"/>
              <a:t>Small Business segment also contributed notably to the overall revenue, with sales reaching $1.81 million.</a:t>
            </a:r>
          </a:p>
        </p:txBody>
      </p:sp>
    </p:spTree>
    <p:extLst>
      <p:ext uri="{BB962C8B-B14F-4D97-AF65-F5344CB8AC3E}">
        <p14:creationId xmlns:p14="http://schemas.microsoft.com/office/powerpoint/2010/main" val="230420259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9EA82-9A23-4210-AF63-F3044027759E}"/>
              </a:ext>
            </a:extLst>
          </p:cNvPr>
          <p:cNvSpPr>
            <a:spLocks noGrp="1"/>
          </p:cNvSpPr>
          <p:nvPr>
            <p:ph type="title"/>
          </p:nvPr>
        </p:nvSpPr>
        <p:spPr>
          <a:xfrm>
            <a:off x="693643" y="685800"/>
            <a:ext cx="4126860" cy="910525"/>
          </a:xfrm>
        </p:spPr>
        <p:txBody>
          <a:bodyPr anchor="ctr" anchorCtr="0">
            <a:normAutofit/>
          </a:bodyPr>
          <a:lstStyle/>
          <a:p>
            <a:r>
              <a:rPr lang="en-US" dirty="0"/>
              <a:t>Sales By ship Mode</a:t>
            </a:r>
            <a:endParaRPr lang="en-IN" dirty="0"/>
          </a:p>
        </p:txBody>
      </p:sp>
      <p:pic>
        <p:nvPicPr>
          <p:cNvPr id="7" name="Content Placeholder 6">
            <a:extLst>
              <a:ext uri="{FF2B5EF4-FFF2-40B4-BE49-F238E27FC236}">
                <a16:creationId xmlns:a16="http://schemas.microsoft.com/office/drawing/2014/main" id="{0288BB31-942B-4687-B7F8-3B88B08455C9}"/>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962620" y="1302675"/>
            <a:ext cx="4368982" cy="4252649"/>
          </a:xfrm>
        </p:spPr>
      </p:pic>
      <p:sp>
        <p:nvSpPr>
          <p:cNvPr id="4" name="Text Placeholder 3">
            <a:extLst>
              <a:ext uri="{FF2B5EF4-FFF2-40B4-BE49-F238E27FC236}">
                <a16:creationId xmlns:a16="http://schemas.microsoft.com/office/drawing/2014/main" id="{057D63BC-DC31-4E69-8AFD-B24CD3368637}"/>
              </a:ext>
            </a:extLst>
          </p:cNvPr>
          <p:cNvSpPr>
            <a:spLocks noGrp="1"/>
          </p:cNvSpPr>
          <p:nvPr>
            <p:ph type="body" sz="half" idx="2"/>
          </p:nvPr>
        </p:nvSpPr>
        <p:spPr>
          <a:xfrm>
            <a:off x="693642" y="1596326"/>
            <a:ext cx="4126861" cy="3778260"/>
          </a:xfrm>
        </p:spPr>
        <p:txBody>
          <a:bodyPr>
            <a:normAutofit fontScale="92500" lnSpcReduction="20000"/>
          </a:bodyPr>
          <a:lstStyle/>
          <a:p>
            <a:r>
              <a:rPr lang="en-US" dirty="0"/>
              <a:t>Regular Air shipping mode accounted for the majority of sales, representing 49.5% of total revenue.</a:t>
            </a:r>
          </a:p>
          <a:p>
            <a:r>
              <a:rPr lang="en-US" dirty="0"/>
              <a:t>Delivery Truck shipping mode followed closely behind, comprising 42.8% of the sales revenue.</a:t>
            </a:r>
          </a:p>
          <a:p>
            <a:r>
              <a:rPr lang="en-US" dirty="0"/>
              <a:t>Express Air shipping mode, while representing a smaller portion, still contributed significantly, with 7.6% of the total revenue.</a:t>
            </a:r>
          </a:p>
          <a:p>
            <a:r>
              <a:rPr lang="en-US" dirty="0">
                <a:highlight>
                  <a:srgbClr val="FFFF00"/>
                </a:highlight>
              </a:rPr>
              <a:t>Express Air shipping mode's contribution, albeit smaller in percentage terms, raises concerns about its operational efficiency and cost-effectiveness.</a:t>
            </a:r>
          </a:p>
        </p:txBody>
      </p:sp>
    </p:spTree>
    <p:extLst>
      <p:ext uri="{BB962C8B-B14F-4D97-AF65-F5344CB8AC3E}">
        <p14:creationId xmlns:p14="http://schemas.microsoft.com/office/powerpoint/2010/main" val="47640524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9EA82-9A23-4210-AF63-F3044027759E}"/>
              </a:ext>
            </a:extLst>
          </p:cNvPr>
          <p:cNvSpPr>
            <a:spLocks noGrp="1"/>
          </p:cNvSpPr>
          <p:nvPr>
            <p:ph type="title"/>
          </p:nvPr>
        </p:nvSpPr>
        <p:spPr>
          <a:xfrm>
            <a:off x="3240900" y="215537"/>
            <a:ext cx="4126860" cy="910525"/>
          </a:xfrm>
        </p:spPr>
        <p:txBody>
          <a:bodyPr anchor="ctr" anchorCtr="0">
            <a:normAutofit/>
          </a:bodyPr>
          <a:lstStyle/>
          <a:p>
            <a:r>
              <a:rPr lang="en-US" dirty="0"/>
              <a:t>Quarterly Sales</a:t>
            </a:r>
            <a:endParaRPr lang="en-IN" dirty="0"/>
          </a:p>
        </p:txBody>
      </p:sp>
      <p:sp>
        <p:nvSpPr>
          <p:cNvPr id="4" name="Text Placeholder 3">
            <a:extLst>
              <a:ext uri="{FF2B5EF4-FFF2-40B4-BE49-F238E27FC236}">
                <a16:creationId xmlns:a16="http://schemas.microsoft.com/office/drawing/2014/main" id="{057D63BC-DC31-4E69-8AFD-B24CD3368637}"/>
              </a:ext>
            </a:extLst>
          </p:cNvPr>
          <p:cNvSpPr>
            <a:spLocks noGrp="1"/>
          </p:cNvSpPr>
          <p:nvPr>
            <p:ph type="body" sz="half" idx="2"/>
          </p:nvPr>
        </p:nvSpPr>
        <p:spPr>
          <a:xfrm>
            <a:off x="483326" y="4702629"/>
            <a:ext cx="7824651" cy="1541417"/>
          </a:xfrm>
        </p:spPr>
        <p:txBody>
          <a:bodyPr>
            <a:normAutofit fontScale="85000" lnSpcReduction="10000"/>
          </a:bodyPr>
          <a:lstStyle/>
          <a:p>
            <a:r>
              <a:rPr lang="en-US" b="1" dirty="0"/>
              <a:t>The analysis of quarterly sales data reveals notable fluctuations in revenue across different quarters. Specifically, </a:t>
            </a:r>
            <a:r>
              <a:rPr lang="en-US" b="1" dirty="0">
                <a:highlight>
                  <a:srgbClr val="FFFF00"/>
                </a:highlight>
              </a:rPr>
              <a:t>the fourth quarter of 2009 stood out as the period with the highest sales, amounting to approximately $0.821 million</a:t>
            </a:r>
            <a:r>
              <a:rPr lang="en-US" b="1" dirty="0"/>
              <a:t>. However, by the fourth quarter of 2012, there was a noticeable decline in sales, with revenue totaling around $0.710 million. While the sales figures for the remaining quarters hover around the $0.5 million mark, these top two quarters signify significant shifts in sales performance over the years.</a:t>
            </a:r>
            <a:endParaRPr lang="en-US" b="1" dirty="0">
              <a:highlight>
                <a:srgbClr val="FFFF00"/>
              </a:highlight>
            </a:endParaRPr>
          </a:p>
        </p:txBody>
      </p:sp>
      <p:pic>
        <p:nvPicPr>
          <p:cNvPr id="12" name="Content Placeholder 11">
            <a:extLst>
              <a:ext uri="{FF2B5EF4-FFF2-40B4-BE49-F238E27FC236}">
                <a16:creationId xmlns:a16="http://schemas.microsoft.com/office/drawing/2014/main" id="{655E85FB-564D-41DB-B533-39D9929186B7}"/>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75632" y="1126062"/>
            <a:ext cx="9390882" cy="3258899"/>
          </a:xfrm>
        </p:spPr>
      </p:pic>
    </p:spTree>
    <p:extLst>
      <p:ext uri="{BB962C8B-B14F-4D97-AF65-F5344CB8AC3E}">
        <p14:creationId xmlns:p14="http://schemas.microsoft.com/office/powerpoint/2010/main" val="227018780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9EA82-9A23-4210-AF63-F3044027759E}"/>
              </a:ext>
            </a:extLst>
          </p:cNvPr>
          <p:cNvSpPr>
            <a:spLocks noGrp="1"/>
          </p:cNvSpPr>
          <p:nvPr>
            <p:ph type="title"/>
          </p:nvPr>
        </p:nvSpPr>
        <p:spPr>
          <a:xfrm>
            <a:off x="3240900" y="215537"/>
            <a:ext cx="4126860" cy="910525"/>
          </a:xfrm>
        </p:spPr>
        <p:txBody>
          <a:bodyPr anchor="ctr" anchorCtr="0">
            <a:normAutofit fontScale="90000"/>
          </a:bodyPr>
          <a:lstStyle/>
          <a:p>
            <a:r>
              <a:rPr lang="en-US" dirty="0"/>
              <a:t>Total Sales Over Time</a:t>
            </a:r>
            <a:endParaRPr lang="en-IN" dirty="0"/>
          </a:p>
        </p:txBody>
      </p:sp>
      <p:sp>
        <p:nvSpPr>
          <p:cNvPr id="4" name="Text Placeholder 3">
            <a:extLst>
              <a:ext uri="{FF2B5EF4-FFF2-40B4-BE49-F238E27FC236}">
                <a16:creationId xmlns:a16="http://schemas.microsoft.com/office/drawing/2014/main" id="{057D63BC-DC31-4E69-8AFD-B24CD3368637}"/>
              </a:ext>
            </a:extLst>
          </p:cNvPr>
          <p:cNvSpPr>
            <a:spLocks noGrp="1"/>
          </p:cNvSpPr>
          <p:nvPr>
            <p:ph type="body" sz="half" idx="2"/>
          </p:nvPr>
        </p:nvSpPr>
        <p:spPr>
          <a:xfrm>
            <a:off x="851776" y="1325880"/>
            <a:ext cx="7824651" cy="1541417"/>
          </a:xfrm>
        </p:spPr>
        <p:txBody>
          <a:bodyPr>
            <a:normAutofit fontScale="85000" lnSpcReduction="10000"/>
          </a:bodyPr>
          <a:lstStyle/>
          <a:p>
            <a:r>
              <a:rPr lang="en-US" b="1" dirty="0"/>
              <a:t>In the analysis of total sales over time, it's evident </a:t>
            </a:r>
            <a:r>
              <a:rPr lang="en-US" b="1" dirty="0">
                <a:highlight>
                  <a:srgbClr val="FFFF00"/>
                </a:highlight>
              </a:rPr>
              <a:t>that the highest point occurred between January 2009 and July 2009. </a:t>
            </a:r>
            <a:r>
              <a:rPr lang="en-US" b="1" dirty="0"/>
              <a:t>Conversely, </a:t>
            </a:r>
            <a:r>
              <a:rPr lang="en-US" b="1" dirty="0">
                <a:highlight>
                  <a:srgbClr val="FFFF00"/>
                </a:highlight>
              </a:rPr>
              <a:t>the lowest point in total sales was observed in July 2011</a:t>
            </a:r>
            <a:r>
              <a:rPr lang="en-US" b="1" dirty="0"/>
              <a:t>. This fluctuation in sales performance over time underscores the importance of closely monitoring sales trends and implementing strategic measures to mitigate downturns and capitalize on periods of growth. By understanding the underlying factors contributing to these fluctuations, businesses can adapt their strategies to optimize sales performance and drive sustained growth.</a:t>
            </a:r>
            <a:endParaRPr lang="en-US" b="1" dirty="0">
              <a:highlight>
                <a:srgbClr val="FFFF00"/>
              </a:highlight>
            </a:endParaRPr>
          </a:p>
        </p:txBody>
      </p:sp>
      <p:pic>
        <p:nvPicPr>
          <p:cNvPr id="7" name="Content Placeholder 6">
            <a:extLst>
              <a:ext uri="{FF2B5EF4-FFF2-40B4-BE49-F238E27FC236}">
                <a16:creationId xmlns:a16="http://schemas.microsoft.com/office/drawing/2014/main" id="{17430F1D-66E1-4FE0-8BA6-A30904DAB313}"/>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1322" y="1191843"/>
            <a:ext cx="9125558" cy="3350907"/>
          </a:xfrm>
        </p:spPr>
      </p:pic>
    </p:spTree>
    <p:extLst>
      <p:ext uri="{BB962C8B-B14F-4D97-AF65-F5344CB8AC3E}">
        <p14:creationId xmlns:p14="http://schemas.microsoft.com/office/powerpoint/2010/main" val="386811047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0 L 0 0.25 E" pathEditMode="relative" ptsTypes="">
                                      <p:cBhvr>
                                        <p:cTn id="6" dur="2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9EA82-9A23-4210-AF63-F3044027759E}"/>
              </a:ext>
            </a:extLst>
          </p:cNvPr>
          <p:cNvSpPr>
            <a:spLocks noGrp="1"/>
          </p:cNvSpPr>
          <p:nvPr>
            <p:ph type="title"/>
          </p:nvPr>
        </p:nvSpPr>
        <p:spPr>
          <a:xfrm>
            <a:off x="2940454" y="215537"/>
            <a:ext cx="4126860" cy="910525"/>
          </a:xfrm>
        </p:spPr>
        <p:txBody>
          <a:bodyPr anchor="ctr" anchorCtr="0">
            <a:normAutofit fontScale="90000"/>
          </a:bodyPr>
          <a:lstStyle/>
          <a:p>
            <a:r>
              <a:rPr lang="en-US" dirty="0"/>
              <a:t>Profit Margin Over Time</a:t>
            </a:r>
            <a:endParaRPr lang="en-IN" dirty="0"/>
          </a:p>
        </p:txBody>
      </p:sp>
      <p:sp>
        <p:nvSpPr>
          <p:cNvPr id="4" name="Text Placeholder 3">
            <a:extLst>
              <a:ext uri="{FF2B5EF4-FFF2-40B4-BE49-F238E27FC236}">
                <a16:creationId xmlns:a16="http://schemas.microsoft.com/office/drawing/2014/main" id="{057D63BC-DC31-4E69-8AFD-B24CD3368637}"/>
              </a:ext>
            </a:extLst>
          </p:cNvPr>
          <p:cNvSpPr>
            <a:spLocks noGrp="1"/>
          </p:cNvSpPr>
          <p:nvPr>
            <p:ph type="body" sz="half" idx="2"/>
          </p:nvPr>
        </p:nvSpPr>
        <p:spPr>
          <a:xfrm>
            <a:off x="483326" y="4702629"/>
            <a:ext cx="7824651" cy="1541417"/>
          </a:xfrm>
        </p:spPr>
        <p:txBody>
          <a:bodyPr>
            <a:normAutofit fontScale="77500" lnSpcReduction="20000"/>
          </a:bodyPr>
          <a:lstStyle/>
          <a:p>
            <a:r>
              <a:rPr lang="en-US" b="1" dirty="0"/>
              <a:t>The analysis of profit margin reveals noteworthy fluctuations over time. Specifically, the </a:t>
            </a:r>
            <a:r>
              <a:rPr lang="en-US" b="1" dirty="0">
                <a:highlight>
                  <a:srgbClr val="FFFF00"/>
                </a:highlight>
              </a:rPr>
              <a:t>profit margin reached its peak between January 2011 and July 2011</a:t>
            </a:r>
            <a:r>
              <a:rPr lang="en-US" b="1" dirty="0"/>
              <a:t>, signaling a period of robust profitability. In contrast, the </a:t>
            </a:r>
            <a:r>
              <a:rPr lang="en-US" b="1" dirty="0">
                <a:highlight>
                  <a:srgbClr val="FFFF00"/>
                </a:highlight>
              </a:rPr>
              <a:t>lowest point in profit margin was observed between January 2010 and July 2010</a:t>
            </a:r>
            <a:r>
              <a:rPr lang="en-US" b="1" dirty="0"/>
              <a:t>, suggesting a period of diminished profitability or potentially increased costs relative to revenue during that timeframe. Understanding these fluctuations in profit margin is crucial for strategic decision-making, enabling businesses to identify and address factors impacting profitability and implement measures to sustain or enhance profit margins over time.</a:t>
            </a:r>
            <a:endParaRPr lang="en-US" b="1" dirty="0">
              <a:highlight>
                <a:srgbClr val="FFFF00"/>
              </a:highlight>
            </a:endParaRPr>
          </a:p>
        </p:txBody>
      </p:sp>
      <p:pic>
        <p:nvPicPr>
          <p:cNvPr id="7" name="Content Placeholder 6">
            <a:extLst>
              <a:ext uri="{FF2B5EF4-FFF2-40B4-BE49-F238E27FC236}">
                <a16:creationId xmlns:a16="http://schemas.microsoft.com/office/drawing/2014/main" id="{838B63E0-47BC-4DB4-852C-193D0EEFFB18}"/>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82881" y="1126062"/>
            <a:ext cx="9313816" cy="3350907"/>
          </a:xfrm>
        </p:spPr>
      </p:pic>
    </p:spTree>
    <p:extLst>
      <p:ext uri="{BB962C8B-B14F-4D97-AF65-F5344CB8AC3E}">
        <p14:creationId xmlns:p14="http://schemas.microsoft.com/office/powerpoint/2010/main" val="205279628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barn(inVertical)">
                                      <p:cBhvr>
                                        <p:cTn id="13"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7BAE1EFF-FB04-4ED3-B69C-1CE2E1386570}"/>
              </a:ext>
            </a:extLst>
          </p:cNvPr>
          <p:cNvSpPr>
            <a:spLocks noGrp="1"/>
          </p:cNvSpPr>
          <p:nvPr>
            <p:ph type="title"/>
          </p:nvPr>
        </p:nvSpPr>
        <p:spPr>
          <a:xfrm>
            <a:off x="677334" y="609600"/>
            <a:ext cx="8596668" cy="722811"/>
          </a:xfrm>
        </p:spPr>
        <p:txBody>
          <a:bodyPr>
            <a:normAutofit fontScale="90000"/>
          </a:bodyPr>
          <a:lstStyle/>
          <a:p>
            <a:r>
              <a:rPr lang="en-IN" b="1" dirty="0"/>
              <a:t>Thank You</a:t>
            </a:r>
            <a:br>
              <a:rPr lang="en-IN" b="1" dirty="0"/>
            </a:br>
            <a:endParaRPr lang="en-IN" dirty="0"/>
          </a:p>
        </p:txBody>
      </p:sp>
      <p:sp>
        <p:nvSpPr>
          <p:cNvPr id="13" name="Content Placeholder 12">
            <a:extLst>
              <a:ext uri="{FF2B5EF4-FFF2-40B4-BE49-F238E27FC236}">
                <a16:creationId xmlns:a16="http://schemas.microsoft.com/office/drawing/2014/main" id="{7B720E57-2E79-41E2-B171-E0E73F0072CA}"/>
              </a:ext>
            </a:extLst>
          </p:cNvPr>
          <p:cNvSpPr>
            <a:spLocks noGrp="1"/>
          </p:cNvSpPr>
          <p:nvPr>
            <p:ph idx="1"/>
          </p:nvPr>
        </p:nvSpPr>
        <p:spPr>
          <a:xfrm>
            <a:off x="677334" y="1193937"/>
            <a:ext cx="8596668" cy="4305526"/>
          </a:xfrm>
        </p:spPr>
        <p:txBody>
          <a:bodyPr>
            <a:normAutofit fontScale="70000" lnSpcReduction="20000"/>
          </a:bodyPr>
          <a:lstStyle/>
          <a:p>
            <a:r>
              <a:rPr lang="en-US" b="1" dirty="0"/>
              <a:t>Sales Distribution:</a:t>
            </a:r>
            <a:endParaRPr lang="en-US" dirty="0"/>
          </a:p>
          <a:p>
            <a:pPr lvl="1"/>
            <a:r>
              <a:rPr lang="en-US" dirty="0"/>
              <a:t>Regional sales varied, with the West region leading in total sales, followed by Ontario and Paris.</a:t>
            </a:r>
          </a:p>
          <a:p>
            <a:pPr lvl="1"/>
            <a:r>
              <a:rPr lang="en-US" dirty="0"/>
              <a:t>Nunavut exhibited the lowest sales figures among all regions.</a:t>
            </a:r>
          </a:p>
          <a:p>
            <a:r>
              <a:rPr lang="en-US" b="1" dirty="0"/>
              <a:t>Product Performance:</a:t>
            </a:r>
            <a:endParaRPr lang="en-US" dirty="0"/>
          </a:p>
          <a:p>
            <a:pPr lvl="1"/>
            <a:r>
              <a:rPr lang="en-US" dirty="0"/>
              <a:t>Technology products accounted for the largest share of sales, followed by furniture and office supplies.</a:t>
            </a:r>
          </a:p>
          <a:p>
            <a:pPr lvl="1"/>
            <a:r>
              <a:rPr lang="en-US" dirty="0"/>
              <a:t>Office machines and chairs/chair mats were the top-selling product subcategories.</a:t>
            </a:r>
          </a:p>
          <a:p>
            <a:r>
              <a:rPr lang="en-US" b="1" dirty="0"/>
              <a:t>Customer Segmentation:</a:t>
            </a:r>
            <a:endParaRPr lang="en-US" dirty="0"/>
          </a:p>
          <a:p>
            <a:pPr lvl="1"/>
            <a:r>
              <a:rPr lang="en-US" dirty="0"/>
              <a:t>Corporate customers contributed the most to total sales revenue, followed by home office and consumer segments.</a:t>
            </a:r>
          </a:p>
          <a:p>
            <a:pPr lvl="1"/>
            <a:r>
              <a:rPr lang="en-US" dirty="0"/>
              <a:t>Small business segment also made a notable contribution to overall sales.</a:t>
            </a:r>
          </a:p>
          <a:p>
            <a:r>
              <a:rPr lang="en-US" b="1" dirty="0"/>
              <a:t>Shipping Mode Analysis:</a:t>
            </a:r>
            <a:endParaRPr lang="en-US" dirty="0"/>
          </a:p>
          <a:p>
            <a:pPr lvl="1"/>
            <a:r>
              <a:rPr lang="en-US" dirty="0"/>
              <a:t>Regular air shipping mode dominated in terms of sales percentage, followed by delivery truck and express air.</a:t>
            </a:r>
          </a:p>
          <a:p>
            <a:r>
              <a:rPr lang="en-US" b="1" dirty="0"/>
              <a:t>Profitability Trends:</a:t>
            </a:r>
            <a:endParaRPr lang="en-US" dirty="0"/>
          </a:p>
          <a:p>
            <a:pPr lvl="1"/>
            <a:r>
              <a:rPr lang="en-US" dirty="0"/>
              <a:t>Profit margins peaked between January 2011 and July 2011, while hitting a low point between January 2010 and July 2010.</a:t>
            </a:r>
          </a:p>
          <a:p>
            <a:pPr lvl="1"/>
            <a:r>
              <a:rPr lang="en-US" dirty="0"/>
              <a:t>Despite fluctuations, overall sales and profit margins demonstrated both peaks and troughs over time, indicating the dynamic nature of the business environment.</a:t>
            </a:r>
          </a:p>
          <a:p>
            <a:endParaRPr lang="en-IN" dirty="0"/>
          </a:p>
        </p:txBody>
      </p:sp>
    </p:spTree>
    <p:extLst>
      <p:ext uri="{BB962C8B-B14F-4D97-AF65-F5344CB8AC3E}">
        <p14:creationId xmlns:p14="http://schemas.microsoft.com/office/powerpoint/2010/main" val="41948200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arn(inVertical)">
                                      <p:cBhvr>
                                        <p:cTn id="7" dur="500"/>
                                        <p:tgtEl>
                                          <p:spTgt spid="1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xEl>
                                              <p:pRg st="1" end="1"/>
                                            </p:txEl>
                                          </p:spTgt>
                                        </p:tgtEl>
                                        <p:attrNameLst>
                                          <p:attrName>style.visibility</p:attrName>
                                        </p:attrNameLst>
                                      </p:cBhvr>
                                      <p:to>
                                        <p:strVal val="visible"/>
                                      </p:to>
                                    </p:set>
                                    <p:animEffect transition="in" filter="barn(inVertical)">
                                      <p:cBhvr>
                                        <p:cTn id="10" dur="500"/>
                                        <p:tgtEl>
                                          <p:spTgt spid="1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animEffect transition="in" filter="barn(inVertical)">
                                      <p:cBhvr>
                                        <p:cTn id="13" dur="500"/>
                                        <p:tgtEl>
                                          <p:spTgt spid="1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3">
                                            <p:txEl>
                                              <p:pRg st="3" end="3"/>
                                            </p:txEl>
                                          </p:spTgt>
                                        </p:tgtEl>
                                        <p:attrNameLst>
                                          <p:attrName>style.visibility</p:attrName>
                                        </p:attrNameLst>
                                      </p:cBhvr>
                                      <p:to>
                                        <p:strVal val="visible"/>
                                      </p:to>
                                    </p:set>
                                    <p:animEffect transition="in" filter="barn(inVertical)">
                                      <p:cBhvr>
                                        <p:cTn id="18" dur="500"/>
                                        <p:tgtEl>
                                          <p:spTgt spid="13">
                                            <p:txEl>
                                              <p:pRg st="3" end="3"/>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3">
                                            <p:txEl>
                                              <p:pRg st="4" end="4"/>
                                            </p:txEl>
                                          </p:spTgt>
                                        </p:tgtEl>
                                        <p:attrNameLst>
                                          <p:attrName>style.visibility</p:attrName>
                                        </p:attrNameLst>
                                      </p:cBhvr>
                                      <p:to>
                                        <p:strVal val="visible"/>
                                      </p:to>
                                    </p:set>
                                    <p:animEffect transition="in" filter="barn(inVertical)">
                                      <p:cBhvr>
                                        <p:cTn id="21" dur="500"/>
                                        <p:tgtEl>
                                          <p:spTgt spid="13">
                                            <p:txEl>
                                              <p:pRg st="4" end="4"/>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3">
                                            <p:txEl>
                                              <p:pRg st="5" end="5"/>
                                            </p:txEl>
                                          </p:spTgt>
                                        </p:tgtEl>
                                        <p:attrNameLst>
                                          <p:attrName>style.visibility</p:attrName>
                                        </p:attrNameLst>
                                      </p:cBhvr>
                                      <p:to>
                                        <p:strVal val="visible"/>
                                      </p:to>
                                    </p:set>
                                    <p:animEffect transition="in" filter="barn(inVertical)">
                                      <p:cBhvr>
                                        <p:cTn id="24" dur="500"/>
                                        <p:tgtEl>
                                          <p:spTgt spid="1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3">
                                            <p:txEl>
                                              <p:pRg st="6" end="6"/>
                                            </p:txEl>
                                          </p:spTgt>
                                        </p:tgtEl>
                                        <p:attrNameLst>
                                          <p:attrName>style.visibility</p:attrName>
                                        </p:attrNameLst>
                                      </p:cBhvr>
                                      <p:to>
                                        <p:strVal val="visible"/>
                                      </p:to>
                                    </p:set>
                                    <p:animEffect transition="in" filter="barn(inVertical)">
                                      <p:cBhvr>
                                        <p:cTn id="29" dur="500"/>
                                        <p:tgtEl>
                                          <p:spTgt spid="13">
                                            <p:txEl>
                                              <p:pRg st="6" end="6"/>
                                            </p:txEl>
                                          </p:spTgt>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3">
                                            <p:txEl>
                                              <p:pRg st="7" end="7"/>
                                            </p:txEl>
                                          </p:spTgt>
                                        </p:tgtEl>
                                        <p:attrNameLst>
                                          <p:attrName>style.visibility</p:attrName>
                                        </p:attrNameLst>
                                      </p:cBhvr>
                                      <p:to>
                                        <p:strVal val="visible"/>
                                      </p:to>
                                    </p:set>
                                    <p:animEffect transition="in" filter="barn(inVertical)">
                                      <p:cBhvr>
                                        <p:cTn id="32" dur="500"/>
                                        <p:tgtEl>
                                          <p:spTgt spid="13">
                                            <p:txEl>
                                              <p:pRg st="7" end="7"/>
                                            </p:txEl>
                                          </p:spTgt>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13">
                                            <p:txEl>
                                              <p:pRg st="8" end="8"/>
                                            </p:txEl>
                                          </p:spTgt>
                                        </p:tgtEl>
                                        <p:attrNameLst>
                                          <p:attrName>style.visibility</p:attrName>
                                        </p:attrNameLst>
                                      </p:cBhvr>
                                      <p:to>
                                        <p:strVal val="visible"/>
                                      </p:to>
                                    </p:set>
                                    <p:animEffect transition="in" filter="barn(inVertical)">
                                      <p:cBhvr>
                                        <p:cTn id="35" dur="500"/>
                                        <p:tgtEl>
                                          <p:spTgt spid="1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13">
                                            <p:txEl>
                                              <p:pRg st="9" end="9"/>
                                            </p:txEl>
                                          </p:spTgt>
                                        </p:tgtEl>
                                        <p:attrNameLst>
                                          <p:attrName>style.visibility</p:attrName>
                                        </p:attrNameLst>
                                      </p:cBhvr>
                                      <p:to>
                                        <p:strVal val="visible"/>
                                      </p:to>
                                    </p:set>
                                    <p:animEffect transition="in" filter="barn(inVertical)">
                                      <p:cBhvr>
                                        <p:cTn id="40" dur="500"/>
                                        <p:tgtEl>
                                          <p:spTgt spid="13">
                                            <p:txEl>
                                              <p:pRg st="9" end="9"/>
                                            </p:txEl>
                                          </p:spTgt>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3">
                                            <p:txEl>
                                              <p:pRg st="10" end="10"/>
                                            </p:txEl>
                                          </p:spTgt>
                                        </p:tgtEl>
                                        <p:attrNameLst>
                                          <p:attrName>style.visibility</p:attrName>
                                        </p:attrNameLst>
                                      </p:cBhvr>
                                      <p:to>
                                        <p:strVal val="visible"/>
                                      </p:to>
                                    </p:set>
                                    <p:animEffect transition="in" filter="barn(inVertical)">
                                      <p:cBhvr>
                                        <p:cTn id="43" dur="500"/>
                                        <p:tgtEl>
                                          <p:spTgt spid="13">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13">
                                            <p:txEl>
                                              <p:pRg st="11" end="11"/>
                                            </p:txEl>
                                          </p:spTgt>
                                        </p:tgtEl>
                                        <p:attrNameLst>
                                          <p:attrName>style.visibility</p:attrName>
                                        </p:attrNameLst>
                                      </p:cBhvr>
                                      <p:to>
                                        <p:strVal val="visible"/>
                                      </p:to>
                                    </p:set>
                                    <p:animEffect transition="in" filter="barn(inVertical)">
                                      <p:cBhvr>
                                        <p:cTn id="48" dur="500"/>
                                        <p:tgtEl>
                                          <p:spTgt spid="13">
                                            <p:txEl>
                                              <p:pRg st="11" end="11"/>
                                            </p:txEl>
                                          </p:spTgt>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13">
                                            <p:txEl>
                                              <p:pRg st="12" end="12"/>
                                            </p:txEl>
                                          </p:spTgt>
                                        </p:tgtEl>
                                        <p:attrNameLst>
                                          <p:attrName>style.visibility</p:attrName>
                                        </p:attrNameLst>
                                      </p:cBhvr>
                                      <p:to>
                                        <p:strVal val="visible"/>
                                      </p:to>
                                    </p:set>
                                    <p:animEffect transition="in" filter="barn(inVertical)">
                                      <p:cBhvr>
                                        <p:cTn id="51" dur="500"/>
                                        <p:tgtEl>
                                          <p:spTgt spid="13">
                                            <p:txEl>
                                              <p:pRg st="12" end="12"/>
                                            </p:txEl>
                                          </p:spTgt>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13">
                                            <p:txEl>
                                              <p:pRg st="13" end="13"/>
                                            </p:txEl>
                                          </p:spTgt>
                                        </p:tgtEl>
                                        <p:attrNameLst>
                                          <p:attrName>style.visibility</p:attrName>
                                        </p:attrNameLst>
                                      </p:cBhvr>
                                      <p:to>
                                        <p:strVal val="visible"/>
                                      </p:to>
                                    </p:set>
                                    <p:animEffect transition="in" filter="barn(inVertical)">
                                      <p:cBhvr>
                                        <p:cTn id="54" dur="500"/>
                                        <p:tgtEl>
                                          <p:spTgt spid="1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195D7-7B26-4258-96F0-17EF8399FAF2}"/>
              </a:ext>
            </a:extLst>
          </p:cNvPr>
          <p:cNvSpPr>
            <a:spLocks noGrp="1"/>
          </p:cNvSpPr>
          <p:nvPr>
            <p:ph type="title"/>
          </p:nvPr>
        </p:nvSpPr>
        <p:spPr/>
        <p:txBody>
          <a:bodyPr/>
          <a:lstStyle/>
          <a:p>
            <a:r>
              <a:rPr lang="en-IN" dirty="0"/>
              <a:t>Project Overview</a:t>
            </a:r>
          </a:p>
        </p:txBody>
      </p:sp>
      <p:sp>
        <p:nvSpPr>
          <p:cNvPr id="3" name="Content Placeholder 2">
            <a:extLst>
              <a:ext uri="{FF2B5EF4-FFF2-40B4-BE49-F238E27FC236}">
                <a16:creationId xmlns:a16="http://schemas.microsoft.com/office/drawing/2014/main" id="{6D0ABB08-C075-4227-A199-3C935CDC7481}"/>
              </a:ext>
            </a:extLst>
          </p:cNvPr>
          <p:cNvSpPr>
            <a:spLocks noGrp="1"/>
          </p:cNvSpPr>
          <p:nvPr>
            <p:ph sz="quarter" idx="13"/>
          </p:nvPr>
        </p:nvSpPr>
        <p:spPr>
          <a:xfrm>
            <a:off x="685801" y="2063396"/>
            <a:ext cx="8980714" cy="3311189"/>
          </a:xfrm>
        </p:spPr>
        <p:txBody>
          <a:bodyPr/>
          <a:lstStyle/>
          <a:p>
            <a:r>
              <a:rPr lang="en-US" dirty="0"/>
              <a:t>A comprehensive data analysis project focusing on retail sales data was conducted using Python.</a:t>
            </a:r>
          </a:p>
          <a:p>
            <a:r>
              <a:rPr lang="en-US" dirty="0"/>
              <a:t>The project aimed to uncover significant trends and patterns within the sales dataset to enable stakeholders to make informed decisions and optimize sales strategies.</a:t>
            </a:r>
          </a:p>
          <a:p>
            <a:pPr marL="0" indent="0">
              <a:buNone/>
            </a:pPr>
            <a:endParaRPr lang="en-IN" dirty="0"/>
          </a:p>
        </p:txBody>
      </p:sp>
    </p:spTree>
    <p:extLst>
      <p:ext uri="{BB962C8B-B14F-4D97-AF65-F5344CB8AC3E}">
        <p14:creationId xmlns:p14="http://schemas.microsoft.com/office/powerpoint/2010/main" val="6437108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3216F-E3D4-470B-96EC-D10EACBCD01A}"/>
              </a:ext>
            </a:extLst>
          </p:cNvPr>
          <p:cNvSpPr>
            <a:spLocks noGrp="1"/>
          </p:cNvSpPr>
          <p:nvPr>
            <p:ph type="title"/>
          </p:nvPr>
        </p:nvSpPr>
        <p:spPr/>
        <p:txBody>
          <a:bodyPr/>
          <a:lstStyle/>
          <a:p>
            <a:r>
              <a:rPr lang="en-IN" dirty="0"/>
              <a:t>Project Objectives</a:t>
            </a:r>
          </a:p>
        </p:txBody>
      </p:sp>
      <p:sp>
        <p:nvSpPr>
          <p:cNvPr id="3" name="Content Placeholder 2">
            <a:extLst>
              <a:ext uri="{FF2B5EF4-FFF2-40B4-BE49-F238E27FC236}">
                <a16:creationId xmlns:a16="http://schemas.microsoft.com/office/drawing/2014/main" id="{5EC3DC8A-FFD1-4FD2-B928-57FA8EA0DAFE}"/>
              </a:ext>
            </a:extLst>
          </p:cNvPr>
          <p:cNvSpPr>
            <a:spLocks noGrp="1"/>
          </p:cNvSpPr>
          <p:nvPr>
            <p:ph sz="quarter" idx="13"/>
          </p:nvPr>
        </p:nvSpPr>
        <p:spPr>
          <a:xfrm>
            <a:off x="685801" y="2063396"/>
            <a:ext cx="8889274" cy="3311189"/>
          </a:xfrm>
        </p:spPr>
        <p:txBody>
          <a:bodyPr/>
          <a:lstStyle/>
          <a:p>
            <a:r>
              <a:rPr lang="en-US" dirty="0"/>
              <a:t>Data Analysis: Conduct a thorough analysis of a large dataset of retail sales transactions to identify significant trends and patterns.</a:t>
            </a:r>
          </a:p>
          <a:p>
            <a:r>
              <a:rPr lang="en-US" dirty="0"/>
              <a:t>Visualization: Generate insightful visualizations and graphical representations to effectively communicate findings.</a:t>
            </a:r>
          </a:p>
          <a:p>
            <a:r>
              <a:rPr lang="en-US" dirty="0"/>
              <a:t>Insight Generation: Extract actionable insights from the sales data to enable stakeholders to make informed decisions and strategic planning.</a:t>
            </a:r>
          </a:p>
          <a:p>
            <a:endParaRPr lang="en-IN" dirty="0"/>
          </a:p>
        </p:txBody>
      </p:sp>
    </p:spTree>
    <p:extLst>
      <p:ext uri="{BB962C8B-B14F-4D97-AF65-F5344CB8AC3E}">
        <p14:creationId xmlns:p14="http://schemas.microsoft.com/office/powerpoint/2010/main" val="34921717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B5EDB-62B8-4760-A1DC-7922A9A23D22}"/>
              </a:ext>
            </a:extLst>
          </p:cNvPr>
          <p:cNvSpPr>
            <a:spLocks noGrp="1"/>
          </p:cNvSpPr>
          <p:nvPr>
            <p:ph type="title"/>
          </p:nvPr>
        </p:nvSpPr>
        <p:spPr/>
        <p:txBody>
          <a:bodyPr/>
          <a:lstStyle/>
          <a:p>
            <a:r>
              <a:rPr lang="en-IN" dirty="0"/>
              <a:t>Development Process</a:t>
            </a:r>
          </a:p>
        </p:txBody>
      </p:sp>
      <p:sp>
        <p:nvSpPr>
          <p:cNvPr id="3" name="Content Placeholder 2">
            <a:extLst>
              <a:ext uri="{FF2B5EF4-FFF2-40B4-BE49-F238E27FC236}">
                <a16:creationId xmlns:a16="http://schemas.microsoft.com/office/drawing/2014/main" id="{2585D974-EA2E-4858-B907-D9864EAB6EE1}"/>
              </a:ext>
            </a:extLst>
          </p:cNvPr>
          <p:cNvSpPr>
            <a:spLocks noGrp="1"/>
          </p:cNvSpPr>
          <p:nvPr>
            <p:ph sz="quarter" idx="13"/>
          </p:nvPr>
        </p:nvSpPr>
        <p:spPr>
          <a:xfrm>
            <a:off x="685800" y="1985554"/>
            <a:ext cx="8745583" cy="3389032"/>
          </a:xfrm>
        </p:spPr>
        <p:txBody>
          <a:bodyPr>
            <a:normAutofit lnSpcReduction="10000"/>
          </a:bodyPr>
          <a:lstStyle/>
          <a:p>
            <a:r>
              <a:rPr lang="en-US" dirty="0"/>
              <a:t>Data Collection and Preparation: Collect retail sales data from various sources, clean it to ensure consistency and accuracy, and preprocess it using Python programming.</a:t>
            </a:r>
          </a:p>
          <a:p>
            <a:r>
              <a:rPr lang="en-US" dirty="0"/>
              <a:t>Data Analysis: Utilize Python libraries such as pandas, NumPy, and matplotlib to conduct comprehensive data analysis, including exploratory data analysis techniques.</a:t>
            </a:r>
          </a:p>
          <a:p>
            <a:r>
              <a:rPr lang="en-US" dirty="0"/>
              <a:t>Data Visualization: Generate insightful visualizations using Python libraries such as matplotlib, seaborn, and </a:t>
            </a:r>
            <a:r>
              <a:rPr lang="en-US" dirty="0" err="1"/>
              <a:t>Plotly</a:t>
            </a:r>
            <a:r>
              <a:rPr lang="en-US" dirty="0"/>
              <a:t> to present sales trends and patterns.</a:t>
            </a:r>
          </a:p>
          <a:p>
            <a:r>
              <a:rPr lang="en-US" dirty="0"/>
              <a:t>Insight Generation: Apply statistical analysis and data mining techniques such as regression analysis, clustering, and association rule mining to extract actionable insights from the sales data.</a:t>
            </a:r>
          </a:p>
          <a:p>
            <a:endParaRPr lang="en-IN" dirty="0"/>
          </a:p>
        </p:txBody>
      </p:sp>
    </p:spTree>
    <p:extLst>
      <p:ext uri="{BB962C8B-B14F-4D97-AF65-F5344CB8AC3E}">
        <p14:creationId xmlns:p14="http://schemas.microsoft.com/office/powerpoint/2010/main" val="357303753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D647C-6277-4BF0-9AE9-8F389E03C514}"/>
              </a:ext>
            </a:extLst>
          </p:cNvPr>
          <p:cNvSpPr>
            <a:spLocks noGrp="1"/>
          </p:cNvSpPr>
          <p:nvPr>
            <p:ph type="title"/>
          </p:nvPr>
        </p:nvSpPr>
        <p:spPr/>
        <p:txBody>
          <a:bodyPr/>
          <a:lstStyle/>
          <a:p>
            <a:r>
              <a:rPr lang="en-US" dirty="0"/>
              <a:t>Content :</a:t>
            </a:r>
            <a:endParaRPr lang="en-IN" dirty="0"/>
          </a:p>
        </p:txBody>
      </p:sp>
      <p:sp>
        <p:nvSpPr>
          <p:cNvPr id="3" name="Content Placeholder 2">
            <a:extLst>
              <a:ext uri="{FF2B5EF4-FFF2-40B4-BE49-F238E27FC236}">
                <a16:creationId xmlns:a16="http://schemas.microsoft.com/office/drawing/2014/main" id="{CE5AE23A-6F6E-4980-BA6D-F817C0FBF442}"/>
              </a:ext>
            </a:extLst>
          </p:cNvPr>
          <p:cNvSpPr>
            <a:spLocks noGrp="1"/>
          </p:cNvSpPr>
          <p:nvPr>
            <p:ph sz="quarter" idx="13"/>
          </p:nvPr>
        </p:nvSpPr>
        <p:spPr>
          <a:xfrm>
            <a:off x="685800" y="1837766"/>
            <a:ext cx="10394707" cy="3536820"/>
          </a:xfrm>
        </p:spPr>
        <p:txBody>
          <a:bodyPr>
            <a:normAutofit/>
          </a:bodyPr>
          <a:lstStyle/>
          <a:p>
            <a:pPr algn="just"/>
            <a:r>
              <a:rPr lang="en-US" sz="1800" dirty="0"/>
              <a:t>Sales Trend Over Time</a:t>
            </a:r>
          </a:p>
          <a:p>
            <a:pPr algn="just"/>
            <a:r>
              <a:rPr lang="en-US" sz="1800" dirty="0"/>
              <a:t>Profit Margin Over Time</a:t>
            </a:r>
          </a:p>
          <a:p>
            <a:pPr algn="just"/>
            <a:r>
              <a:rPr lang="en-US" sz="1800" dirty="0"/>
              <a:t>Quarterly Sales/Sales &amp; Profit % by year</a:t>
            </a:r>
          </a:p>
          <a:p>
            <a:pPr algn="just"/>
            <a:r>
              <a:rPr lang="en-US" sz="1800" dirty="0"/>
              <a:t>Sales by Customer Segment</a:t>
            </a:r>
          </a:p>
          <a:p>
            <a:pPr algn="just"/>
            <a:r>
              <a:rPr lang="en-US" sz="1800" dirty="0"/>
              <a:t>Sales by Product Category/Sub-Category</a:t>
            </a:r>
          </a:p>
          <a:p>
            <a:pPr algn="just"/>
            <a:r>
              <a:rPr lang="en-US" sz="1800" dirty="0"/>
              <a:t>Sales by Region/Province</a:t>
            </a:r>
          </a:p>
          <a:p>
            <a:pPr algn="just"/>
            <a:r>
              <a:rPr lang="en-US" sz="1800" dirty="0"/>
              <a:t>Sales Trend by Ship Mode</a:t>
            </a:r>
          </a:p>
          <a:p>
            <a:pPr algn="just"/>
            <a:endParaRPr lang="en-IN" sz="1800" dirty="0"/>
          </a:p>
        </p:txBody>
      </p:sp>
    </p:spTree>
    <p:extLst>
      <p:ext uri="{BB962C8B-B14F-4D97-AF65-F5344CB8AC3E}">
        <p14:creationId xmlns:p14="http://schemas.microsoft.com/office/powerpoint/2010/main" val="3519559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80">
                                          <p:stCondLst>
                                            <p:cond delay="0"/>
                                          </p:stCondLst>
                                        </p:cTn>
                                        <p:tgtEl>
                                          <p:spTgt spid="3">
                                            <p:txEl>
                                              <p:pRg st="0" end="0"/>
                                            </p:txEl>
                                          </p:spTgt>
                                        </p:tgtEl>
                                      </p:cBhvr>
                                    </p:animEffect>
                                    <p:anim calcmode="lin" valueType="num">
                                      <p:cBhvr>
                                        <p:cTn id="15"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3">
                                            <p:txEl>
                                              <p:pRg st="0" end="0"/>
                                            </p:txEl>
                                          </p:spTgt>
                                        </p:tgtEl>
                                      </p:cBhvr>
                                      <p:to x="100000" y="60000"/>
                                    </p:animScale>
                                    <p:animScale>
                                      <p:cBhvr>
                                        <p:cTn id="21" dur="166" decel="50000">
                                          <p:stCondLst>
                                            <p:cond delay="676"/>
                                          </p:stCondLst>
                                        </p:cTn>
                                        <p:tgtEl>
                                          <p:spTgt spid="3">
                                            <p:txEl>
                                              <p:pRg st="0" end="0"/>
                                            </p:txEl>
                                          </p:spTgt>
                                        </p:tgtEl>
                                      </p:cBhvr>
                                      <p:to x="100000" y="100000"/>
                                    </p:animScale>
                                    <p:animScale>
                                      <p:cBhvr>
                                        <p:cTn id="22" dur="26">
                                          <p:stCondLst>
                                            <p:cond delay="1312"/>
                                          </p:stCondLst>
                                        </p:cTn>
                                        <p:tgtEl>
                                          <p:spTgt spid="3">
                                            <p:txEl>
                                              <p:pRg st="0" end="0"/>
                                            </p:txEl>
                                          </p:spTgt>
                                        </p:tgtEl>
                                      </p:cBhvr>
                                      <p:to x="100000" y="80000"/>
                                    </p:animScale>
                                    <p:animScale>
                                      <p:cBhvr>
                                        <p:cTn id="23" dur="166" decel="50000">
                                          <p:stCondLst>
                                            <p:cond delay="1338"/>
                                          </p:stCondLst>
                                        </p:cTn>
                                        <p:tgtEl>
                                          <p:spTgt spid="3">
                                            <p:txEl>
                                              <p:pRg st="0" end="0"/>
                                            </p:txEl>
                                          </p:spTgt>
                                        </p:tgtEl>
                                      </p:cBhvr>
                                      <p:to x="100000" y="100000"/>
                                    </p:animScale>
                                    <p:animScale>
                                      <p:cBhvr>
                                        <p:cTn id="24" dur="26">
                                          <p:stCondLst>
                                            <p:cond delay="1642"/>
                                          </p:stCondLst>
                                        </p:cTn>
                                        <p:tgtEl>
                                          <p:spTgt spid="3">
                                            <p:txEl>
                                              <p:pRg st="0" end="0"/>
                                            </p:txEl>
                                          </p:spTgt>
                                        </p:tgtEl>
                                      </p:cBhvr>
                                      <p:to x="100000" y="90000"/>
                                    </p:animScale>
                                    <p:animScale>
                                      <p:cBhvr>
                                        <p:cTn id="25" dur="166" decel="50000">
                                          <p:stCondLst>
                                            <p:cond delay="1668"/>
                                          </p:stCondLst>
                                        </p:cTn>
                                        <p:tgtEl>
                                          <p:spTgt spid="3">
                                            <p:txEl>
                                              <p:pRg st="0" end="0"/>
                                            </p:txEl>
                                          </p:spTgt>
                                        </p:tgtEl>
                                      </p:cBhvr>
                                      <p:to x="100000" y="100000"/>
                                    </p:animScale>
                                    <p:animScale>
                                      <p:cBhvr>
                                        <p:cTn id="26" dur="26">
                                          <p:stCondLst>
                                            <p:cond delay="1808"/>
                                          </p:stCondLst>
                                        </p:cTn>
                                        <p:tgtEl>
                                          <p:spTgt spid="3">
                                            <p:txEl>
                                              <p:pRg st="0" end="0"/>
                                            </p:txEl>
                                          </p:spTgt>
                                        </p:tgtEl>
                                      </p:cBhvr>
                                      <p:to x="100000" y="95000"/>
                                    </p:animScale>
                                    <p:animScale>
                                      <p:cBhvr>
                                        <p:cTn id="27" dur="166" decel="50000">
                                          <p:stCondLst>
                                            <p:cond delay="1834"/>
                                          </p:stCondLst>
                                        </p:cTn>
                                        <p:tgtEl>
                                          <p:spTgt spid="3">
                                            <p:txEl>
                                              <p:pRg st="0" end="0"/>
                                            </p:txEl>
                                          </p:spTgt>
                                        </p:tgtEl>
                                      </p:cBhvr>
                                      <p:to x="100000" y="100000"/>
                                    </p:animScale>
                                  </p:childTnLst>
                                </p:cTn>
                              </p:par>
                              <p:par>
                                <p:cTn id="28" presetID="26" presetClass="entr" presetSubtype="0" fill="hold" nodeType="with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80">
                                          <p:stCondLst>
                                            <p:cond delay="0"/>
                                          </p:stCondLst>
                                        </p:cTn>
                                        <p:tgtEl>
                                          <p:spTgt spid="3">
                                            <p:txEl>
                                              <p:pRg st="1" end="1"/>
                                            </p:txEl>
                                          </p:spTgt>
                                        </p:tgtEl>
                                      </p:cBhvr>
                                    </p:animEffect>
                                    <p:anim calcmode="lin" valueType="num">
                                      <p:cBhvr>
                                        <p:cTn id="31"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1" end="1"/>
                                            </p:txEl>
                                          </p:spTgt>
                                        </p:tgtEl>
                                      </p:cBhvr>
                                      <p:to x="100000" y="60000"/>
                                    </p:animScale>
                                    <p:animScale>
                                      <p:cBhvr>
                                        <p:cTn id="37" dur="166" decel="50000">
                                          <p:stCondLst>
                                            <p:cond delay="676"/>
                                          </p:stCondLst>
                                        </p:cTn>
                                        <p:tgtEl>
                                          <p:spTgt spid="3">
                                            <p:txEl>
                                              <p:pRg st="1" end="1"/>
                                            </p:txEl>
                                          </p:spTgt>
                                        </p:tgtEl>
                                      </p:cBhvr>
                                      <p:to x="100000" y="100000"/>
                                    </p:animScale>
                                    <p:animScale>
                                      <p:cBhvr>
                                        <p:cTn id="38" dur="26">
                                          <p:stCondLst>
                                            <p:cond delay="1312"/>
                                          </p:stCondLst>
                                        </p:cTn>
                                        <p:tgtEl>
                                          <p:spTgt spid="3">
                                            <p:txEl>
                                              <p:pRg st="1" end="1"/>
                                            </p:txEl>
                                          </p:spTgt>
                                        </p:tgtEl>
                                      </p:cBhvr>
                                      <p:to x="100000" y="80000"/>
                                    </p:animScale>
                                    <p:animScale>
                                      <p:cBhvr>
                                        <p:cTn id="39" dur="166" decel="50000">
                                          <p:stCondLst>
                                            <p:cond delay="1338"/>
                                          </p:stCondLst>
                                        </p:cTn>
                                        <p:tgtEl>
                                          <p:spTgt spid="3">
                                            <p:txEl>
                                              <p:pRg st="1" end="1"/>
                                            </p:txEl>
                                          </p:spTgt>
                                        </p:tgtEl>
                                      </p:cBhvr>
                                      <p:to x="100000" y="100000"/>
                                    </p:animScale>
                                    <p:animScale>
                                      <p:cBhvr>
                                        <p:cTn id="40" dur="26">
                                          <p:stCondLst>
                                            <p:cond delay="1642"/>
                                          </p:stCondLst>
                                        </p:cTn>
                                        <p:tgtEl>
                                          <p:spTgt spid="3">
                                            <p:txEl>
                                              <p:pRg st="1" end="1"/>
                                            </p:txEl>
                                          </p:spTgt>
                                        </p:tgtEl>
                                      </p:cBhvr>
                                      <p:to x="100000" y="90000"/>
                                    </p:animScale>
                                    <p:animScale>
                                      <p:cBhvr>
                                        <p:cTn id="41" dur="166" decel="50000">
                                          <p:stCondLst>
                                            <p:cond delay="1668"/>
                                          </p:stCondLst>
                                        </p:cTn>
                                        <p:tgtEl>
                                          <p:spTgt spid="3">
                                            <p:txEl>
                                              <p:pRg st="1" end="1"/>
                                            </p:txEl>
                                          </p:spTgt>
                                        </p:tgtEl>
                                      </p:cBhvr>
                                      <p:to x="100000" y="100000"/>
                                    </p:animScale>
                                    <p:animScale>
                                      <p:cBhvr>
                                        <p:cTn id="42" dur="26">
                                          <p:stCondLst>
                                            <p:cond delay="1808"/>
                                          </p:stCondLst>
                                        </p:cTn>
                                        <p:tgtEl>
                                          <p:spTgt spid="3">
                                            <p:txEl>
                                              <p:pRg st="1" end="1"/>
                                            </p:txEl>
                                          </p:spTgt>
                                        </p:tgtEl>
                                      </p:cBhvr>
                                      <p:to x="100000" y="95000"/>
                                    </p:animScale>
                                    <p:animScale>
                                      <p:cBhvr>
                                        <p:cTn id="43" dur="166" decel="50000">
                                          <p:stCondLst>
                                            <p:cond delay="1834"/>
                                          </p:stCondLst>
                                        </p:cTn>
                                        <p:tgtEl>
                                          <p:spTgt spid="3">
                                            <p:txEl>
                                              <p:pRg st="1" end="1"/>
                                            </p:txEl>
                                          </p:spTgt>
                                        </p:tgtEl>
                                      </p:cBhvr>
                                      <p:to x="100000" y="100000"/>
                                    </p:animScale>
                                  </p:childTnLst>
                                </p:cTn>
                              </p:par>
                              <p:par>
                                <p:cTn id="44" presetID="26" presetClass="entr" presetSubtype="0" fill="hold" nodeType="withEffect">
                                  <p:stCondLst>
                                    <p:cond delay="0"/>
                                  </p:stCondLst>
                                  <p:childTnLst>
                                    <p:set>
                                      <p:cBhvr>
                                        <p:cTn id="45" dur="1" fill="hold">
                                          <p:stCondLst>
                                            <p:cond delay="0"/>
                                          </p:stCondLst>
                                        </p:cTn>
                                        <p:tgtEl>
                                          <p:spTgt spid="3">
                                            <p:txEl>
                                              <p:pRg st="2" end="2"/>
                                            </p:txEl>
                                          </p:spTgt>
                                        </p:tgtEl>
                                        <p:attrNameLst>
                                          <p:attrName>style.visibility</p:attrName>
                                        </p:attrNameLst>
                                      </p:cBhvr>
                                      <p:to>
                                        <p:strVal val="visible"/>
                                      </p:to>
                                    </p:set>
                                    <p:animEffect transition="in" filter="wipe(down)">
                                      <p:cBhvr>
                                        <p:cTn id="46" dur="580">
                                          <p:stCondLst>
                                            <p:cond delay="0"/>
                                          </p:stCondLst>
                                        </p:cTn>
                                        <p:tgtEl>
                                          <p:spTgt spid="3">
                                            <p:txEl>
                                              <p:pRg st="2" end="2"/>
                                            </p:txEl>
                                          </p:spTgt>
                                        </p:tgtEl>
                                      </p:cBhvr>
                                    </p:animEffect>
                                    <p:anim calcmode="lin" valueType="num">
                                      <p:cBhvr>
                                        <p:cTn id="47"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8"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9"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0"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1"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2" dur="26">
                                          <p:stCondLst>
                                            <p:cond delay="650"/>
                                          </p:stCondLst>
                                        </p:cTn>
                                        <p:tgtEl>
                                          <p:spTgt spid="3">
                                            <p:txEl>
                                              <p:pRg st="2" end="2"/>
                                            </p:txEl>
                                          </p:spTgt>
                                        </p:tgtEl>
                                      </p:cBhvr>
                                      <p:to x="100000" y="60000"/>
                                    </p:animScale>
                                    <p:animScale>
                                      <p:cBhvr>
                                        <p:cTn id="53" dur="166" decel="50000">
                                          <p:stCondLst>
                                            <p:cond delay="676"/>
                                          </p:stCondLst>
                                        </p:cTn>
                                        <p:tgtEl>
                                          <p:spTgt spid="3">
                                            <p:txEl>
                                              <p:pRg st="2" end="2"/>
                                            </p:txEl>
                                          </p:spTgt>
                                        </p:tgtEl>
                                      </p:cBhvr>
                                      <p:to x="100000" y="100000"/>
                                    </p:animScale>
                                    <p:animScale>
                                      <p:cBhvr>
                                        <p:cTn id="54" dur="26">
                                          <p:stCondLst>
                                            <p:cond delay="1312"/>
                                          </p:stCondLst>
                                        </p:cTn>
                                        <p:tgtEl>
                                          <p:spTgt spid="3">
                                            <p:txEl>
                                              <p:pRg st="2" end="2"/>
                                            </p:txEl>
                                          </p:spTgt>
                                        </p:tgtEl>
                                      </p:cBhvr>
                                      <p:to x="100000" y="80000"/>
                                    </p:animScale>
                                    <p:animScale>
                                      <p:cBhvr>
                                        <p:cTn id="55" dur="166" decel="50000">
                                          <p:stCondLst>
                                            <p:cond delay="1338"/>
                                          </p:stCondLst>
                                        </p:cTn>
                                        <p:tgtEl>
                                          <p:spTgt spid="3">
                                            <p:txEl>
                                              <p:pRg st="2" end="2"/>
                                            </p:txEl>
                                          </p:spTgt>
                                        </p:tgtEl>
                                      </p:cBhvr>
                                      <p:to x="100000" y="100000"/>
                                    </p:animScale>
                                    <p:animScale>
                                      <p:cBhvr>
                                        <p:cTn id="56" dur="26">
                                          <p:stCondLst>
                                            <p:cond delay="1642"/>
                                          </p:stCondLst>
                                        </p:cTn>
                                        <p:tgtEl>
                                          <p:spTgt spid="3">
                                            <p:txEl>
                                              <p:pRg st="2" end="2"/>
                                            </p:txEl>
                                          </p:spTgt>
                                        </p:tgtEl>
                                      </p:cBhvr>
                                      <p:to x="100000" y="90000"/>
                                    </p:animScale>
                                    <p:animScale>
                                      <p:cBhvr>
                                        <p:cTn id="57" dur="166" decel="50000">
                                          <p:stCondLst>
                                            <p:cond delay="1668"/>
                                          </p:stCondLst>
                                        </p:cTn>
                                        <p:tgtEl>
                                          <p:spTgt spid="3">
                                            <p:txEl>
                                              <p:pRg st="2" end="2"/>
                                            </p:txEl>
                                          </p:spTgt>
                                        </p:tgtEl>
                                      </p:cBhvr>
                                      <p:to x="100000" y="100000"/>
                                    </p:animScale>
                                    <p:animScale>
                                      <p:cBhvr>
                                        <p:cTn id="58" dur="26">
                                          <p:stCondLst>
                                            <p:cond delay="1808"/>
                                          </p:stCondLst>
                                        </p:cTn>
                                        <p:tgtEl>
                                          <p:spTgt spid="3">
                                            <p:txEl>
                                              <p:pRg st="2" end="2"/>
                                            </p:txEl>
                                          </p:spTgt>
                                        </p:tgtEl>
                                      </p:cBhvr>
                                      <p:to x="100000" y="95000"/>
                                    </p:animScale>
                                    <p:animScale>
                                      <p:cBhvr>
                                        <p:cTn id="59" dur="166" decel="50000">
                                          <p:stCondLst>
                                            <p:cond delay="1834"/>
                                          </p:stCondLst>
                                        </p:cTn>
                                        <p:tgtEl>
                                          <p:spTgt spid="3">
                                            <p:txEl>
                                              <p:pRg st="2" end="2"/>
                                            </p:txEl>
                                          </p:spTgt>
                                        </p:tgtEl>
                                      </p:cBhvr>
                                      <p:to x="100000" y="100000"/>
                                    </p:animScale>
                                  </p:childTnLst>
                                </p:cTn>
                              </p:par>
                              <p:par>
                                <p:cTn id="60" presetID="26" presetClass="entr" presetSubtype="0" fill="hold" nodeType="withEffect">
                                  <p:stCondLst>
                                    <p:cond delay="0"/>
                                  </p:stCondLst>
                                  <p:childTnLst>
                                    <p:set>
                                      <p:cBhvr>
                                        <p:cTn id="61" dur="1" fill="hold">
                                          <p:stCondLst>
                                            <p:cond delay="0"/>
                                          </p:stCondLst>
                                        </p:cTn>
                                        <p:tgtEl>
                                          <p:spTgt spid="3">
                                            <p:txEl>
                                              <p:pRg st="3" end="3"/>
                                            </p:txEl>
                                          </p:spTgt>
                                        </p:tgtEl>
                                        <p:attrNameLst>
                                          <p:attrName>style.visibility</p:attrName>
                                        </p:attrNameLst>
                                      </p:cBhvr>
                                      <p:to>
                                        <p:strVal val="visible"/>
                                      </p:to>
                                    </p:set>
                                    <p:animEffect transition="in" filter="wipe(down)">
                                      <p:cBhvr>
                                        <p:cTn id="62" dur="580">
                                          <p:stCondLst>
                                            <p:cond delay="0"/>
                                          </p:stCondLst>
                                        </p:cTn>
                                        <p:tgtEl>
                                          <p:spTgt spid="3">
                                            <p:txEl>
                                              <p:pRg st="3" end="3"/>
                                            </p:txEl>
                                          </p:spTgt>
                                        </p:tgtEl>
                                      </p:cBhvr>
                                    </p:animEffect>
                                    <p:anim calcmode="lin" valueType="num">
                                      <p:cBhvr>
                                        <p:cTn id="63"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4"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5"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6"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7"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8" dur="26">
                                          <p:stCondLst>
                                            <p:cond delay="650"/>
                                          </p:stCondLst>
                                        </p:cTn>
                                        <p:tgtEl>
                                          <p:spTgt spid="3">
                                            <p:txEl>
                                              <p:pRg st="3" end="3"/>
                                            </p:txEl>
                                          </p:spTgt>
                                        </p:tgtEl>
                                      </p:cBhvr>
                                      <p:to x="100000" y="60000"/>
                                    </p:animScale>
                                    <p:animScale>
                                      <p:cBhvr>
                                        <p:cTn id="69" dur="166" decel="50000">
                                          <p:stCondLst>
                                            <p:cond delay="676"/>
                                          </p:stCondLst>
                                        </p:cTn>
                                        <p:tgtEl>
                                          <p:spTgt spid="3">
                                            <p:txEl>
                                              <p:pRg st="3" end="3"/>
                                            </p:txEl>
                                          </p:spTgt>
                                        </p:tgtEl>
                                      </p:cBhvr>
                                      <p:to x="100000" y="100000"/>
                                    </p:animScale>
                                    <p:animScale>
                                      <p:cBhvr>
                                        <p:cTn id="70" dur="26">
                                          <p:stCondLst>
                                            <p:cond delay="1312"/>
                                          </p:stCondLst>
                                        </p:cTn>
                                        <p:tgtEl>
                                          <p:spTgt spid="3">
                                            <p:txEl>
                                              <p:pRg st="3" end="3"/>
                                            </p:txEl>
                                          </p:spTgt>
                                        </p:tgtEl>
                                      </p:cBhvr>
                                      <p:to x="100000" y="80000"/>
                                    </p:animScale>
                                    <p:animScale>
                                      <p:cBhvr>
                                        <p:cTn id="71" dur="166" decel="50000">
                                          <p:stCondLst>
                                            <p:cond delay="1338"/>
                                          </p:stCondLst>
                                        </p:cTn>
                                        <p:tgtEl>
                                          <p:spTgt spid="3">
                                            <p:txEl>
                                              <p:pRg st="3" end="3"/>
                                            </p:txEl>
                                          </p:spTgt>
                                        </p:tgtEl>
                                      </p:cBhvr>
                                      <p:to x="100000" y="100000"/>
                                    </p:animScale>
                                    <p:animScale>
                                      <p:cBhvr>
                                        <p:cTn id="72" dur="26">
                                          <p:stCondLst>
                                            <p:cond delay="1642"/>
                                          </p:stCondLst>
                                        </p:cTn>
                                        <p:tgtEl>
                                          <p:spTgt spid="3">
                                            <p:txEl>
                                              <p:pRg st="3" end="3"/>
                                            </p:txEl>
                                          </p:spTgt>
                                        </p:tgtEl>
                                      </p:cBhvr>
                                      <p:to x="100000" y="90000"/>
                                    </p:animScale>
                                    <p:animScale>
                                      <p:cBhvr>
                                        <p:cTn id="73" dur="166" decel="50000">
                                          <p:stCondLst>
                                            <p:cond delay="1668"/>
                                          </p:stCondLst>
                                        </p:cTn>
                                        <p:tgtEl>
                                          <p:spTgt spid="3">
                                            <p:txEl>
                                              <p:pRg st="3" end="3"/>
                                            </p:txEl>
                                          </p:spTgt>
                                        </p:tgtEl>
                                      </p:cBhvr>
                                      <p:to x="100000" y="100000"/>
                                    </p:animScale>
                                    <p:animScale>
                                      <p:cBhvr>
                                        <p:cTn id="74" dur="26">
                                          <p:stCondLst>
                                            <p:cond delay="1808"/>
                                          </p:stCondLst>
                                        </p:cTn>
                                        <p:tgtEl>
                                          <p:spTgt spid="3">
                                            <p:txEl>
                                              <p:pRg st="3" end="3"/>
                                            </p:txEl>
                                          </p:spTgt>
                                        </p:tgtEl>
                                      </p:cBhvr>
                                      <p:to x="100000" y="95000"/>
                                    </p:animScale>
                                    <p:animScale>
                                      <p:cBhvr>
                                        <p:cTn id="75" dur="166" decel="50000">
                                          <p:stCondLst>
                                            <p:cond delay="1834"/>
                                          </p:stCondLst>
                                        </p:cTn>
                                        <p:tgtEl>
                                          <p:spTgt spid="3">
                                            <p:txEl>
                                              <p:pRg st="3" end="3"/>
                                            </p:txEl>
                                          </p:spTgt>
                                        </p:tgtEl>
                                      </p:cBhvr>
                                      <p:to x="100000" y="100000"/>
                                    </p:animScale>
                                  </p:childTnLst>
                                </p:cTn>
                              </p:par>
                              <p:par>
                                <p:cTn id="76" presetID="26" presetClass="entr" presetSubtype="0" fill="hold" nodeType="withEffect">
                                  <p:stCondLst>
                                    <p:cond delay="0"/>
                                  </p:stCondLst>
                                  <p:childTnLst>
                                    <p:set>
                                      <p:cBhvr>
                                        <p:cTn id="77" dur="1" fill="hold">
                                          <p:stCondLst>
                                            <p:cond delay="0"/>
                                          </p:stCondLst>
                                        </p:cTn>
                                        <p:tgtEl>
                                          <p:spTgt spid="3">
                                            <p:txEl>
                                              <p:pRg st="4" end="4"/>
                                            </p:txEl>
                                          </p:spTgt>
                                        </p:tgtEl>
                                        <p:attrNameLst>
                                          <p:attrName>style.visibility</p:attrName>
                                        </p:attrNameLst>
                                      </p:cBhvr>
                                      <p:to>
                                        <p:strVal val="visible"/>
                                      </p:to>
                                    </p:set>
                                    <p:animEffect transition="in" filter="wipe(down)">
                                      <p:cBhvr>
                                        <p:cTn id="78" dur="580">
                                          <p:stCondLst>
                                            <p:cond delay="0"/>
                                          </p:stCondLst>
                                        </p:cTn>
                                        <p:tgtEl>
                                          <p:spTgt spid="3">
                                            <p:txEl>
                                              <p:pRg st="4" end="4"/>
                                            </p:txEl>
                                          </p:spTgt>
                                        </p:tgtEl>
                                      </p:cBhvr>
                                    </p:animEffect>
                                    <p:anim calcmode="lin" valueType="num">
                                      <p:cBhvr>
                                        <p:cTn id="79"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0"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1"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2"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3"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4" dur="26">
                                          <p:stCondLst>
                                            <p:cond delay="650"/>
                                          </p:stCondLst>
                                        </p:cTn>
                                        <p:tgtEl>
                                          <p:spTgt spid="3">
                                            <p:txEl>
                                              <p:pRg st="4" end="4"/>
                                            </p:txEl>
                                          </p:spTgt>
                                        </p:tgtEl>
                                      </p:cBhvr>
                                      <p:to x="100000" y="60000"/>
                                    </p:animScale>
                                    <p:animScale>
                                      <p:cBhvr>
                                        <p:cTn id="85" dur="166" decel="50000">
                                          <p:stCondLst>
                                            <p:cond delay="676"/>
                                          </p:stCondLst>
                                        </p:cTn>
                                        <p:tgtEl>
                                          <p:spTgt spid="3">
                                            <p:txEl>
                                              <p:pRg st="4" end="4"/>
                                            </p:txEl>
                                          </p:spTgt>
                                        </p:tgtEl>
                                      </p:cBhvr>
                                      <p:to x="100000" y="100000"/>
                                    </p:animScale>
                                    <p:animScale>
                                      <p:cBhvr>
                                        <p:cTn id="86" dur="26">
                                          <p:stCondLst>
                                            <p:cond delay="1312"/>
                                          </p:stCondLst>
                                        </p:cTn>
                                        <p:tgtEl>
                                          <p:spTgt spid="3">
                                            <p:txEl>
                                              <p:pRg st="4" end="4"/>
                                            </p:txEl>
                                          </p:spTgt>
                                        </p:tgtEl>
                                      </p:cBhvr>
                                      <p:to x="100000" y="80000"/>
                                    </p:animScale>
                                    <p:animScale>
                                      <p:cBhvr>
                                        <p:cTn id="87" dur="166" decel="50000">
                                          <p:stCondLst>
                                            <p:cond delay="1338"/>
                                          </p:stCondLst>
                                        </p:cTn>
                                        <p:tgtEl>
                                          <p:spTgt spid="3">
                                            <p:txEl>
                                              <p:pRg st="4" end="4"/>
                                            </p:txEl>
                                          </p:spTgt>
                                        </p:tgtEl>
                                      </p:cBhvr>
                                      <p:to x="100000" y="100000"/>
                                    </p:animScale>
                                    <p:animScale>
                                      <p:cBhvr>
                                        <p:cTn id="88" dur="26">
                                          <p:stCondLst>
                                            <p:cond delay="1642"/>
                                          </p:stCondLst>
                                        </p:cTn>
                                        <p:tgtEl>
                                          <p:spTgt spid="3">
                                            <p:txEl>
                                              <p:pRg st="4" end="4"/>
                                            </p:txEl>
                                          </p:spTgt>
                                        </p:tgtEl>
                                      </p:cBhvr>
                                      <p:to x="100000" y="90000"/>
                                    </p:animScale>
                                    <p:animScale>
                                      <p:cBhvr>
                                        <p:cTn id="89" dur="166" decel="50000">
                                          <p:stCondLst>
                                            <p:cond delay="1668"/>
                                          </p:stCondLst>
                                        </p:cTn>
                                        <p:tgtEl>
                                          <p:spTgt spid="3">
                                            <p:txEl>
                                              <p:pRg st="4" end="4"/>
                                            </p:txEl>
                                          </p:spTgt>
                                        </p:tgtEl>
                                      </p:cBhvr>
                                      <p:to x="100000" y="100000"/>
                                    </p:animScale>
                                    <p:animScale>
                                      <p:cBhvr>
                                        <p:cTn id="90" dur="26">
                                          <p:stCondLst>
                                            <p:cond delay="1808"/>
                                          </p:stCondLst>
                                        </p:cTn>
                                        <p:tgtEl>
                                          <p:spTgt spid="3">
                                            <p:txEl>
                                              <p:pRg st="4" end="4"/>
                                            </p:txEl>
                                          </p:spTgt>
                                        </p:tgtEl>
                                      </p:cBhvr>
                                      <p:to x="100000" y="95000"/>
                                    </p:animScale>
                                    <p:animScale>
                                      <p:cBhvr>
                                        <p:cTn id="91" dur="166" decel="50000">
                                          <p:stCondLst>
                                            <p:cond delay="1834"/>
                                          </p:stCondLst>
                                        </p:cTn>
                                        <p:tgtEl>
                                          <p:spTgt spid="3">
                                            <p:txEl>
                                              <p:pRg st="4" end="4"/>
                                            </p:txEl>
                                          </p:spTgt>
                                        </p:tgtEl>
                                      </p:cBhvr>
                                      <p:to x="100000" y="100000"/>
                                    </p:animScale>
                                  </p:childTnLst>
                                </p:cTn>
                              </p:par>
                              <p:par>
                                <p:cTn id="92" presetID="26" presetClass="entr" presetSubtype="0" fill="hold" nodeType="withEffect">
                                  <p:stCondLst>
                                    <p:cond delay="0"/>
                                  </p:stCondLst>
                                  <p:childTnLst>
                                    <p:set>
                                      <p:cBhvr>
                                        <p:cTn id="93" dur="1" fill="hold">
                                          <p:stCondLst>
                                            <p:cond delay="0"/>
                                          </p:stCondLst>
                                        </p:cTn>
                                        <p:tgtEl>
                                          <p:spTgt spid="3">
                                            <p:txEl>
                                              <p:pRg st="5" end="5"/>
                                            </p:txEl>
                                          </p:spTgt>
                                        </p:tgtEl>
                                        <p:attrNameLst>
                                          <p:attrName>style.visibility</p:attrName>
                                        </p:attrNameLst>
                                      </p:cBhvr>
                                      <p:to>
                                        <p:strVal val="visible"/>
                                      </p:to>
                                    </p:set>
                                    <p:animEffect transition="in" filter="wipe(down)">
                                      <p:cBhvr>
                                        <p:cTn id="94" dur="580">
                                          <p:stCondLst>
                                            <p:cond delay="0"/>
                                          </p:stCondLst>
                                        </p:cTn>
                                        <p:tgtEl>
                                          <p:spTgt spid="3">
                                            <p:txEl>
                                              <p:pRg st="5" end="5"/>
                                            </p:txEl>
                                          </p:spTgt>
                                        </p:tgtEl>
                                      </p:cBhvr>
                                    </p:animEffect>
                                    <p:anim calcmode="lin" valueType="num">
                                      <p:cBhvr>
                                        <p:cTn id="95"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6"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7"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8"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9"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00" dur="26">
                                          <p:stCondLst>
                                            <p:cond delay="650"/>
                                          </p:stCondLst>
                                        </p:cTn>
                                        <p:tgtEl>
                                          <p:spTgt spid="3">
                                            <p:txEl>
                                              <p:pRg st="5" end="5"/>
                                            </p:txEl>
                                          </p:spTgt>
                                        </p:tgtEl>
                                      </p:cBhvr>
                                      <p:to x="100000" y="60000"/>
                                    </p:animScale>
                                    <p:animScale>
                                      <p:cBhvr>
                                        <p:cTn id="101" dur="166" decel="50000">
                                          <p:stCondLst>
                                            <p:cond delay="676"/>
                                          </p:stCondLst>
                                        </p:cTn>
                                        <p:tgtEl>
                                          <p:spTgt spid="3">
                                            <p:txEl>
                                              <p:pRg st="5" end="5"/>
                                            </p:txEl>
                                          </p:spTgt>
                                        </p:tgtEl>
                                      </p:cBhvr>
                                      <p:to x="100000" y="100000"/>
                                    </p:animScale>
                                    <p:animScale>
                                      <p:cBhvr>
                                        <p:cTn id="102" dur="26">
                                          <p:stCondLst>
                                            <p:cond delay="1312"/>
                                          </p:stCondLst>
                                        </p:cTn>
                                        <p:tgtEl>
                                          <p:spTgt spid="3">
                                            <p:txEl>
                                              <p:pRg st="5" end="5"/>
                                            </p:txEl>
                                          </p:spTgt>
                                        </p:tgtEl>
                                      </p:cBhvr>
                                      <p:to x="100000" y="80000"/>
                                    </p:animScale>
                                    <p:animScale>
                                      <p:cBhvr>
                                        <p:cTn id="103" dur="166" decel="50000">
                                          <p:stCondLst>
                                            <p:cond delay="1338"/>
                                          </p:stCondLst>
                                        </p:cTn>
                                        <p:tgtEl>
                                          <p:spTgt spid="3">
                                            <p:txEl>
                                              <p:pRg st="5" end="5"/>
                                            </p:txEl>
                                          </p:spTgt>
                                        </p:tgtEl>
                                      </p:cBhvr>
                                      <p:to x="100000" y="100000"/>
                                    </p:animScale>
                                    <p:animScale>
                                      <p:cBhvr>
                                        <p:cTn id="104" dur="26">
                                          <p:stCondLst>
                                            <p:cond delay="1642"/>
                                          </p:stCondLst>
                                        </p:cTn>
                                        <p:tgtEl>
                                          <p:spTgt spid="3">
                                            <p:txEl>
                                              <p:pRg st="5" end="5"/>
                                            </p:txEl>
                                          </p:spTgt>
                                        </p:tgtEl>
                                      </p:cBhvr>
                                      <p:to x="100000" y="90000"/>
                                    </p:animScale>
                                    <p:animScale>
                                      <p:cBhvr>
                                        <p:cTn id="105" dur="166" decel="50000">
                                          <p:stCondLst>
                                            <p:cond delay="1668"/>
                                          </p:stCondLst>
                                        </p:cTn>
                                        <p:tgtEl>
                                          <p:spTgt spid="3">
                                            <p:txEl>
                                              <p:pRg st="5" end="5"/>
                                            </p:txEl>
                                          </p:spTgt>
                                        </p:tgtEl>
                                      </p:cBhvr>
                                      <p:to x="100000" y="100000"/>
                                    </p:animScale>
                                    <p:animScale>
                                      <p:cBhvr>
                                        <p:cTn id="106" dur="26">
                                          <p:stCondLst>
                                            <p:cond delay="1808"/>
                                          </p:stCondLst>
                                        </p:cTn>
                                        <p:tgtEl>
                                          <p:spTgt spid="3">
                                            <p:txEl>
                                              <p:pRg st="5" end="5"/>
                                            </p:txEl>
                                          </p:spTgt>
                                        </p:tgtEl>
                                      </p:cBhvr>
                                      <p:to x="100000" y="95000"/>
                                    </p:animScale>
                                    <p:animScale>
                                      <p:cBhvr>
                                        <p:cTn id="107" dur="166" decel="50000">
                                          <p:stCondLst>
                                            <p:cond delay="1834"/>
                                          </p:stCondLst>
                                        </p:cTn>
                                        <p:tgtEl>
                                          <p:spTgt spid="3">
                                            <p:txEl>
                                              <p:pRg st="5" end="5"/>
                                            </p:txEl>
                                          </p:spTgt>
                                        </p:tgtEl>
                                      </p:cBhvr>
                                      <p:to x="100000" y="100000"/>
                                    </p:animScale>
                                  </p:childTnLst>
                                </p:cTn>
                              </p:par>
                              <p:par>
                                <p:cTn id="108" presetID="26" presetClass="entr" presetSubtype="0" fill="hold" nodeType="withEffect">
                                  <p:stCondLst>
                                    <p:cond delay="0"/>
                                  </p:stCondLst>
                                  <p:childTnLst>
                                    <p:set>
                                      <p:cBhvr>
                                        <p:cTn id="109" dur="1" fill="hold">
                                          <p:stCondLst>
                                            <p:cond delay="0"/>
                                          </p:stCondLst>
                                        </p:cTn>
                                        <p:tgtEl>
                                          <p:spTgt spid="3">
                                            <p:txEl>
                                              <p:pRg st="6" end="6"/>
                                            </p:txEl>
                                          </p:spTgt>
                                        </p:tgtEl>
                                        <p:attrNameLst>
                                          <p:attrName>style.visibility</p:attrName>
                                        </p:attrNameLst>
                                      </p:cBhvr>
                                      <p:to>
                                        <p:strVal val="visible"/>
                                      </p:to>
                                    </p:set>
                                    <p:animEffect transition="in" filter="wipe(down)">
                                      <p:cBhvr>
                                        <p:cTn id="110" dur="580">
                                          <p:stCondLst>
                                            <p:cond delay="0"/>
                                          </p:stCondLst>
                                        </p:cTn>
                                        <p:tgtEl>
                                          <p:spTgt spid="3">
                                            <p:txEl>
                                              <p:pRg st="6" end="6"/>
                                            </p:txEl>
                                          </p:spTgt>
                                        </p:tgtEl>
                                      </p:cBhvr>
                                    </p:animEffect>
                                    <p:anim calcmode="lin" valueType="num">
                                      <p:cBhvr>
                                        <p:cTn id="111"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12"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13"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14"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15"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16" dur="26">
                                          <p:stCondLst>
                                            <p:cond delay="650"/>
                                          </p:stCondLst>
                                        </p:cTn>
                                        <p:tgtEl>
                                          <p:spTgt spid="3">
                                            <p:txEl>
                                              <p:pRg st="6" end="6"/>
                                            </p:txEl>
                                          </p:spTgt>
                                        </p:tgtEl>
                                      </p:cBhvr>
                                      <p:to x="100000" y="60000"/>
                                    </p:animScale>
                                    <p:animScale>
                                      <p:cBhvr>
                                        <p:cTn id="117" dur="166" decel="50000">
                                          <p:stCondLst>
                                            <p:cond delay="676"/>
                                          </p:stCondLst>
                                        </p:cTn>
                                        <p:tgtEl>
                                          <p:spTgt spid="3">
                                            <p:txEl>
                                              <p:pRg st="6" end="6"/>
                                            </p:txEl>
                                          </p:spTgt>
                                        </p:tgtEl>
                                      </p:cBhvr>
                                      <p:to x="100000" y="100000"/>
                                    </p:animScale>
                                    <p:animScale>
                                      <p:cBhvr>
                                        <p:cTn id="118" dur="26">
                                          <p:stCondLst>
                                            <p:cond delay="1312"/>
                                          </p:stCondLst>
                                        </p:cTn>
                                        <p:tgtEl>
                                          <p:spTgt spid="3">
                                            <p:txEl>
                                              <p:pRg st="6" end="6"/>
                                            </p:txEl>
                                          </p:spTgt>
                                        </p:tgtEl>
                                      </p:cBhvr>
                                      <p:to x="100000" y="80000"/>
                                    </p:animScale>
                                    <p:animScale>
                                      <p:cBhvr>
                                        <p:cTn id="119" dur="166" decel="50000">
                                          <p:stCondLst>
                                            <p:cond delay="1338"/>
                                          </p:stCondLst>
                                        </p:cTn>
                                        <p:tgtEl>
                                          <p:spTgt spid="3">
                                            <p:txEl>
                                              <p:pRg st="6" end="6"/>
                                            </p:txEl>
                                          </p:spTgt>
                                        </p:tgtEl>
                                      </p:cBhvr>
                                      <p:to x="100000" y="100000"/>
                                    </p:animScale>
                                    <p:animScale>
                                      <p:cBhvr>
                                        <p:cTn id="120" dur="26">
                                          <p:stCondLst>
                                            <p:cond delay="1642"/>
                                          </p:stCondLst>
                                        </p:cTn>
                                        <p:tgtEl>
                                          <p:spTgt spid="3">
                                            <p:txEl>
                                              <p:pRg st="6" end="6"/>
                                            </p:txEl>
                                          </p:spTgt>
                                        </p:tgtEl>
                                      </p:cBhvr>
                                      <p:to x="100000" y="90000"/>
                                    </p:animScale>
                                    <p:animScale>
                                      <p:cBhvr>
                                        <p:cTn id="121" dur="166" decel="50000">
                                          <p:stCondLst>
                                            <p:cond delay="1668"/>
                                          </p:stCondLst>
                                        </p:cTn>
                                        <p:tgtEl>
                                          <p:spTgt spid="3">
                                            <p:txEl>
                                              <p:pRg st="6" end="6"/>
                                            </p:txEl>
                                          </p:spTgt>
                                        </p:tgtEl>
                                      </p:cBhvr>
                                      <p:to x="100000" y="100000"/>
                                    </p:animScale>
                                    <p:animScale>
                                      <p:cBhvr>
                                        <p:cTn id="122" dur="26">
                                          <p:stCondLst>
                                            <p:cond delay="1808"/>
                                          </p:stCondLst>
                                        </p:cTn>
                                        <p:tgtEl>
                                          <p:spTgt spid="3">
                                            <p:txEl>
                                              <p:pRg st="6" end="6"/>
                                            </p:txEl>
                                          </p:spTgt>
                                        </p:tgtEl>
                                      </p:cBhvr>
                                      <p:to x="100000" y="95000"/>
                                    </p:animScale>
                                    <p:animScale>
                                      <p:cBhvr>
                                        <p:cTn id="123" dur="166" decel="50000">
                                          <p:stCondLst>
                                            <p:cond delay="1834"/>
                                          </p:stCondLst>
                                        </p:cTn>
                                        <p:tgtEl>
                                          <p:spTgt spid="3">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9EA82-9A23-4210-AF63-F3044027759E}"/>
              </a:ext>
            </a:extLst>
          </p:cNvPr>
          <p:cNvSpPr>
            <a:spLocks noGrp="1"/>
          </p:cNvSpPr>
          <p:nvPr>
            <p:ph type="title"/>
          </p:nvPr>
        </p:nvSpPr>
        <p:spPr>
          <a:xfrm>
            <a:off x="693643" y="685800"/>
            <a:ext cx="4126860" cy="910525"/>
          </a:xfrm>
        </p:spPr>
        <p:txBody>
          <a:bodyPr anchor="ctr" anchorCtr="0"/>
          <a:lstStyle/>
          <a:p>
            <a:r>
              <a:rPr lang="en-US" dirty="0"/>
              <a:t>Sales By region</a:t>
            </a:r>
            <a:endParaRPr lang="en-IN" dirty="0"/>
          </a:p>
        </p:txBody>
      </p:sp>
      <p:pic>
        <p:nvPicPr>
          <p:cNvPr id="12" name="Content Placeholder 11">
            <a:extLst>
              <a:ext uri="{FF2B5EF4-FFF2-40B4-BE49-F238E27FC236}">
                <a16:creationId xmlns:a16="http://schemas.microsoft.com/office/drawing/2014/main" id="{09634382-E788-4C8E-8628-400D749CF5F2}"/>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042263" y="944285"/>
            <a:ext cx="4307527" cy="4172505"/>
          </a:xfrm>
        </p:spPr>
      </p:pic>
      <p:sp>
        <p:nvSpPr>
          <p:cNvPr id="4" name="Text Placeholder 3">
            <a:extLst>
              <a:ext uri="{FF2B5EF4-FFF2-40B4-BE49-F238E27FC236}">
                <a16:creationId xmlns:a16="http://schemas.microsoft.com/office/drawing/2014/main" id="{057D63BC-DC31-4E69-8AFD-B24CD3368637}"/>
              </a:ext>
            </a:extLst>
          </p:cNvPr>
          <p:cNvSpPr>
            <a:spLocks noGrp="1"/>
          </p:cNvSpPr>
          <p:nvPr>
            <p:ph type="body" sz="half" idx="2"/>
          </p:nvPr>
        </p:nvSpPr>
        <p:spPr>
          <a:xfrm>
            <a:off x="693642" y="1596326"/>
            <a:ext cx="4126861" cy="3778260"/>
          </a:xfrm>
        </p:spPr>
        <p:txBody>
          <a:bodyPr>
            <a:normAutofit/>
          </a:bodyPr>
          <a:lstStyle/>
          <a:p>
            <a:r>
              <a:rPr lang="en-US" sz="1600" dirty="0"/>
              <a:t>The West region accounted for the highest total sales, amounting to $2.26 million.</a:t>
            </a:r>
          </a:p>
          <a:p>
            <a:r>
              <a:rPr lang="en-US" sz="1600" dirty="0"/>
              <a:t>Ontario followed closely behind with total sales reaching $1.98 million.</a:t>
            </a:r>
          </a:p>
          <a:p>
            <a:r>
              <a:rPr lang="en-US" sz="1600" dirty="0"/>
              <a:t>Additionally, the Prarie region demonstrated significant sales performance, contributing $1.83 million to the overall sales revenue.</a:t>
            </a:r>
          </a:p>
          <a:p>
            <a:r>
              <a:rPr lang="en-US" sz="1600" dirty="0"/>
              <a:t>In contrast, the Nunavut region exhibited the lowest total sales among all regions, with sales amounting to a modest $0.09 million.</a:t>
            </a:r>
            <a:endParaRPr lang="en-US" sz="1200" dirty="0"/>
          </a:p>
        </p:txBody>
      </p:sp>
    </p:spTree>
    <p:extLst>
      <p:ext uri="{BB962C8B-B14F-4D97-AF65-F5344CB8AC3E}">
        <p14:creationId xmlns:p14="http://schemas.microsoft.com/office/powerpoint/2010/main" val="130647043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9EA82-9A23-4210-AF63-F3044027759E}"/>
              </a:ext>
            </a:extLst>
          </p:cNvPr>
          <p:cNvSpPr>
            <a:spLocks noGrp="1"/>
          </p:cNvSpPr>
          <p:nvPr>
            <p:ph type="title"/>
          </p:nvPr>
        </p:nvSpPr>
        <p:spPr>
          <a:xfrm>
            <a:off x="693643" y="685800"/>
            <a:ext cx="4126860" cy="910525"/>
          </a:xfrm>
        </p:spPr>
        <p:txBody>
          <a:bodyPr anchor="ctr" anchorCtr="0"/>
          <a:lstStyle/>
          <a:p>
            <a:r>
              <a:rPr lang="en-US" dirty="0"/>
              <a:t>Sales By province</a:t>
            </a:r>
            <a:endParaRPr lang="en-IN" dirty="0"/>
          </a:p>
        </p:txBody>
      </p:sp>
      <p:pic>
        <p:nvPicPr>
          <p:cNvPr id="7" name="Content Placeholder 6">
            <a:extLst>
              <a:ext uri="{FF2B5EF4-FFF2-40B4-BE49-F238E27FC236}">
                <a16:creationId xmlns:a16="http://schemas.microsoft.com/office/drawing/2014/main" id="{3F21873C-024E-42BD-82E4-4478C1DE13CD}"/>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820503" y="1141062"/>
            <a:ext cx="4398672" cy="3778261"/>
          </a:xfrm>
        </p:spPr>
      </p:pic>
      <p:sp>
        <p:nvSpPr>
          <p:cNvPr id="4" name="Text Placeholder 3">
            <a:extLst>
              <a:ext uri="{FF2B5EF4-FFF2-40B4-BE49-F238E27FC236}">
                <a16:creationId xmlns:a16="http://schemas.microsoft.com/office/drawing/2014/main" id="{057D63BC-DC31-4E69-8AFD-B24CD3368637}"/>
              </a:ext>
            </a:extLst>
          </p:cNvPr>
          <p:cNvSpPr>
            <a:spLocks noGrp="1"/>
          </p:cNvSpPr>
          <p:nvPr>
            <p:ph type="body" sz="half" idx="2"/>
          </p:nvPr>
        </p:nvSpPr>
        <p:spPr>
          <a:xfrm>
            <a:off x="693642" y="1596326"/>
            <a:ext cx="4126861" cy="3778260"/>
          </a:xfrm>
        </p:spPr>
        <p:txBody>
          <a:bodyPr>
            <a:normAutofit/>
          </a:bodyPr>
          <a:lstStyle/>
          <a:p>
            <a:r>
              <a:rPr lang="en-US" dirty="0"/>
              <a:t>Ontario emerged as a significant contributor to total sales, generating $1.98 million in revenue.</a:t>
            </a:r>
          </a:p>
          <a:p>
            <a:r>
              <a:rPr lang="en-US" dirty="0"/>
              <a:t>Following closely, British Columbia accounted for $1.21 million in sales, demonstrating strong performance in the region.</a:t>
            </a:r>
          </a:p>
          <a:p>
            <a:r>
              <a:rPr lang="en-US" dirty="0"/>
              <a:t>Conversely, Nunavut exhibited the lowest sales figures among all provinces, with sales amounting to just $0.09 million.</a:t>
            </a:r>
          </a:p>
        </p:txBody>
      </p:sp>
    </p:spTree>
    <p:extLst>
      <p:ext uri="{BB962C8B-B14F-4D97-AF65-F5344CB8AC3E}">
        <p14:creationId xmlns:p14="http://schemas.microsoft.com/office/powerpoint/2010/main" val="234389666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9EA82-9A23-4210-AF63-F3044027759E}"/>
              </a:ext>
            </a:extLst>
          </p:cNvPr>
          <p:cNvSpPr>
            <a:spLocks noGrp="1"/>
          </p:cNvSpPr>
          <p:nvPr>
            <p:ph type="title"/>
          </p:nvPr>
        </p:nvSpPr>
        <p:spPr>
          <a:xfrm>
            <a:off x="693643" y="685800"/>
            <a:ext cx="4126860" cy="910525"/>
          </a:xfrm>
        </p:spPr>
        <p:txBody>
          <a:bodyPr anchor="ctr" anchorCtr="0">
            <a:normAutofit fontScale="90000"/>
          </a:bodyPr>
          <a:lstStyle/>
          <a:p>
            <a:r>
              <a:rPr lang="en-US" dirty="0"/>
              <a:t>Sales By Product Category</a:t>
            </a:r>
            <a:endParaRPr lang="en-IN" dirty="0"/>
          </a:p>
        </p:txBody>
      </p:sp>
      <p:pic>
        <p:nvPicPr>
          <p:cNvPr id="8" name="Content Placeholder 7">
            <a:extLst>
              <a:ext uri="{FF2B5EF4-FFF2-40B4-BE49-F238E27FC236}">
                <a16:creationId xmlns:a16="http://schemas.microsoft.com/office/drawing/2014/main" id="{F1EDC198-572F-4D14-AEEC-268E0C65BDCC}"/>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097870" y="1388906"/>
            <a:ext cx="4229009" cy="4080188"/>
          </a:xfrm>
        </p:spPr>
      </p:pic>
      <p:sp>
        <p:nvSpPr>
          <p:cNvPr id="4" name="Text Placeholder 3">
            <a:extLst>
              <a:ext uri="{FF2B5EF4-FFF2-40B4-BE49-F238E27FC236}">
                <a16:creationId xmlns:a16="http://schemas.microsoft.com/office/drawing/2014/main" id="{057D63BC-DC31-4E69-8AFD-B24CD3368637}"/>
              </a:ext>
            </a:extLst>
          </p:cNvPr>
          <p:cNvSpPr>
            <a:spLocks noGrp="1"/>
          </p:cNvSpPr>
          <p:nvPr>
            <p:ph type="body" sz="half" idx="2"/>
          </p:nvPr>
        </p:nvSpPr>
        <p:spPr>
          <a:xfrm>
            <a:off x="693642" y="1831457"/>
            <a:ext cx="4126861" cy="3778260"/>
          </a:xfrm>
        </p:spPr>
        <p:txBody>
          <a:bodyPr>
            <a:normAutofit/>
          </a:bodyPr>
          <a:lstStyle/>
          <a:p>
            <a:r>
              <a:rPr lang="en-US" dirty="0"/>
              <a:t>technology products command the largest share of sales, constituting 38.9% of total revenue.</a:t>
            </a:r>
          </a:p>
          <a:p>
            <a:r>
              <a:rPr lang="en-US" dirty="0"/>
              <a:t>Furniture items follow closely behind, comprising 33.5% of the sales revenue.</a:t>
            </a:r>
          </a:p>
          <a:p>
            <a:r>
              <a:rPr lang="en-US" dirty="0"/>
              <a:t>Office supplies represent a significant portion of sales, contributing 27.5% to the overall revenue.</a:t>
            </a:r>
          </a:p>
        </p:txBody>
      </p:sp>
    </p:spTree>
    <p:extLst>
      <p:ext uri="{BB962C8B-B14F-4D97-AF65-F5344CB8AC3E}">
        <p14:creationId xmlns:p14="http://schemas.microsoft.com/office/powerpoint/2010/main" val="304716735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9EA82-9A23-4210-AF63-F3044027759E}"/>
              </a:ext>
            </a:extLst>
          </p:cNvPr>
          <p:cNvSpPr>
            <a:spLocks noGrp="1"/>
          </p:cNvSpPr>
          <p:nvPr>
            <p:ph type="title"/>
          </p:nvPr>
        </p:nvSpPr>
        <p:spPr>
          <a:xfrm>
            <a:off x="255231" y="685800"/>
            <a:ext cx="4126860" cy="910525"/>
          </a:xfrm>
        </p:spPr>
        <p:txBody>
          <a:bodyPr anchor="ctr" anchorCtr="0">
            <a:normAutofit fontScale="90000"/>
          </a:bodyPr>
          <a:lstStyle/>
          <a:p>
            <a:r>
              <a:rPr lang="en-US" dirty="0"/>
              <a:t>Sales By Product </a:t>
            </a:r>
            <a:br>
              <a:rPr lang="en-US" dirty="0"/>
            </a:br>
            <a:r>
              <a:rPr lang="en-US" dirty="0"/>
              <a:t>sub-Category</a:t>
            </a:r>
            <a:endParaRPr lang="en-IN" dirty="0"/>
          </a:p>
        </p:txBody>
      </p:sp>
      <p:pic>
        <p:nvPicPr>
          <p:cNvPr id="7" name="Content Placeholder 6">
            <a:extLst>
              <a:ext uri="{FF2B5EF4-FFF2-40B4-BE49-F238E27FC236}">
                <a16:creationId xmlns:a16="http://schemas.microsoft.com/office/drawing/2014/main" id="{64E759E6-627D-4BFF-95AF-0477C53D787A}"/>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382091" y="1352786"/>
            <a:ext cx="5219109" cy="3892732"/>
          </a:xfrm>
        </p:spPr>
      </p:pic>
      <p:sp>
        <p:nvSpPr>
          <p:cNvPr id="4" name="Text Placeholder 3">
            <a:extLst>
              <a:ext uri="{FF2B5EF4-FFF2-40B4-BE49-F238E27FC236}">
                <a16:creationId xmlns:a16="http://schemas.microsoft.com/office/drawing/2014/main" id="{057D63BC-DC31-4E69-8AFD-B24CD3368637}"/>
              </a:ext>
            </a:extLst>
          </p:cNvPr>
          <p:cNvSpPr>
            <a:spLocks noGrp="1"/>
          </p:cNvSpPr>
          <p:nvPr>
            <p:ph type="body" sz="half" idx="2"/>
          </p:nvPr>
        </p:nvSpPr>
        <p:spPr>
          <a:xfrm>
            <a:off x="255230" y="1857582"/>
            <a:ext cx="4126861" cy="3778260"/>
          </a:xfrm>
        </p:spPr>
        <p:txBody>
          <a:bodyPr>
            <a:normAutofit fontScale="92500" lnSpcReduction="20000"/>
          </a:bodyPr>
          <a:lstStyle/>
          <a:p>
            <a:r>
              <a:rPr lang="en-US" dirty="0"/>
              <a:t>Office Machines emerged as the top-selling subcategory, generating $1.5 million in revenue.</a:t>
            </a:r>
          </a:p>
          <a:p>
            <a:r>
              <a:rPr lang="en-US" dirty="0"/>
              <a:t>Chairs and Chair mats followed closely behind, contributing $1.3 million to the overall sales.</a:t>
            </a:r>
          </a:p>
          <a:p>
            <a:r>
              <a:rPr lang="en-US" dirty="0">
                <a:highlight>
                  <a:srgbClr val="FFFF00"/>
                </a:highlight>
              </a:rPr>
              <a:t>The analysis further indicates that the last three product subcategories, namely Rubber Bands, Labels, and Scissors, Rubbers &amp; Trimmers, each contributed sales revenue of $0.0 million. This suggests a potential opportunity for further evaluation or strategic adjustments in these subcategories to enhance their sales performance</a:t>
            </a:r>
            <a:r>
              <a:rPr lang="en-US" dirty="0"/>
              <a:t>.</a:t>
            </a:r>
          </a:p>
        </p:txBody>
      </p:sp>
    </p:spTree>
    <p:extLst>
      <p:ext uri="{BB962C8B-B14F-4D97-AF65-F5344CB8AC3E}">
        <p14:creationId xmlns:p14="http://schemas.microsoft.com/office/powerpoint/2010/main" val="296726130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138</TotalTime>
  <Words>1158</Words>
  <Application>Microsoft Office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Retail Trends Analyzer</vt:lpstr>
      <vt:lpstr>Project Overview</vt:lpstr>
      <vt:lpstr>Project Objectives</vt:lpstr>
      <vt:lpstr>Development Process</vt:lpstr>
      <vt:lpstr>Content :</vt:lpstr>
      <vt:lpstr>Sales By region</vt:lpstr>
      <vt:lpstr>Sales By province</vt:lpstr>
      <vt:lpstr>Sales By Product Category</vt:lpstr>
      <vt:lpstr>Sales By Product  sub-Category</vt:lpstr>
      <vt:lpstr>Sales By customer  segment</vt:lpstr>
      <vt:lpstr>Sales By ship Mode</vt:lpstr>
      <vt:lpstr>Quarterly Sales</vt:lpstr>
      <vt:lpstr>Total Sales Over Time</vt:lpstr>
      <vt:lpstr>Profit Margin Over Time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Trends Analyzer</dc:title>
  <dc:creator>abhishek rajput</dc:creator>
  <cp:lastModifiedBy>abhishek rajput</cp:lastModifiedBy>
  <cp:revision>12</cp:revision>
  <dcterms:created xsi:type="dcterms:W3CDTF">2024-03-27T05:36:13Z</dcterms:created>
  <dcterms:modified xsi:type="dcterms:W3CDTF">2024-04-12T14:20:02Z</dcterms:modified>
</cp:coreProperties>
</file>