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200546864"/>
        <c:axId val="-200543056"/>
      </c:barChart>
      <c:catAx>
        <c:axId val="-20054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0543056"/>
        <c:crosses val="autoZero"/>
        <c:auto val="1"/>
        <c:lblAlgn val="ctr"/>
        <c:lblOffset val="100"/>
        <c:noMultiLvlLbl val="0"/>
      </c:catAx>
      <c:valAx>
        <c:axId val="-200543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0546864"/>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 </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smtClean="0">
                <a:latin typeface="Times New Roman" panose="02020603050405020304" pitchFamily="18" charset="0"/>
                <a:cs typeface="Times New Roman" panose="02020603050405020304" pitchFamily="18" charset="0"/>
              </a:rPr>
              <a:t>Employee Data Analysis using Excel</a:t>
            </a:r>
            <a:endParaRPr lang="en-IN" sz="3600" b="1"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b="1" dirty="0" smtClean="0"/>
              <a:t>:</a:t>
            </a:r>
            <a:r>
              <a:rPr lang="en-US" sz="2400" dirty="0" smtClean="0"/>
              <a:t> ABRAHAM A</a:t>
            </a:r>
            <a:endParaRPr lang="en-US" sz="2400" dirty="0"/>
          </a:p>
          <a:p>
            <a:r>
              <a:rPr lang="en-US" sz="2400" b="1" dirty="0" smtClean="0"/>
              <a:t>ROLL </a:t>
            </a:r>
            <a:r>
              <a:rPr lang="en-US" sz="2400" b="1" dirty="0"/>
              <a:t>NO</a:t>
            </a:r>
            <a:r>
              <a:rPr lang="en-US" sz="2400" b="1" dirty="0" smtClean="0"/>
              <a:t>: </a:t>
            </a:r>
            <a:r>
              <a:rPr lang="en-US" sz="2400" dirty="0" smtClean="0"/>
              <a:t>22BC05</a:t>
            </a:r>
          </a:p>
          <a:p>
            <a:r>
              <a:rPr lang="en-US" sz="2400" b="1" dirty="0" smtClean="0"/>
              <a:t>REGISTER NUMBER: </a:t>
            </a:r>
            <a:r>
              <a:rPr lang="en-US" sz="2400" dirty="0" smtClean="0"/>
              <a:t>312218891</a:t>
            </a:r>
          </a:p>
          <a:p>
            <a:r>
              <a:rPr lang="en-US" sz="2400" b="1" dirty="0" smtClean="0"/>
              <a:t>NAAN MUDHALVAN ID: </a:t>
            </a:r>
            <a:r>
              <a:rPr lang="en-US" sz="2400" dirty="0" smtClean="0"/>
              <a:t>9EDE628C54EA53E877D49DC3A7BBD09C</a:t>
            </a:r>
            <a:endParaRPr lang="en-US" sz="2400" dirty="0"/>
          </a:p>
          <a:p>
            <a:r>
              <a:rPr lang="en-US" sz="2400" b="1" dirty="0"/>
              <a:t>DEPARTMENT</a:t>
            </a:r>
            <a:r>
              <a:rPr lang="en-US" sz="2400" b="1" dirty="0" smtClean="0"/>
              <a:t>: </a:t>
            </a:r>
            <a:r>
              <a:rPr lang="en-US" sz="2400" dirty="0" smtClean="0"/>
              <a:t>B.COM (COMMERCE)</a:t>
            </a:r>
            <a:endParaRPr lang="en-US" sz="2400" dirty="0"/>
          </a:p>
          <a:p>
            <a:r>
              <a:rPr lang="en-US" sz="2400" b="1" dirty="0" smtClean="0"/>
              <a:t>COLLEGE:</a:t>
            </a:r>
            <a:r>
              <a:rPr lang="en-US" sz="2400" dirty="0" smtClean="0"/>
              <a:t> AVICHI COLLEGE OF ARTS AND SCIENCE, VIRUGAMBAKKAM</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r>
              <a:rPr lang="en-IN" sz="3200"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smtClean="0">
                <a:latin typeface="Times New Roman" panose="02020603050405020304" pitchFamily="18" charset="0"/>
                <a:cs typeface="Times New Roman" panose="02020603050405020304" pitchFamily="18" charset="0"/>
              </a:rPr>
              <a:t>Data </a:t>
            </a:r>
            <a:r>
              <a:rPr lang="en-IN" sz="2800" b="1" dirty="0">
                <a:latin typeface="Times New Roman" panose="02020603050405020304" pitchFamily="18" charset="0"/>
                <a:cs typeface="Times New Roman" panose="02020603050405020304" pitchFamily="18" charset="0"/>
              </a:rPr>
              <a:t>Preparation</a:t>
            </a: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Compile </a:t>
            </a:r>
            <a:r>
              <a:rPr lang="en-IN" sz="2800" dirty="0">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lang="en-IN" sz="2800" dirty="0" smtClean="0">
                <a:latin typeface="Times New Roman" panose="02020603050405020304" pitchFamily="18" charset="0"/>
                <a:cs typeface="Times New Roman" panose="02020603050405020304" pitchFamily="18" charset="0"/>
              </a:rPr>
              <a:t>. Ensure </a:t>
            </a:r>
            <a:r>
              <a:rPr lang="en-IN" sz="2800" dirty="0">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lang="en-IN" sz="2800" dirty="0" smtClean="0">
                <a:latin typeface="Times New Roman" panose="02020603050405020304" pitchFamily="18" charset="0"/>
                <a:cs typeface="Times New Roman" panose="02020603050405020304" pitchFamily="18" charset="0"/>
              </a:rPr>
              <a:t>.</a:t>
            </a:r>
          </a:p>
          <a:p>
            <a:pPr marL="514350" indent="-514350" algn="just">
              <a:buAutoNum type="arabicPeriod"/>
            </a:pPr>
            <a:r>
              <a:rPr lang="en-IN" sz="2800" b="1" dirty="0" smtClean="0">
                <a:latin typeface="Times New Roman" panose="02020603050405020304" pitchFamily="18" charset="0"/>
                <a:cs typeface="Times New Roman" panose="02020603050405020304" pitchFamily="18" charset="0"/>
              </a:rPr>
              <a:t>Creating </a:t>
            </a:r>
            <a:r>
              <a:rPr lang="en-IN" sz="2800" b="1" dirty="0">
                <a:latin typeface="Times New Roman" panose="02020603050405020304" pitchFamily="18" charset="0"/>
                <a:cs typeface="Times New Roman" panose="02020603050405020304" pitchFamily="18" charset="0"/>
              </a:rPr>
              <a:t>Pivot Tables</a:t>
            </a: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Use </a:t>
            </a:r>
            <a:r>
              <a:rPr lang="en-IN" sz="2800" dirty="0">
                <a:latin typeface="Times New Roman" panose="02020603050405020304" pitchFamily="18" charset="0"/>
                <a:cs typeface="Times New Roman" panose="02020603050405020304" pitchFamily="18" charset="0"/>
              </a:rPr>
              <a:t>Pivot Tables to aggregate and summarize performance data. Key features </a:t>
            </a:r>
            <a:r>
              <a:rPr lang="en-IN" sz="2800" dirty="0" smtClean="0">
                <a:latin typeface="Times New Roman" panose="02020603050405020304" pitchFamily="18" charset="0"/>
                <a:cs typeface="Times New Roman" panose="02020603050405020304" pitchFamily="18" charset="0"/>
              </a:rPr>
              <a:t>include</a:t>
            </a:r>
            <a:r>
              <a:rPr lang="en-IN" sz="2800" dirty="0">
                <a:latin typeface="Times New Roman" panose="02020603050405020304" pitchFamily="18" charset="0"/>
                <a:cs typeface="Times New Roman" panose="02020603050405020304" pitchFamily="18" charset="0"/>
              </a:rPr>
              <a:t>,</a:t>
            </a:r>
            <a:r>
              <a:rPr lang="en-IN" sz="2800" dirty="0" smtClean="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Rows </a:t>
            </a:r>
            <a:r>
              <a:rPr lang="en-IN" sz="2800" b="1" i="1" dirty="0">
                <a:latin typeface="Times New Roman" panose="02020603050405020304" pitchFamily="18" charset="0"/>
                <a:cs typeface="Times New Roman" panose="02020603050405020304" pitchFamily="18" charset="0"/>
              </a:rPr>
              <a:t>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a:t>
            </a:r>
            <a:r>
              <a:rPr lang="en-IN" sz="2800" dirty="0" smtClean="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smtClean="0">
                <a:latin typeface="Times New Roman" panose="02020603050405020304" pitchFamily="18" charset="0"/>
                <a:cs typeface="Times New Roman" panose="02020603050405020304" pitchFamily="18" charset="0"/>
              </a:rPr>
              <a:t>3. Analysis </a:t>
            </a:r>
            <a:r>
              <a:rPr lang="en-IN" sz="3200" b="1" dirty="0">
                <a:latin typeface="Times New Roman" panose="02020603050405020304" pitchFamily="18" charset="0"/>
                <a:cs typeface="Times New Roman" panose="02020603050405020304" pitchFamily="18" charset="0"/>
              </a:rPr>
              <a:t>and Visualization</a:t>
            </a:r>
            <a:r>
              <a:rPr lang="en-IN" sz="3200" b="1" dirty="0" smtClean="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Generate </a:t>
            </a:r>
            <a:r>
              <a:rPr lang="en-IN" sz="3200" dirty="0">
                <a:latin typeface="Times New Roman" panose="02020603050405020304" pitchFamily="18" charset="0"/>
                <a:cs typeface="Times New Roman" panose="02020603050405020304" pitchFamily="18" charset="0"/>
              </a:rPr>
              <a:t>Pivot Charts to visually represent performance trends and comparisons</a:t>
            </a:r>
            <a:r>
              <a:rPr lang="en-IN" sz="3200" dirty="0" smtClean="0">
                <a:latin typeface="Times New Roman" panose="02020603050405020304" pitchFamily="18" charset="0"/>
                <a:cs typeface="Times New Roman" panose="02020603050405020304" pitchFamily="18" charset="0"/>
              </a:rPr>
              <a:t>. Create </a:t>
            </a:r>
            <a:r>
              <a:rPr lang="en-IN" sz="3200" dirty="0">
                <a:latin typeface="Times New Roman" panose="02020603050405020304" pitchFamily="18" charset="0"/>
                <a:cs typeface="Times New Roman" panose="02020603050405020304" pitchFamily="18" charset="0"/>
              </a:rPr>
              <a:t>dashboards for an at-a-glance overview of key performance indicators.</a:t>
            </a:r>
          </a:p>
          <a:p>
            <a:pPr algn="just"/>
            <a:endParaRPr lang="en-IN" sz="3200" dirty="0" smtClean="0">
              <a:latin typeface="Times New Roman" panose="02020603050405020304" pitchFamily="18" charset="0"/>
              <a:cs typeface="Times New Roman" panose="02020603050405020304" pitchFamily="18" charset="0"/>
            </a:endParaRPr>
          </a:p>
          <a:p>
            <a:pPr algn="just"/>
            <a:r>
              <a:rPr lang="en-IN" sz="3200" b="1" dirty="0" smtClean="0">
                <a:latin typeface="Times New Roman" panose="02020603050405020304" pitchFamily="18" charset="0"/>
                <a:cs typeface="Times New Roman" panose="02020603050405020304" pitchFamily="18" charset="0"/>
              </a:rPr>
              <a:t>4. Insights </a:t>
            </a:r>
            <a:r>
              <a:rPr lang="en-IN" sz="3200" b="1" dirty="0">
                <a:latin typeface="Times New Roman" panose="02020603050405020304" pitchFamily="18" charset="0"/>
                <a:cs typeface="Times New Roman" panose="02020603050405020304" pitchFamily="18" charset="0"/>
              </a:rPr>
              <a:t>and Recommendations</a:t>
            </a:r>
            <a:r>
              <a:rPr lang="en-IN" sz="3200" b="1" dirty="0" smtClean="0">
                <a:latin typeface="Times New Roman" panose="02020603050405020304" pitchFamily="18" charset="0"/>
                <a:cs typeface="Times New Roman" panose="02020603050405020304" pitchFamily="18" charset="0"/>
              </a:rPr>
              <a:t>:</a:t>
            </a:r>
            <a:r>
              <a:rPr lang="en-IN" sz="3200" dirty="0" smtClean="0">
                <a:latin typeface="Times New Roman" panose="02020603050405020304" pitchFamily="18" charset="0"/>
                <a:cs typeface="Times New Roman" panose="02020603050405020304" pitchFamily="18" charset="0"/>
              </a:rPr>
              <a:t> Identify </a:t>
            </a:r>
            <a:r>
              <a:rPr lang="en-IN" sz="3200" dirty="0">
                <a:latin typeface="Times New Roman" panose="02020603050405020304" pitchFamily="18" charset="0"/>
                <a:cs typeface="Times New Roman" panose="02020603050405020304" pitchFamily="18" charset="0"/>
              </a:rPr>
              <a:t>patterns and anomalies in employee performance</a:t>
            </a:r>
            <a:r>
              <a:rPr lang="en-IN" sz="3200" dirty="0" smtClean="0">
                <a:latin typeface="Times New Roman" panose="02020603050405020304" pitchFamily="18" charset="0"/>
                <a:cs typeface="Times New Roman" panose="02020603050405020304" pitchFamily="18" charset="0"/>
              </a:rPr>
              <a:t>. Generate </a:t>
            </a:r>
            <a:r>
              <a:rPr lang="en-IN" sz="3200" dirty="0">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smtClean="0"/>
              <a:t>CONCLUSION</a:t>
            </a:r>
            <a:endParaRPr lang="en-IN" u="sng" kern="0" dirty="0"/>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lang="en-IN" sz="2400" dirty="0" smtClean="0">
                <a:latin typeface="Times New Roman" panose="02020603050405020304" pitchFamily="18" charset="0"/>
                <a:cs typeface="Times New Roman" panose="02020603050405020304" pitchFamily="18" charset="0"/>
              </a:rPr>
              <a:t>. Key Points:</a:t>
            </a: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Enhanced </a:t>
            </a:r>
            <a:r>
              <a:rPr lang="en-IN" sz="2400" dirty="0">
                <a:latin typeface="Times New Roman" panose="02020603050405020304" pitchFamily="18" charset="0"/>
                <a:cs typeface="Times New Roman" panose="02020603050405020304" pitchFamily="18" charset="0"/>
              </a:rPr>
              <a:t>Data </a:t>
            </a:r>
            <a:r>
              <a:rPr lang="en-IN" sz="2400" dirty="0" smtClean="0">
                <a:latin typeface="Times New Roman" panose="02020603050405020304" pitchFamily="18" charset="0"/>
                <a:cs typeface="Times New Roman" panose="02020603050405020304" pitchFamily="18" charset="0"/>
              </a:rPr>
              <a:t>Organization</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Improved Decision-Making</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Effective Visualization</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Time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Problem </a:t>
            </a:r>
            <a:r>
              <a:rPr lang="en-US" sz="2800" b="0" i="0" dirty="0">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End </a:t>
            </a:r>
            <a:r>
              <a:rPr lang="en-US" sz="2800" b="0" i="0" dirty="0">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Our </a:t>
            </a:r>
            <a:r>
              <a:rPr lang="en-US" sz="2800" b="0" i="0" dirty="0">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 Dataset </a:t>
            </a:r>
            <a:r>
              <a:rPr lang="en-US" sz="2800" dirty="0">
                <a:solidFill>
                  <a:srgbClr val="0D0D0D"/>
                </a:solidFill>
                <a:latin typeface="Times New Roman" panose="02020603050405020304" pitchFamily="18" charset="0"/>
                <a:cs typeface="Times New Roman" panose="02020603050405020304" pitchFamily="18" charset="0"/>
              </a:rPr>
              <a:t>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Modelling </a:t>
            </a:r>
            <a:r>
              <a:rPr lang="en-US" sz="2800" b="0" i="0" dirty="0">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Results </a:t>
            </a:r>
            <a:r>
              <a:rPr lang="en-US" sz="2800" b="0" i="0" dirty="0">
                <a:solidFill>
                  <a:srgbClr val="0D0D0D"/>
                </a:solidFill>
                <a:effectLst/>
                <a:latin typeface="Times New Roman" panose="02020603050405020304" pitchFamily="18" charset="0"/>
                <a:cs typeface="Times New Roman" panose="02020603050405020304" pitchFamily="18" charset="0"/>
              </a:rPr>
              <a:t>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Employee ID -</a:t>
            </a:r>
            <a:r>
              <a:rPr lang="en-IN" sz="2800" dirty="0" smtClean="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Conditional Formatting -</a:t>
            </a:r>
            <a:r>
              <a:rPr lang="en-IN" sz="2800" dirty="0" smtClean="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Filter -</a:t>
            </a:r>
            <a:r>
              <a:rPr lang="en-IN" sz="2800" dirty="0" smtClean="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Formula -</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Findout</a:t>
            </a:r>
            <a:r>
              <a:rPr lang="en-IN" sz="2800" dirty="0" smtClean="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Pivot Table - </a:t>
            </a:r>
            <a:r>
              <a:rPr lang="en-IN" sz="2800" dirty="0" smtClean="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Recommended Chart - </a:t>
            </a:r>
            <a:r>
              <a:rPr lang="en-IN" sz="2800" dirty="0" smtClean="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Pie Chart - </a:t>
            </a:r>
            <a:r>
              <a:rPr lang="en-IN" sz="2800" dirty="0" smtClean="0">
                <a:latin typeface="Times New Roman" panose="02020603050405020304" pitchFamily="18" charset="0"/>
                <a:cs typeface="Times New Roman" panose="02020603050405020304" pitchFamily="18" charset="0"/>
              </a:rPr>
              <a:t>Identify the Business Unit Wise Summary Visualization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smtClean="0"/>
              <a:t>DATASET DESCRIPTION</a:t>
            </a:r>
            <a:endParaRPr lang="en-IN" sz="4400" u="sng" dirty="0"/>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Employees Database Downloaded from “</a:t>
            </a:r>
            <a:r>
              <a:rPr lang="en-IN" sz="3200" dirty="0" err="1" smtClean="0">
                <a:latin typeface="Times New Roman" panose="02020603050405020304" pitchFamily="18" charset="0"/>
                <a:cs typeface="Times New Roman" panose="02020603050405020304" pitchFamily="18" charset="0"/>
              </a:rPr>
              <a:t>Kaggle</a:t>
            </a:r>
            <a:r>
              <a:rPr lang="en-IN" sz="3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a:t>
            </a:r>
            <a:r>
              <a:rPr lang="en-IN" sz="3200" dirty="0" smtClean="0">
                <a:latin typeface="Times New Roman" panose="02020603050405020304" pitchFamily="18" charset="0"/>
                <a:cs typeface="Times New Roman" panose="02020603050405020304" pitchFamily="18" charset="0"/>
              </a:rPr>
              <a:t>Voluntary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smtClean="0"/>
              <a:t>DATASET DESCRIPTION</a:t>
            </a:r>
            <a:endParaRPr lang="en-IN" sz="4400" u="sng" dirty="0"/>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Performance Category Level has been </a:t>
            </a:r>
            <a:r>
              <a:rPr lang="en-IN" sz="3200" dirty="0" err="1" smtClean="0">
                <a:latin typeface="Times New Roman" panose="02020603050405020304" pitchFamily="18" charset="0"/>
                <a:cs typeface="Times New Roman" panose="02020603050405020304" pitchFamily="18" charset="0"/>
              </a:rPr>
              <a:t>findout</a:t>
            </a:r>
            <a:r>
              <a:rPr lang="en-IN" sz="3200" dirty="0" smtClean="0">
                <a:latin typeface="Times New Roman" panose="02020603050405020304" pitchFamily="18" charset="0"/>
                <a:cs typeface="Times New Roman" panose="02020603050405020304" pitchFamily="18" charset="0"/>
              </a:rPr>
              <a:t> through the Formula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798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725</Words>
  <Application>Microsoft Office PowerPoint</Application>
  <PresentationFormat>Widescreen</PresentationFormat>
  <Paragraphs>91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55</cp:revision>
  <dcterms:created xsi:type="dcterms:W3CDTF">2024-03-29T15:07:22Z</dcterms:created>
  <dcterms:modified xsi:type="dcterms:W3CDTF">2024-09-02T16:01:33Z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