
<file path=[Content_Types].xml><?xml version="1.0" encoding="utf-8"?>
<Types xmlns="http://schemas.openxmlformats.org/package/2006/content-types">
  <Default Extension="jfif"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99" r:id="rId8"/>
    <p:sldId id="262" r:id="rId9"/>
    <p:sldId id="263" r:id="rId10"/>
    <p:sldId id="264" r:id="rId11"/>
    <p:sldId id="271" r:id="rId12"/>
    <p:sldId id="276" r:id="rId13"/>
    <p:sldId id="265" r:id="rId14"/>
    <p:sldId id="300" r:id="rId15"/>
    <p:sldId id="266" r:id="rId16"/>
    <p:sldId id="287" r:id="rId17"/>
    <p:sldId id="267" r:id="rId18"/>
    <p:sldId id="268" r:id="rId19"/>
    <p:sldId id="278" r:id="rId20"/>
    <p:sldId id="274" r:id="rId21"/>
    <p:sldId id="275" r:id="rId22"/>
  </p:sldIdLst>
  <p:sldSz cx="12192000" cy="6858000"/>
  <p:notesSz cx="6858000" cy="9144000"/>
  <p:defaultTextStyle>
    <a:defPPr>
      <a:defRPr lang="en-US"/>
    </a:defPPr>
    <a:lvl1pPr marL="0" algn="l" defTabSz="914294" rtl="0" eaLnBrk="1" latinLnBrk="0" hangingPunct="1">
      <a:defRPr sz="1800" kern="1200">
        <a:solidFill>
          <a:schemeClr val="tx1"/>
        </a:solidFill>
        <a:latin typeface="+mn-lt"/>
        <a:ea typeface="+mn-ea"/>
        <a:cs typeface="+mn-cs"/>
      </a:defRPr>
    </a:lvl1pPr>
    <a:lvl2pPr marL="457147" algn="l" defTabSz="914294" rtl="0" eaLnBrk="1" latinLnBrk="0" hangingPunct="1">
      <a:defRPr sz="1800" kern="1200">
        <a:solidFill>
          <a:schemeClr val="tx1"/>
        </a:solidFill>
        <a:latin typeface="+mn-lt"/>
        <a:ea typeface="+mn-ea"/>
        <a:cs typeface="+mn-cs"/>
      </a:defRPr>
    </a:lvl2pPr>
    <a:lvl3pPr marL="914294" algn="l" defTabSz="914294" rtl="0" eaLnBrk="1" latinLnBrk="0" hangingPunct="1">
      <a:defRPr sz="1800" kern="1200">
        <a:solidFill>
          <a:schemeClr val="tx1"/>
        </a:solidFill>
        <a:latin typeface="+mn-lt"/>
        <a:ea typeface="+mn-ea"/>
        <a:cs typeface="+mn-cs"/>
      </a:defRPr>
    </a:lvl3pPr>
    <a:lvl4pPr marL="1371440" algn="l" defTabSz="914294" rtl="0" eaLnBrk="1" latinLnBrk="0" hangingPunct="1">
      <a:defRPr sz="1800" kern="1200">
        <a:solidFill>
          <a:schemeClr val="tx1"/>
        </a:solidFill>
        <a:latin typeface="+mn-lt"/>
        <a:ea typeface="+mn-ea"/>
        <a:cs typeface="+mn-cs"/>
      </a:defRPr>
    </a:lvl4pPr>
    <a:lvl5pPr marL="1828587" algn="l" defTabSz="914294" rtl="0" eaLnBrk="1" latinLnBrk="0" hangingPunct="1">
      <a:defRPr sz="1800" kern="1200">
        <a:solidFill>
          <a:schemeClr val="tx1"/>
        </a:solidFill>
        <a:latin typeface="+mn-lt"/>
        <a:ea typeface="+mn-ea"/>
        <a:cs typeface="+mn-cs"/>
      </a:defRPr>
    </a:lvl5pPr>
    <a:lvl6pPr marL="2285734" algn="l" defTabSz="914294" rtl="0" eaLnBrk="1" latinLnBrk="0" hangingPunct="1">
      <a:defRPr sz="1800" kern="1200">
        <a:solidFill>
          <a:schemeClr val="tx1"/>
        </a:solidFill>
        <a:latin typeface="+mn-lt"/>
        <a:ea typeface="+mn-ea"/>
        <a:cs typeface="+mn-cs"/>
      </a:defRPr>
    </a:lvl6pPr>
    <a:lvl7pPr marL="2742881" algn="l" defTabSz="914294" rtl="0" eaLnBrk="1" latinLnBrk="0" hangingPunct="1">
      <a:defRPr sz="1800" kern="1200">
        <a:solidFill>
          <a:schemeClr val="tx1"/>
        </a:solidFill>
        <a:latin typeface="+mn-lt"/>
        <a:ea typeface="+mn-ea"/>
        <a:cs typeface="+mn-cs"/>
      </a:defRPr>
    </a:lvl7pPr>
    <a:lvl8pPr marL="3200028" algn="l" defTabSz="914294" rtl="0" eaLnBrk="1" latinLnBrk="0" hangingPunct="1">
      <a:defRPr sz="1800" kern="1200">
        <a:solidFill>
          <a:schemeClr val="tx1"/>
        </a:solidFill>
        <a:latin typeface="+mn-lt"/>
        <a:ea typeface="+mn-ea"/>
        <a:cs typeface="+mn-cs"/>
      </a:defRPr>
    </a:lvl8pPr>
    <a:lvl9pPr marL="3657174" algn="l" defTabSz="9142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3957" autoAdjust="0"/>
  </p:normalViewPr>
  <p:slideViewPr>
    <p:cSldViewPr snapToGrid="0">
      <p:cViewPr>
        <p:scale>
          <a:sx n="70" d="100"/>
          <a:sy n="70" d="100"/>
        </p:scale>
        <p:origin x="4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91-4D16-A7E6-656AEA0D9E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91-4D16-A7E6-656AEA0D9E86}"/>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pt idx="0">
                  <c:v>292</c:v>
                </c:pt>
                <c:pt idx="1">
                  <c:v>121</c:v>
                </c:pt>
              </c:numCache>
            </c:numRef>
          </c:val>
          <c:extLst>
            <c:ext xmlns:c16="http://schemas.microsoft.com/office/drawing/2014/chart" uri="{C3380CC4-5D6E-409C-BE32-E72D297353CC}">
              <c16:uniqueId val="{00000004-C191-4D16-A7E6-656AEA0D9E8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Sheet1!$D$1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24-4221-A161-9F483E5B3F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24-4221-A161-9F483E5B3F65}"/>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Sheet1!$C$2:$C$3</c:f>
              <c:strCache>
                <c:ptCount val="2"/>
                <c:pt idx="0">
                  <c:v>FMH HTN+</c:v>
                </c:pt>
                <c:pt idx="1">
                  <c:v>FMH HTN-</c:v>
                </c:pt>
              </c:strCache>
            </c:strRef>
          </c:cat>
          <c:val>
            <c:numRef>
              <c:f>Sheet1!$D$2:$D$3</c:f>
              <c:numCache>
                <c:formatCode>General</c:formatCode>
                <c:ptCount val="2"/>
                <c:pt idx="0">
                  <c:v>230</c:v>
                </c:pt>
                <c:pt idx="1">
                  <c:v>183</c:v>
                </c:pt>
              </c:numCache>
            </c:numRef>
          </c:val>
          <c:extLst>
            <c:ext xmlns:c16="http://schemas.microsoft.com/office/drawing/2014/chart" uri="{C3380CC4-5D6E-409C-BE32-E72D297353CC}">
              <c16:uniqueId val="{00000004-BB24-4221-A161-9F483E5B3F6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8.1893151509691411E-2"/>
          <c:y val="0.83897253760160861"/>
          <c:w val="0.86810670723189698"/>
          <c:h val="0.1209606774126040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Sheet1!$G$1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28-41C5-8086-6461257D49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28-41C5-8086-6461257D4992}"/>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Sheet1!$F$2:$F$3</c:f>
              <c:strCache>
                <c:ptCount val="2"/>
                <c:pt idx="0">
                  <c:v>Active</c:v>
                </c:pt>
                <c:pt idx="1">
                  <c:v>Sedentary</c:v>
                </c:pt>
              </c:strCache>
            </c:strRef>
          </c:cat>
          <c:val>
            <c:numRef>
              <c:f>Sheet1!$G$2:$G$3</c:f>
              <c:numCache>
                <c:formatCode>General</c:formatCode>
                <c:ptCount val="2"/>
                <c:pt idx="0">
                  <c:v>261</c:v>
                </c:pt>
                <c:pt idx="1">
                  <c:v>152</c:v>
                </c:pt>
              </c:numCache>
            </c:numRef>
          </c:val>
          <c:extLst>
            <c:ext xmlns:c16="http://schemas.microsoft.com/office/drawing/2014/chart" uri="{C3380CC4-5D6E-409C-BE32-E72D297353CC}">
              <c16:uniqueId val="{00000004-8728-41C5-8086-6461257D499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Sheet1!$J$1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49-4F0D-A3A6-AFC1FF5C33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49-4F0D-A3A6-AFC1FF5C33E2}"/>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Sheet1!$I$2:$I$3</c:f>
              <c:strCache>
                <c:ptCount val="2"/>
                <c:pt idx="0">
                  <c:v>normal</c:v>
                </c:pt>
                <c:pt idx="1">
                  <c:v>abnormal</c:v>
                </c:pt>
              </c:strCache>
            </c:strRef>
          </c:cat>
          <c:val>
            <c:numRef>
              <c:f>Sheet1!$J$2:$J$3</c:f>
              <c:numCache>
                <c:formatCode>General</c:formatCode>
                <c:ptCount val="2"/>
                <c:pt idx="0">
                  <c:v>259</c:v>
                </c:pt>
                <c:pt idx="1">
                  <c:v>154</c:v>
                </c:pt>
              </c:numCache>
            </c:numRef>
          </c:val>
          <c:extLst>
            <c:ext xmlns:c16="http://schemas.microsoft.com/office/drawing/2014/chart" uri="{C3380CC4-5D6E-409C-BE32-E72D297353CC}">
              <c16:uniqueId val="{00000004-6549-4F0D-A3A6-AFC1FF5C33E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FF-4563-A2BD-E5172C62888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FF-4563-A2BD-E5172C628881}"/>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Sheet1!$L$2:$L$3</c:f>
              <c:strCache>
                <c:ptCount val="2"/>
                <c:pt idx="0">
                  <c:v>normal</c:v>
                </c:pt>
                <c:pt idx="1">
                  <c:v>abnormal</c:v>
                </c:pt>
              </c:strCache>
            </c:strRef>
          </c:cat>
          <c:val>
            <c:numRef>
              <c:f>Sheet1!$M$2:$M$3</c:f>
              <c:numCache>
                <c:formatCode>General</c:formatCode>
                <c:ptCount val="2"/>
                <c:pt idx="0">
                  <c:v>297</c:v>
                </c:pt>
                <c:pt idx="1">
                  <c:v>116</c:v>
                </c:pt>
              </c:numCache>
            </c:numRef>
          </c:val>
          <c:extLst>
            <c:ext xmlns:c16="http://schemas.microsoft.com/office/drawing/2014/chart" uri="{C3380CC4-5D6E-409C-BE32-E72D297353CC}">
              <c16:uniqueId val="{00000004-10FF-4563-A2BD-E5172C62888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1A-427C-BCB1-C5758130604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1A-427C-BCB1-C57581306044}"/>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Sheet1!$O$1:$O$2</c:f>
              <c:strCache>
                <c:ptCount val="2"/>
                <c:pt idx="0">
                  <c:v>normal</c:v>
                </c:pt>
                <c:pt idx="1">
                  <c:v>abnormal</c:v>
                </c:pt>
              </c:strCache>
            </c:strRef>
          </c:cat>
          <c:val>
            <c:numRef>
              <c:f>Sheet1!$P$1:$P$2</c:f>
              <c:numCache>
                <c:formatCode>General</c:formatCode>
                <c:ptCount val="2"/>
                <c:pt idx="0">
                  <c:v>295</c:v>
                </c:pt>
                <c:pt idx="1">
                  <c:v>118</c:v>
                </c:pt>
              </c:numCache>
            </c:numRef>
          </c:val>
          <c:extLst>
            <c:ext xmlns:c16="http://schemas.microsoft.com/office/drawing/2014/chart" uri="{C3380CC4-5D6E-409C-BE32-E72D297353CC}">
              <c16:uniqueId val="{00000004-461A-427C-BCB1-C57581306044}"/>
            </c:ext>
          </c:extLst>
        </c:ser>
        <c:dLbls>
          <c:dLblPos val="ctr"/>
          <c:showLegendKey val="0"/>
          <c:showVal val="0"/>
          <c:showCatName val="0"/>
          <c:showSerName val="0"/>
          <c:showPercent val="1"/>
          <c:showBubbleSize val="0"/>
          <c:showLeaderLines val="1"/>
        </c:dLbls>
        <c:firstSliceAng val="0"/>
      </c:pieChart>
      <c:spPr>
        <a:noFill/>
        <a:ln w="25400">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0.09208</cdr:x>
      <cdr:y>0.69691</cdr:y>
    </cdr:from>
    <cdr:to>
      <cdr:x>0.25688</cdr:x>
      <cdr:y>0.83155</cdr:y>
    </cdr:to>
    <cdr:sp macro="" textlink="">
      <cdr:nvSpPr>
        <cdr:cNvPr id="2" name="TextBox 19">
          <a:extLst xmlns:a="http://schemas.openxmlformats.org/drawingml/2006/main">
            <a:ext uri="{FF2B5EF4-FFF2-40B4-BE49-F238E27FC236}">
              <a16:creationId xmlns:a16="http://schemas.microsoft.com/office/drawing/2014/main" id="{3CD881F3-A772-BB25-9E41-2B298D7445DA}"/>
            </a:ext>
          </a:extLst>
        </cdr:cNvPr>
        <cdr:cNvSpPr txBox="1"/>
      </cdr:nvSpPr>
      <cdr:spPr>
        <a:xfrm xmlns:a="http://schemas.openxmlformats.org/drawingml/2006/main">
          <a:off x="286718" y="1911770"/>
          <a:ext cx="513182"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C</a:t>
          </a:r>
          <a:endParaRPr lang="en-US" sz="1800" kern="1200" dirty="0">
            <a:solidFill>
              <a:schemeClr val="tx1"/>
            </a:solidFill>
            <a:latin typeface="+mn-lt"/>
            <a:ea typeface="+mn-ea"/>
            <a:cs typeface="+mn-cs"/>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665A49F5-B893-489C-8D78-DD590167C354}" type="datetimeFigureOut">
              <a:rPr lang="en-GB" smtClean="0"/>
              <a:t>07/10/2024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10449-E425-48B2-99BD-9AAD51C088E1}" type="slidenum">
              <a:rPr lang="en-GB" smtClean="0"/>
              <a:t>‹#›</a:t>
            </a:fld>
            <a:endParaRPr lang="en-GB"/>
          </a:p>
        </p:txBody>
      </p:sp>
    </p:spTree>
    <p:extLst>
      <p:ext uri="{BB962C8B-B14F-4D97-AF65-F5344CB8AC3E}">
        <p14:creationId xmlns:p14="http://schemas.microsoft.com/office/powerpoint/2010/main" val="961022587"/>
      </p:ext>
    </p:extLst>
  </p:cSld>
  <p:clrMap bg1="lt1" tx1="dk1" bg2="lt2" tx2="dk2" accent1="accent1" accent2="accent2" accent3="accent3" accent4="accent4" accent5="accent5" accent6="accent6" hlink="hlink" folHlink="folHlink"/>
  <p:notesStyle>
    <a:lvl1pPr marL="0" algn="l" defTabSz="914294" rtl="0" eaLnBrk="1" latinLnBrk="0" hangingPunct="1">
      <a:defRPr sz="1200" kern="1200">
        <a:solidFill>
          <a:schemeClr val="tx1"/>
        </a:solidFill>
        <a:latin typeface="+mn-lt"/>
        <a:ea typeface="+mn-ea"/>
        <a:cs typeface="+mn-cs"/>
      </a:defRPr>
    </a:lvl1pPr>
    <a:lvl2pPr marL="457147" algn="l" defTabSz="914294" rtl="0" eaLnBrk="1" latinLnBrk="0" hangingPunct="1">
      <a:defRPr sz="1200" kern="1200">
        <a:solidFill>
          <a:schemeClr val="tx1"/>
        </a:solidFill>
        <a:latin typeface="+mn-lt"/>
        <a:ea typeface="+mn-ea"/>
        <a:cs typeface="+mn-cs"/>
      </a:defRPr>
    </a:lvl2pPr>
    <a:lvl3pPr marL="914294" algn="l" defTabSz="914294" rtl="0" eaLnBrk="1" latinLnBrk="0" hangingPunct="1">
      <a:defRPr sz="1200" kern="1200">
        <a:solidFill>
          <a:schemeClr val="tx1"/>
        </a:solidFill>
        <a:latin typeface="+mn-lt"/>
        <a:ea typeface="+mn-ea"/>
        <a:cs typeface="+mn-cs"/>
      </a:defRPr>
    </a:lvl3pPr>
    <a:lvl4pPr marL="1371440" algn="l" defTabSz="914294" rtl="0" eaLnBrk="1" latinLnBrk="0" hangingPunct="1">
      <a:defRPr sz="1200" kern="1200">
        <a:solidFill>
          <a:schemeClr val="tx1"/>
        </a:solidFill>
        <a:latin typeface="+mn-lt"/>
        <a:ea typeface="+mn-ea"/>
        <a:cs typeface="+mn-cs"/>
      </a:defRPr>
    </a:lvl4pPr>
    <a:lvl5pPr marL="1828587" algn="l" defTabSz="914294" rtl="0" eaLnBrk="1" latinLnBrk="0" hangingPunct="1">
      <a:defRPr sz="1200" kern="1200">
        <a:solidFill>
          <a:schemeClr val="tx1"/>
        </a:solidFill>
        <a:latin typeface="+mn-lt"/>
        <a:ea typeface="+mn-ea"/>
        <a:cs typeface="+mn-cs"/>
      </a:defRPr>
    </a:lvl5pPr>
    <a:lvl6pPr marL="2285734" algn="l" defTabSz="914294" rtl="0" eaLnBrk="1" latinLnBrk="0" hangingPunct="1">
      <a:defRPr sz="1200" kern="1200">
        <a:solidFill>
          <a:schemeClr val="tx1"/>
        </a:solidFill>
        <a:latin typeface="+mn-lt"/>
        <a:ea typeface="+mn-ea"/>
        <a:cs typeface="+mn-cs"/>
      </a:defRPr>
    </a:lvl6pPr>
    <a:lvl7pPr marL="2742881" algn="l" defTabSz="914294" rtl="0" eaLnBrk="1" latinLnBrk="0" hangingPunct="1">
      <a:defRPr sz="1200" kern="1200">
        <a:solidFill>
          <a:schemeClr val="tx1"/>
        </a:solidFill>
        <a:latin typeface="+mn-lt"/>
        <a:ea typeface="+mn-ea"/>
        <a:cs typeface="+mn-cs"/>
      </a:defRPr>
    </a:lvl7pPr>
    <a:lvl8pPr marL="3200028" algn="l" defTabSz="914294" rtl="0" eaLnBrk="1" latinLnBrk="0" hangingPunct="1">
      <a:defRPr sz="1200" kern="1200">
        <a:solidFill>
          <a:schemeClr val="tx1"/>
        </a:solidFill>
        <a:latin typeface="+mn-lt"/>
        <a:ea typeface="+mn-ea"/>
        <a:cs typeface="+mn-cs"/>
      </a:defRPr>
    </a:lvl8pPr>
    <a:lvl9pPr marL="3657174"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9F10449-E425-48B2-99BD-9AAD51C088E1}" type="slidenum">
              <a:rPr lang="en-GB" smtClean="0"/>
              <a:t>5</a:t>
            </a:fld>
            <a:endParaRPr lang="en-GB"/>
          </a:p>
        </p:txBody>
      </p:sp>
    </p:spTree>
    <p:extLst>
      <p:ext uri="{BB962C8B-B14F-4D97-AF65-F5344CB8AC3E}">
        <p14:creationId xmlns:p14="http://schemas.microsoft.com/office/powerpoint/2010/main" val="284402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4"/>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2401"/>
            </a:lvl1pPr>
            <a:lvl2pPr marL="457218" indent="0" algn="ctr">
              <a:buNone/>
              <a:defRPr sz="2000"/>
            </a:lvl2pPr>
            <a:lvl3pPr marL="914436" indent="0" algn="ctr">
              <a:buNone/>
              <a:defRPr sz="1800"/>
            </a:lvl3pPr>
            <a:lvl4pPr marL="1371654" indent="0" algn="ctr">
              <a:buNone/>
              <a:defRPr sz="1600"/>
            </a:lvl4pPr>
            <a:lvl5pPr marL="1828872" indent="0" algn="ctr">
              <a:buNone/>
              <a:defRPr sz="1600"/>
            </a:lvl5pPr>
            <a:lvl6pPr marL="2286090" indent="0" algn="ctr">
              <a:buNone/>
              <a:defRPr sz="1600"/>
            </a:lvl6pPr>
            <a:lvl7pPr marL="2743308" indent="0" algn="ctr">
              <a:buNone/>
              <a:defRPr sz="1600"/>
            </a:lvl7pPr>
            <a:lvl8pPr marL="3200526" indent="0" algn="ctr">
              <a:buNone/>
              <a:defRPr sz="1600"/>
            </a:lvl8pPr>
            <a:lvl9pPr marL="365774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ABE250-E5C4-42BD-A372-DDEC043EE9A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E250-E5C4-42BD-A372-DDEC043EE9A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E250-E5C4-42BD-A372-DDEC043EE9A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 y="6334317"/>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1" y="758953"/>
            <a:ext cx="10058399"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399" cy="1143000"/>
          </a:xfrm>
        </p:spPr>
        <p:txBody>
          <a:bodyPr lIns="91440" rIns="91440">
            <a:normAutofit/>
          </a:bodyPr>
          <a:lstStyle>
            <a:lvl1pPr marL="0" indent="0" algn="l">
              <a:buNone/>
              <a:defRPr sz="2401" cap="all" spc="200" baseline="0">
                <a:solidFill>
                  <a:schemeClr val="tx2"/>
                </a:solidFill>
                <a:latin typeface="+mj-lt"/>
              </a:defRPr>
            </a:lvl1pPr>
            <a:lvl2pPr marL="457218" indent="0" algn="ctr">
              <a:buNone/>
              <a:defRPr sz="2401"/>
            </a:lvl2pPr>
            <a:lvl3pPr marL="914436" indent="0" algn="ctr">
              <a:buNone/>
              <a:defRPr sz="2401"/>
            </a:lvl3pPr>
            <a:lvl4pPr marL="1371654" indent="0" algn="ctr">
              <a:buNone/>
              <a:defRPr sz="2000"/>
            </a:lvl4pPr>
            <a:lvl5pPr marL="1828872" indent="0" algn="ctr">
              <a:buNone/>
              <a:defRPr sz="2000"/>
            </a:lvl5pPr>
            <a:lvl6pPr marL="2286090" indent="0" algn="ctr">
              <a:buNone/>
              <a:defRPr sz="2000"/>
            </a:lvl6pPr>
            <a:lvl7pPr marL="2743308" indent="0" algn="ctr">
              <a:buNone/>
              <a:defRPr sz="2000"/>
            </a:lvl7pPr>
            <a:lvl8pPr marL="3200526" indent="0" algn="ctr">
              <a:buNone/>
              <a:defRPr sz="2000"/>
            </a:lvl8pPr>
            <a:lvl9pPr marL="3657744"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0C91F4-E5D2-4955-B030-1BEBB02E6748}"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5475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36884-166E-40B5-B76B-6E70FB6B8997}"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22425189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758953"/>
            <a:ext cx="10058399"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1" y="4453128"/>
            <a:ext cx="10058399" cy="1143000"/>
          </a:xfrm>
        </p:spPr>
        <p:txBody>
          <a:bodyPr lIns="91440" rIns="91440" anchor="t" anchorCtr="0">
            <a:normAutofit/>
          </a:bodyPr>
          <a:lstStyle>
            <a:lvl1pPr marL="0" indent="0">
              <a:buNone/>
              <a:defRPr sz="2401" cap="all" spc="200" baseline="0">
                <a:solidFill>
                  <a:schemeClr val="tx2"/>
                </a:solidFill>
                <a:latin typeface="+mj-lt"/>
              </a:defRPr>
            </a:lvl1pPr>
            <a:lvl2pPr marL="457218" indent="0">
              <a:buNone/>
              <a:defRPr sz="1800">
                <a:solidFill>
                  <a:schemeClr val="tx1">
                    <a:tint val="75000"/>
                  </a:schemeClr>
                </a:solidFill>
              </a:defRPr>
            </a:lvl2pPr>
            <a:lvl3pPr marL="914436" indent="0">
              <a:buNone/>
              <a:defRPr sz="1600">
                <a:solidFill>
                  <a:schemeClr val="tx1">
                    <a:tint val="75000"/>
                  </a:schemeClr>
                </a:solidFill>
              </a:defRPr>
            </a:lvl3pPr>
            <a:lvl4pPr marL="1371654" indent="0">
              <a:buNone/>
              <a:defRPr sz="1400">
                <a:solidFill>
                  <a:schemeClr val="tx1">
                    <a:tint val="75000"/>
                  </a:schemeClr>
                </a:solidFill>
              </a:defRPr>
            </a:lvl4pPr>
            <a:lvl5pPr marL="1828872" indent="0">
              <a:buNone/>
              <a:defRPr sz="1400">
                <a:solidFill>
                  <a:schemeClr val="tx1">
                    <a:tint val="75000"/>
                  </a:schemeClr>
                </a:solidFill>
              </a:defRPr>
            </a:lvl5pPr>
            <a:lvl6pPr marL="2286090" indent="0">
              <a:buNone/>
              <a:defRPr sz="1400">
                <a:solidFill>
                  <a:schemeClr val="tx1">
                    <a:tint val="75000"/>
                  </a:schemeClr>
                </a:solidFill>
              </a:defRPr>
            </a:lvl6pPr>
            <a:lvl7pPr marL="2743308" indent="0">
              <a:buNone/>
              <a:defRPr sz="1400">
                <a:solidFill>
                  <a:schemeClr val="tx1">
                    <a:tint val="75000"/>
                  </a:schemeClr>
                </a:solidFill>
              </a:defRPr>
            </a:lvl7pPr>
            <a:lvl8pPr marL="3200526" indent="0">
              <a:buNone/>
              <a:defRPr sz="1400">
                <a:solidFill>
                  <a:schemeClr val="tx1">
                    <a:tint val="75000"/>
                  </a:schemeClr>
                </a:solidFill>
              </a:defRPr>
            </a:lvl8pPr>
            <a:lvl9pPr marL="365774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E9A59-E016-4A13-964D-69784B372A26}"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528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1" y="286604"/>
            <a:ext cx="10058399"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6"/>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A8870-D262-4186-898B-ABBE8ABD4CC4}" type="datetime1">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05405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1" y="286604"/>
            <a:ext cx="10058399"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655F5-BEFF-46E3-A6A8-233A882FF3FF}" type="datetime1">
              <a:rPr lang="en-US" smtClean="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5700292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02B42-656E-4C16-8641-1A975AEECB9F}" type="datetime1">
              <a:rPr lang="en-US" smtClean="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1510929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E03651-708D-4FE4-BB10-F79B0B72015C}" type="datetime1">
              <a:rPr lang="en-US" smtClean="0"/>
              <a:t>10/7/2024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210914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1"/>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18" indent="0">
              <a:buNone/>
              <a:defRPr sz="1200"/>
            </a:lvl2pPr>
            <a:lvl3pPr marL="914436" indent="0">
              <a:buNone/>
              <a:defRPr sz="1000"/>
            </a:lvl3pPr>
            <a:lvl4pPr marL="1371654" indent="0">
              <a:buNone/>
              <a:defRPr sz="900"/>
            </a:lvl4pPr>
            <a:lvl5pPr marL="1828872" indent="0">
              <a:buNone/>
              <a:defRPr sz="900"/>
            </a:lvl5pPr>
            <a:lvl6pPr marL="2286090" indent="0">
              <a:buNone/>
              <a:defRPr sz="900"/>
            </a:lvl6pPr>
            <a:lvl7pPr marL="2743308" indent="0">
              <a:buNone/>
              <a:defRPr sz="900"/>
            </a:lvl7pPr>
            <a:lvl8pPr marL="3200526" indent="0">
              <a:buNone/>
              <a:defRPr sz="900"/>
            </a:lvl8pPr>
            <a:lvl9pPr marL="3657744"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6"/>
            <a:ext cx="2618510" cy="365125"/>
          </a:xfrm>
        </p:spPr>
        <p:txBody>
          <a:bodyPr/>
          <a:lstStyle>
            <a:lvl1pPr algn="l">
              <a:defRPr/>
            </a:lvl1pPr>
          </a:lstStyle>
          <a:p>
            <a:fld id="{1309A185-3F2C-4A14-9C10-DEA3DEB81F68}" type="datetime1">
              <a:rPr lang="en-US" smtClean="0"/>
              <a:t>10/7/2024</a:t>
            </a:fld>
            <a:endParaRPr lang="en-US" dirty="0"/>
          </a:p>
        </p:txBody>
      </p:sp>
      <p:sp>
        <p:nvSpPr>
          <p:cNvPr id="6" name="Footer Placeholder 5"/>
          <p:cNvSpPr>
            <a:spLocks noGrp="1"/>
          </p:cNvSpPr>
          <p:nvPr>
            <p:ph type="ftr" sz="quarter" idx="11"/>
          </p:nvPr>
        </p:nvSpPr>
        <p:spPr>
          <a:xfrm>
            <a:off x="4800601" y="6459786"/>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extLst>
      <p:ext uri="{BB962C8B-B14F-4D97-AF65-F5344CB8AC3E}">
        <p14:creationId xmlns:p14="http://schemas.microsoft.com/office/powerpoint/2010/main" val="15436851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E250-E5C4-42BD-A372-DDEC043EE9A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1"/>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6" y="0"/>
            <a:ext cx="12191985" cy="4915076"/>
          </a:xfrm>
          <a:solidFill>
            <a:schemeClr val="bg2">
              <a:lumMod val="90000"/>
            </a:schemeClr>
          </a:solidFill>
        </p:spPr>
        <p:txBody>
          <a:bodyPr lIns="457200" tIns="457200" anchor="t"/>
          <a:lstStyle>
            <a:lvl1pPr marL="0" indent="0">
              <a:buNone/>
              <a:defRPr sz="3200"/>
            </a:lvl1pPr>
            <a:lvl2pPr marL="457218" indent="0">
              <a:buNone/>
              <a:defRPr sz="2800"/>
            </a:lvl2pPr>
            <a:lvl3pPr marL="914436" indent="0">
              <a:buNone/>
              <a:defRPr sz="2401"/>
            </a:lvl3pPr>
            <a:lvl4pPr marL="1371654" indent="0">
              <a:buNone/>
              <a:defRPr sz="2000"/>
            </a:lvl4pPr>
            <a:lvl5pPr marL="1828872" indent="0">
              <a:buNone/>
              <a:defRPr sz="2000"/>
            </a:lvl5pPr>
            <a:lvl6pPr marL="2286090" indent="0">
              <a:buNone/>
              <a:defRPr sz="2000"/>
            </a:lvl6pPr>
            <a:lvl7pPr marL="2743308" indent="0">
              <a:buNone/>
              <a:defRPr sz="2000"/>
            </a:lvl7pPr>
            <a:lvl8pPr marL="3200526" indent="0">
              <a:buNone/>
              <a:defRPr sz="2000"/>
            </a:lvl8pPr>
            <a:lvl9pPr marL="365774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18" indent="0">
              <a:buNone/>
              <a:defRPr sz="1200"/>
            </a:lvl2pPr>
            <a:lvl3pPr marL="914436" indent="0">
              <a:buNone/>
              <a:defRPr sz="1000"/>
            </a:lvl3pPr>
            <a:lvl4pPr marL="1371654" indent="0">
              <a:buNone/>
              <a:defRPr sz="900"/>
            </a:lvl4pPr>
            <a:lvl5pPr marL="1828872" indent="0">
              <a:buNone/>
              <a:defRPr sz="900"/>
            </a:lvl5pPr>
            <a:lvl6pPr marL="2286090" indent="0">
              <a:buNone/>
              <a:defRPr sz="900"/>
            </a:lvl6pPr>
            <a:lvl7pPr marL="2743308" indent="0">
              <a:buNone/>
              <a:defRPr sz="900"/>
            </a:lvl7pPr>
            <a:lvl8pPr marL="3200526" indent="0">
              <a:buNone/>
              <a:defRPr sz="900"/>
            </a:lvl8pPr>
            <a:lvl9pPr marL="3657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046C5-34ED-474E-88D8-262A4CD2881F}" type="datetime1">
              <a:rPr lang="en-US" smtClean="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2437101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6AA3E-CDA0-4068-95BA-A934CDABCF8B}"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8095050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7AAF8-4F75-4331-B7C6-02B98E7232F4}" type="datetime1">
              <a:rPr lang="en-US" smtClean="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591488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1">
                <a:solidFill>
                  <a:schemeClr val="tx1">
                    <a:tint val="75000"/>
                  </a:schemeClr>
                </a:solidFill>
              </a:defRPr>
            </a:lvl1pPr>
            <a:lvl2pPr marL="457218" indent="0">
              <a:buNone/>
              <a:defRPr sz="2000">
                <a:solidFill>
                  <a:schemeClr val="tx1">
                    <a:tint val="75000"/>
                  </a:schemeClr>
                </a:solidFill>
              </a:defRPr>
            </a:lvl2pPr>
            <a:lvl3pPr marL="914436" indent="0">
              <a:buNone/>
              <a:defRPr sz="1800">
                <a:solidFill>
                  <a:schemeClr val="tx1">
                    <a:tint val="75000"/>
                  </a:schemeClr>
                </a:solidFill>
              </a:defRPr>
            </a:lvl3pPr>
            <a:lvl4pPr marL="1371654" indent="0">
              <a:buNone/>
              <a:defRPr sz="1600">
                <a:solidFill>
                  <a:schemeClr val="tx1">
                    <a:tint val="75000"/>
                  </a:schemeClr>
                </a:solidFill>
              </a:defRPr>
            </a:lvl4pPr>
            <a:lvl5pPr marL="1828872" indent="0">
              <a:buNone/>
              <a:defRPr sz="1600">
                <a:solidFill>
                  <a:schemeClr val="tx1">
                    <a:tint val="75000"/>
                  </a:schemeClr>
                </a:solidFill>
              </a:defRPr>
            </a:lvl5pPr>
            <a:lvl6pPr marL="2286090" indent="0">
              <a:buNone/>
              <a:defRPr sz="1600">
                <a:solidFill>
                  <a:schemeClr val="tx1">
                    <a:tint val="75000"/>
                  </a:schemeClr>
                </a:solidFill>
              </a:defRPr>
            </a:lvl6pPr>
            <a:lvl7pPr marL="2743308" indent="0">
              <a:buNone/>
              <a:defRPr sz="1600">
                <a:solidFill>
                  <a:schemeClr val="tx1">
                    <a:tint val="75000"/>
                  </a:schemeClr>
                </a:solidFill>
              </a:defRPr>
            </a:lvl7pPr>
            <a:lvl8pPr marL="3200526" indent="0">
              <a:buNone/>
              <a:defRPr sz="1600">
                <a:solidFill>
                  <a:schemeClr val="tx1">
                    <a:tint val="75000"/>
                  </a:schemeClr>
                </a:solidFill>
              </a:defRPr>
            </a:lvl8pPr>
            <a:lvl9pPr marL="365774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BE250-E5C4-42BD-A372-DDEC043EE9AE}"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ABE250-E5C4-42BD-A372-DDEC043EE9A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8" cy="823912"/>
          </a:xfrm>
        </p:spPr>
        <p:txBody>
          <a:bodyPr anchor="b"/>
          <a:lstStyle>
            <a:lvl1pPr marL="0" indent="0">
              <a:buNone/>
              <a:defRPr sz="2401" b="1"/>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6"/>
            <a:ext cx="515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1" b="1"/>
            </a:lvl1pPr>
            <a:lvl2pPr marL="457218" indent="0">
              <a:buNone/>
              <a:defRPr sz="2000" b="1"/>
            </a:lvl2pPr>
            <a:lvl3pPr marL="914436" indent="0">
              <a:buNone/>
              <a:defRPr sz="1800" b="1"/>
            </a:lvl3pPr>
            <a:lvl4pPr marL="1371654" indent="0">
              <a:buNone/>
              <a:defRPr sz="1600" b="1"/>
            </a:lvl4pPr>
            <a:lvl5pPr marL="1828872" indent="0">
              <a:buNone/>
              <a:defRPr sz="1600" b="1"/>
            </a:lvl5pPr>
            <a:lvl6pPr marL="2286090" indent="0">
              <a:buNone/>
              <a:defRPr sz="1600" b="1"/>
            </a:lvl6pPr>
            <a:lvl7pPr marL="2743308" indent="0">
              <a:buNone/>
              <a:defRPr sz="1600" b="1"/>
            </a:lvl7pPr>
            <a:lvl8pPr marL="3200526" indent="0">
              <a:buNone/>
              <a:defRPr sz="1600" b="1"/>
            </a:lvl8pPr>
            <a:lvl9pPr marL="3657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ABE250-E5C4-42BD-A372-DDEC043EE9AE}"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ABE250-E5C4-42BD-A372-DDEC043EE9AE}"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BE250-E5C4-42BD-A372-DDEC043EE9AE}"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8" indent="0">
              <a:buNone/>
              <a:defRPr sz="1400"/>
            </a:lvl2pPr>
            <a:lvl3pPr marL="914436" indent="0">
              <a:buNone/>
              <a:defRPr sz="1200"/>
            </a:lvl3pPr>
            <a:lvl4pPr marL="1371654" indent="0">
              <a:buNone/>
              <a:defRPr sz="1000"/>
            </a:lvl4pPr>
            <a:lvl5pPr marL="1828872" indent="0">
              <a:buNone/>
              <a:defRPr sz="1000"/>
            </a:lvl5pPr>
            <a:lvl6pPr marL="2286090" indent="0">
              <a:buNone/>
              <a:defRPr sz="1000"/>
            </a:lvl6pPr>
            <a:lvl7pPr marL="2743308" indent="0">
              <a:buNone/>
              <a:defRPr sz="1000"/>
            </a:lvl7pPr>
            <a:lvl8pPr marL="3200526" indent="0">
              <a:buNone/>
              <a:defRPr sz="1000"/>
            </a:lvl8pPr>
            <a:lvl9pPr marL="365774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E250-E5C4-42BD-A372-DDEC043EE9A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18" indent="0">
              <a:buNone/>
              <a:defRPr sz="2800"/>
            </a:lvl2pPr>
            <a:lvl3pPr marL="914436" indent="0">
              <a:buNone/>
              <a:defRPr sz="2401"/>
            </a:lvl3pPr>
            <a:lvl4pPr marL="1371654" indent="0">
              <a:buNone/>
              <a:defRPr sz="2000"/>
            </a:lvl4pPr>
            <a:lvl5pPr marL="1828872" indent="0">
              <a:buNone/>
              <a:defRPr sz="2000"/>
            </a:lvl5pPr>
            <a:lvl6pPr marL="2286090" indent="0">
              <a:buNone/>
              <a:defRPr sz="2000"/>
            </a:lvl6pPr>
            <a:lvl7pPr marL="2743308" indent="0">
              <a:buNone/>
              <a:defRPr sz="2000"/>
            </a:lvl7pPr>
            <a:lvl8pPr marL="3200526" indent="0">
              <a:buNone/>
              <a:defRPr sz="2000"/>
            </a:lvl8pPr>
            <a:lvl9pPr marL="3657744" indent="0">
              <a:buNone/>
              <a:defRPr sz="2000"/>
            </a:lvl9pPr>
          </a:lstStyle>
          <a:p>
            <a:endParaRPr lang="en-US"/>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8" indent="0">
              <a:buNone/>
              <a:defRPr sz="1400"/>
            </a:lvl2pPr>
            <a:lvl3pPr marL="914436" indent="0">
              <a:buNone/>
              <a:defRPr sz="1200"/>
            </a:lvl3pPr>
            <a:lvl4pPr marL="1371654" indent="0">
              <a:buNone/>
              <a:defRPr sz="1000"/>
            </a:lvl4pPr>
            <a:lvl5pPr marL="1828872" indent="0">
              <a:buNone/>
              <a:defRPr sz="1000"/>
            </a:lvl5pPr>
            <a:lvl6pPr marL="2286090" indent="0">
              <a:buNone/>
              <a:defRPr sz="1000"/>
            </a:lvl6pPr>
            <a:lvl7pPr marL="2743308" indent="0">
              <a:buNone/>
              <a:defRPr sz="1000"/>
            </a:lvl7pPr>
            <a:lvl8pPr marL="3200526" indent="0">
              <a:buNone/>
              <a:defRPr sz="1000"/>
            </a:lvl8pPr>
            <a:lvl9pPr marL="365774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BE250-E5C4-42BD-A372-DDEC043EE9AE}"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F3E9-2646-47F7-8467-C941CCBD34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BE250-E5C4-42BD-A372-DDEC043EE9AE}" type="datetimeFigureOut">
              <a:rPr lang="en-US" smtClean="0"/>
              <a:t>10/7/2024</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4F3E9-2646-47F7-8467-C941CCBD34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3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9" indent="-228609" algn="l" defTabSz="91443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7" indent="-228609" algn="l" defTabSz="914436" rtl="0" eaLnBrk="1" latinLnBrk="0" hangingPunct="1">
        <a:lnSpc>
          <a:spcPct val="90000"/>
        </a:lnSpc>
        <a:spcBef>
          <a:spcPts val="500"/>
        </a:spcBef>
        <a:buFont typeface="Arial" panose="020B0604020202020204" pitchFamily="34" charset="0"/>
        <a:buChar char="•"/>
        <a:defRPr sz="2401" kern="1200">
          <a:solidFill>
            <a:schemeClr val="tx1"/>
          </a:solidFill>
          <a:latin typeface="+mn-lt"/>
          <a:ea typeface="+mn-ea"/>
          <a:cs typeface="+mn-cs"/>
        </a:defRPr>
      </a:lvl2pPr>
      <a:lvl3pPr marL="1143045"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63"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82"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99"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18"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35"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54" indent="-228609" algn="l" defTabSz="91443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36" rtl="0" eaLnBrk="1" latinLnBrk="0" hangingPunct="1">
        <a:defRPr sz="1800" kern="1200">
          <a:solidFill>
            <a:schemeClr val="tx1"/>
          </a:solidFill>
          <a:latin typeface="+mn-lt"/>
          <a:ea typeface="+mn-ea"/>
          <a:cs typeface="+mn-cs"/>
        </a:defRPr>
      </a:lvl1pPr>
      <a:lvl2pPr marL="457218" algn="l" defTabSz="914436" rtl="0" eaLnBrk="1" latinLnBrk="0" hangingPunct="1">
        <a:defRPr sz="1800" kern="1200">
          <a:solidFill>
            <a:schemeClr val="tx1"/>
          </a:solidFill>
          <a:latin typeface="+mn-lt"/>
          <a:ea typeface="+mn-ea"/>
          <a:cs typeface="+mn-cs"/>
        </a:defRPr>
      </a:lvl2pPr>
      <a:lvl3pPr marL="914436" algn="l" defTabSz="914436" rtl="0" eaLnBrk="1" latinLnBrk="0" hangingPunct="1">
        <a:defRPr sz="1800" kern="1200">
          <a:solidFill>
            <a:schemeClr val="tx1"/>
          </a:solidFill>
          <a:latin typeface="+mn-lt"/>
          <a:ea typeface="+mn-ea"/>
          <a:cs typeface="+mn-cs"/>
        </a:defRPr>
      </a:lvl3pPr>
      <a:lvl4pPr marL="1371654" algn="l" defTabSz="914436" rtl="0" eaLnBrk="1" latinLnBrk="0" hangingPunct="1">
        <a:defRPr sz="1800" kern="1200">
          <a:solidFill>
            <a:schemeClr val="tx1"/>
          </a:solidFill>
          <a:latin typeface="+mn-lt"/>
          <a:ea typeface="+mn-ea"/>
          <a:cs typeface="+mn-cs"/>
        </a:defRPr>
      </a:lvl4pPr>
      <a:lvl5pPr marL="1828872" algn="l" defTabSz="914436" rtl="0" eaLnBrk="1" latinLnBrk="0" hangingPunct="1">
        <a:defRPr sz="1800" kern="1200">
          <a:solidFill>
            <a:schemeClr val="tx1"/>
          </a:solidFill>
          <a:latin typeface="+mn-lt"/>
          <a:ea typeface="+mn-ea"/>
          <a:cs typeface="+mn-cs"/>
        </a:defRPr>
      </a:lvl5pPr>
      <a:lvl6pPr marL="2286090" algn="l" defTabSz="914436" rtl="0" eaLnBrk="1" latinLnBrk="0" hangingPunct="1">
        <a:defRPr sz="1800" kern="1200">
          <a:solidFill>
            <a:schemeClr val="tx1"/>
          </a:solidFill>
          <a:latin typeface="+mn-lt"/>
          <a:ea typeface="+mn-ea"/>
          <a:cs typeface="+mn-cs"/>
        </a:defRPr>
      </a:lvl6pPr>
      <a:lvl7pPr marL="2743308" algn="l" defTabSz="914436" rtl="0" eaLnBrk="1" latinLnBrk="0" hangingPunct="1">
        <a:defRPr sz="1800" kern="1200">
          <a:solidFill>
            <a:schemeClr val="tx1"/>
          </a:solidFill>
          <a:latin typeface="+mn-lt"/>
          <a:ea typeface="+mn-ea"/>
          <a:cs typeface="+mn-cs"/>
        </a:defRPr>
      </a:lvl7pPr>
      <a:lvl8pPr marL="3200526" algn="l" defTabSz="914436" rtl="0" eaLnBrk="1" latinLnBrk="0" hangingPunct="1">
        <a:defRPr sz="1800" kern="1200">
          <a:solidFill>
            <a:schemeClr val="tx1"/>
          </a:solidFill>
          <a:latin typeface="+mn-lt"/>
          <a:ea typeface="+mn-ea"/>
          <a:cs typeface="+mn-cs"/>
        </a:defRPr>
      </a:lvl8pPr>
      <a:lvl9pPr marL="3657744" algn="l" defTabSz="91443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6"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1" y="286604"/>
            <a:ext cx="10058399"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1" y="1845735"/>
            <a:ext cx="10058399"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6"/>
            <a:ext cx="2472271" cy="365125"/>
          </a:xfrm>
          <a:prstGeom prst="rect">
            <a:avLst/>
          </a:prstGeom>
        </p:spPr>
        <p:txBody>
          <a:bodyPr vert="horz" lIns="91440" tIns="45720" rIns="91440" bIns="45720" rtlCol="0" anchor="ctr"/>
          <a:lstStyle>
            <a:lvl1pPr algn="l">
              <a:defRPr sz="900">
                <a:solidFill>
                  <a:srgbClr val="FFFFFF"/>
                </a:solidFill>
              </a:defRPr>
            </a:lvl1pPr>
          </a:lstStyle>
          <a:p>
            <a:fld id="{9DBD7969-084C-488C-B624-2D033B463FE0}" type="datetime1">
              <a:rPr lang="en-US" smtClean="0"/>
              <a:t>10/7/2024</a:t>
            </a:fld>
            <a:endParaRPr lang="en-US" dirty="0"/>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9" y="6459786"/>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3"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91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36"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4" indent="-91444" algn="l" defTabSz="91443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90" indent="-182887"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77" indent="-182887"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65" indent="-182887"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52" indent="-182887"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63" indent="-228609"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96" indent="-228609"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930" indent="-228609"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962" indent="-228609" algn="l" defTabSz="914436"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36" rtl="0" eaLnBrk="1" latinLnBrk="0" hangingPunct="1">
        <a:defRPr sz="1800" kern="1200">
          <a:solidFill>
            <a:schemeClr val="tx1"/>
          </a:solidFill>
          <a:latin typeface="+mn-lt"/>
          <a:ea typeface="+mn-ea"/>
          <a:cs typeface="+mn-cs"/>
        </a:defRPr>
      </a:lvl1pPr>
      <a:lvl2pPr marL="457218" algn="l" defTabSz="914436" rtl="0" eaLnBrk="1" latinLnBrk="0" hangingPunct="1">
        <a:defRPr sz="1800" kern="1200">
          <a:solidFill>
            <a:schemeClr val="tx1"/>
          </a:solidFill>
          <a:latin typeface="+mn-lt"/>
          <a:ea typeface="+mn-ea"/>
          <a:cs typeface="+mn-cs"/>
        </a:defRPr>
      </a:lvl2pPr>
      <a:lvl3pPr marL="914436" algn="l" defTabSz="914436" rtl="0" eaLnBrk="1" latinLnBrk="0" hangingPunct="1">
        <a:defRPr sz="1800" kern="1200">
          <a:solidFill>
            <a:schemeClr val="tx1"/>
          </a:solidFill>
          <a:latin typeface="+mn-lt"/>
          <a:ea typeface="+mn-ea"/>
          <a:cs typeface="+mn-cs"/>
        </a:defRPr>
      </a:lvl3pPr>
      <a:lvl4pPr marL="1371654" algn="l" defTabSz="914436" rtl="0" eaLnBrk="1" latinLnBrk="0" hangingPunct="1">
        <a:defRPr sz="1800" kern="1200">
          <a:solidFill>
            <a:schemeClr val="tx1"/>
          </a:solidFill>
          <a:latin typeface="+mn-lt"/>
          <a:ea typeface="+mn-ea"/>
          <a:cs typeface="+mn-cs"/>
        </a:defRPr>
      </a:lvl4pPr>
      <a:lvl5pPr marL="1828872" algn="l" defTabSz="914436" rtl="0" eaLnBrk="1" latinLnBrk="0" hangingPunct="1">
        <a:defRPr sz="1800" kern="1200">
          <a:solidFill>
            <a:schemeClr val="tx1"/>
          </a:solidFill>
          <a:latin typeface="+mn-lt"/>
          <a:ea typeface="+mn-ea"/>
          <a:cs typeface="+mn-cs"/>
        </a:defRPr>
      </a:lvl5pPr>
      <a:lvl6pPr marL="2286090" algn="l" defTabSz="914436" rtl="0" eaLnBrk="1" latinLnBrk="0" hangingPunct="1">
        <a:defRPr sz="1800" kern="1200">
          <a:solidFill>
            <a:schemeClr val="tx1"/>
          </a:solidFill>
          <a:latin typeface="+mn-lt"/>
          <a:ea typeface="+mn-ea"/>
          <a:cs typeface="+mn-cs"/>
        </a:defRPr>
      </a:lvl6pPr>
      <a:lvl7pPr marL="2743308" algn="l" defTabSz="914436" rtl="0" eaLnBrk="1" latinLnBrk="0" hangingPunct="1">
        <a:defRPr sz="1800" kern="1200">
          <a:solidFill>
            <a:schemeClr val="tx1"/>
          </a:solidFill>
          <a:latin typeface="+mn-lt"/>
          <a:ea typeface="+mn-ea"/>
          <a:cs typeface="+mn-cs"/>
        </a:defRPr>
      </a:lvl7pPr>
      <a:lvl8pPr marL="3200526" algn="l" defTabSz="914436" rtl="0" eaLnBrk="1" latinLnBrk="0" hangingPunct="1">
        <a:defRPr sz="1800" kern="1200">
          <a:solidFill>
            <a:schemeClr val="tx1"/>
          </a:solidFill>
          <a:latin typeface="+mn-lt"/>
          <a:ea typeface="+mn-ea"/>
          <a:cs typeface="+mn-cs"/>
        </a:defRPr>
      </a:lvl8pPr>
      <a:lvl9pPr marL="3657744" algn="l" defTabSz="9144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8.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rr.ersjournals.com/content/29/156/200139" TargetMode="External"/><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asnimnews.com/en/news/2017/06/28/1446009/older-obese-adults-can-benefit-from-moderate-exercise" TargetMode="External"/><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88" y="3"/>
            <a:ext cx="12074013" cy="2677555"/>
          </a:xfrm>
        </p:spPr>
        <p:txBody>
          <a:bodyPr>
            <a:normAutofit/>
          </a:bodyPr>
          <a:lstStyle/>
          <a:p>
            <a:r>
              <a:rPr lang="en-US" sz="2800" b="1" dirty="0">
                <a:latin typeface="Arial" panose="020B0604020202020204" pitchFamily="34" charset="0"/>
                <a:cs typeface="Arial" panose="020B0604020202020204" pitchFamily="34" charset="0"/>
              </a:rPr>
              <a:t>COMPARING BODY ADIPOSITY, PHYSICAL ACTIVITY AND HYPERTENSION RISK AMONG STUDENTS OF PHYSICAL SCIENCES WITH OR WITHOUT FAMILY HISTORY OF HYPERTENSION IN ABU, ZARIA</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t>
            </a:r>
          </a:p>
        </p:txBody>
      </p:sp>
      <p:sp>
        <p:nvSpPr>
          <p:cNvPr id="3" name="Subtitle 2"/>
          <p:cNvSpPr>
            <a:spLocks noGrp="1"/>
          </p:cNvSpPr>
          <p:nvPr>
            <p:ph type="subTitle" idx="1"/>
          </p:nvPr>
        </p:nvSpPr>
        <p:spPr>
          <a:xfrm>
            <a:off x="1371600" y="2393394"/>
            <a:ext cx="9247239" cy="4464607"/>
          </a:xfrm>
        </p:spPr>
        <p:txBody>
          <a:bodyPr>
            <a:normAutofit fontScale="25000" lnSpcReduction="20000"/>
          </a:bodyPr>
          <a:lstStyle/>
          <a:p>
            <a:r>
              <a:rPr lang="en-US" sz="9600" dirty="0">
                <a:latin typeface="Arial" panose="020B0604020202020204" pitchFamily="34" charset="0"/>
                <a:cs typeface="Arial" panose="020B0604020202020204" pitchFamily="34" charset="0"/>
              </a:rPr>
              <a:t>By</a:t>
            </a:r>
          </a:p>
          <a:p>
            <a:r>
              <a:rPr lang="en-US" sz="9600" b="1" dirty="0">
                <a:latin typeface="Arial" panose="020B0604020202020204" pitchFamily="34" charset="0"/>
                <a:cs typeface="Arial" panose="020B0604020202020204" pitchFamily="34" charset="0"/>
              </a:rPr>
              <a:t>SHU, </a:t>
            </a:r>
            <a:r>
              <a:rPr lang="en-US" sz="9600" b="1" dirty="0" err="1">
                <a:latin typeface="Arial" panose="020B0604020202020204" pitchFamily="34" charset="0"/>
                <a:cs typeface="Arial" panose="020B0604020202020204" pitchFamily="34" charset="0"/>
              </a:rPr>
              <a:t>Afawi</a:t>
            </a:r>
            <a:r>
              <a:rPr lang="en-US" sz="9600" b="1" dirty="0">
                <a:latin typeface="Arial" panose="020B0604020202020204" pitchFamily="34" charset="0"/>
                <a:cs typeface="Arial" panose="020B0604020202020204" pitchFamily="34" charset="0"/>
              </a:rPr>
              <a:t> Comfort</a:t>
            </a:r>
          </a:p>
          <a:p>
            <a:r>
              <a:rPr lang="en-US" sz="9600" b="1" dirty="0">
                <a:latin typeface="Arial" panose="020B0604020202020204" pitchFamily="34" charset="0"/>
                <a:cs typeface="Arial" panose="020B0604020202020204" pitchFamily="34" charset="0"/>
              </a:rPr>
              <a:t>U18AN1106</a:t>
            </a:r>
          </a:p>
          <a:p>
            <a:endParaRPr lang="en-US" sz="9600" b="1" dirty="0">
              <a:latin typeface="Arial" panose="020B0604020202020204" pitchFamily="34" charset="0"/>
              <a:cs typeface="Arial" panose="020B0604020202020204" pitchFamily="34" charset="0"/>
            </a:endParaRPr>
          </a:p>
          <a:p>
            <a:r>
              <a:rPr lang="en-US" sz="9600" dirty="0">
                <a:latin typeface="Arial" panose="020B0604020202020204" pitchFamily="34" charset="0"/>
                <a:cs typeface="Arial" panose="020B0604020202020204" pitchFamily="34" charset="0"/>
              </a:rPr>
              <a:t> B.Sc. Internal </a:t>
            </a:r>
            <a:r>
              <a:rPr lang="en-US" sz="9600" dirty="0" err="1">
                <a:latin typeface="Arial" panose="020B0604020202020204" pitchFamily="34" charset="0"/>
                <a:cs typeface="Arial" panose="020B0604020202020204" pitchFamily="34" charset="0"/>
              </a:rPr>
              <a:t>Defence</a:t>
            </a:r>
            <a:r>
              <a:rPr lang="en-US" sz="9600" dirty="0">
                <a:latin typeface="Arial" panose="020B0604020202020204" pitchFamily="34" charset="0"/>
                <a:cs typeface="Arial" panose="020B0604020202020204" pitchFamily="34" charset="0"/>
              </a:rPr>
              <a:t> Presented to the Department of Human Anatomy, Faculty of Basic Medical Sciences, Ahmadu Bello University, Zaria.</a:t>
            </a:r>
          </a:p>
          <a:p>
            <a:endParaRPr lang="en-US" sz="9600" dirty="0">
              <a:latin typeface="Arial" panose="020B0604020202020204" pitchFamily="34" charset="0"/>
              <a:cs typeface="Arial" panose="020B0604020202020204" pitchFamily="34" charset="0"/>
            </a:endParaRPr>
          </a:p>
          <a:p>
            <a:r>
              <a:rPr lang="en-US" sz="9600" b="1" dirty="0">
                <a:latin typeface="Arial" panose="020B0604020202020204" pitchFamily="34" charset="0"/>
                <a:cs typeface="Arial" panose="020B0604020202020204" pitchFamily="34" charset="0"/>
              </a:rPr>
              <a:t>Supervisor: I. Abdullahi</a:t>
            </a:r>
          </a:p>
          <a:p>
            <a:endParaRPr lang="en-US" sz="9600" dirty="0">
              <a:latin typeface="Arial" panose="020B0604020202020204" pitchFamily="34" charset="0"/>
              <a:cs typeface="Arial" panose="020B0604020202020204" pitchFamily="34" charset="0"/>
            </a:endParaRPr>
          </a:p>
          <a:p>
            <a:r>
              <a:rPr lang="en-US" sz="9600" dirty="0">
                <a:latin typeface="Arial" panose="020B0604020202020204" pitchFamily="34" charset="0"/>
                <a:cs typeface="Arial" panose="020B0604020202020204" pitchFamily="34" charset="0"/>
              </a:rPr>
              <a:t>October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atin typeface="Arial" panose="020B0604020202020204" pitchFamily="34" charset="0"/>
                <a:cs typeface="Arial" panose="020B0604020202020204" pitchFamily="34" charset="0"/>
              </a:rPr>
              <a:t>Study Location</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FDCADF7-8089-E59A-B9AD-0DB0B591DB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404" r="6404"/>
          <a:stretch/>
        </p:blipFill>
        <p:spPr>
          <a:prstGeom prst="rect">
            <a:avLst/>
          </a:prstGeom>
        </p:spPr>
      </p:pic>
      <p:sp>
        <p:nvSpPr>
          <p:cNvPr id="12" name="Text Placeholder 11">
            <a:extLst>
              <a:ext uri="{FF2B5EF4-FFF2-40B4-BE49-F238E27FC236}">
                <a16:creationId xmlns:a16="http://schemas.microsoft.com/office/drawing/2014/main" id="{31958F8B-117E-3909-6C1F-0D0353962F0B}"/>
              </a:ext>
            </a:extLst>
          </p:cNvPr>
          <p:cNvSpPr>
            <a:spLocks noGrp="1"/>
          </p:cNvSpPr>
          <p:nvPr>
            <p:ph type="body" sz="half" idx="2"/>
          </p:nvPr>
        </p:nvSpPr>
        <p:spPr/>
        <p:txBody>
          <a:bodyPr/>
          <a:lstStyle/>
          <a:p>
            <a:pPr>
              <a:lnSpc>
                <a:spcPct val="150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practical aspect of the study was carried out at the faculty of Physical Sciences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Ahamdu</a:t>
            </a:r>
            <a:r>
              <a:rPr lang="en-US" sz="1800" dirty="0">
                <a:latin typeface="Times New Roman" panose="02020603050405020304" pitchFamily="18" charset="0"/>
                <a:ea typeface="Calibri" panose="020F0502020204030204" pitchFamily="34" charset="0"/>
                <a:cs typeface="Times New Roman" panose="02020603050405020304" pitchFamily="18" charset="0"/>
              </a:rPr>
              <a:t> Bello University, Zaria which housed over seven departments (Chemistry, Physics, Geology, Geography, Mathematics, Statistics, and Computer Science).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A24DBA5D-74CA-0CFC-327F-CB0E769A5CE6}"/>
              </a:ext>
            </a:extLst>
          </p:cNvPr>
          <p:cNvSpPr txBox="1"/>
          <p:nvPr/>
        </p:nvSpPr>
        <p:spPr>
          <a:xfrm>
            <a:off x="5181603" y="2514600"/>
            <a:ext cx="1828800" cy="369332"/>
          </a:xfrm>
          <a:prstGeom prst="rect">
            <a:avLst/>
          </a:prstGeom>
          <a:noFill/>
        </p:spPr>
        <p:txBody>
          <a:bodyPr wrap="square" rtlCol="0">
            <a:spAutoFit/>
          </a:bodyPr>
          <a:lstStyle/>
          <a:p>
            <a:r>
              <a:rPr lang="en-US" dirty="0"/>
              <a:t>Your text here</a:t>
            </a:r>
          </a:p>
        </p:txBody>
      </p:sp>
      <p:sp>
        <p:nvSpPr>
          <p:cNvPr id="7" name="Text Box 2">
            <a:extLst>
              <a:ext uri="{FF2B5EF4-FFF2-40B4-BE49-F238E27FC236}">
                <a16:creationId xmlns:a16="http://schemas.microsoft.com/office/drawing/2014/main" id="{6CA77469-6C17-4741-B393-F2D2FB9AB6E4}"/>
              </a:ext>
            </a:extLst>
          </p:cNvPr>
          <p:cNvSpPr txBox="1">
            <a:spLocks noChangeArrowheads="1"/>
          </p:cNvSpPr>
          <p:nvPr/>
        </p:nvSpPr>
        <p:spPr bwMode="auto">
          <a:xfrm>
            <a:off x="9385620" y="6248402"/>
            <a:ext cx="2806383" cy="609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b="1" dirty="0">
                <a:latin typeface="Calibri" panose="020F0502020204030204" pitchFamily="34" charset="0"/>
                <a:ea typeface="Calibri" panose="020F0502020204030204" pitchFamily="34" charset="0"/>
                <a:cs typeface="Times New Roman" panose="02020603050405020304" pitchFamily="18" charset="0"/>
              </a:rPr>
              <a:t>Fig 1</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Source: </a:t>
            </a:r>
            <a:r>
              <a:rPr lang="en-US" sz="1100" dirty="0" err="1">
                <a:latin typeface="Calibri" panose="020F0502020204030204" pitchFamily="34" charset="0"/>
                <a:ea typeface="Calibri" panose="020F0502020204030204" pitchFamily="34" charset="0"/>
                <a:cs typeface="Times New Roman" panose="02020603050405020304" pitchFamily="18" charset="0"/>
              </a:rPr>
              <a:t>googlemaps</a:t>
            </a: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GB"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D1D2788-6AF6-C3B3-0012-8FADFF99D3DA}"/>
              </a:ext>
            </a:extLst>
          </p:cNvPr>
          <p:cNvSpPr txBox="1"/>
          <p:nvPr/>
        </p:nvSpPr>
        <p:spPr>
          <a:xfrm>
            <a:off x="5189223" y="2522220"/>
            <a:ext cx="1828800" cy="369332"/>
          </a:xfrm>
          <a:prstGeom prst="rect">
            <a:avLst/>
          </a:prstGeom>
          <a:noFill/>
        </p:spPr>
        <p:txBody>
          <a:bodyPr wrap="square" rtlCol="0">
            <a:spAutoFit/>
          </a:bodyPr>
          <a:lstStyle/>
          <a:p>
            <a:r>
              <a:rPr lang="en-US" dirty="0"/>
              <a:t>Your text here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Subjects and Samples Size</a:t>
            </a: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ea typeface="Calibri" panose="020F0502020204030204" pitchFamily="34" charset="0"/>
              </a:rPr>
              <a:t>A simple random sampling (SRS) was adopted in the selection of the samples. This study was based on a cross-sectional sample of over 450 undergraduate students of the faculty of Physical Sciences, at Ahmadu Bello University, Zaria</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latin typeface="Arial" panose="020B0604020202020204" pitchFamily="34" charset="0"/>
                <a:cs typeface="Arial" panose="020B0604020202020204" pitchFamily="34" charset="0"/>
              </a:rPr>
              <a:t> Methodology</a:t>
            </a:r>
          </a:p>
        </p:txBody>
      </p:sp>
      <p:sp>
        <p:nvSpPr>
          <p:cNvPr id="3" name="Content Placeholder 2"/>
          <p:cNvSpPr>
            <a:spLocks noGrp="1"/>
          </p:cNvSpPr>
          <p:nvPr>
            <p:ph idx="1"/>
          </p:nvPr>
        </p:nvSpPr>
        <p:spPr>
          <a:xfrm>
            <a:off x="265471" y="1059102"/>
            <a:ext cx="10515600" cy="5446903"/>
          </a:xfrm>
        </p:spPr>
        <p:txBody>
          <a:bodyPr>
            <a:noAutofit/>
          </a:bodyPr>
          <a:lstStyle/>
          <a:p>
            <a:pPr marL="342913" indent="-342913">
              <a:lnSpc>
                <a:spcPct val="150000"/>
              </a:lnSpc>
              <a:buFont typeface="+mj-lt"/>
              <a:buAutoNum type="arabicPeriod"/>
              <a:tabLst>
                <a:tab pos="228609"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Height</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tabLst>
                <a:tab pos="228609"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A meter rule which is calibrated in inches, centimeters, and feet was used in ascertaining the height of the various subjects. The ambiguity of the meter rule calibrations made it more flexible and dynamic in carrying out the study.</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tabLst>
                <a:tab pos="228609"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2.   Weight</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tabLst>
                <a:tab pos="228609"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 An analog weighing scale that reads in kilograms (kilogram) was employed in determining the individual weight of the subjects.</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tabLst>
                <a:tab pos="228609"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3.   Waist and Hip Circumference</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114304" indent="0">
              <a:lnSpc>
                <a:spcPct val="15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A measuring tape was employed to check the waist and hip circumference of the various subjects after obtaining their consent.</a:t>
            </a:r>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84309-DEF0-5D23-C694-0276F24F394A}"/>
              </a:ext>
            </a:extLst>
          </p:cNvPr>
          <p:cNvSpPr>
            <a:spLocks noGrp="1"/>
          </p:cNvSpPr>
          <p:nvPr>
            <p:ph idx="1"/>
          </p:nvPr>
        </p:nvSpPr>
        <p:spPr/>
        <p:txBody>
          <a:bodyPr/>
          <a:lstStyle/>
          <a:p>
            <a:endParaRPr lang="en-GB"/>
          </a:p>
        </p:txBody>
      </p:sp>
      <p:sp>
        <p:nvSpPr>
          <p:cNvPr id="5" name="Title 4">
            <a:extLst>
              <a:ext uri="{FF2B5EF4-FFF2-40B4-BE49-F238E27FC236}">
                <a16:creationId xmlns:a16="http://schemas.microsoft.com/office/drawing/2014/main" id="{DC221AF6-D073-7FB0-90E4-2F921E92D6F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3092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Results</a:t>
            </a:r>
          </a:p>
        </p:txBody>
      </p:sp>
      <p:graphicFrame>
        <p:nvGraphicFramePr>
          <p:cNvPr id="5" name="Content Placeholder 4">
            <a:extLst>
              <a:ext uri="{FF2B5EF4-FFF2-40B4-BE49-F238E27FC236}">
                <a16:creationId xmlns:a16="http://schemas.microsoft.com/office/drawing/2014/main" id="{318DF5CC-C2CF-C636-F2E3-E6DF8AE4436B}"/>
              </a:ext>
            </a:extLst>
          </p:cNvPr>
          <p:cNvGraphicFramePr>
            <a:graphicFrameLocks noGrp="1"/>
          </p:cNvGraphicFramePr>
          <p:nvPr>
            <p:ph idx="1"/>
            <p:extLst>
              <p:ext uri="{D42A27DB-BD31-4B8C-83A1-F6EECF244321}">
                <p14:modId xmlns:p14="http://schemas.microsoft.com/office/powerpoint/2010/main" val="4145384277"/>
              </p:ext>
            </p:extLst>
          </p:nvPr>
        </p:nvGraphicFramePr>
        <p:xfrm>
          <a:off x="1342103" y="1690688"/>
          <a:ext cx="9026011" cy="4156488"/>
        </p:xfrm>
        <a:graphic>
          <a:graphicData uri="http://schemas.openxmlformats.org/drawingml/2006/table">
            <a:tbl>
              <a:tblPr firstRow="1" firstCol="1" bandRow="1">
                <a:tableStyleId>{5C22544A-7EE6-4342-B048-85BDC9FD1C3A}</a:tableStyleId>
              </a:tblPr>
              <a:tblGrid>
                <a:gridCol w="2469731">
                  <a:extLst>
                    <a:ext uri="{9D8B030D-6E8A-4147-A177-3AD203B41FA5}">
                      <a16:colId xmlns:a16="http://schemas.microsoft.com/office/drawing/2014/main" val="1828005112"/>
                    </a:ext>
                  </a:extLst>
                </a:gridCol>
                <a:gridCol w="3347866">
                  <a:extLst>
                    <a:ext uri="{9D8B030D-6E8A-4147-A177-3AD203B41FA5}">
                      <a16:colId xmlns:a16="http://schemas.microsoft.com/office/drawing/2014/main" val="455795753"/>
                    </a:ext>
                  </a:extLst>
                </a:gridCol>
                <a:gridCol w="3208414">
                  <a:extLst>
                    <a:ext uri="{9D8B030D-6E8A-4147-A177-3AD203B41FA5}">
                      <a16:colId xmlns:a16="http://schemas.microsoft.com/office/drawing/2014/main" val="2874823500"/>
                    </a:ext>
                  </a:extLst>
                </a:gridCol>
              </a:tblGrid>
              <a:tr h="1343344">
                <a:tc>
                  <a:txBody>
                    <a:bodyPr/>
                    <a:lstStyle/>
                    <a:p>
                      <a:pPr>
                        <a:lnSpc>
                          <a:spcPct val="107000"/>
                        </a:lnSpc>
                        <a:spcAft>
                          <a:spcPts val="800"/>
                        </a:spcAft>
                      </a:pPr>
                      <a:r>
                        <a:rPr lang="en-US" sz="2400" kern="100" dirty="0">
                          <a:effectLst/>
                        </a:rPr>
                        <a:t>Variable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(n=250)</a:t>
                      </a:r>
                      <a:endParaRPr lang="en-GB" sz="2400" kern="100" dirty="0">
                        <a:effectLst/>
                      </a:endParaRPr>
                    </a:p>
                    <a:p>
                      <a:pPr>
                        <a:lnSpc>
                          <a:spcPct val="107000"/>
                        </a:lnSpc>
                        <a:spcAft>
                          <a:spcPts val="800"/>
                        </a:spcAft>
                      </a:pPr>
                      <a:r>
                        <a:rPr lang="en-US" sz="2400" kern="100" dirty="0" err="1">
                          <a:effectLst/>
                        </a:rPr>
                        <a:t>Mean±SD</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Min-Max</a:t>
                      </a:r>
                      <a:endParaRPr lang="en-GB"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12070"/>
                  </a:ext>
                </a:extLst>
              </a:tr>
              <a:tr h="668330">
                <a:tc>
                  <a:txBody>
                    <a:bodyPr/>
                    <a:lstStyle/>
                    <a:p>
                      <a:pPr>
                        <a:lnSpc>
                          <a:spcPct val="107000"/>
                        </a:lnSpc>
                        <a:spcAft>
                          <a:spcPts val="800"/>
                        </a:spcAft>
                      </a:pPr>
                      <a:r>
                        <a:rPr lang="en-US" sz="2400" kern="100" dirty="0">
                          <a:effectLst/>
                        </a:rPr>
                        <a:t>Age(yrs)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21.78±2.589</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18-29</a:t>
                      </a:r>
                      <a:endParaRPr lang="en-GB"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3787851"/>
                  </a:ext>
                </a:extLst>
              </a:tr>
              <a:tr h="638924">
                <a:tc>
                  <a:txBody>
                    <a:bodyPr/>
                    <a:lstStyle/>
                    <a:p>
                      <a:pPr>
                        <a:lnSpc>
                          <a:spcPct val="107000"/>
                        </a:lnSpc>
                        <a:spcAft>
                          <a:spcPts val="800"/>
                        </a:spcAft>
                      </a:pPr>
                      <a:r>
                        <a:rPr lang="en-US" sz="2400" kern="100" dirty="0">
                          <a:effectLst/>
                        </a:rPr>
                        <a:t>Height cm</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170.59±8.221</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a:effectLst/>
                        </a:rPr>
                        <a:t>148-198</a:t>
                      </a:r>
                      <a:endParaRPr lang="en-GB"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9205486"/>
                  </a:ext>
                </a:extLst>
              </a:tr>
              <a:tr h="638924">
                <a:tc>
                  <a:txBody>
                    <a:bodyPr/>
                    <a:lstStyle/>
                    <a:p>
                      <a:pPr>
                        <a:lnSpc>
                          <a:spcPct val="107000"/>
                        </a:lnSpc>
                        <a:spcAft>
                          <a:spcPts val="800"/>
                        </a:spcAft>
                      </a:pPr>
                      <a:r>
                        <a:rPr lang="en-US" sz="2400" kern="100" dirty="0">
                          <a:effectLst/>
                        </a:rPr>
                        <a:t>WC cm</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74.30±7.60</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58.42-101.6</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4586501"/>
                  </a:ext>
                </a:extLst>
              </a:tr>
              <a:tr h="866966">
                <a:tc>
                  <a:txBody>
                    <a:bodyPr/>
                    <a:lstStyle/>
                    <a:p>
                      <a:pPr>
                        <a:lnSpc>
                          <a:spcPct val="107000"/>
                        </a:lnSpc>
                        <a:spcAft>
                          <a:spcPts val="800"/>
                        </a:spcAft>
                      </a:pPr>
                      <a:r>
                        <a:rPr lang="en-US" sz="2400" kern="100" dirty="0">
                          <a:effectLst/>
                        </a:rPr>
                        <a:t>HC cm</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92.50±8.20</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kern="100" dirty="0">
                          <a:effectLst/>
                        </a:rPr>
                        <a:t>50.8-124.46</a:t>
                      </a:r>
                    </a:p>
                    <a:p>
                      <a:pPr>
                        <a:lnSpc>
                          <a:spcPct val="107000"/>
                        </a:lnSpc>
                        <a:spcAft>
                          <a:spcPts val="800"/>
                        </a:spcAft>
                      </a:pP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545959"/>
                  </a:ext>
                </a:extLst>
              </a:tr>
            </a:tbl>
          </a:graphicData>
        </a:graphic>
      </p:graphicFrame>
      <p:sp>
        <p:nvSpPr>
          <p:cNvPr id="11" name="TextBox 10">
            <a:extLst>
              <a:ext uri="{FF2B5EF4-FFF2-40B4-BE49-F238E27FC236}">
                <a16:creationId xmlns:a16="http://schemas.microsoft.com/office/drawing/2014/main" id="{5B5C0B9F-5DD7-A1C8-33E2-AC5248EB118F}"/>
              </a:ext>
            </a:extLst>
          </p:cNvPr>
          <p:cNvSpPr txBox="1"/>
          <p:nvPr/>
        </p:nvSpPr>
        <p:spPr>
          <a:xfrm>
            <a:off x="838201" y="5987844"/>
            <a:ext cx="9131709" cy="646331"/>
          </a:xfrm>
          <a:prstGeom prst="rect">
            <a:avLst/>
          </a:prstGeom>
          <a:noFill/>
        </p:spPr>
        <p:txBody>
          <a:bodyPr wrap="square" rtlCol="0">
            <a:spAutoFit/>
          </a:bodyPr>
          <a:lstStyle/>
          <a:p>
            <a:r>
              <a:rPr lang="en-US" dirty="0"/>
              <a:t>Table 1.0 :  Distribution of age and anthropometric parameters in the study population</a:t>
            </a:r>
          </a:p>
          <a:p>
            <a:r>
              <a:rPr lang="en-US" dirty="0"/>
              <a:t>our text here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457218"/>
            <a:fld id="{4CE482DC-2269-4F26-9D2A-7E44B1A4CD85}" type="slidenum">
              <a:rPr lang="en-US">
                <a:latin typeface="Calibri"/>
              </a:rPr>
              <a:pPr defTabSz="457218"/>
              <a:t>15</a:t>
            </a:fld>
            <a:endParaRPr lang="en-US" dirty="0">
              <a:latin typeface="Calibri"/>
            </a:endParaRPr>
          </a:p>
        </p:txBody>
      </p:sp>
      <p:sp>
        <p:nvSpPr>
          <p:cNvPr id="2" name="Title 1"/>
          <p:cNvSpPr>
            <a:spLocks noGrp="1"/>
          </p:cNvSpPr>
          <p:nvPr>
            <p:ph type="title" idx="4294967295"/>
          </p:nvPr>
        </p:nvSpPr>
        <p:spPr>
          <a:xfrm>
            <a:off x="116541" y="33090"/>
            <a:ext cx="10058400" cy="724693"/>
          </a:xfrm>
        </p:spPr>
        <p:txBody>
          <a:bodyPr>
            <a:normAutofit fontScale="90000"/>
          </a:bodyPr>
          <a:lstStyle/>
          <a:p>
            <a:pPr algn="just">
              <a:lnSpc>
                <a:spcPct val="150000"/>
              </a:lnSpc>
              <a:spcBef>
                <a:spcPts val="0"/>
              </a:spcBef>
              <a:spcAft>
                <a:spcPts val="1000"/>
              </a:spcAft>
            </a:pPr>
            <a:r>
              <a:rPr lang="en-US" sz="4000" kern="100" dirty="0">
                <a:latin typeface="Calibri" panose="020F0502020204030204" pitchFamily="34" charset="0"/>
                <a:ea typeface="SimSun" panose="02010600030101010101" pitchFamily="2" charset="-122"/>
              </a:rPr>
              <a:t>Results</a:t>
            </a:r>
            <a:endParaRPr lang="en-US" sz="4000" kern="100" dirty="0">
              <a:latin typeface="Times New Roman" panose="02020603050405020304" pitchFamily="18" charset="0"/>
              <a:ea typeface="SimSun" panose="02010600030101010101" pitchFamily="2" charset="-122"/>
            </a:endParaRPr>
          </a:p>
        </p:txBody>
      </p:sp>
      <p:sp>
        <p:nvSpPr>
          <p:cNvPr id="13" name="Title 1">
            <a:extLst>
              <a:ext uri="{FF2B5EF4-FFF2-40B4-BE49-F238E27FC236}">
                <a16:creationId xmlns:a16="http://schemas.microsoft.com/office/drawing/2014/main" id="{0A50AEEC-D1CF-C008-F8B7-7D5FB338EE05}"/>
              </a:ext>
            </a:extLst>
          </p:cNvPr>
          <p:cNvSpPr txBox="1">
            <a:spLocks/>
          </p:cNvSpPr>
          <p:nvPr/>
        </p:nvSpPr>
        <p:spPr>
          <a:xfrm>
            <a:off x="515634" y="5696354"/>
            <a:ext cx="10376483" cy="58538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defTabSz="914436">
              <a:lnSpc>
                <a:spcPct val="150000"/>
              </a:lnSpc>
              <a:spcBef>
                <a:spcPts val="0"/>
              </a:spcBef>
              <a:spcAft>
                <a:spcPts val="1000"/>
              </a:spcAft>
            </a:pPr>
            <a:r>
              <a:rPr lang="en-US" sz="2000" kern="100" dirty="0">
                <a:solidFill>
                  <a:prstClr val="black">
                    <a:lumMod val="75000"/>
                    <a:lumOff val="25000"/>
                  </a:prstClr>
                </a:solidFill>
                <a:latin typeface="Calibri" panose="020F0502020204030204" pitchFamily="34" charset="0"/>
                <a:ea typeface="SimSun" panose="02010600030101010101" pitchFamily="2" charset="-122"/>
              </a:rPr>
              <a:t>Figure 2.0 : Distribution of A: Sex; B : FMH HTN; C: PA; D: BAI; E:WHcR; F: WHR</a:t>
            </a:r>
            <a:endParaRPr lang="en-US" sz="2000" kern="100" dirty="0">
              <a:solidFill>
                <a:prstClr val="black">
                  <a:lumMod val="75000"/>
                  <a:lumOff val="25000"/>
                </a:prstClr>
              </a:solidFill>
              <a:latin typeface="Times New Roman" panose="02020603050405020304" pitchFamily="18" charset="0"/>
              <a:ea typeface="SimSun" panose="02010600030101010101" pitchFamily="2" charset="-122"/>
            </a:endParaRPr>
          </a:p>
        </p:txBody>
      </p:sp>
      <p:graphicFrame>
        <p:nvGraphicFramePr>
          <p:cNvPr id="9" name="Chart 8">
            <a:extLst>
              <a:ext uri="{FF2B5EF4-FFF2-40B4-BE49-F238E27FC236}">
                <a16:creationId xmlns:a16="http://schemas.microsoft.com/office/drawing/2014/main" id="{0245C89A-6E05-40B3-FA8F-72D83886E23A}"/>
              </a:ext>
            </a:extLst>
          </p:cNvPr>
          <p:cNvGraphicFramePr>
            <a:graphicFrameLocks/>
          </p:cNvGraphicFramePr>
          <p:nvPr>
            <p:extLst>
              <p:ext uri="{D42A27DB-BD31-4B8C-83A1-F6EECF244321}">
                <p14:modId xmlns:p14="http://schemas.microsoft.com/office/powerpoint/2010/main" val="3042193334"/>
              </p:ext>
            </p:extLst>
          </p:nvPr>
        </p:nvGraphicFramePr>
        <p:xfrm>
          <a:off x="1061886" y="712471"/>
          <a:ext cx="265471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CFE16521-C251-05B5-E158-A7E4A36C54B0}"/>
              </a:ext>
            </a:extLst>
          </p:cNvPr>
          <p:cNvGraphicFramePr>
            <a:graphicFrameLocks/>
          </p:cNvGraphicFramePr>
          <p:nvPr>
            <p:extLst>
              <p:ext uri="{D42A27DB-BD31-4B8C-83A1-F6EECF244321}">
                <p14:modId xmlns:p14="http://schemas.microsoft.com/office/powerpoint/2010/main" val="2253546545"/>
              </p:ext>
            </p:extLst>
          </p:nvPr>
        </p:nvGraphicFramePr>
        <p:xfrm>
          <a:off x="5206183" y="576266"/>
          <a:ext cx="265471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8BDE3BC1-9CCF-E991-66E6-ECBAA2DA1E52}"/>
              </a:ext>
            </a:extLst>
          </p:cNvPr>
          <p:cNvGraphicFramePr>
            <a:graphicFrameLocks/>
          </p:cNvGraphicFramePr>
          <p:nvPr>
            <p:extLst>
              <p:ext uri="{D42A27DB-BD31-4B8C-83A1-F6EECF244321}">
                <p14:modId xmlns:p14="http://schemas.microsoft.com/office/powerpoint/2010/main" val="4071997278"/>
              </p:ext>
            </p:extLst>
          </p:nvPr>
        </p:nvGraphicFramePr>
        <p:xfrm>
          <a:off x="8550581" y="385133"/>
          <a:ext cx="311395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CEFD6F0B-7AE8-0AD8-D9E5-DBA7837439C5}"/>
              </a:ext>
            </a:extLst>
          </p:cNvPr>
          <p:cNvGraphicFramePr>
            <a:graphicFrameLocks/>
          </p:cNvGraphicFramePr>
          <p:nvPr>
            <p:extLst>
              <p:ext uri="{D42A27DB-BD31-4B8C-83A1-F6EECF244321}">
                <p14:modId xmlns:p14="http://schemas.microsoft.com/office/powerpoint/2010/main" val="3830432625"/>
              </p:ext>
            </p:extLst>
          </p:nvPr>
        </p:nvGraphicFramePr>
        <p:xfrm>
          <a:off x="929148" y="3455668"/>
          <a:ext cx="2374492" cy="22406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52CA5DCF-2726-45BB-15A8-345866BB0B75}"/>
              </a:ext>
            </a:extLst>
          </p:cNvPr>
          <p:cNvGraphicFramePr>
            <a:graphicFrameLocks/>
          </p:cNvGraphicFramePr>
          <p:nvPr>
            <p:extLst>
              <p:ext uri="{D42A27DB-BD31-4B8C-83A1-F6EECF244321}">
                <p14:modId xmlns:p14="http://schemas.microsoft.com/office/powerpoint/2010/main" val="4203307051"/>
              </p:ext>
            </p:extLst>
          </p:nvPr>
        </p:nvGraphicFramePr>
        <p:xfrm>
          <a:off x="5206182" y="3249725"/>
          <a:ext cx="2374492" cy="233157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2453644F-BD1B-49B6-9E24-873F9AD4A869}"/>
              </a:ext>
            </a:extLst>
          </p:cNvPr>
          <p:cNvGraphicFramePr>
            <a:graphicFrameLocks/>
          </p:cNvGraphicFramePr>
          <p:nvPr>
            <p:extLst>
              <p:ext uri="{D42A27DB-BD31-4B8C-83A1-F6EECF244321}">
                <p14:modId xmlns:p14="http://schemas.microsoft.com/office/powerpoint/2010/main" val="3675655382"/>
              </p:ext>
            </p:extLst>
          </p:nvPr>
        </p:nvGraphicFramePr>
        <p:xfrm>
          <a:off x="8288597" y="3497513"/>
          <a:ext cx="2639962" cy="2062637"/>
        </p:xfrm>
        <a:graphic>
          <a:graphicData uri="http://schemas.openxmlformats.org/drawingml/2006/chart">
            <c:chart xmlns:c="http://schemas.openxmlformats.org/drawingml/2006/chart" xmlns:r="http://schemas.openxmlformats.org/officeDocument/2006/relationships" r:id="rId7"/>
          </a:graphicData>
        </a:graphic>
      </p:graphicFrame>
      <p:sp>
        <p:nvSpPr>
          <p:cNvPr id="20" name="TextBox 19">
            <a:extLst>
              <a:ext uri="{FF2B5EF4-FFF2-40B4-BE49-F238E27FC236}">
                <a16:creationId xmlns:a16="http://schemas.microsoft.com/office/drawing/2014/main" id="{3CD881F3-A772-BB25-9E41-2B298D7445DA}"/>
              </a:ext>
            </a:extLst>
          </p:cNvPr>
          <p:cNvSpPr txBox="1"/>
          <p:nvPr/>
        </p:nvSpPr>
        <p:spPr>
          <a:xfrm>
            <a:off x="5345724" y="2391508"/>
            <a:ext cx="464235" cy="369332"/>
          </a:xfrm>
          <a:prstGeom prst="rect">
            <a:avLst/>
          </a:prstGeom>
          <a:noFill/>
        </p:spPr>
        <p:txBody>
          <a:bodyPr wrap="square" rtlCol="0">
            <a:spAutoFit/>
          </a:bodyPr>
          <a:lstStyle/>
          <a:p>
            <a:r>
              <a:rPr lang="en-US" dirty="0"/>
              <a:t>B</a:t>
            </a:r>
          </a:p>
        </p:txBody>
      </p:sp>
      <p:sp>
        <p:nvSpPr>
          <p:cNvPr id="21" name="TextBox 20">
            <a:extLst>
              <a:ext uri="{FF2B5EF4-FFF2-40B4-BE49-F238E27FC236}">
                <a16:creationId xmlns:a16="http://schemas.microsoft.com/office/drawing/2014/main" id="{EB18B413-ED16-D151-D11E-067947F87422}"/>
              </a:ext>
            </a:extLst>
          </p:cNvPr>
          <p:cNvSpPr txBox="1"/>
          <p:nvPr/>
        </p:nvSpPr>
        <p:spPr>
          <a:xfrm>
            <a:off x="929148" y="4879145"/>
            <a:ext cx="334296" cy="383182"/>
          </a:xfrm>
          <a:prstGeom prst="rect">
            <a:avLst/>
          </a:prstGeom>
          <a:noFill/>
        </p:spPr>
        <p:txBody>
          <a:bodyPr wrap="square" rtlCol="0">
            <a:spAutoFit/>
          </a:bodyPr>
          <a:lstStyle/>
          <a:p>
            <a:r>
              <a:rPr lang="en-US" dirty="0"/>
              <a:t>D</a:t>
            </a:r>
          </a:p>
        </p:txBody>
      </p:sp>
      <p:sp>
        <p:nvSpPr>
          <p:cNvPr id="22" name="TextBox 21">
            <a:extLst>
              <a:ext uri="{FF2B5EF4-FFF2-40B4-BE49-F238E27FC236}">
                <a16:creationId xmlns:a16="http://schemas.microsoft.com/office/drawing/2014/main" id="{5F5D8A70-2C8A-3E80-0ABA-9813FE362795}"/>
              </a:ext>
            </a:extLst>
          </p:cNvPr>
          <p:cNvSpPr txBox="1"/>
          <p:nvPr/>
        </p:nvSpPr>
        <p:spPr>
          <a:xfrm>
            <a:off x="4925961" y="4759897"/>
            <a:ext cx="419761" cy="369332"/>
          </a:xfrm>
          <a:prstGeom prst="rect">
            <a:avLst/>
          </a:prstGeom>
          <a:noFill/>
        </p:spPr>
        <p:txBody>
          <a:bodyPr wrap="square" rtlCol="0">
            <a:spAutoFit/>
          </a:bodyPr>
          <a:lstStyle/>
          <a:p>
            <a:r>
              <a:rPr lang="en-US" dirty="0"/>
              <a:t>E</a:t>
            </a:r>
          </a:p>
        </p:txBody>
      </p:sp>
      <p:sp>
        <p:nvSpPr>
          <p:cNvPr id="24" name="TextBox 23">
            <a:extLst>
              <a:ext uri="{FF2B5EF4-FFF2-40B4-BE49-F238E27FC236}">
                <a16:creationId xmlns:a16="http://schemas.microsoft.com/office/drawing/2014/main" id="{1612458E-0FAA-2046-2971-10A8FE00011D}"/>
              </a:ext>
            </a:extLst>
          </p:cNvPr>
          <p:cNvSpPr txBox="1"/>
          <p:nvPr/>
        </p:nvSpPr>
        <p:spPr>
          <a:xfrm flipH="1">
            <a:off x="8060791" y="4759898"/>
            <a:ext cx="273524" cy="369332"/>
          </a:xfrm>
          <a:prstGeom prst="rect">
            <a:avLst/>
          </a:prstGeom>
          <a:noFill/>
        </p:spPr>
        <p:txBody>
          <a:bodyPr wrap="square" rtlCol="0">
            <a:spAutoFit/>
          </a:bodyPr>
          <a:lstStyle/>
          <a:p>
            <a:r>
              <a:rPr lang="en-US" dirty="0"/>
              <a:t>F</a:t>
            </a:r>
          </a:p>
        </p:txBody>
      </p:sp>
      <p:sp>
        <p:nvSpPr>
          <p:cNvPr id="26" name="TextBox 25">
            <a:extLst>
              <a:ext uri="{FF2B5EF4-FFF2-40B4-BE49-F238E27FC236}">
                <a16:creationId xmlns:a16="http://schemas.microsoft.com/office/drawing/2014/main" id="{1E43A949-8EB9-3798-FE69-7FDA0F0442E0}"/>
              </a:ext>
            </a:extLst>
          </p:cNvPr>
          <p:cNvSpPr txBox="1"/>
          <p:nvPr/>
        </p:nvSpPr>
        <p:spPr>
          <a:xfrm>
            <a:off x="1016167" y="2391508"/>
            <a:ext cx="247280" cy="369332"/>
          </a:xfrm>
          <a:prstGeom prst="rect">
            <a:avLst/>
          </a:prstGeom>
          <a:noFill/>
        </p:spPr>
        <p:txBody>
          <a:bodyPr wrap="square">
            <a:spAutoFit/>
          </a:bodyPr>
          <a:lstStyle/>
          <a:p>
            <a:r>
              <a:rPr lang="en-US" dirty="0"/>
              <a:t>A</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Result</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Result</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References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Introduction</a:t>
            </a:r>
          </a:p>
        </p:txBody>
      </p:sp>
      <p:sp>
        <p:nvSpPr>
          <p:cNvPr id="3" name="Content Placeholder 2"/>
          <p:cNvSpPr>
            <a:spLocks noGrp="1"/>
          </p:cNvSpPr>
          <p:nvPr>
            <p:ph idx="1"/>
          </p:nvPr>
        </p:nvSpPr>
        <p:spPr>
          <a:xfrm>
            <a:off x="265471" y="1343819"/>
            <a:ext cx="6548283" cy="4833144"/>
          </a:xfrm>
        </p:spPr>
        <p:txBody>
          <a:bodyPr>
            <a:normAutofit/>
          </a:bodyPr>
          <a:lstStyle/>
          <a:p>
            <a:r>
              <a:rPr lang="en-GB" sz="2600" dirty="0"/>
              <a:t>Body adiposity, particularly visceral fat, is a well-established risk factor for hypertension. Increased adiposity leads to higher levels of circulating fatty acids and inflammatory markers, which can contribute to increased vascular resistance and blood pressure (Kearney et al., 2005). Research indicates that individuals with higher body mass indices (BMIs) are at a greater risk of developing hypertension (Bodnar et al., 2019). Therefore, young adults with higher body adiposity are likely to have an elevated risk of hypertension, regardless of family history.</a:t>
            </a:r>
          </a:p>
          <a:p>
            <a:endParaRPr lang="en-US" dirty="0"/>
          </a:p>
        </p:txBody>
      </p:sp>
      <p:sp>
        <p:nvSpPr>
          <p:cNvPr id="10" name="TextBox 9"/>
          <p:cNvSpPr txBox="1"/>
          <p:nvPr/>
        </p:nvSpPr>
        <p:spPr>
          <a:xfrm>
            <a:off x="6547107" y="5888739"/>
            <a:ext cx="6096000" cy="646331"/>
          </a:xfrm>
          <a:prstGeom prst="rect">
            <a:avLst/>
          </a:prstGeom>
          <a:noFill/>
        </p:spPr>
        <p:txBody>
          <a:bodyPr wrap="square">
            <a:spAutoFit/>
          </a:bodyPr>
          <a:lstStyle/>
          <a:p>
            <a:r>
              <a:rPr lang="en-US" dirty="0">
                <a:solidFill>
                  <a:srgbClr val="000000"/>
                </a:solidFill>
                <a:latin typeface="Calibri" panose="020F0502020204030204" pitchFamily="34" charset="0"/>
              </a:rPr>
              <a:t>FIGURE 1.IBM 53-qubit superconductor-based quantum computer</a:t>
            </a:r>
            <a:endParaRPr lang="en-US" dirty="0"/>
          </a:p>
        </p:txBody>
      </p:sp>
      <p:pic>
        <p:nvPicPr>
          <p:cNvPr id="4" name="Picture 3">
            <a:extLst>
              <a:ext uri="{FF2B5EF4-FFF2-40B4-BE49-F238E27FC236}">
                <a16:creationId xmlns:a16="http://schemas.microsoft.com/office/drawing/2014/main" id="{27E27BC7-9416-21FF-85A8-6B61B0F46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735" y="1343819"/>
            <a:ext cx="4674301" cy="38110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Acknowledgements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675564"/>
          </a:xfrm>
        </p:spPr>
        <p:txBody>
          <a:bodyPr/>
          <a:lstStyle/>
          <a:p>
            <a:r>
              <a:rPr lang="en-US" dirty="0"/>
              <a:t>Introduction</a:t>
            </a:r>
          </a:p>
        </p:txBody>
      </p:sp>
      <p:pic>
        <p:nvPicPr>
          <p:cNvPr id="14" name="Content Placeholder 13">
            <a:extLst>
              <a:ext uri="{FF2B5EF4-FFF2-40B4-BE49-F238E27FC236}">
                <a16:creationId xmlns:a16="http://schemas.microsoft.com/office/drawing/2014/main" id="{5E26A57B-1710-5D54-A8A5-CFF3ECB1F7E9}"/>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36961" y="1478089"/>
            <a:ext cx="3901440" cy="3892296"/>
          </a:xfrm>
        </p:spPr>
      </p:pic>
      <p:sp>
        <p:nvSpPr>
          <p:cNvPr id="8" name="Text Placeholder 7">
            <a:extLst>
              <a:ext uri="{FF2B5EF4-FFF2-40B4-BE49-F238E27FC236}">
                <a16:creationId xmlns:a16="http://schemas.microsoft.com/office/drawing/2014/main" id="{177417C0-2524-2488-E463-1888E2946BF9}"/>
              </a:ext>
            </a:extLst>
          </p:cNvPr>
          <p:cNvSpPr>
            <a:spLocks noGrp="1"/>
          </p:cNvSpPr>
          <p:nvPr>
            <p:ph type="body" sz="half" idx="2"/>
          </p:nvPr>
        </p:nvSpPr>
        <p:spPr>
          <a:xfrm>
            <a:off x="95534" y="1132764"/>
            <a:ext cx="7165075" cy="5377218"/>
          </a:xfrm>
        </p:spPr>
        <p:txBody>
          <a:bodyPr/>
          <a:lstStyle/>
          <a:p>
            <a:r>
              <a:rPr lang="en-US" sz="2800" dirty="0"/>
              <a:t>Hypertension is often correlated with increased body adiposity and inadequate physical activity (O'Brien et al., 2013). al., 2005). Understanding the prevalence of hypertension among young adults particularly in relation to their body composition and activity levels, is critical for developing effective health interventions. The combination of these factors can lead to a significant increase in the risk of cardiovascular diseases (Kearney et </a:t>
            </a:r>
          </a:p>
          <a:p>
            <a:endParaRPr lang="en-GB" dirty="0"/>
          </a:p>
        </p:txBody>
      </p:sp>
      <p:sp>
        <p:nvSpPr>
          <p:cNvPr id="9" name="Content Placeholder 2"/>
          <p:cNvSpPr txBox="1">
            <a:spLocks/>
          </p:cNvSpPr>
          <p:nvPr/>
        </p:nvSpPr>
        <p:spPr>
          <a:xfrm>
            <a:off x="2629468" y="2671549"/>
            <a:ext cx="6933064" cy="4056798"/>
          </a:xfrm>
          <a:prstGeom prst="rect">
            <a:avLst/>
          </a:prstGeom>
        </p:spPr>
        <p:txBody>
          <a:bodyPr vert="horz" lIns="91440" tIns="45720" rIns="91440" bIns="45720" rtlCol="0">
            <a:normAutofit/>
          </a:bodyPr>
          <a:lstStyle>
            <a:lvl1pPr marL="228609" indent="-228609" algn="l" defTabSz="914436"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27" indent="-228609" algn="l" defTabSz="914436"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45" indent="-228609" algn="l" defTabSz="914436" rtl="0" eaLnBrk="1" latinLnBrk="0" hangingPunct="1">
              <a:lnSpc>
                <a:spcPct val="90000"/>
              </a:lnSpc>
              <a:spcBef>
                <a:spcPts val="500"/>
              </a:spcBef>
              <a:buFont typeface="Arial" panose="020B0604020202020204" pitchFamily="34" charset="0"/>
              <a:buChar char="•"/>
              <a:defRPr sz="2401" kern="1200">
                <a:solidFill>
                  <a:schemeClr val="tx1"/>
                </a:solidFill>
                <a:latin typeface="+mn-lt"/>
                <a:ea typeface="+mn-ea"/>
                <a:cs typeface="+mn-cs"/>
              </a:defRPr>
            </a:lvl3pPr>
            <a:lvl4pPr marL="1600263"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82"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99"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918"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135"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354" indent="-228609" algn="l" defTabSz="91443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15" name="TextBox 14">
            <a:extLst>
              <a:ext uri="{FF2B5EF4-FFF2-40B4-BE49-F238E27FC236}">
                <a16:creationId xmlns:a16="http://schemas.microsoft.com/office/drawing/2014/main" id="{67D5667B-9F45-DF2E-EF39-A4697A4E8F51}"/>
              </a:ext>
            </a:extLst>
          </p:cNvPr>
          <p:cNvSpPr txBox="1"/>
          <p:nvPr/>
        </p:nvSpPr>
        <p:spPr>
          <a:xfrm>
            <a:off x="7436961" y="5370385"/>
            <a:ext cx="3901440" cy="230832"/>
          </a:xfrm>
          <a:prstGeom prst="rect">
            <a:avLst/>
          </a:prstGeom>
          <a:noFill/>
        </p:spPr>
        <p:txBody>
          <a:bodyPr wrap="square" rtlCol="0">
            <a:spAutoFit/>
          </a:bodyPr>
          <a:lstStyle/>
          <a:p>
            <a:r>
              <a:rPr lang="en-GB" sz="900">
                <a:hlinkClick r:id="rId3" tooltip="https://err.ersjournals.com/content/29/156/200139"/>
              </a:rPr>
              <a:t>This Photo</a:t>
            </a:r>
            <a:r>
              <a:rPr lang="en-GB" sz="900"/>
              <a:t> by Unknown Author is licensed under </a:t>
            </a:r>
            <a:r>
              <a:rPr lang="en-GB" sz="900">
                <a:hlinkClick r:id="rId4" tooltip="https://creativecommons.org/licenses/by-nc/3.0/"/>
              </a:rPr>
              <a:t>CC BY-NC</a:t>
            </a:r>
            <a:endParaRPr lang="en-GB"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Introduction</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 </a:t>
            </a:r>
            <a:r>
              <a:rPr lang="en-GB" dirty="0"/>
              <a:t>There is a reciprocal relationship between body adiposity and physical activity. Higher levels of physical activity are associated with lower body fat and improved body composition (Tremblay et al., 2010). Conversely, excess body fat can lead to decreased physical activity due to reduced mobility and increased fatigue (Harris et al., 2014). This interplay suggests that young adults with lower physical activity levels may exhibit higher body adiposity, potentially impacting their overall health outcomes.</a:t>
            </a:r>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Statement of Research Problem</a:t>
            </a:r>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r>
              <a:rPr lang="en-US" dirty="0"/>
              <a:t>This study aims to investigate the relationship between body adiposity, physical activity levels, and hypertension risk among students, specifically comparing those with and without a family history of hypertension. Despite increasing evidence linking obesity and sedentary lifestyles to hypertension, limited research focuses on how familial predisposition may influence these factors in younger populations. Understanding these dynamics is crucial for developing targeted interventions to mitigate hypertension risk, particularly in students, who are often at a critical stage of lifestyle formation. By analyzing variations in body composition and physical activity between the two groups, this research seeks to contribute to the understanding of hypertension etiology and inform preventive health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782604"/>
          </a:xfrm>
        </p:spPr>
        <p:txBody>
          <a:bodyPr/>
          <a:lstStyle/>
          <a:p>
            <a:r>
              <a:rPr lang="en-US" dirty="0">
                <a:sym typeface="+mn-ea"/>
              </a:rPr>
              <a:t>Justification and Significance of the Study</a:t>
            </a:r>
            <a:endParaRPr lang="en-US" dirty="0"/>
          </a:p>
        </p:txBody>
      </p:sp>
      <p:sp>
        <p:nvSpPr>
          <p:cNvPr id="8" name="Oval 7">
            <a:extLst>
              <a:ext uri="{FF2B5EF4-FFF2-40B4-BE49-F238E27FC236}">
                <a16:creationId xmlns:a16="http://schemas.microsoft.com/office/drawing/2014/main" id="{667570D8-9351-07E2-F5DF-1BCCB85C70FD}"/>
              </a:ext>
            </a:extLst>
          </p:cNvPr>
          <p:cNvSpPr/>
          <p:nvPr/>
        </p:nvSpPr>
        <p:spPr>
          <a:xfrm>
            <a:off x="2074455" y="1085875"/>
            <a:ext cx="8748215" cy="1204003"/>
          </a:xfrm>
          <a:prstGeom prst="ellipse">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tabLst>
                <a:tab pos="457218" algn="l"/>
              </a:tabLst>
            </a:pPr>
            <a:endParaRPr lang="en-US" dirty="0">
              <a:solidFill>
                <a:srgbClr val="000000"/>
              </a:solidFill>
              <a:latin typeface="Calibri" panose="020F0502020204030204" pitchFamily="34" charset="0"/>
            </a:endParaRPr>
          </a:p>
          <a:p>
            <a:pPr>
              <a:lnSpc>
                <a:spcPct val="90000"/>
              </a:lnSpc>
              <a:tabLst>
                <a:tab pos="457218" algn="l"/>
              </a:tabLst>
            </a:pPr>
            <a:r>
              <a:rPr lang="en-US" dirty="0">
                <a:solidFill>
                  <a:srgbClr val="000000"/>
                </a:solidFill>
                <a:latin typeface="Calibri" panose="020F0502020204030204" pitchFamily="34" charset="0"/>
              </a:rPr>
              <a:t>Public Health Implications: Findings can guide tailored lifestyle interventions to reduce T2D and hypertension incidence in high-risk groups.</a:t>
            </a:r>
            <a:endParaRPr lang="en-GB" sz="100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GB" dirty="0"/>
          </a:p>
        </p:txBody>
      </p:sp>
      <p:sp>
        <p:nvSpPr>
          <p:cNvPr id="10" name="Oval 9">
            <a:extLst>
              <a:ext uri="{FF2B5EF4-FFF2-40B4-BE49-F238E27FC236}">
                <a16:creationId xmlns:a16="http://schemas.microsoft.com/office/drawing/2014/main" id="{11A6F974-783D-090E-BAB6-BE2B2CE296F4}"/>
              </a:ext>
            </a:extLst>
          </p:cNvPr>
          <p:cNvSpPr/>
          <p:nvPr/>
        </p:nvSpPr>
        <p:spPr>
          <a:xfrm>
            <a:off x="1965276" y="2341444"/>
            <a:ext cx="8748215" cy="94169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rgbClr val="000000"/>
                </a:solidFill>
                <a:latin typeface="Calibri" panose="020F0502020204030204" pitchFamily="34" charset="0"/>
              </a:rPr>
              <a:t>Healthcare Provider Awareness: Highlighting different risk profiles for those with a family history of T2D can enhance risk assessment and preventive recommendations</a:t>
            </a:r>
            <a:endParaRPr lang="en-GB" dirty="0"/>
          </a:p>
        </p:txBody>
      </p:sp>
      <p:sp>
        <p:nvSpPr>
          <p:cNvPr id="11" name="Oval 10">
            <a:extLst>
              <a:ext uri="{FF2B5EF4-FFF2-40B4-BE49-F238E27FC236}">
                <a16:creationId xmlns:a16="http://schemas.microsoft.com/office/drawing/2014/main" id="{8B750C37-9BB5-1AF3-50AF-D8D2503B45BE}"/>
              </a:ext>
            </a:extLst>
          </p:cNvPr>
          <p:cNvSpPr/>
          <p:nvPr/>
        </p:nvSpPr>
        <p:spPr>
          <a:xfrm>
            <a:off x="1965276" y="3331763"/>
            <a:ext cx="8748215" cy="1523203"/>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tabLst>
                <a:tab pos="457218" algn="l"/>
              </a:tabLst>
            </a:pPr>
            <a:endParaRPr lang="en-US" dirty="0">
              <a:solidFill>
                <a:srgbClr val="000000"/>
              </a:solidFill>
              <a:latin typeface="Calibri" panose="020F0502020204030204" pitchFamily="34" charset="0"/>
            </a:endParaRPr>
          </a:p>
          <a:p>
            <a:pPr>
              <a:lnSpc>
                <a:spcPct val="90000"/>
              </a:lnSpc>
              <a:tabLst>
                <a:tab pos="457218" algn="l"/>
              </a:tabLst>
            </a:pPr>
            <a:r>
              <a:rPr lang="en-US" dirty="0">
                <a:solidFill>
                  <a:srgbClr val="000000"/>
                </a:solidFill>
                <a:latin typeface="Calibri" panose="020F0502020204030204" pitchFamily="34" charset="0"/>
              </a:rPr>
              <a:t>Personalized Health Strategies: Insights can lead to customized approaches for managing body weight and physical activity based on family history, improving health outcomes.</a:t>
            </a:r>
            <a:endParaRPr lang="en-GB" sz="100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GB" dirty="0"/>
          </a:p>
        </p:txBody>
      </p:sp>
      <p:sp>
        <p:nvSpPr>
          <p:cNvPr id="12" name="Oval 11">
            <a:extLst>
              <a:ext uri="{FF2B5EF4-FFF2-40B4-BE49-F238E27FC236}">
                <a16:creationId xmlns:a16="http://schemas.microsoft.com/office/drawing/2014/main" id="{7D213CD9-D7DB-3E3B-4817-D034622D5BE5}"/>
              </a:ext>
            </a:extLst>
          </p:cNvPr>
          <p:cNvSpPr/>
          <p:nvPr/>
        </p:nvSpPr>
        <p:spPr>
          <a:xfrm>
            <a:off x="1965279" y="4952204"/>
            <a:ext cx="8748215" cy="154067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tabLst>
                <a:tab pos="457218" algn="l"/>
              </a:tabLst>
            </a:pPr>
            <a:r>
              <a:rPr lang="en-US" dirty="0">
                <a:solidFill>
                  <a:srgbClr val="000000"/>
                </a:solidFill>
                <a:latin typeface="Calibri" panose="020F0502020204030204" pitchFamily="34" charset="0"/>
              </a:rPr>
              <a:t>     </a:t>
            </a:r>
          </a:p>
          <a:p>
            <a:pPr>
              <a:lnSpc>
                <a:spcPct val="90000"/>
              </a:lnSpc>
              <a:tabLst>
                <a:tab pos="457218" algn="l"/>
              </a:tabLst>
            </a:pPr>
            <a:r>
              <a:rPr lang="en-US" dirty="0">
                <a:solidFill>
                  <a:srgbClr val="000000"/>
                </a:solidFill>
                <a:latin typeface="Calibri" panose="020F0502020204030204" pitchFamily="34" charset="0"/>
              </a:rPr>
              <a:t>Policy Development: Results can inform policymakers in creating supportive environments that encourage physical activity and healthy eating, especially in areas with high rates of hypertension and T2D.</a:t>
            </a:r>
            <a:endParaRPr lang="en-GB" sz="100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Aim of the Study</a:t>
            </a:r>
          </a:p>
        </p:txBody>
      </p:sp>
      <p:sp>
        <p:nvSpPr>
          <p:cNvPr id="3" name="Content Placeholder 2"/>
          <p:cNvSpPr>
            <a:spLocks noGrp="1"/>
          </p:cNvSpPr>
          <p:nvPr>
            <p:ph idx="1"/>
          </p:nvPr>
        </p:nvSpPr>
        <p:spPr>
          <a:xfrm>
            <a:off x="7315200" y="987425"/>
            <a:ext cx="4040188" cy="4873625"/>
          </a:xfrm>
        </p:spPr>
        <p:txBody>
          <a:bodyPr/>
          <a:lstStyle/>
          <a:p>
            <a:pPr marL="0" indent="0">
              <a:buNone/>
            </a:pPr>
            <a:endParaRPr lang="en-GB" dirty="0"/>
          </a:p>
          <a:p>
            <a:endParaRPr lang="en-US" dirty="0"/>
          </a:p>
        </p:txBody>
      </p:sp>
      <p:sp>
        <p:nvSpPr>
          <p:cNvPr id="6" name="Text Placeholder 5">
            <a:extLst>
              <a:ext uri="{FF2B5EF4-FFF2-40B4-BE49-F238E27FC236}">
                <a16:creationId xmlns:a16="http://schemas.microsoft.com/office/drawing/2014/main" id="{61BB368A-4DC4-AB8E-7BE3-3061FDD2633D}"/>
              </a:ext>
            </a:extLst>
          </p:cNvPr>
          <p:cNvSpPr>
            <a:spLocks noGrp="1"/>
          </p:cNvSpPr>
          <p:nvPr>
            <p:ph type="body" sz="half" idx="2"/>
          </p:nvPr>
        </p:nvSpPr>
        <p:spPr>
          <a:xfrm>
            <a:off x="0" y="2057400"/>
            <a:ext cx="7639665" cy="2743201"/>
          </a:xfrm>
        </p:spPr>
        <p:txBody>
          <a:bodyPr>
            <a:normAutofit/>
          </a:bodyPr>
          <a:lstStyle/>
          <a:p>
            <a:pPr>
              <a:defRPr/>
            </a:pPr>
            <a:r>
              <a:rPr lang="en-US" sz="3200" dirty="0">
                <a:solidFill>
                  <a:prstClr val="black"/>
                </a:solidFill>
                <a:latin typeface="Calibri"/>
              </a:rPr>
              <a:t>To compare body adiposity, physical activity, and the risk of hypertension among students of the faculty of physical sciences, Ahmadu Bello University, Zaria </a:t>
            </a:r>
            <a:endParaRPr lang="en-GB" sz="3200" dirty="0">
              <a:solidFill>
                <a:prstClr val="black"/>
              </a:solidFill>
              <a:latin typeface="Calibri"/>
            </a:endParaRPr>
          </a:p>
          <a:p>
            <a:endParaRPr lang="en-GB" dirty="0"/>
          </a:p>
        </p:txBody>
      </p:sp>
      <p:pic>
        <p:nvPicPr>
          <p:cNvPr id="15" name="Picture 14">
            <a:extLst>
              <a:ext uri="{FF2B5EF4-FFF2-40B4-BE49-F238E27FC236}">
                <a16:creationId xmlns:a16="http://schemas.microsoft.com/office/drawing/2014/main" id="{30BB3773-189F-C265-4228-C7B5117F6D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39665" y="191731"/>
            <a:ext cx="4447560" cy="5669321"/>
          </a:xfrm>
          <a:prstGeom prst="rect">
            <a:avLst/>
          </a:prstGeom>
        </p:spPr>
      </p:pic>
      <p:sp>
        <p:nvSpPr>
          <p:cNvPr id="16" name="TextBox 15">
            <a:extLst>
              <a:ext uri="{FF2B5EF4-FFF2-40B4-BE49-F238E27FC236}">
                <a16:creationId xmlns:a16="http://schemas.microsoft.com/office/drawing/2014/main" id="{04B9D6B2-ECD9-B0E7-22E4-D6FDD0A2EEAC}"/>
              </a:ext>
            </a:extLst>
          </p:cNvPr>
          <p:cNvSpPr txBox="1"/>
          <p:nvPr/>
        </p:nvSpPr>
        <p:spPr>
          <a:xfrm>
            <a:off x="6426703" y="6285480"/>
            <a:ext cx="7620000" cy="230832"/>
          </a:xfrm>
          <a:prstGeom prst="rect">
            <a:avLst/>
          </a:prstGeom>
          <a:noFill/>
        </p:spPr>
        <p:txBody>
          <a:bodyPr wrap="square" rtlCol="0">
            <a:spAutoFit/>
          </a:bodyPr>
          <a:lstStyle/>
          <a:p>
            <a:r>
              <a:rPr lang="en-GB" sz="900">
                <a:hlinkClick r:id="rId3" tooltip="https://www.tasnimnews.com/en/news/2017/06/28/1446009/older-obese-adults-can-benefit-from-moderate-exercise"/>
              </a:rPr>
              <a:t>This Photo</a:t>
            </a:r>
            <a:r>
              <a:rPr lang="en-GB" sz="900"/>
              <a:t> by Unknown Author is licensed under </a:t>
            </a:r>
            <a:r>
              <a:rPr lang="en-GB" sz="900">
                <a:hlinkClick r:id="rId4" tooltip="https://creativecommons.org/licenses/by/3.0/"/>
              </a:rPr>
              <a:t>CC BY</a:t>
            </a:r>
            <a:endParaRPr lang="en-GB"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Objectives of the Study</a:t>
            </a:r>
          </a:p>
        </p:txBody>
      </p:sp>
      <p:sp>
        <p:nvSpPr>
          <p:cNvPr id="3" name="Content Placeholder 2"/>
          <p:cNvSpPr>
            <a:spLocks noGrp="1"/>
          </p:cNvSpPr>
          <p:nvPr>
            <p:ph idx="1"/>
          </p:nvPr>
        </p:nvSpPr>
        <p:spPr/>
        <p:txBody>
          <a:bodyPr/>
          <a:lstStyle/>
          <a:p>
            <a:pPr marL="0" indent="0" algn="just">
              <a:lnSpc>
                <a:spcPct val="150000"/>
              </a:lnSpc>
              <a:buNone/>
            </a:pP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marL="457218" indent="-457218">
              <a:lnSpc>
                <a:spcPct val="150000"/>
              </a:lnSpc>
              <a:spcBef>
                <a:spcPts val="1200"/>
              </a:spcBef>
              <a:spcAft>
                <a:spcPts val="200"/>
              </a:spcAft>
              <a:buAutoNum type="arabicPeriod"/>
            </a:pPr>
            <a:r>
              <a:rPr lang="en-US" sz="2401" dirty="0">
                <a:solidFill>
                  <a:srgbClr val="404040"/>
                </a:solidFill>
              </a:rPr>
              <a:t>To access the body adiposity levels and Physical activity among Students of physical sciences at Abu Zaria.</a:t>
            </a:r>
          </a:p>
          <a:p>
            <a:pPr marL="457218" indent="-457218">
              <a:lnSpc>
                <a:spcPct val="150000"/>
              </a:lnSpc>
              <a:spcBef>
                <a:spcPts val="1200"/>
              </a:spcBef>
              <a:spcAft>
                <a:spcPts val="200"/>
              </a:spcAft>
              <a:buAutoNum type="arabicPeriod"/>
            </a:pPr>
            <a:r>
              <a:rPr lang="en-US" sz="2401" dirty="0">
                <a:solidFill>
                  <a:srgbClr val="404040"/>
                </a:solidFill>
              </a:rPr>
              <a:t> To determine the association between Sex in relation with body adiposity and Family history of hypertension.</a:t>
            </a:r>
          </a:p>
          <a:p>
            <a:pPr marL="457218" indent="-457218">
              <a:lnSpc>
                <a:spcPct val="150000"/>
              </a:lnSpc>
              <a:spcBef>
                <a:spcPts val="1200"/>
              </a:spcBef>
              <a:spcAft>
                <a:spcPts val="200"/>
              </a:spcAft>
              <a:buAutoNum type="arabicPeriod"/>
            </a:pPr>
            <a:r>
              <a:rPr lang="en-US" sz="2401" dirty="0">
                <a:solidFill>
                  <a:srgbClr val="404040"/>
                </a:solidFill>
              </a:rPr>
              <a:t>To compare body </a:t>
            </a:r>
            <a:r>
              <a:rPr lang="en-US" sz="2401" dirty="0" err="1">
                <a:solidFill>
                  <a:srgbClr val="404040"/>
                </a:solidFill>
              </a:rPr>
              <a:t>adiposityand</a:t>
            </a:r>
            <a:r>
              <a:rPr lang="en-US" sz="2401" dirty="0">
                <a:solidFill>
                  <a:srgbClr val="404040"/>
                </a:solidFill>
              </a:rPr>
              <a:t> physical activity among </a:t>
            </a:r>
            <a:r>
              <a:rPr lang="en-US" sz="2401" dirty="0" err="1">
                <a:solidFill>
                  <a:srgbClr val="404040"/>
                </a:solidFill>
              </a:rPr>
              <a:t>studends</a:t>
            </a:r>
            <a:r>
              <a:rPr lang="en-US" sz="2401" dirty="0">
                <a:solidFill>
                  <a:srgbClr val="404040"/>
                </a:solidFill>
              </a:rPr>
              <a:t> of physical  Sciences with and without a family history of hypertension.</a:t>
            </a:r>
            <a:endParaRPr lang="en-US" sz="2401" dirty="0"/>
          </a:p>
          <a:p>
            <a:pPr lvl="1" algn="just">
              <a:lnSpc>
                <a:spcPct val="200000"/>
              </a:lnSpc>
              <a:buFont typeface="Wingdings" panose="05000000000000000000" pitchFamily="2" charset="2"/>
              <a:buChar char="Ø"/>
            </a:pPr>
            <a:endParaRPr lang="en-US" dirty="0"/>
          </a:p>
          <a:p>
            <a:pPr marL="571523" indent="-571523">
              <a:buFont typeface="+mj-lt"/>
              <a:buAutoNum type="romanL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10515600" cy="1325563"/>
          </a:xfrm>
        </p:spPr>
        <p:txBody>
          <a:bodyPr/>
          <a:lstStyle/>
          <a:p>
            <a:r>
              <a:rPr lang="en-US" dirty="0"/>
              <a:t>Research Hypotheses</a:t>
            </a:r>
          </a:p>
        </p:txBody>
      </p:sp>
      <p:sp>
        <p:nvSpPr>
          <p:cNvPr id="3" name="Content Placeholder 2"/>
          <p:cNvSpPr>
            <a:spLocks noGrp="1"/>
          </p:cNvSpPr>
          <p:nvPr>
            <p:ph idx="1"/>
          </p:nvPr>
        </p:nvSpPr>
        <p:spPr>
          <a:xfrm>
            <a:off x="838201" y="1825625"/>
            <a:ext cx="10515600" cy="4351338"/>
          </a:xfrm>
        </p:spPr>
        <p:txBody>
          <a:bodyPr>
            <a:normAutofit/>
          </a:bodyPr>
          <a:lstStyle/>
          <a:p>
            <a:r>
              <a:rPr lang="en-US" dirty="0"/>
              <a:t>There is significant correlations between body adiposity, physical activity levels, and hypertension risk, with family history of hypertension moderating these relationships.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984</Words>
  <Application>Microsoft Office PowerPoint</Application>
  <PresentationFormat>Widescreen</PresentationFormat>
  <Paragraphs>90</Paragraphs>
  <Slides>20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Office Theme</vt:lpstr>
      <vt:lpstr>Retrospect</vt:lpstr>
      <vt:lpstr>COMPARING BODY ADIPOSITY, PHYSICAL ACTIVITY AND HYPERTENSION RISK AMONG STUDENTS OF PHYSICAL SCIENCES WITH OR WITHOUT FAMILY HISTORY OF HYPERTENSION IN ABU, ZARIA  </vt:lpstr>
      <vt:lpstr>Introduction</vt:lpstr>
      <vt:lpstr>Introduction</vt:lpstr>
      <vt:lpstr>Introduction</vt:lpstr>
      <vt:lpstr>Statement of Research Problem</vt:lpstr>
      <vt:lpstr>Justification and Significance of the Study</vt:lpstr>
      <vt:lpstr>Aim of the Study</vt:lpstr>
      <vt:lpstr>Objectives of the Study</vt:lpstr>
      <vt:lpstr>Research Hypotheses</vt:lpstr>
      <vt:lpstr>Study Location</vt:lpstr>
      <vt:lpstr>Subjects and Samples Size</vt:lpstr>
      <vt:lpstr> Methodology</vt:lpstr>
      <vt:lpstr>PowerPoint Presentation</vt:lpstr>
      <vt:lpstr>Results</vt:lpstr>
      <vt:lpstr>Results</vt:lpstr>
      <vt:lpstr>Result</vt:lpstr>
      <vt:lpstr>Result</vt:lpstr>
      <vt:lpstr>Conclusion</vt:lpstr>
      <vt:lpstr>References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and Acceptance of Quantum Computing Among College Students in Medical and Allied Health Sciences </dc:title>
  <dc:creator>gbenga Abosede</dc:creator>
  <cp:lastModifiedBy>Comfort Sue</cp:lastModifiedBy>
  <cp:revision>30</cp:revision>
  <dcterms:created xsi:type="dcterms:W3CDTF">2024-09-29T18:00:00Z</dcterms:created>
  <dcterms:modified xsi:type="dcterms:W3CDTF">2024-10-07T02:42:26Z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E58EF7B7AA5E4F70A60CDF4817528184_12</vt:lpwstr>
  </property>
  <property fmtid="{D5CDD505-2E9C-101B-9397-08002B2CF9AE}" pid="3" name="KSOProductBuildVer">
    <vt:lpwstr>1033-12.2.0.18283</vt:lpwstr>
  </property>
</Properties>
</file>