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954825" cy="9309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CA7DCD-3490-421A-944F-CB53B0C092A4}">
  <a:tblStyle styleId="{83CA7DCD-3490-421A-944F-CB53B0C092A4}"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rgbClr val="FFFFFF"/>
      </a:tcTxStyle>
      <a:tcStyle>
        <a:fill>
          <a:solidFill>
            <a:srgbClr val="5B9BD5"/>
          </a:solidFill>
        </a:fill>
      </a:tcStyle>
    </a:lastCol>
    <a:firstCol>
      <a:tcTxStyle b="on" i="off">
        <a:font>
          <a:latin typeface="Calibri"/>
          <a:ea typeface="Calibri"/>
          <a:cs typeface="Calibri"/>
        </a:font>
        <a:srgbClr val="FFFFFF"/>
      </a:tcTxStyle>
      <a:tcStyle>
        <a:fill>
          <a:solidFill>
            <a:srgbClr val="5B9BD5"/>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5B9BD5"/>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5B9BD5"/>
          </a:solidFill>
        </a:fill>
      </a:tcStyle>
    </a:firstRow>
    <a:neCell>
      <a:tcTxStyle/>
    </a:neCell>
    <a:nwCell>
      <a:tcTxStyle/>
    </a:nwCell>
  </a:tblStyle>
  <a:tblStyle styleId="{2F7CFA68-F114-422E-99F7-275CDC1598E0}" styleName="Table_1">
    <a:wholeTbl>
      <a:tcTxStyle b="off" i="off">
        <a:font>
          <a:latin typeface="Arial"/>
          <a:ea typeface="Arial"/>
          <a:cs typeface="Arial"/>
        </a:font>
        <a:srgbClr val="000000"/>
      </a:tcTxStyle>
      <a:tcStyle>
        <a:tcBdr>
          <a:left>
            <a:ln cap="flat" cmpd="sng" w="9525">
              <a:solidFill>
                <a:srgbClr val="4F81BD"/>
              </a:solidFill>
              <a:prstDash val="solid"/>
              <a:round/>
              <a:headEnd len="sm" w="sm" type="none"/>
              <a:tailEnd len="sm" w="sm" type="none"/>
            </a:ln>
          </a:left>
          <a:right>
            <a:ln cap="flat" cmpd="sng" w="9525">
              <a:solidFill>
                <a:srgbClr val="4F81BD"/>
              </a:solidFill>
              <a:prstDash val="solid"/>
              <a:round/>
              <a:headEnd len="sm" w="sm" type="none"/>
              <a:tailEnd len="sm" w="sm" type="none"/>
            </a:ln>
          </a:right>
          <a:top>
            <a:ln cap="flat" cmpd="sng" w="9525">
              <a:solidFill>
                <a:srgbClr val="4F81BD"/>
              </a:solidFill>
              <a:prstDash val="solid"/>
              <a:round/>
              <a:headEnd len="sm" w="sm" type="none"/>
              <a:tailEnd len="sm" w="sm" type="none"/>
            </a:ln>
          </a:top>
          <a:bottom>
            <a:ln cap="flat" cmpd="sng" w="9525">
              <a:solidFill>
                <a:srgbClr val="4F81BD"/>
              </a:solidFill>
              <a:prstDash val="solid"/>
              <a:round/>
              <a:headEnd len="sm" w="sm" type="none"/>
              <a:tailEnd len="sm" w="sm" type="none"/>
            </a:ln>
          </a:bottom>
          <a:insideH>
            <a:ln cap="flat" cmpd="sng" w="9525">
              <a:solidFill>
                <a:srgbClr val="4F81BD"/>
              </a:solidFill>
              <a:prstDash val="solid"/>
              <a:round/>
              <a:headEnd len="sm" w="sm" type="none"/>
              <a:tailEnd len="sm" w="sm" type="none"/>
            </a:ln>
          </a:insideH>
          <a:insideV>
            <a:ln cap="flat" cmpd="sng" w="9525">
              <a:solidFill>
                <a:srgbClr val="4F81BD"/>
              </a:solidFill>
              <a:prstDash val="solid"/>
              <a:round/>
              <a:headEnd len="sm" w="sm" type="none"/>
              <a:tailEnd len="sm" w="sm" type="none"/>
            </a:ln>
          </a:insideV>
        </a:tcBdr>
        <a:fill>
          <a:solidFill>
            <a:srgbClr val="FFFFFF">
              <a:alpha val="0"/>
            </a:srgbClr>
          </a:solidFill>
        </a:fill>
      </a:tcStyle>
    </a:wholeTbl>
    <a:band1H>
      <a:tcTxStyle/>
      <a:tcStyle>
        <a:fill>
          <a:solidFill>
            <a:srgbClr val="4F81BD">
              <a:alpha val="40000"/>
            </a:srgbClr>
          </a:solidFill>
        </a:fill>
      </a:tcStyle>
    </a:band1H>
    <a:band2H>
      <a:tcTxStyle/>
    </a:band2H>
    <a:band1V>
      <a:tcTxStyle/>
      <a:tcStyle>
        <a:tcBdr>
          <a:top>
            <a:ln cap="flat" cmpd="sng" w="9525">
              <a:solidFill>
                <a:srgbClr val="4F81BD"/>
              </a:solidFill>
              <a:prstDash val="solid"/>
              <a:round/>
              <a:headEnd len="sm" w="sm" type="none"/>
              <a:tailEnd len="sm" w="sm" type="none"/>
            </a:ln>
          </a:top>
          <a:bottom>
            <a:ln cap="flat" cmpd="sng" w="9525">
              <a:solidFill>
                <a:srgbClr val="4F81BD"/>
              </a:solidFill>
              <a:prstDash val="solid"/>
              <a:round/>
              <a:headEnd len="sm" w="sm" type="none"/>
              <a:tailEnd len="sm" w="sm" type="none"/>
            </a:ln>
          </a:bottom>
        </a:tcBdr>
        <a:fill>
          <a:solidFill>
            <a:srgbClr val="4F81BD">
              <a:alpha val="40000"/>
            </a:srgbClr>
          </a:solidFill>
        </a:fill>
      </a:tcStyle>
    </a:band1V>
    <a:band2V>
      <a:tcTxStyle/>
    </a:band2V>
    <a:lastCol>
      <a:tcTxStyle b="on" i="off"/>
      <a:tcStyle>
        <a:tcBdr>
          <a:left>
            <a:ln cap="flat" cmpd="sng" w="9525">
              <a:solidFill>
                <a:srgbClr val="4F81BD"/>
              </a:solidFill>
              <a:prstDash val="solid"/>
              <a:round/>
              <a:headEnd len="sm" w="sm" type="none"/>
              <a:tailEnd len="sm" w="sm" type="none"/>
            </a:ln>
          </a:left>
          <a:right>
            <a:ln cap="flat" cmpd="sng" w="9525">
              <a:solidFill>
                <a:srgbClr val="4F81BD"/>
              </a:solidFill>
              <a:prstDash val="solid"/>
              <a:round/>
              <a:headEnd len="sm" w="sm" type="none"/>
              <a:tailEnd len="sm" w="sm" type="none"/>
            </a:ln>
          </a:right>
          <a:top>
            <a:ln cap="flat" cmpd="sng" w="9525">
              <a:solidFill>
                <a:srgbClr val="4F81BD"/>
              </a:solidFill>
              <a:prstDash val="solid"/>
              <a:round/>
              <a:headEnd len="sm" w="sm" type="none"/>
              <a:tailEnd len="sm" w="sm" type="none"/>
            </a:ln>
          </a:top>
          <a:bottom>
            <a:ln cap="flat" cmpd="sng" w="9525">
              <a:solidFill>
                <a:srgbClr val="4F81BD"/>
              </a:solidFill>
              <a:prstDash val="solid"/>
              <a:round/>
              <a:headEnd len="sm" w="sm" type="none"/>
              <a:tailEnd len="sm" w="sm" type="none"/>
            </a:ln>
          </a:bottom>
          <a:insideH>
            <a:ln cap="flat" cmpd="sng" w="9525">
              <a:solidFill>
                <a:srgbClr val="4F81BD"/>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rgbClr val="4F81BD"/>
              </a:solidFill>
              <a:prstDash val="solid"/>
              <a:round/>
              <a:headEnd len="sm" w="sm" type="none"/>
              <a:tailEnd len="sm" w="sm" type="none"/>
            </a:ln>
          </a:left>
          <a:right>
            <a:ln cap="flat" cmpd="sng" w="9525">
              <a:solidFill>
                <a:srgbClr val="4F81BD"/>
              </a:solidFill>
              <a:prstDash val="solid"/>
              <a:round/>
              <a:headEnd len="sm" w="sm" type="none"/>
              <a:tailEnd len="sm" w="sm" type="none"/>
            </a:ln>
          </a:right>
          <a:top>
            <a:ln cap="flat" cmpd="sng" w="9525">
              <a:solidFill>
                <a:srgbClr val="4F81BD"/>
              </a:solidFill>
              <a:prstDash val="solid"/>
              <a:round/>
              <a:headEnd len="sm" w="sm" type="none"/>
              <a:tailEnd len="sm" w="sm" type="none"/>
            </a:ln>
          </a:top>
          <a:bottom>
            <a:ln cap="flat" cmpd="sng" w="9525">
              <a:solidFill>
                <a:srgbClr val="4F81BD"/>
              </a:solidFill>
              <a:prstDash val="solid"/>
              <a:round/>
              <a:headEnd len="sm" w="sm" type="none"/>
              <a:tailEnd len="sm" w="sm" type="none"/>
            </a:ln>
          </a:bottom>
          <a:insideH>
            <a:ln cap="flat" cmpd="sng" w="9525">
              <a:solidFill>
                <a:srgbClr val="4F81BD"/>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rgbClr val="4F81BD"/>
              </a:solidFill>
              <a:prstDash val="solid"/>
              <a:round/>
              <a:headEnd len="sm" w="sm" type="none"/>
              <a:tailEnd len="sm" w="sm" type="none"/>
            </a:ln>
          </a:left>
          <a:right>
            <a:ln cap="flat" cmpd="sng" w="9525">
              <a:solidFill>
                <a:srgbClr val="4F81BD"/>
              </a:solidFill>
              <a:prstDash val="solid"/>
              <a:round/>
              <a:headEnd len="sm" w="sm" type="none"/>
              <a:tailEnd len="sm" w="sm" type="none"/>
            </a:ln>
          </a:right>
          <a:top>
            <a:ln cap="flat" cmpd="sng" w="9525">
              <a:solidFill>
                <a:srgbClr val="4F81BD"/>
              </a:solidFill>
              <a:prstDash val="solid"/>
              <a:round/>
              <a:headEnd len="sm" w="sm" type="none"/>
              <a:tailEnd len="sm" w="sm" type="none"/>
            </a:ln>
          </a:top>
          <a:bottom>
            <a:ln cap="flat" cmpd="sng" w="9525">
              <a:solidFill>
                <a:srgbClr val="4F81BD"/>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rgbClr val="FFFFFF"/>
      </a:tcTxStyle>
      <a:tcStyle>
        <a:tcBdr>
          <a:left>
            <a:ln cap="flat" cmpd="sng" w="9525">
              <a:solidFill>
                <a:srgbClr val="4F81BD"/>
              </a:solidFill>
              <a:prstDash val="solid"/>
              <a:round/>
              <a:headEnd len="sm" w="sm" type="none"/>
              <a:tailEnd len="sm" w="sm" type="none"/>
            </a:ln>
          </a:left>
          <a:right>
            <a:ln cap="flat" cmpd="sng" w="9525">
              <a:solidFill>
                <a:srgbClr val="4F81BD"/>
              </a:solidFill>
              <a:prstDash val="solid"/>
              <a:round/>
              <a:headEnd len="sm" w="sm" type="none"/>
              <a:tailEnd len="sm" w="sm" type="none"/>
            </a:ln>
          </a:right>
          <a:top>
            <a:ln cap="flat" cmpd="sng" w="9525">
              <a:solidFill>
                <a:srgbClr val="4F81BD"/>
              </a:solidFill>
              <a:prstDash val="solid"/>
              <a:round/>
              <a:headEnd len="sm" w="sm" type="none"/>
              <a:tailEnd len="sm" w="sm" type="none"/>
            </a:ln>
          </a:top>
          <a:bottom>
            <a:ln cap="flat" cmpd="sng" w="9525">
              <a:solidFill>
                <a:srgbClr val="FFFFFF"/>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4F81BD"/>
          </a:solidFill>
        </a:fill>
      </a:tcStyle>
    </a:firstRow>
    <a:neCell>
      <a:tcTxStyle/>
    </a:neCell>
    <a:nwCell>
      <a:tcTxStyle/>
    </a:nwCell>
  </a:tblStyle>
  <a:tblStyle styleId="{8758CB74-7037-4070-AF2F-BF408AEE7AE3}"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13075" cy="466725"/>
          </a:xfrm>
          <a:prstGeom prst="rect">
            <a:avLst/>
          </a:prstGeom>
          <a:noFill/>
          <a:ln>
            <a:noFill/>
          </a:ln>
        </p:spPr>
        <p:txBody>
          <a:bodyPr anchorCtr="0" anchor="t" bIns="46450" lIns="92925" spcFirstLastPara="1" rIns="92925" wrap="square" tIns="464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40175" y="0"/>
            <a:ext cx="3013075" cy="466725"/>
          </a:xfrm>
          <a:prstGeom prst="rect">
            <a:avLst/>
          </a:prstGeom>
          <a:noFill/>
          <a:ln>
            <a:noFill/>
          </a:ln>
        </p:spPr>
        <p:txBody>
          <a:bodyPr anchorCtr="0" anchor="t" bIns="46450" lIns="92925" spcFirstLastPara="1" rIns="92925" wrap="square" tIns="4645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95325" y="4479925"/>
            <a:ext cx="5564188" cy="3665538"/>
          </a:xfrm>
          <a:prstGeom prst="rect">
            <a:avLst/>
          </a:prstGeom>
          <a:noFill/>
          <a:ln>
            <a:noFill/>
          </a:ln>
        </p:spPr>
        <p:txBody>
          <a:bodyPr anchorCtr="0" anchor="t" bIns="46450" lIns="92925" spcFirstLastPara="1" rIns="92925" wrap="square" tIns="4645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2375"/>
            <a:ext cx="3013075" cy="466725"/>
          </a:xfrm>
          <a:prstGeom prst="rect">
            <a:avLst/>
          </a:prstGeom>
          <a:noFill/>
          <a:ln>
            <a:noFill/>
          </a:ln>
        </p:spPr>
        <p:txBody>
          <a:bodyPr anchorCtr="0" anchor="b" bIns="46450" lIns="92925" spcFirstLastPara="1" rIns="92925" wrap="square" tIns="464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40175" y="8842375"/>
            <a:ext cx="3013075" cy="466725"/>
          </a:xfrm>
          <a:prstGeom prst="rect">
            <a:avLst/>
          </a:prstGeom>
          <a:noFill/>
          <a:ln>
            <a:noFill/>
          </a:ln>
        </p:spPr>
        <p:txBody>
          <a:bodyPr anchorCtr="0" anchor="b" bIns="46450" lIns="92925" spcFirstLastPara="1" rIns="92925" wrap="square" tIns="464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62" name="Google Shape;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156f2c00c_0_369:notes"/>
          <p:cNvSpPr txBox="1"/>
          <p:nvPr>
            <p:ph idx="1" type="body"/>
          </p:nvPr>
        </p:nvSpPr>
        <p:spPr>
          <a:xfrm>
            <a:off x="695325" y="4479925"/>
            <a:ext cx="5564100" cy="3665400"/>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25" name="Google Shape;125;g33156f2c00c_0_369:notes"/>
          <p:cNvSpPr/>
          <p:nvPr>
            <p:ph idx="2" type="sldImg"/>
          </p:nvPr>
        </p:nvSpPr>
        <p:spPr>
          <a:xfrm>
            <a:off x="685800" y="1163638"/>
            <a:ext cx="5583300" cy="314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32" name="Google Shape;132;p9: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39" name="Google Shape;139;p10: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46" name="Google Shape;146;p11: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53" name="Google Shape;153;p12: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3156f2c00c_0_250:notes"/>
          <p:cNvSpPr txBox="1"/>
          <p:nvPr>
            <p:ph idx="1" type="body"/>
          </p:nvPr>
        </p:nvSpPr>
        <p:spPr>
          <a:xfrm>
            <a:off x="695325" y="4479925"/>
            <a:ext cx="5564100" cy="3665400"/>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360"/>
              </a:spcBef>
              <a:spcAft>
                <a:spcPts val="0"/>
              </a:spcAft>
              <a:buSzPts val="1400"/>
              <a:buNone/>
            </a:pPr>
            <a:r>
              <a:t/>
            </a:r>
            <a:endParaRPr/>
          </a:p>
        </p:txBody>
      </p:sp>
      <p:sp>
        <p:nvSpPr>
          <p:cNvPr id="160" name="Google Shape;160;g33156f2c00c_0_250:notes"/>
          <p:cNvSpPr/>
          <p:nvPr>
            <p:ph idx="2" type="sldImg"/>
          </p:nvPr>
        </p:nvSpPr>
        <p:spPr>
          <a:xfrm>
            <a:off x="685800" y="1163638"/>
            <a:ext cx="5583300" cy="314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84" name="Google Shape;184;p14: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91" name="Google Shape;191;p15: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98" name="Google Shape;198;p16: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156f2c00c_0_4:notes"/>
          <p:cNvSpPr txBox="1"/>
          <p:nvPr>
            <p:ph idx="1" type="body"/>
          </p:nvPr>
        </p:nvSpPr>
        <p:spPr>
          <a:xfrm>
            <a:off x="695325" y="4479925"/>
            <a:ext cx="5564100" cy="3665400"/>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360"/>
              </a:spcBef>
              <a:spcAft>
                <a:spcPts val="0"/>
              </a:spcAft>
              <a:buSzPts val="1400"/>
              <a:buNone/>
            </a:pPr>
            <a:r>
              <a:t/>
            </a:r>
            <a:endParaRPr/>
          </a:p>
        </p:txBody>
      </p:sp>
      <p:sp>
        <p:nvSpPr>
          <p:cNvPr id="76" name="Google Shape;76;g33156f2c00c_0_4:notes"/>
          <p:cNvSpPr/>
          <p:nvPr>
            <p:ph idx="2" type="sldImg"/>
          </p:nvPr>
        </p:nvSpPr>
        <p:spPr>
          <a:xfrm>
            <a:off x="685800" y="1163638"/>
            <a:ext cx="5583300" cy="314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156f2c00c_0_86:notes"/>
          <p:cNvSpPr txBox="1"/>
          <p:nvPr>
            <p:ph idx="1" type="body"/>
          </p:nvPr>
        </p:nvSpPr>
        <p:spPr>
          <a:xfrm>
            <a:off x="695325" y="4479925"/>
            <a:ext cx="5564100" cy="3665400"/>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360"/>
              </a:spcBef>
              <a:spcAft>
                <a:spcPts val="0"/>
              </a:spcAft>
              <a:buSzPts val="1400"/>
              <a:buNone/>
            </a:pPr>
            <a:r>
              <a:t/>
            </a:r>
            <a:endParaRPr/>
          </a:p>
        </p:txBody>
      </p:sp>
      <p:sp>
        <p:nvSpPr>
          <p:cNvPr id="83" name="Google Shape;83;g33156f2c00c_0_86:notes"/>
          <p:cNvSpPr/>
          <p:nvPr>
            <p:ph idx="2" type="sldImg"/>
          </p:nvPr>
        </p:nvSpPr>
        <p:spPr>
          <a:xfrm>
            <a:off x="685800" y="1163638"/>
            <a:ext cx="5583300" cy="314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90" name="Google Shape;90;p4: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3156f2c00c_0_168:notes"/>
          <p:cNvSpPr txBox="1"/>
          <p:nvPr>
            <p:ph idx="1" type="body"/>
          </p:nvPr>
        </p:nvSpPr>
        <p:spPr>
          <a:xfrm>
            <a:off x="695325" y="4479925"/>
            <a:ext cx="5564100" cy="3665400"/>
          </a:xfrm>
          <a:prstGeom prst="rect">
            <a:avLst/>
          </a:prstGeom>
          <a:noFill/>
          <a:ln>
            <a:noFill/>
          </a:ln>
        </p:spPr>
        <p:txBody>
          <a:bodyPr anchorCtr="0" anchor="t" bIns="46450" lIns="92925" spcFirstLastPara="1" rIns="92925" wrap="square" tIns="46450">
            <a:noAutofit/>
          </a:bodyPr>
          <a:lstStyle/>
          <a:p>
            <a:pPr indent="0" lvl="0" marL="0" rtl="0" algn="l">
              <a:lnSpc>
                <a:spcPct val="100000"/>
              </a:lnSpc>
              <a:spcBef>
                <a:spcPts val="360"/>
              </a:spcBef>
              <a:spcAft>
                <a:spcPts val="0"/>
              </a:spcAft>
              <a:buSzPts val="1400"/>
              <a:buNone/>
            </a:pPr>
            <a:r>
              <a:t/>
            </a:r>
            <a:endParaRPr/>
          </a:p>
        </p:txBody>
      </p:sp>
      <p:sp>
        <p:nvSpPr>
          <p:cNvPr id="97" name="Google Shape;97;g33156f2c00c_0_168:notes"/>
          <p:cNvSpPr/>
          <p:nvPr>
            <p:ph idx="2" type="sldImg"/>
          </p:nvPr>
        </p:nvSpPr>
        <p:spPr>
          <a:xfrm>
            <a:off x="685800" y="1163638"/>
            <a:ext cx="5583300" cy="314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04" name="Google Shape;104;p6: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11" name="Google Shape;111;p7: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95325" y="4479925"/>
            <a:ext cx="5564188" cy="3665538"/>
          </a:xfrm>
          <a:prstGeom prst="rect">
            <a:avLst/>
          </a:prstGeom>
        </p:spPr>
        <p:txBody>
          <a:bodyPr anchorCtr="0" anchor="t" bIns="46450" lIns="92925" spcFirstLastPara="1" rIns="92925" wrap="square" tIns="46450">
            <a:noAutofit/>
          </a:bodyPr>
          <a:lstStyle/>
          <a:p>
            <a:pPr indent="0" lvl="0" marL="0" rtl="0" algn="l">
              <a:spcBef>
                <a:spcPts val="360"/>
              </a:spcBef>
              <a:spcAft>
                <a:spcPts val="0"/>
              </a:spcAft>
              <a:buNone/>
            </a:pPr>
            <a:r>
              <a:t/>
            </a:r>
            <a:endParaRPr/>
          </a:p>
        </p:txBody>
      </p:sp>
      <p:sp>
        <p:nvSpPr>
          <p:cNvPr id="118" name="Google Shape;118;p8:notes"/>
          <p:cNvSpPr/>
          <p:nvPr>
            <p:ph idx="2" type="sldImg"/>
          </p:nvPr>
        </p:nvSpPr>
        <p:spPr>
          <a:xfrm>
            <a:off x="685800" y="1163638"/>
            <a:ext cx="5583238" cy="31416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3700"/>
              <a:buNone/>
              <a:defRPr/>
            </a:lvl1pPr>
            <a:lvl2pPr lvl="1" algn="l">
              <a:lnSpc>
                <a:spcPct val="90000"/>
              </a:lnSpc>
              <a:spcBef>
                <a:spcPts val="0"/>
              </a:spcBef>
              <a:spcAft>
                <a:spcPts val="0"/>
              </a:spcAft>
              <a:buSzPts val="3700"/>
              <a:buNone/>
              <a:defRPr/>
            </a:lvl2pPr>
            <a:lvl3pPr lvl="2" algn="l">
              <a:lnSpc>
                <a:spcPct val="90000"/>
              </a:lnSpc>
              <a:spcBef>
                <a:spcPts val="0"/>
              </a:spcBef>
              <a:spcAft>
                <a:spcPts val="0"/>
              </a:spcAft>
              <a:buSzPts val="3700"/>
              <a:buNone/>
              <a:defRPr/>
            </a:lvl3pPr>
            <a:lvl4pPr lvl="3" algn="l">
              <a:lnSpc>
                <a:spcPct val="90000"/>
              </a:lnSpc>
              <a:spcBef>
                <a:spcPts val="0"/>
              </a:spcBef>
              <a:spcAft>
                <a:spcPts val="0"/>
              </a:spcAft>
              <a:buSzPts val="3700"/>
              <a:buNone/>
              <a:defRPr/>
            </a:lvl4pPr>
            <a:lvl5pPr lvl="4" algn="l">
              <a:lnSpc>
                <a:spcPct val="90000"/>
              </a:lnSpc>
              <a:spcBef>
                <a:spcPts val="0"/>
              </a:spcBef>
              <a:spcAft>
                <a:spcPts val="0"/>
              </a:spcAft>
              <a:buSzPts val="3700"/>
              <a:buNone/>
              <a:defRPr/>
            </a:lvl5pPr>
            <a:lvl6pPr lvl="5" algn="l">
              <a:lnSpc>
                <a:spcPct val="90000"/>
              </a:lnSpc>
              <a:spcBef>
                <a:spcPts val="0"/>
              </a:spcBef>
              <a:spcAft>
                <a:spcPts val="0"/>
              </a:spcAft>
              <a:buSzPts val="3700"/>
              <a:buNone/>
              <a:defRPr/>
            </a:lvl6pPr>
            <a:lvl7pPr lvl="6" algn="l">
              <a:lnSpc>
                <a:spcPct val="90000"/>
              </a:lnSpc>
              <a:spcBef>
                <a:spcPts val="0"/>
              </a:spcBef>
              <a:spcAft>
                <a:spcPts val="0"/>
              </a:spcAft>
              <a:buSzPts val="3700"/>
              <a:buNone/>
              <a:defRPr/>
            </a:lvl7pPr>
            <a:lvl8pPr lvl="7" algn="l">
              <a:lnSpc>
                <a:spcPct val="90000"/>
              </a:lnSpc>
              <a:spcBef>
                <a:spcPts val="0"/>
              </a:spcBef>
              <a:spcAft>
                <a:spcPts val="0"/>
              </a:spcAft>
              <a:buSzPts val="3700"/>
              <a:buNone/>
              <a:defRPr/>
            </a:lvl8pPr>
            <a:lvl9pPr lvl="8" algn="l">
              <a:lnSpc>
                <a:spcPct val="90000"/>
              </a:lnSpc>
              <a:spcBef>
                <a:spcPts val="0"/>
              </a:spcBef>
              <a:spcAft>
                <a:spcPts val="0"/>
              </a:spcAft>
              <a:buSzPts val="3700"/>
              <a:buNone/>
              <a:defRPr/>
            </a:lvl9pPr>
          </a:lstStyle>
          <a:p/>
        </p:txBody>
      </p:sp>
      <p:sp>
        <p:nvSpPr>
          <p:cNvPr id="56" name="Google Shape;56;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57" name="Google Shape;5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onlinelibrary.wiley.com/doi/10.1155/2022/8379202" TargetMode="External"/><Relationship Id="rId4" Type="http://schemas.openxmlformats.org/officeDocument/2006/relationships/hyperlink" Target="https://onlinelibrary.wiley.com/doi/full/10.1155/2022/8032673" TargetMode="External"/><Relationship Id="rId5" Type="http://schemas.openxmlformats.org/officeDocument/2006/relationships/hyperlink" Target="https://www.nature.com/articles/s41598-024-75263-x" TargetMode="External"/><Relationship Id="rId6" Type="http://schemas.openxmlformats.org/officeDocument/2006/relationships/hyperlink" Target="https://www.researchgate.net/publication/383677785_Emotion_recognition_using_machine_learning_Opportunities_and_challenges_for_supporting_those_with_autism_or_depression" TargetMode="External"/><Relationship Id="rId7" Type="http://schemas.openxmlformats.org/officeDocument/2006/relationships/hyperlink" Target="https://arxiv.org/abs/2106.0979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github.com/itsadithyav/Emotion-Detec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arxiv.org/abs/2104.08613https://arxiv.org/abs/2104.08613" TargetMode="External"/><Relationship Id="rId4" Type="http://schemas.openxmlformats.org/officeDocument/2006/relationships/hyperlink" Target="https://arxiv.org/abs/2103.11436" TargetMode="External"/><Relationship Id="rId5" Type="http://schemas.openxmlformats.org/officeDocument/2006/relationships/hyperlink" Target="https://arxiv.org/abs/2102.00616" TargetMode="External"/><Relationship Id="rId6" Type="http://schemas.openxmlformats.org/officeDocument/2006/relationships/hyperlink" Target="https://arxiv.org/abs/2407.09913" TargetMode="External"/><Relationship Id="rId7" Type="http://schemas.openxmlformats.org/officeDocument/2006/relationships/hyperlink" Target="https://bmcbioinformatics.biomedcentral.com/articles/10.1186/s12859-023-05544-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838200" y="130629"/>
            <a:ext cx="10515600" cy="156006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7365D"/>
              </a:buClr>
              <a:buSzPts val="2800"/>
              <a:buFont typeface="Verdana"/>
              <a:buNone/>
            </a:pPr>
            <a:r>
              <a:rPr b="1" i="0" lang="en-US" sz="2800" u="none" cap="none" strike="noStrike">
                <a:solidFill>
                  <a:srgbClr val="2E75B5"/>
                </a:solidFill>
                <a:latin typeface="Times New Roman"/>
                <a:ea typeface="Times New Roman"/>
                <a:cs typeface="Times New Roman"/>
                <a:sym typeface="Times New Roman"/>
              </a:rPr>
              <a:t>PIP4004 - INTERNSHIP</a:t>
            </a:r>
            <a:br>
              <a:rPr b="1" i="0" lang="en-US" sz="2800" u="none" cap="none" strike="noStrike">
                <a:solidFill>
                  <a:srgbClr val="FF0000"/>
                </a:solidFill>
                <a:latin typeface="Times New Roman"/>
                <a:ea typeface="Times New Roman"/>
                <a:cs typeface="Times New Roman"/>
                <a:sym typeface="Times New Roman"/>
              </a:rPr>
            </a:br>
            <a:r>
              <a:rPr b="1" lang="en-US" sz="2400">
                <a:solidFill>
                  <a:srgbClr val="0070C0"/>
                </a:solidFill>
                <a:latin typeface="Times New Roman"/>
                <a:ea typeface="Times New Roman"/>
                <a:cs typeface="Times New Roman"/>
                <a:sym typeface="Times New Roman"/>
              </a:rPr>
              <a:t>Final Viva Voce</a:t>
            </a:r>
            <a:r>
              <a:rPr b="1" i="0" lang="en-US" sz="2400" u="none" cap="none" strike="noStrike">
                <a:solidFill>
                  <a:srgbClr val="0070C0"/>
                </a:solidFill>
                <a:latin typeface="Times New Roman"/>
                <a:ea typeface="Times New Roman"/>
                <a:cs typeface="Times New Roman"/>
                <a:sym typeface="Times New Roman"/>
              </a:rPr>
              <a:t> </a:t>
            </a:r>
            <a:br>
              <a:rPr b="1" i="0" lang="en-US" sz="2400" u="none" cap="none" strike="noStrike">
                <a:solidFill>
                  <a:srgbClr val="0070C0"/>
                </a:solidFill>
                <a:latin typeface="Times New Roman"/>
                <a:ea typeface="Times New Roman"/>
                <a:cs typeface="Times New Roman"/>
                <a:sym typeface="Times New Roman"/>
              </a:rPr>
            </a:br>
            <a:r>
              <a:rPr b="1" lang="en-US" sz="2400">
                <a:solidFill>
                  <a:srgbClr val="0070C0"/>
                </a:solidFill>
                <a:latin typeface="Times New Roman"/>
                <a:ea typeface="Times New Roman"/>
                <a:cs typeface="Times New Roman"/>
                <a:sym typeface="Times New Roman"/>
              </a:rPr>
              <a:t>INTERNSHIP @ ZIDIO</a:t>
            </a:r>
            <a:br>
              <a:rPr b="1" i="0" lang="en-US" sz="2400" u="none" cap="none" strike="noStrike">
                <a:solidFill>
                  <a:srgbClr val="0070C0"/>
                </a:solidFill>
                <a:latin typeface="Times New Roman"/>
                <a:ea typeface="Times New Roman"/>
                <a:cs typeface="Times New Roman"/>
                <a:sym typeface="Times New Roman"/>
              </a:rPr>
            </a:br>
            <a:endParaRPr b="1" i="0" sz="2400" u="none" cap="none" strike="noStrike">
              <a:solidFill>
                <a:srgbClr val="17365D"/>
              </a:solidFill>
              <a:latin typeface="Times New Roman"/>
              <a:ea typeface="Times New Roman"/>
              <a:cs typeface="Times New Roman"/>
              <a:sym typeface="Times New Roman"/>
            </a:endParaRPr>
          </a:p>
        </p:txBody>
      </p:sp>
      <p:graphicFrame>
        <p:nvGraphicFramePr>
          <p:cNvPr id="65" name="Google Shape;65;p14"/>
          <p:cNvGraphicFramePr/>
          <p:nvPr/>
        </p:nvGraphicFramePr>
        <p:xfrm>
          <a:off x="601909" y="1911875"/>
          <a:ext cx="3000000" cy="3000000"/>
        </p:xfrm>
        <a:graphic>
          <a:graphicData uri="http://schemas.openxmlformats.org/drawingml/2006/table">
            <a:tbl>
              <a:tblPr bandRow="1" firstRow="1">
                <a:noFill/>
                <a:tableStyleId>{83CA7DCD-3490-421A-944F-CB53B0C092A4}</a:tableStyleId>
              </a:tblPr>
              <a:tblGrid>
                <a:gridCol w="1371275"/>
                <a:gridCol w="3950275"/>
              </a:tblGrid>
              <a:tr h="362275">
                <a:tc gridSpan="2">
                  <a:txBody>
                    <a:bodyPr/>
                    <a:lstStyle/>
                    <a:p>
                      <a:pPr indent="0" lvl="0" marL="0" marR="0" rtl="0" algn="ctr">
                        <a:spcBef>
                          <a:spcPts val="0"/>
                        </a:spcBef>
                        <a:spcAft>
                          <a:spcPts val="0"/>
                        </a:spcAft>
                        <a:buNone/>
                      </a:pPr>
                      <a:r>
                        <a:rPr lang="en-US" sz="1800" u="none" cap="none" strike="noStrike">
                          <a:latin typeface="Cambria"/>
                          <a:ea typeface="Cambria"/>
                          <a:cs typeface="Cambria"/>
                          <a:sym typeface="Cambria"/>
                        </a:rPr>
                        <a:t>Student Details</a:t>
                      </a:r>
                      <a:endParaRPr sz="1800" u="none" cap="none" strike="noStrike">
                        <a:latin typeface="Cambria"/>
                        <a:ea typeface="Cambria"/>
                        <a:cs typeface="Cambria"/>
                        <a:sym typeface="Cambria"/>
                      </a:endParaRPr>
                    </a:p>
                  </a:txBody>
                  <a:tcPr marT="45725" marB="45725" marR="91450" marL="91450"/>
                </a:tc>
                <a:tc hMerge="1"/>
              </a:tr>
              <a:tr h="362275">
                <a:tc>
                  <a:txBody>
                    <a:bodyPr/>
                    <a:lstStyle/>
                    <a:p>
                      <a:pPr indent="0" lvl="0" marL="0" marR="0" rtl="0" algn="l">
                        <a:spcBef>
                          <a:spcPts val="0"/>
                        </a:spcBef>
                        <a:spcAft>
                          <a:spcPts val="0"/>
                        </a:spcAft>
                        <a:buNone/>
                      </a:pPr>
                      <a:r>
                        <a:rPr b="1" lang="en-US" sz="1800" u="none" cap="none" strike="noStrike">
                          <a:latin typeface="Cambria"/>
                          <a:ea typeface="Cambria"/>
                          <a:cs typeface="Cambria"/>
                          <a:sym typeface="Cambria"/>
                        </a:rPr>
                        <a:t>Name</a:t>
                      </a:r>
                      <a:endParaRPr b="1" sz="1800" u="none" cap="none" strike="noStrike">
                        <a:latin typeface="Cambria"/>
                        <a:ea typeface="Cambria"/>
                        <a:cs typeface="Cambria"/>
                        <a:sym typeface="Cambria"/>
                      </a:endParaRPr>
                    </a:p>
                  </a:txBody>
                  <a:tcPr marT="45725" marB="45725" marR="91450" marL="91450"/>
                </a:tc>
                <a:tc>
                  <a:txBody>
                    <a:bodyPr/>
                    <a:lstStyle/>
                    <a:p>
                      <a:pPr indent="0" lvl="0" marL="0" marR="0" rtl="0" algn="ctr">
                        <a:spcBef>
                          <a:spcPts val="0"/>
                        </a:spcBef>
                        <a:spcAft>
                          <a:spcPts val="0"/>
                        </a:spcAft>
                        <a:buNone/>
                      </a:pPr>
                      <a:r>
                        <a:rPr lang="en-US" sz="1800">
                          <a:latin typeface="Cambria"/>
                          <a:ea typeface="Cambria"/>
                          <a:cs typeface="Cambria"/>
                          <a:sym typeface="Cambria"/>
                        </a:rPr>
                        <a:t>V Adithya</a:t>
                      </a:r>
                      <a:endParaRPr sz="1800" u="none" cap="none" strike="noStrike">
                        <a:latin typeface="Cambria"/>
                        <a:ea typeface="Cambria"/>
                        <a:cs typeface="Cambria"/>
                        <a:sym typeface="Cambria"/>
                      </a:endParaRPr>
                    </a:p>
                  </a:txBody>
                  <a:tcPr marT="45725" marB="45725" marR="91450" marL="91450"/>
                </a:tc>
              </a:tr>
              <a:tr h="362275">
                <a:tc>
                  <a:txBody>
                    <a:bodyPr/>
                    <a:lstStyle/>
                    <a:p>
                      <a:pPr indent="0" lvl="0" marL="0" marR="0" rtl="0" algn="l">
                        <a:spcBef>
                          <a:spcPts val="0"/>
                        </a:spcBef>
                        <a:spcAft>
                          <a:spcPts val="0"/>
                        </a:spcAft>
                        <a:buNone/>
                      </a:pPr>
                      <a:r>
                        <a:rPr b="1" lang="en-US" sz="1800" u="none" cap="none" strike="noStrike">
                          <a:latin typeface="Cambria"/>
                          <a:ea typeface="Cambria"/>
                          <a:cs typeface="Cambria"/>
                          <a:sym typeface="Cambria"/>
                        </a:rPr>
                        <a:t>Roll No</a:t>
                      </a:r>
                      <a:endParaRPr b="1" sz="1800" u="none" cap="none" strike="noStrike">
                        <a:latin typeface="Cambria"/>
                        <a:ea typeface="Cambria"/>
                        <a:cs typeface="Cambria"/>
                        <a:sym typeface="Cambria"/>
                      </a:endParaRPr>
                    </a:p>
                  </a:txBody>
                  <a:tcPr marT="45725" marB="45725" marR="91450" marL="91450"/>
                </a:tc>
                <a:tc>
                  <a:txBody>
                    <a:bodyPr/>
                    <a:lstStyle/>
                    <a:p>
                      <a:pPr indent="0" lvl="0" marL="0" marR="0" rtl="0" algn="ctr">
                        <a:spcBef>
                          <a:spcPts val="0"/>
                        </a:spcBef>
                        <a:spcAft>
                          <a:spcPts val="0"/>
                        </a:spcAft>
                        <a:buNone/>
                      </a:pPr>
                      <a:r>
                        <a:rPr lang="en-US" sz="1800">
                          <a:latin typeface="Cambria"/>
                          <a:ea typeface="Cambria"/>
                          <a:cs typeface="Cambria"/>
                          <a:sym typeface="Cambria"/>
                        </a:rPr>
                        <a:t>20211CBD0046</a:t>
                      </a:r>
                      <a:endParaRPr sz="1800" u="none" cap="none" strike="noStrike">
                        <a:latin typeface="Cambria"/>
                        <a:ea typeface="Cambria"/>
                        <a:cs typeface="Cambria"/>
                        <a:sym typeface="Cambria"/>
                      </a:endParaRPr>
                    </a:p>
                  </a:txBody>
                  <a:tcPr marT="45725" marB="45725" marR="91450" marL="91450"/>
                </a:tc>
              </a:tr>
              <a:tr h="362275">
                <a:tc>
                  <a:txBody>
                    <a:bodyPr/>
                    <a:lstStyle/>
                    <a:p>
                      <a:pPr indent="0" lvl="0" marL="0" marR="0" rtl="0" algn="l">
                        <a:spcBef>
                          <a:spcPts val="0"/>
                        </a:spcBef>
                        <a:spcAft>
                          <a:spcPts val="0"/>
                        </a:spcAft>
                        <a:buNone/>
                      </a:pPr>
                      <a:r>
                        <a:rPr b="1" lang="en-US" sz="1800" u="none" cap="none" strike="noStrike">
                          <a:latin typeface="Cambria"/>
                          <a:ea typeface="Cambria"/>
                          <a:cs typeface="Cambria"/>
                          <a:sym typeface="Cambria"/>
                        </a:rPr>
                        <a:t>Section</a:t>
                      </a:r>
                      <a:endParaRPr b="1" sz="1800" u="none" cap="none" strike="noStrike">
                        <a:latin typeface="Cambria"/>
                        <a:ea typeface="Cambria"/>
                        <a:cs typeface="Cambria"/>
                        <a:sym typeface="Cambria"/>
                      </a:endParaRPr>
                    </a:p>
                  </a:txBody>
                  <a:tcPr marT="45725" marB="45725" marR="91450" marL="91450"/>
                </a:tc>
                <a:tc>
                  <a:txBody>
                    <a:bodyPr/>
                    <a:lstStyle/>
                    <a:p>
                      <a:pPr indent="0" lvl="0" marL="0" marR="0" rtl="0" algn="ctr">
                        <a:spcBef>
                          <a:spcPts val="0"/>
                        </a:spcBef>
                        <a:spcAft>
                          <a:spcPts val="0"/>
                        </a:spcAft>
                        <a:buNone/>
                      </a:pPr>
                      <a:r>
                        <a:rPr lang="en-US" sz="1800">
                          <a:latin typeface="Cambria"/>
                          <a:ea typeface="Cambria"/>
                          <a:cs typeface="Cambria"/>
                          <a:sym typeface="Cambria"/>
                        </a:rPr>
                        <a:t>8CBD01</a:t>
                      </a:r>
                      <a:endParaRPr sz="1800" u="none" cap="none" strike="noStrike">
                        <a:latin typeface="Cambria"/>
                        <a:ea typeface="Cambria"/>
                        <a:cs typeface="Cambria"/>
                        <a:sym typeface="Cambria"/>
                      </a:endParaRPr>
                    </a:p>
                  </a:txBody>
                  <a:tcPr marT="45725" marB="45725" marR="91450" marL="91450"/>
                </a:tc>
              </a:tr>
              <a:tr h="362275">
                <a:tc>
                  <a:txBody>
                    <a:bodyPr/>
                    <a:lstStyle/>
                    <a:p>
                      <a:pPr indent="0" lvl="0" marL="0" marR="0" rtl="0" algn="l">
                        <a:spcBef>
                          <a:spcPts val="0"/>
                        </a:spcBef>
                        <a:spcAft>
                          <a:spcPts val="0"/>
                        </a:spcAft>
                        <a:buNone/>
                      </a:pPr>
                      <a:r>
                        <a:rPr b="1" lang="en-US" sz="1800" u="none" cap="none" strike="noStrike">
                          <a:latin typeface="Cambria"/>
                          <a:ea typeface="Cambria"/>
                          <a:cs typeface="Cambria"/>
                          <a:sym typeface="Cambria"/>
                        </a:rPr>
                        <a:t>Batch No.</a:t>
                      </a:r>
                      <a:endParaRPr b="1" sz="1800" u="none" cap="none" strike="noStrike">
                        <a:latin typeface="Cambria"/>
                        <a:ea typeface="Cambria"/>
                        <a:cs typeface="Cambria"/>
                        <a:sym typeface="Cambria"/>
                      </a:endParaRPr>
                    </a:p>
                  </a:txBody>
                  <a:tcPr marT="45725" marB="45725" marR="91450" marL="91450"/>
                </a:tc>
                <a:tc>
                  <a:txBody>
                    <a:bodyPr/>
                    <a:lstStyle/>
                    <a:p>
                      <a:pPr indent="0" lvl="0" marL="0" marR="0" rtl="0" algn="ctr">
                        <a:spcBef>
                          <a:spcPts val="0"/>
                        </a:spcBef>
                        <a:spcAft>
                          <a:spcPts val="0"/>
                        </a:spcAft>
                        <a:buClr>
                          <a:srgbClr val="000000"/>
                        </a:buClr>
                        <a:buFont typeface="Arial"/>
                        <a:buNone/>
                      </a:pPr>
                      <a:r>
                        <a:rPr lang="en-US" sz="1800">
                          <a:latin typeface="Cambria"/>
                          <a:ea typeface="Cambria"/>
                          <a:cs typeface="Cambria"/>
                          <a:sym typeface="Cambria"/>
                        </a:rPr>
                        <a:t>CBD – G07</a:t>
                      </a:r>
                      <a:endParaRPr sz="1800" u="none" cap="none" strike="noStrike">
                        <a:latin typeface="Cambria"/>
                        <a:ea typeface="Cambria"/>
                        <a:cs typeface="Cambria"/>
                        <a:sym typeface="Cambria"/>
                      </a:endParaRPr>
                    </a:p>
                  </a:txBody>
                  <a:tcPr marT="45725" marB="45725" marR="91450" marL="91450"/>
                </a:tc>
              </a:tr>
            </a:tbl>
          </a:graphicData>
        </a:graphic>
      </p:graphicFrame>
      <p:sp>
        <p:nvSpPr>
          <p:cNvPr id="66" name="Google Shape;66;p14"/>
          <p:cNvSpPr txBox="1"/>
          <p:nvPr/>
        </p:nvSpPr>
        <p:spPr>
          <a:xfrm>
            <a:off x="6525369" y="2109718"/>
            <a:ext cx="5514300" cy="20205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17365D"/>
              </a:buClr>
              <a:buSzPts val="2000"/>
              <a:buFont typeface="Arial"/>
              <a:buNone/>
            </a:pPr>
            <a:r>
              <a:rPr b="1" i="0" lang="en-US" sz="2000" u="none" cap="none" strike="noStrike">
                <a:solidFill>
                  <a:srgbClr val="17365D"/>
                </a:solidFill>
                <a:latin typeface="Cambria"/>
                <a:ea typeface="Cambria"/>
                <a:cs typeface="Cambria"/>
                <a:sym typeface="Cambria"/>
              </a:rPr>
              <a:t>Under the Supervision of</a:t>
            </a:r>
            <a:endParaRPr b="1" i="0" sz="2000" u="none" cap="none" strike="noStrike">
              <a:solidFill>
                <a:srgbClr val="17365D"/>
              </a:solidFill>
              <a:latin typeface="Cambria"/>
              <a:ea typeface="Cambria"/>
              <a:cs typeface="Cambria"/>
              <a:sym typeface="Cambria"/>
            </a:endParaRPr>
          </a:p>
          <a:p>
            <a:pPr indent="0" lvl="0" marL="0" rtl="0" algn="l">
              <a:spcBef>
                <a:spcPts val="340"/>
              </a:spcBef>
              <a:spcAft>
                <a:spcPts val="0"/>
              </a:spcAft>
              <a:buClr>
                <a:srgbClr val="000000"/>
              </a:buClr>
              <a:buSzPts val="1800"/>
              <a:buFont typeface="Arial"/>
              <a:buNone/>
            </a:pPr>
            <a:r>
              <a:rPr b="1" lang="en-US" sz="1800">
                <a:solidFill>
                  <a:srgbClr val="17365D"/>
                </a:solidFill>
                <a:latin typeface="Times New Roman"/>
                <a:ea typeface="Times New Roman"/>
                <a:cs typeface="Times New Roman"/>
                <a:sym typeface="Times New Roman"/>
              </a:rPr>
              <a:t>Mr. Pakruddin B</a:t>
            </a:r>
            <a:endParaRPr b="0" i="0" sz="1800" u="none" cap="none" strike="noStrike">
              <a:solidFill>
                <a:srgbClr val="000000"/>
              </a:solidFill>
              <a:latin typeface="Cambria"/>
              <a:ea typeface="Cambria"/>
              <a:cs typeface="Cambria"/>
              <a:sym typeface="Cambria"/>
            </a:endParaRPr>
          </a:p>
          <a:p>
            <a:pPr indent="0" lvl="0" marL="0" marR="0" rtl="0" algn="l">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Professor </a:t>
            </a:r>
            <a:endParaRPr b="1" sz="1700">
              <a:solidFill>
                <a:srgbClr val="17365D"/>
              </a:solidFill>
              <a:latin typeface="Cambria"/>
              <a:ea typeface="Cambria"/>
              <a:cs typeface="Cambria"/>
              <a:sym typeface="Cambria"/>
            </a:endParaRPr>
          </a:p>
          <a:p>
            <a:pPr indent="0" lvl="0" marL="0" marR="0" rtl="0" algn="l">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School of Computer Science and Engineering</a:t>
            </a:r>
            <a:endParaRPr b="0" i="0" sz="1800" u="none" cap="none" strike="noStrike">
              <a:solidFill>
                <a:srgbClr val="000000"/>
              </a:solidFill>
              <a:latin typeface="Cambria"/>
              <a:ea typeface="Cambria"/>
              <a:cs typeface="Cambria"/>
              <a:sym typeface="Cambria"/>
            </a:endParaRPr>
          </a:p>
          <a:p>
            <a:pPr indent="0" lvl="0" marL="0" marR="0" rtl="0" algn="l">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Presidency University</a:t>
            </a:r>
            <a:endParaRPr b="0" i="0" sz="1800" u="none" cap="none" strike="noStrike">
              <a:solidFill>
                <a:srgbClr val="000000"/>
              </a:solidFill>
              <a:latin typeface="Cambria"/>
              <a:ea typeface="Cambria"/>
              <a:cs typeface="Cambria"/>
              <a:sym typeface="Cambria"/>
            </a:endParaRPr>
          </a:p>
          <a:p>
            <a:pPr indent="0" lvl="0" marL="0" marR="0" rtl="0" algn="l">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p:txBody>
      </p:sp>
      <p:sp>
        <p:nvSpPr>
          <p:cNvPr id="67" name="Google Shape;67;p14"/>
          <p:cNvSpPr txBox="1"/>
          <p:nvPr/>
        </p:nvSpPr>
        <p:spPr>
          <a:xfrm>
            <a:off x="156411" y="4130278"/>
            <a:ext cx="12249900" cy="1562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17365D"/>
              </a:buClr>
              <a:buSzPts val="2000"/>
              <a:buFont typeface="Arial"/>
              <a:buNone/>
            </a:pPr>
            <a:r>
              <a:rPr b="1" i="0" lang="en-US" sz="2000" u="none" cap="none" strike="noStrike">
                <a:solidFill>
                  <a:srgbClr val="5B9BD5"/>
                </a:solidFill>
                <a:latin typeface="Cambria"/>
                <a:ea typeface="Cambria"/>
                <a:cs typeface="Cambria"/>
                <a:sym typeface="Cambria"/>
              </a:rPr>
              <a:t>Name of the Program: </a:t>
            </a:r>
            <a:r>
              <a:rPr b="1" lang="en-US" sz="2000">
                <a:solidFill>
                  <a:srgbClr val="000000"/>
                </a:solidFill>
                <a:latin typeface="Times New Roman"/>
                <a:ea typeface="Times New Roman"/>
                <a:cs typeface="Times New Roman"/>
                <a:sym typeface="Times New Roman"/>
              </a:rPr>
              <a:t>B.Tech</a:t>
            </a:r>
            <a:endParaRPr/>
          </a:p>
          <a:p>
            <a:pPr indent="0" lvl="0" marL="0" marR="0" rtl="0" algn="l">
              <a:spcBef>
                <a:spcPts val="0"/>
              </a:spcBef>
              <a:spcAft>
                <a:spcPts val="0"/>
              </a:spcAft>
              <a:buClr>
                <a:srgbClr val="17365D"/>
              </a:buClr>
              <a:buSzPts val="2000"/>
              <a:buFont typeface="Arial"/>
              <a:buNone/>
            </a:pPr>
            <a:r>
              <a:rPr b="1" i="0" lang="en-US" sz="2000" u="none" cap="none" strike="noStrike">
                <a:solidFill>
                  <a:srgbClr val="5B9BD5"/>
                </a:solidFill>
                <a:latin typeface="Cambria"/>
                <a:ea typeface="Cambria"/>
                <a:cs typeface="Cambria"/>
                <a:sym typeface="Cambria"/>
              </a:rPr>
              <a:t>Name of the HoD: </a:t>
            </a:r>
            <a:r>
              <a:rPr b="1" lang="en-US" sz="2000">
                <a:solidFill>
                  <a:srgbClr val="000000"/>
                </a:solidFill>
                <a:latin typeface="Times New Roman"/>
                <a:ea typeface="Times New Roman"/>
                <a:cs typeface="Times New Roman"/>
                <a:sym typeface="Times New Roman"/>
              </a:rPr>
              <a:t>Dr. S. Pranvinthraja</a:t>
            </a:r>
            <a:endParaRPr/>
          </a:p>
          <a:p>
            <a:pPr indent="0" lvl="0" marL="0" marR="0" rtl="0" algn="l">
              <a:spcBef>
                <a:spcPts val="0"/>
              </a:spcBef>
              <a:spcAft>
                <a:spcPts val="0"/>
              </a:spcAft>
              <a:buClr>
                <a:srgbClr val="17365D"/>
              </a:buClr>
              <a:buSzPts val="2000"/>
              <a:buFont typeface="Arial"/>
              <a:buNone/>
            </a:pPr>
            <a:r>
              <a:rPr b="1" i="0" lang="en-US" sz="2000" u="none" cap="none" strike="noStrike">
                <a:solidFill>
                  <a:srgbClr val="5B9BD5"/>
                </a:solidFill>
                <a:latin typeface="Cambria"/>
                <a:ea typeface="Cambria"/>
                <a:cs typeface="Cambria"/>
                <a:sym typeface="Cambria"/>
              </a:rPr>
              <a:t>Name of the Program Project Coordinator: </a:t>
            </a:r>
            <a:r>
              <a:rPr b="1" lang="en-US" sz="2000">
                <a:solidFill>
                  <a:schemeClr val="dk1"/>
                </a:solidFill>
                <a:latin typeface="Times New Roman"/>
                <a:ea typeface="Times New Roman"/>
                <a:cs typeface="Times New Roman"/>
                <a:sym typeface="Times New Roman"/>
              </a:rPr>
              <a:t>Mr. Pakruddin B</a:t>
            </a:r>
            <a:endParaRPr/>
          </a:p>
          <a:p>
            <a:pPr indent="0" lvl="0" marL="0" marR="0" rtl="0" algn="l">
              <a:spcBef>
                <a:spcPts val="0"/>
              </a:spcBef>
              <a:spcAft>
                <a:spcPts val="0"/>
              </a:spcAft>
              <a:buNone/>
            </a:pPr>
            <a:r>
              <a:rPr b="1" i="0" lang="en-US" sz="2000" u="none" cap="none" strike="noStrike">
                <a:solidFill>
                  <a:srgbClr val="5B9BD5"/>
                </a:solidFill>
                <a:latin typeface="Cambria"/>
                <a:ea typeface="Cambria"/>
                <a:cs typeface="Cambria"/>
                <a:sym typeface="Cambria"/>
              </a:rPr>
              <a:t>Name of the School Internship</a:t>
            </a:r>
            <a:r>
              <a:rPr b="1" lang="en-US" sz="2000">
                <a:solidFill>
                  <a:srgbClr val="5B9BD5"/>
                </a:solidFill>
                <a:latin typeface="Cambria"/>
                <a:ea typeface="Cambria"/>
                <a:cs typeface="Cambria"/>
                <a:sym typeface="Cambria"/>
              </a:rPr>
              <a:t> </a:t>
            </a:r>
            <a:r>
              <a:rPr b="1" i="0" lang="en-US" sz="2000" u="none" cap="none" strike="noStrike">
                <a:solidFill>
                  <a:srgbClr val="5B9BD5"/>
                </a:solidFill>
                <a:latin typeface="Cambria"/>
                <a:ea typeface="Cambria"/>
                <a:cs typeface="Cambria"/>
                <a:sym typeface="Cambria"/>
              </a:rPr>
              <a:t>Coordinators: </a:t>
            </a:r>
            <a:r>
              <a:rPr b="1" i="0" lang="en-US" sz="2000" u="none" cap="none" strike="noStrike">
                <a:solidFill>
                  <a:srgbClr val="000000"/>
                </a:solidFill>
                <a:latin typeface="Cambria"/>
                <a:ea typeface="Cambria"/>
                <a:cs typeface="Cambria"/>
                <a:sym typeface="Cambria"/>
              </a:rPr>
              <a:t>Mr. Md Ziaur Rahman / Dr.</a:t>
            </a:r>
            <a:r>
              <a:rPr b="1" i="0" lang="en-US" sz="2000" u="none" cap="none" strike="noStrike">
                <a:solidFill>
                  <a:srgbClr val="000000"/>
                </a:solidFill>
                <a:latin typeface="Cambria"/>
                <a:ea typeface="Cambria"/>
                <a:cs typeface="Cambria"/>
                <a:sym typeface="Cambria"/>
              </a:rPr>
              <a:t> S</a:t>
            </a:r>
            <a:r>
              <a:rPr b="1" i="0" lang="en-US" sz="2000" u="none" cap="none" strike="noStrike">
                <a:solidFill>
                  <a:srgbClr val="000000"/>
                </a:solidFill>
                <a:latin typeface="Cambria"/>
                <a:ea typeface="Cambria"/>
                <a:cs typeface="Cambria"/>
                <a:sym typeface="Cambria"/>
              </a:rPr>
              <a:t>ampath A K / Dr. Abdul </a:t>
            </a:r>
            <a:r>
              <a:rPr b="1" i="0" lang="en-US" sz="2000" u="none" cap="none" strike="noStrike">
                <a:solidFill>
                  <a:srgbClr val="000000"/>
                </a:solidFill>
                <a:latin typeface="Cambria"/>
                <a:ea typeface="Cambria"/>
                <a:cs typeface="Cambria"/>
                <a:sym typeface="Cambria"/>
              </a:rPr>
              <a:t>K</a:t>
            </a:r>
            <a:r>
              <a:rPr b="1" i="0" lang="en-US" sz="2000" u="none" cap="none" strike="noStrike">
                <a:solidFill>
                  <a:srgbClr val="000000"/>
                </a:solidFill>
                <a:latin typeface="Cambria"/>
                <a:ea typeface="Cambria"/>
                <a:cs typeface="Cambria"/>
                <a:sym typeface="Cambria"/>
              </a:rPr>
              <a:t>hadar A</a:t>
            </a:r>
            <a:endParaRPr/>
          </a:p>
          <a:p>
            <a:pPr indent="0" lvl="0" marL="0" marR="0" rtl="0" algn="l">
              <a:spcBef>
                <a:spcPts val="0"/>
              </a:spcBef>
              <a:spcAft>
                <a:spcPts val="0"/>
              </a:spcAft>
              <a:buNone/>
            </a:pPr>
            <a:r>
              <a:rPr b="1" i="0" lang="en-US" sz="2000" u="none" cap="none" strike="noStrike">
                <a:solidFill>
                  <a:srgbClr val="000000"/>
                </a:solidFill>
                <a:latin typeface="Cambria"/>
                <a:ea typeface="Cambria"/>
                <a:cs typeface="Cambria"/>
                <a:sym typeface="Cambria"/>
              </a:rPr>
              <a:t>                                                                                                                </a:t>
            </a:r>
            <a:endParaRPr b="1" i="0" sz="2000" u="none" cap="none" strike="noStrike">
              <a:solidFill>
                <a:srgbClr val="000000"/>
              </a:solidFill>
              <a:latin typeface="Cambria"/>
              <a:ea typeface="Cambria"/>
              <a:cs typeface="Cambria"/>
              <a:sym typeface="Cambria"/>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838200" y="365125"/>
            <a:ext cx="10515600" cy="819300"/>
          </a:xfrm>
          <a:prstGeom prst="rect">
            <a:avLst/>
          </a:prstGeom>
          <a:noFill/>
          <a:ln>
            <a:noFill/>
          </a:ln>
        </p:spPr>
        <p:txBody>
          <a:bodyPr anchorCtr="0" anchor="ctr" bIns="45700" lIns="91425" spcFirstLastPara="1" rIns="91425" wrap="square" tIns="45700">
            <a:normAutofit/>
          </a:bodyPr>
          <a:lstStyle/>
          <a:p>
            <a:pPr indent="0" lvl="0" marL="152400" rtl="0" algn="just">
              <a:lnSpc>
                <a:spcPct val="100000"/>
              </a:lnSpc>
              <a:spcBef>
                <a:spcPts val="0"/>
              </a:spcBef>
              <a:spcAft>
                <a:spcPts val="0"/>
              </a:spcAft>
              <a:buNone/>
            </a:pPr>
            <a:r>
              <a:rPr b="1" lang="en-US" sz="3200">
                <a:solidFill>
                  <a:srgbClr val="2E75B5"/>
                </a:solidFill>
                <a:latin typeface="Times New Roman"/>
                <a:ea typeface="Times New Roman"/>
                <a:cs typeface="Times New Roman"/>
                <a:sym typeface="Times New Roman"/>
              </a:rPr>
              <a:t>Literature Review</a:t>
            </a:r>
            <a:endParaRPr/>
          </a:p>
        </p:txBody>
      </p:sp>
      <p:sp>
        <p:nvSpPr>
          <p:cNvPr id="128" name="Google Shape;128;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29" name="Google Shape;129;p23"/>
          <p:cNvGraphicFramePr/>
          <p:nvPr/>
        </p:nvGraphicFramePr>
        <p:xfrm>
          <a:off x="438912" y="923544"/>
          <a:ext cx="3000000" cy="3000000"/>
        </p:xfrm>
        <a:graphic>
          <a:graphicData uri="http://schemas.openxmlformats.org/drawingml/2006/table">
            <a:tbl>
              <a:tblPr bandRow="1" firstRow="1">
                <a:gradFill>
                  <a:gsLst>
                    <a:gs pos="0">
                      <a:srgbClr val="9FC3FF"/>
                    </a:gs>
                    <a:gs pos="35000">
                      <a:srgbClr val="BDD5FF"/>
                    </a:gs>
                    <a:gs pos="100000">
                      <a:srgbClr val="E4EEFF"/>
                    </a:gs>
                  </a:gsLst>
                  <a:lin ang="16200038" scaled="0"/>
                </a:gradFill>
                <a:tableStyleId>{2F7CFA68-F114-422E-99F7-275CDC1598E0}</a:tableStyleId>
              </a:tblPr>
              <a:tblGrid>
                <a:gridCol w="3626950"/>
                <a:gridCol w="4191175"/>
                <a:gridCol w="3593600"/>
              </a:tblGrid>
              <a:tr h="747100">
                <a:tc>
                  <a:txBody>
                    <a:bodyPr/>
                    <a:lstStyle/>
                    <a:p>
                      <a:pPr indent="0" lvl="0" marL="0" marR="0" rtl="0" algn="ctr">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Paper Title</a:t>
                      </a:r>
                      <a:endParaRPr sz="1600">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Methodology</a:t>
                      </a:r>
                      <a:endParaRPr sz="16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Drawbacks</a:t>
                      </a:r>
                      <a:endParaRPr sz="1600" u="none" cap="none" strike="noStrike">
                        <a:latin typeface="Times New Roman"/>
                        <a:ea typeface="Times New Roman"/>
                        <a:cs typeface="Times New Roman"/>
                        <a:sym typeface="Times New Roman"/>
                      </a:endParaRPr>
                    </a:p>
                  </a:txBody>
                  <a:tcPr marT="45725" marB="45725" marR="91450" marL="91450" anchor="ctr"/>
                </a:tc>
              </a:tr>
              <a:tr h="747100">
                <a:tc>
                  <a:txBody>
                    <a:bodyPr/>
                    <a:lstStyle/>
                    <a:p>
                      <a:pPr indent="0" lvl="0" marL="0" marR="0" rtl="0" algn="ctr">
                        <a:lnSpc>
                          <a:spcPct val="100000"/>
                        </a:lnSpc>
                        <a:spcBef>
                          <a:spcPts val="0"/>
                        </a:spcBef>
                        <a:spcAft>
                          <a:spcPts val="0"/>
                        </a:spcAft>
                        <a:buNone/>
                      </a:pPr>
                      <a:r>
                        <a:rPr b="1" lang="en-US" sz="1600" u="sng">
                          <a:solidFill>
                            <a:schemeClr val="hlink"/>
                          </a:solidFill>
                          <a:latin typeface="Times New Roman"/>
                          <a:ea typeface="Times New Roman"/>
                          <a:cs typeface="Times New Roman"/>
                          <a:sym typeface="Times New Roman"/>
                          <a:hlinkClick r:id="rId3"/>
                        </a:rPr>
                        <a:t>Optimal Facial Feature-Based Emotional Recognition Using Deep Learning Algorithm</a:t>
                      </a:r>
                      <a:endParaRPr sz="1600">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Combined facial feature extraction with deep learning algorithms for emotion recognition.</a:t>
                      </a:r>
                      <a:endParaRPr sz="1600">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Performance may be affected by lighting variations, occlusions, and diverse facial structures.</a:t>
                      </a:r>
                      <a:endParaRPr sz="1600">
                        <a:latin typeface="Times New Roman"/>
                        <a:ea typeface="Times New Roman"/>
                        <a:cs typeface="Times New Roman"/>
                        <a:sym typeface="Times New Roman"/>
                      </a:endParaRPr>
                    </a:p>
                  </a:txBody>
                  <a:tcPr marT="45725" marB="45725" marR="91450" marL="91450" anchor="ctr"/>
                </a:tc>
              </a:tr>
              <a:tr h="959175">
                <a:tc>
                  <a:txBody>
                    <a:bodyPr/>
                    <a:lstStyle/>
                    <a:p>
                      <a:pPr indent="0" lvl="0" marL="0" marR="0" rtl="0" algn="ctr">
                        <a:lnSpc>
                          <a:spcPct val="100000"/>
                        </a:lnSpc>
                        <a:spcBef>
                          <a:spcPts val="0"/>
                        </a:spcBef>
                        <a:spcAft>
                          <a:spcPts val="0"/>
                        </a:spcAft>
                        <a:buNone/>
                      </a:pPr>
                      <a:r>
                        <a:rPr b="1" lang="en-US" sz="1600" u="sng">
                          <a:solidFill>
                            <a:schemeClr val="hlink"/>
                          </a:solidFill>
                          <a:latin typeface="Times New Roman"/>
                          <a:ea typeface="Times New Roman"/>
                          <a:cs typeface="Times New Roman"/>
                          <a:sym typeface="Times New Roman"/>
                          <a:hlinkClick r:id="rId4"/>
                        </a:rPr>
                        <a:t>Deploying Machine Learning Techniques for Human Emotion Detection</a:t>
                      </a:r>
                      <a:endParaRPr b="1" sz="16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Developed a real-time system using key-point generation, feature decomposition, and machine learning classifiers.</a:t>
                      </a:r>
                      <a:endParaRPr b="1" sz="16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High computational demands may hinder real-time performance.</a:t>
                      </a:r>
                      <a:endParaRPr b="1" sz="1600" u="none" cap="none" strike="noStrike">
                        <a:latin typeface="Times New Roman"/>
                        <a:ea typeface="Times New Roman"/>
                        <a:cs typeface="Times New Roman"/>
                        <a:sym typeface="Times New Roman"/>
                      </a:endParaRPr>
                    </a:p>
                  </a:txBody>
                  <a:tcPr marT="45725" marB="45725" marR="91450" marL="91450" anchor="ctr"/>
                </a:tc>
              </a:tr>
              <a:tr h="747100">
                <a:tc>
                  <a:txBody>
                    <a:bodyPr/>
                    <a:lstStyle/>
                    <a:p>
                      <a:pPr indent="0" lvl="0" marL="0" marR="0" rtl="0" algn="ctr">
                        <a:lnSpc>
                          <a:spcPct val="100000"/>
                        </a:lnSpc>
                        <a:spcBef>
                          <a:spcPts val="0"/>
                        </a:spcBef>
                        <a:spcAft>
                          <a:spcPts val="0"/>
                        </a:spcAft>
                        <a:buNone/>
                      </a:pPr>
                      <a:r>
                        <a:rPr b="1" lang="en-US" sz="1600" u="sng">
                          <a:solidFill>
                            <a:schemeClr val="hlink"/>
                          </a:solidFill>
                          <a:latin typeface="Times New Roman"/>
                          <a:ea typeface="Times New Roman"/>
                          <a:cs typeface="Times New Roman"/>
                          <a:sym typeface="Times New Roman"/>
                          <a:hlinkClick r:id="rId5"/>
                        </a:rPr>
                        <a:t>EEG-Based Emotional Valence and Emotion Regulation Classification</a:t>
                      </a:r>
                      <a:endParaRPr sz="1600">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Collected EEG data while participants rated emotional valence of images, aiming to classify positive and negative emotions.</a:t>
                      </a:r>
                      <a:endParaRPr sz="1600">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Requires specialized EEG equipment; individual differences in EEG patterns may affect accuracy.</a:t>
                      </a:r>
                      <a:endParaRPr b="1" sz="1600" u="none" cap="none" strike="noStrike">
                        <a:latin typeface="Times New Roman"/>
                        <a:ea typeface="Times New Roman"/>
                        <a:cs typeface="Times New Roman"/>
                        <a:sym typeface="Times New Roman"/>
                      </a:endParaRPr>
                    </a:p>
                  </a:txBody>
                  <a:tcPr marT="45725" marB="45725" marR="91450" marL="91450" anchor="ctr"/>
                </a:tc>
              </a:tr>
              <a:tr h="896100">
                <a:tc>
                  <a:txBody>
                    <a:bodyPr/>
                    <a:lstStyle/>
                    <a:p>
                      <a:pPr indent="0" lvl="0" marL="0" marR="0" rtl="0" algn="ctr">
                        <a:lnSpc>
                          <a:spcPct val="100000"/>
                        </a:lnSpc>
                        <a:spcBef>
                          <a:spcPts val="0"/>
                        </a:spcBef>
                        <a:spcAft>
                          <a:spcPts val="0"/>
                        </a:spcAft>
                        <a:buNone/>
                      </a:pPr>
                      <a:r>
                        <a:rPr b="1" lang="en-US" sz="1600" u="sng">
                          <a:solidFill>
                            <a:schemeClr val="hlink"/>
                          </a:solidFill>
                          <a:latin typeface="Times New Roman"/>
                          <a:ea typeface="Times New Roman"/>
                          <a:cs typeface="Times New Roman"/>
                          <a:sym typeface="Times New Roman"/>
                          <a:hlinkClick r:id="rId6"/>
                        </a:rPr>
                        <a:t>Emotion Recognition Using Machine Learning: Opportunities and Challenges for Supporting Those with Autism or Depression</a:t>
                      </a:r>
                      <a:endParaRPr b="1" sz="16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Explored facial and voice emotion recognition technologies using machine learning to aid individuals with autism or depression.</a:t>
                      </a:r>
                      <a:endParaRPr sz="1600">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Potential privacy concerns; accuracy may vary across different populations.</a:t>
                      </a:r>
                      <a:endParaRPr b="1" sz="1600" u="none" cap="none" strike="noStrike">
                        <a:latin typeface="Times New Roman"/>
                        <a:ea typeface="Times New Roman"/>
                        <a:cs typeface="Times New Roman"/>
                        <a:sym typeface="Times New Roman"/>
                      </a:endParaRPr>
                    </a:p>
                  </a:txBody>
                  <a:tcPr marT="45725" marB="45725" marR="91450" marL="91450" anchor="ctr"/>
                </a:tc>
              </a:tr>
              <a:tr h="896100">
                <a:tc>
                  <a:txBody>
                    <a:bodyPr/>
                    <a:lstStyle/>
                    <a:p>
                      <a:pPr indent="0" lvl="0" marL="0" marR="0" rtl="0" algn="ctr">
                        <a:lnSpc>
                          <a:spcPct val="100000"/>
                        </a:lnSpc>
                        <a:spcBef>
                          <a:spcPts val="0"/>
                        </a:spcBef>
                        <a:spcAft>
                          <a:spcPts val="0"/>
                        </a:spcAft>
                        <a:buNone/>
                      </a:pPr>
                      <a:r>
                        <a:rPr b="1" lang="en-US" sz="1600" u="sng">
                          <a:solidFill>
                            <a:schemeClr val="hlink"/>
                          </a:solidFill>
                          <a:latin typeface="Times New Roman"/>
                          <a:ea typeface="Times New Roman"/>
                          <a:cs typeface="Times New Roman"/>
                          <a:sym typeface="Times New Roman"/>
                          <a:hlinkClick r:id="rId7"/>
                        </a:rPr>
                        <a:t>Multi-Task Learning and Adapted Knowledge Models for Emotion-Cause Extraction</a:t>
                      </a:r>
                      <a:endParaRPr b="1" sz="16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Proposed a multi-task learning approach combining emotion recognition and cause detection, integrating common-sense knowledge.</a:t>
                      </a:r>
                      <a:endParaRPr b="1" sz="16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Complexity in modeling and integrating common-sense knowledge; potential challenges in generalization.</a:t>
                      </a:r>
                      <a:endParaRPr b="1" sz="1600" u="none" cap="none" strike="noStrike">
                        <a:latin typeface="Times New Roman"/>
                        <a:ea typeface="Times New Roman"/>
                        <a:cs typeface="Times New Roman"/>
                        <a:sym typeface="Times New Roman"/>
                      </a:endParaRPr>
                    </a:p>
                  </a:txBody>
                  <a:tcPr marT="45725" marB="45725" marR="91450" marL="91450" anchor="ctr"/>
                </a:tc>
              </a:tr>
            </a:tbl>
          </a:graphicData>
        </a:graphic>
      </p:graphicFrame>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838200" y="365125"/>
            <a:ext cx="10515600" cy="819241"/>
          </a:xfrm>
          <a:prstGeom prst="rect">
            <a:avLst/>
          </a:prstGeom>
          <a:noFill/>
          <a:ln>
            <a:noFill/>
          </a:ln>
        </p:spPr>
        <p:txBody>
          <a:bodyPr anchorCtr="0" anchor="ctr" bIns="45700" lIns="91425" spcFirstLastPara="1" rIns="91425" wrap="square" tIns="45700">
            <a:normAutofit/>
          </a:bodyPr>
          <a:lstStyle/>
          <a:p>
            <a:pPr indent="0" lvl="0" marL="152400" rtl="0" algn="just">
              <a:lnSpc>
                <a:spcPct val="100000"/>
              </a:lnSpc>
              <a:spcBef>
                <a:spcPts val="0"/>
              </a:spcBef>
              <a:spcAft>
                <a:spcPts val="0"/>
              </a:spcAft>
              <a:buNone/>
            </a:pPr>
            <a:r>
              <a:rPr b="1" lang="en-US" sz="3200">
                <a:solidFill>
                  <a:srgbClr val="2E75B5"/>
                </a:solidFill>
                <a:latin typeface="Times New Roman"/>
                <a:ea typeface="Times New Roman"/>
                <a:cs typeface="Times New Roman"/>
                <a:sym typeface="Times New Roman"/>
              </a:rPr>
              <a:t>Proposed System / Work</a:t>
            </a:r>
            <a:endParaRPr b="1" sz="3200">
              <a:solidFill>
                <a:srgbClr val="2E75B5"/>
              </a:solidFill>
              <a:latin typeface="Times New Roman"/>
              <a:ea typeface="Times New Roman"/>
              <a:cs typeface="Times New Roman"/>
              <a:sym typeface="Times New Roman"/>
            </a:endParaRPr>
          </a:p>
        </p:txBody>
      </p:sp>
      <p:sp>
        <p:nvSpPr>
          <p:cNvPr id="135" name="Google Shape;135;p24"/>
          <p:cNvSpPr txBox="1"/>
          <p:nvPr>
            <p:ph idx="1" type="body"/>
          </p:nvPr>
        </p:nvSpPr>
        <p:spPr>
          <a:xfrm>
            <a:off x="838200" y="1184367"/>
            <a:ext cx="10515600" cy="4058194"/>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sz="2500">
                <a:latin typeface="Times New Roman"/>
                <a:ea typeface="Times New Roman"/>
                <a:cs typeface="Times New Roman"/>
                <a:sym typeface="Times New Roman"/>
              </a:rPr>
              <a:t>The proposed system aims to enhance workplace productivity and well-being by leveraging AI-driven emotion analysis to understand employee moods in real time. By integrating facial expression recognition, speech tone analysis, and text sentiment analysis, the system can detect emotional states such as stress, happiness, frustration, or fatigue.</a:t>
            </a:r>
            <a:endParaRPr sz="4200">
              <a:latin typeface="Times New Roman"/>
              <a:ea typeface="Times New Roman"/>
              <a:cs typeface="Times New Roman"/>
              <a:sym typeface="Times New Roman"/>
            </a:endParaRPr>
          </a:p>
        </p:txBody>
      </p:sp>
      <p:sp>
        <p:nvSpPr>
          <p:cNvPr id="136" name="Google Shape;13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838200" y="365125"/>
            <a:ext cx="10515600" cy="819241"/>
          </a:xfrm>
          <a:prstGeom prst="rect">
            <a:avLst/>
          </a:prstGeom>
          <a:noFill/>
          <a:ln>
            <a:noFill/>
          </a:ln>
        </p:spPr>
        <p:txBody>
          <a:bodyPr anchorCtr="0" anchor="ctr" bIns="45700" lIns="91425" spcFirstLastPara="1" rIns="91425" wrap="square" tIns="45700">
            <a:normAutofit/>
          </a:bodyPr>
          <a:lstStyle/>
          <a:p>
            <a:pPr indent="0" lvl="0" marL="152400" rtl="0" algn="just">
              <a:lnSpc>
                <a:spcPct val="100000"/>
              </a:lnSpc>
              <a:spcBef>
                <a:spcPts val="0"/>
              </a:spcBef>
              <a:spcAft>
                <a:spcPts val="0"/>
              </a:spcAft>
              <a:buNone/>
            </a:pPr>
            <a:r>
              <a:rPr b="1" lang="en-US" sz="3200">
                <a:solidFill>
                  <a:srgbClr val="2E75B5"/>
                </a:solidFill>
                <a:latin typeface="Times New Roman"/>
                <a:ea typeface="Times New Roman"/>
                <a:cs typeface="Times New Roman"/>
                <a:sym typeface="Times New Roman"/>
              </a:rPr>
              <a:t>Problem Statement</a:t>
            </a:r>
            <a:endParaRPr b="1" sz="3200">
              <a:solidFill>
                <a:srgbClr val="2E75B5"/>
              </a:solidFill>
              <a:latin typeface="Times New Roman"/>
              <a:ea typeface="Times New Roman"/>
              <a:cs typeface="Times New Roman"/>
              <a:sym typeface="Times New Roman"/>
            </a:endParaRPr>
          </a:p>
        </p:txBody>
      </p:sp>
      <p:sp>
        <p:nvSpPr>
          <p:cNvPr id="142" name="Google Shape;142;p25"/>
          <p:cNvSpPr txBox="1"/>
          <p:nvPr>
            <p:ph idx="1" type="body"/>
          </p:nvPr>
        </p:nvSpPr>
        <p:spPr>
          <a:xfrm>
            <a:off x="838200" y="1184367"/>
            <a:ext cx="10515600" cy="4058194"/>
          </a:xfrm>
          <a:prstGeom prst="rect">
            <a:avLst/>
          </a:prstGeom>
          <a:noFill/>
          <a:ln>
            <a:noFill/>
          </a:ln>
        </p:spPr>
        <p:txBody>
          <a:bodyPr anchorCtr="0" anchor="t" bIns="45700" lIns="91425" spcFirstLastPara="1" rIns="91425" wrap="square" tIns="45700">
            <a:normAutofit/>
          </a:bodyPr>
          <a:lstStyle/>
          <a:p>
            <a:pPr indent="-50800" lvl="0" marL="228600" rtl="0" algn="l">
              <a:spcBef>
                <a:spcPts val="0"/>
              </a:spcBef>
              <a:spcAft>
                <a:spcPts val="0"/>
              </a:spcAft>
              <a:buClr>
                <a:schemeClr val="dk1"/>
              </a:buClr>
              <a:buSzPts val="1100"/>
              <a:buNone/>
            </a:pPr>
            <a:r>
              <a:rPr lang="en-US">
                <a:latin typeface="Times New Roman"/>
                <a:ea typeface="Times New Roman"/>
                <a:cs typeface="Times New Roman"/>
                <a:sym typeface="Times New Roman"/>
              </a:rPr>
              <a:t>Employee productivity and well-being are often impacted by stress and emotional fluctuations, yet traditional management lacks real-time insights. Without an effective system to analyze emotions through text, facial expressions, and speech, organizations struggle to optimize task assignments and provide timely support.</a:t>
            </a:r>
            <a:endParaRPr>
              <a:latin typeface="Times New Roman"/>
              <a:ea typeface="Times New Roman"/>
              <a:cs typeface="Times New Roman"/>
              <a:sym typeface="Times New Roman"/>
            </a:endParaRPr>
          </a:p>
          <a:p>
            <a:pPr indent="-50800" lvl="0" marL="228600" rtl="0" algn="l">
              <a:spcBef>
                <a:spcPts val="0"/>
              </a:spcBef>
              <a:spcAft>
                <a:spcPts val="0"/>
              </a:spcAft>
              <a:buClr>
                <a:schemeClr val="dk1"/>
              </a:buClr>
              <a:buSzPts val="1100"/>
              <a:buNone/>
            </a:pPr>
            <a:r>
              <a:t/>
            </a:r>
            <a:endParaRPr>
              <a:latin typeface="Times New Roman"/>
              <a:ea typeface="Times New Roman"/>
              <a:cs typeface="Times New Roman"/>
              <a:sym typeface="Times New Roman"/>
            </a:endParaRPr>
          </a:p>
          <a:p>
            <a:pPr indent="-50800" lvl="0" marL="228600" rtl="0" algn="l">
              <a:spcBef>
                <a:spcPts val="0"/>
              </a:spcBef>
              <a:spcAft>
                <a:spcPts val="0"/>
              </a:spcAft>
              <a:buClr>
                <a:schemeClr val="dk1"/>
              </a:buClr>
              <a:buSzPts val="1100"/>
              <a:buNone/>
            </a:pPr>
            <a:r>
              <a:rPr lang="en-US">
                <a:latin typeface="Times New Roman"/>
                <a:ea typeface="Times New Roman"/>
                <a:cs typeface="Times New Roman"/>
                <a:sym typeface="Times New Roman"/>
              </a:rPr>
              <a:t>This project leverages data science and machine learning to detect employee emotions, recommend tasks, and enable proactive interventions, fostering a healthier and more empathetic workplace.</a:t>
            </a:r>
            <a:endParaRPr>
              <a:latin typeface="Times New Roman"/>
              <a:ea typeface="Times New Roman"/>
              <a:cs typeface="Times New Roman"/>
              <a:sym typeface="Times New Roman"/>
            </a:endParaRPr>
          </a:p>
        </p:txBody>
      </p:sp>
      <p:sp>
        <p:nvSpPr>
          <p:cNvPr id="143" name="Google Shape;14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838200" y="365125"/>
            <a:ext cx="10515600" cy="819241"/>
          </a:xfrm>
          <a:prstGeom prst="rect">
            <a:avLst/>
          </a:prstGeom>
          <a:noFill/>
          <a:ln>
            <a:noFill/>
          </a:ln>
        </p:spPr>
        <p:txBody>
          <a:bodyPr anchorCtr="0" anchor="ctr" bIns="45700" lIns="91425" spcFirstLastPara="1" rIns="91425" wrap="square" tIns="45700">
            <a:normAutofit/>
          </a:bodyPr>
          <a:lstStyle/>
          <a:p>
            <a:pPr indent="0" lvl="0" marL="152400" rtl="0" algn="just">
              <a:lnSpc>
                <a:spcPct val="100000"/>
              </a:lnSpc>
              <a:spcBef>
                <a:spcPts val="0"/>
              </a:spcBef>
              <a:spcAft>
                <a:spcPts val="0"/>
              </a:spcAft>
              <a:buNone/>
            </a:pPr>
            <a:r>
              <a:rPr b="1" lang="en-US" sz="3200">
                <a:solidFill>
                  <a:srgbClr val="2E75B5"/>
                </a:solidFill>
                <a:latin typeface="Times New Roman"/>
                <a:ea typeface="Times New Roman"/>
                <a:cs typeface="Times New Roman"/>
                <a:sym typeface="Times New Roman"/>
              </a:rPr>
              <a:t>System Requirements</a:t>
            </a:r>
            <a:endParaRPr b="1" sz="3200">
              <a:solidFill>
                <a:srgbClr val="2E75B5"/>
              </a:solidFill>
              <a:latin typeface="Times New Roman"/>
              <a:ea typeface="Times New Roman"/>
              <a:cs typeface="Times New Roman"/>
              <a:sym typeface="Times New Roman"/>
            </a:endParaRPr>
          </a:p>
        </p:txBody>
      </p:sp>
      <p:sp>
        <p:nvSpPr>
          <p:cNvPr id="149" name="Google Shape;149;p26"/>
          <p:cNvSpPr txBox="1"/>
          <p:nvPr>
            <p:ph idx="1" type="body"/>
          </p:nvPr>
        </p:nvSpPr>
        <p:spPr>
          <a:xfrm>
            <a:off x="838200" y="1184367"/>
            <a:ext cx="10515600" cy="4058194"/>
          </a:xfrm>
          <a:prstGeom prst="rect">
            <a:avLst/>
          </a:prstGeom>
          <a:noFill/>
          <a:ln>
            <a:noFill/>
          </a:ln>
        </p:spPr>
        <p:txBody>
          <a:bodyPr anchorCtr="0" anchor="t" bIns="45700" lIns="91425" spcFirstLastPara="1" rIns="91425" wrap="square" tIns="45700">
            <a:normAutofit/>
          </a:bodyPr>
          <a:lstStyle/>
          <a:p>
            <a:pPr indent="-50800" lvl="0" marL="228600" rtl="0" algn="l">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Processor</a:t>
            </a:r>
            <a:r>
              <a:rPr lang="en-US">
                <a:latin typeface="Times New Roman"/>
                <a:ea typeface="Times New Roman"/>
                <a:cs typeface="Times New Roman"/>
                <a:sym typeface="Times New Roman"/>
              </a:rPr>
              <a:t>: Intel i5 / Ryzen 5 or equivalent</a:t>
            </a:r>
            <a:endParaRPr>
              <a:latin typeface="Times New Roman"/>
              <a:ea typeface="Times New Roman"/>
              <a:cs typeface="Times New Roman"/>
              <a:sym typeface="Times New Roman"/>
            </a:endParaRPr>
          </a:p>
          <a:p>
            <a:pPr indent="-50800" lvl="0" marL="228600" rtl="0" algn="l">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RAM</a:t>
            </a:r>
            <a:r>
              <a:rPr lang="en-US">
                <a:latin typeface="Times New Roman"/>
                <a:ea typeface="Times New Roman"/>
                <a:cs typeface="Times New Roman"/>
                <a:sym typeface="Times New Roman"/>
              </a:rPr>
              <a:t>: 8GB</a:t>
            </a:r>
            <a:endParaRPr>
              <a:latin typeface="Times New Roman"/>
              <a:ea typeface="Times New Roman"/>
              <a:cs typeface="Times New Roman"/>
              <a:sym typeface="Times New Roman"/>
            </a:endParaRPr>
          </a:p>
          <a:p>
            <a:pPr indent="-50800" lvl="0" marL="228600" rtl="0" algn="l">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GPU</a:t>
            </a:r>
            <a:r>
              <a:rPr lang="en-US">
                <a:latin typeface="Times New Roman"/>
                <a:ea typeface="Times New Roman"/>
                <a:cs typeface="Times New Roman"/>
                <a:sym typeface="Times New Roman"/>
              </a:rPr>
              <a:t>: Basic GPU (for small-scale analysis)</a:t>
            </a:r>
            <a:endParaRPr>
              <a:latin typeface="Times New Roman"/>
              <a:ea typeface="Times New Roman"/>
              <a:cs typeface="Times New Roman"/>
              <a:sym typeface="Times New Roman"/>
            </a:endParaRPr>
          </a:p>
          <a:p>
            <a:pPr indent="-50800" lvl="0" marL="228600" rtl="0" algn="l">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Storage</a:t>
            </a:r>
            <a:r>
              <a:rPr lang="en-US">
                <a:latin typeface="Times New Roman"/>
                <a:ea typeface="Times New Roman"/>
                <a:cs typeface="Times New Roman"/>
                <a:sym typeface="Times New Roman"/>
              </a:rPr>
              <a:t>: 20GB free space</a:t>
            </a:r>
            <a:endParaRPr>
              <a:latin typeface="Times New Roman"/>
              <a:ea typeface="Times New Roman"/>
              <a:cs typeface="Times New Roman"/>
              <a:sym typeface="Times New Roman"/>
            </a:endParaRPr>
          </a:p>
          <a:p>
            <a:pPr indent="-50800" lvl="0" marL="228600" rtl="0" algn="l">
              <a:spcBef>
                <a:spcPts val="0"/>
              </a:spcBef>
              <a:spcAft>
                <a:spcPts val="0"/>
              </a:spcAft>
              <a:buClr>
                <a:schemeClr val="dk1"/>
              </a:buClr>
              <a:buSzPts val="1100"/>
              <a:buFont typeface="Arial"/>
              <a:buNone/>
            </a:pPr>
            <a:r>
              <a:rPr b="1" lang="en-US">
                <a:latin typeface="Times New Roman"/>
                <a:ea typeface="Times New Roman"/>
                <a:cs typeface="Times New Roman"/>
                <a:sym typeface="Times New Roman"/>
              </a:rPr>
              <a:t>OS</a:t>
            </a:r>
            <a:r>
              <a:rPr lang="en-US">
                <a:latin typeface="Times New Roman"/>
                <a:ea typeface="Times New Roman"/>
                <a:cs typeface="Times New Roman"/>
                <a:sym typeface="Times New Roman"/>
              </a:rPr>
              <a:t>: Windows / Linux</a:t>
            </a:r>
            <a:endParaRPr>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rPr b="1" lang="en-US">
                <a:latin typeface="Times New Roman"/>
                <a:ea typeface="Times New Roman"/>
                <a:cs typeface="Times New Roman"/>
                <a:sym typeface="Times New Roman"/>
              </a:rPr>
              <a:t>Software</a:t>
            </a:r>
            <a:r>
              <a:rPr lang="en-US">
                <a:latin typeface="Times New Roman"/>
                <a:ea typeface="Times New Roman"/>
                <a:cs typeface="Times New Roman"/>
                <a:sym typeface="Times New Roman"/>
              </a:rPr>
              <a:t>: Python, TensorFlow, OpenCV, Flask/Django</a:t>
            </a:r>
            <a:endParaRPr>
              <a:latin typeface="Times New Roman"/>
              <a:ea typeface="Times New Roman"/>
              <a:cs typeface="Times New Roman"/>
              <a:sym typeface="Times New Roman"/>
            </a:endParaRPr>
          </a:p>
        </p:txBody>
      </p:sp>
      <p:sp>
        <p:nvSpPr>
          <p:cNvPr id="150" name="Google Shape;15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838200" y="365125"/>
            <a:ext cx="10515600" cy="819241"/>
          </a:xfrm>
          <a:prstGeom prst="rect">
            <a:avLst/>
          </a:prstGeom>
          <a:noFill/>
          <a:ln>
            <a:noFill/>
          </a:ln>
        </p:spPr>
        <p:txBody>
          <a:bodyPr anchorCtr="0" anchor="ctr" bIns="45700" lIns="91425" spcFirstLastPara="1" rIns="91425" wrap="square" tIns="45700">
            <a:normAutofit/>
          </a:bodyPr>
          <a:lstStyle/>
          <a:p>
            <a:pPr indent="0" lvl="0" marL="152400" rtl="0" algn="just">
              <a:lnSpc>
                <a:spcPct val="100000"/>
              </a:lnSpc>
              <a:spcBef>
                <a:spcPts val="0"/>
              </a:spcBef>
              <a:spcAft>
                <a:spcPts val="0"/>
              </a:spcAft>
              <a:buNone/>
            </a:pPr>
            <a:r>
              <a:rPr b="1" lang="en-US" sz="3200">
                <a:solidFill>
                  <a:srgbClr val="2E75B5"/>
                </a:solidFill>
                <a:latin typeface="Times New Roman"/>
                <a:ea typeface="Times New Roman"/>
                <a:cs typeface="Times New Roman"/>
                <a:sym typeface="Times New Roman"/>
              </a:rPr>
              <a:t>Advantages of Proposed System/Work</a:t>
            </a:r>
            <a:endParaRPr/>
          </a:p>
        </p:txBody>
      </p:sp>
      <p:sp>
        <p:nvSpPr>
          <p:cNvPr id="156" name="Google Shape;15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57" name="Google Shape;157;p27"/>
          <p:cNvGraphicFramePr/>
          <p:nvPr/>
        </p:nvGraphicFramePr>
        <p:xfrm>
          <a:off x="883650" y="1327350"/>
          <a:ext cx="3000000" cy="3000000"/>
        </p:xfrm>
        <a:graphic>
          <a:graphicData uri="http://schemas.openxmlformats.org/drawingml/2006/table">
            <a:tbl>
              <a:tblPr>
                <a:noFill/>
                <a:tableStyleId>{8758CB74-7037-4070-AF2F-BF408AEE7AE3}</a:tableStyleId>
              </a:tblPr>
              <a:tblGrid>
                <a:gridCol w="3429000"/>
                <a:gridCol w="3429000"/>
                <a:gridCol w="3429000"/>
              </a:tblGrid>
              <a:tr h="1849750">
                <a:tc>
                  <a:txBody>
                    <a:bodyPr/>
                    <a:lstStyle/>
                    <a:p>
                      <a:pPr indent="-317500" lvl="0" marL="457200" rtl="0" algn="ctr">
                        <a:spcBef>
                          <a:spcPts val="0"/>
                        </a:spcBef>
                        <a:spcAft>
                          <a:spcPts val="0"/>
                        </a:spcAft>
                        <a:buSzPts val="1400"/>
                        <a:buAutoNum type="arabicPeriod"/>
                      </a:pPr>
                      <a:r>
                        <a:rPr b="1" lang="en-US"/>
                        <a:t>Real-Time Emotion Detection</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US"/>
                        <a:t>Combines text analysis, live camera video, and speech processing to</a:t>
                      </a:r>
                      <a:endParaRPr/>
                    </a:p>
                    <a:p>
                      <a:pPr indent="0" lvl="0" marL="0" rtl="0" algn="ctr">
                        <a:spcBef>
                          <a:spcPts val="0"/>
                        </a:spcBef>
                        <a:spcAft>
                          <a:spcPts val="0"/>
                        </a:spcAft>
                        <a:buNone/>
                      </a:pPr>
                      <a:r>
                        <a:rPr lang="en-US"/>
                        <a:t>detect employee emotions</a:t>
                      </a:r>
                      <a:endParaRPr/>
                    </a:p>
                    <a:p>
                      <a:pPr indent="0" lvl="0" marL="0" rtl="0" algn="ctr">
                        <a:spcBef>
                          <a:spcPts val="0"/>
                        </a:spcBef>
                        <a:spcAft>
                          <a:spcPts val="0"/>
                        </a:spcAft>
                        <a:buNone/>
                      </a:pPr>
                      <a:r>
                        <a:rPr lang="en-US"/>
                        <a:t>comprehensively</a:t>
                      </a:r>
                      <a:endParaRPr/>
                    </a:p>
                  </a:txBody>
                  <a:tcPr marT="91425" marB="91425" marR="91425" marL="91425"/>
                </a:tc>
                <a:tc>
                  <a:txBody>
                    <a:bodyPr/>
                    <a:lstStyle/>
                    <a:p>
                      <a:pPr indent="-317500" lvl="0" marL="457200" rtl="0" algn="ctr">
                        <a:spcBef>
                          <a:spcPts val="0"/>
                        </a:spcBef>
                        <a:spcAft>
                          <a:spcPts val="0"/>
                        </a:spcAft>
                        <a:buSzPts val="1400"/>
                        <a:buAutoNum type="arabicPeriod" startAt="2"/>
                      </a:pPr>
                      <a:r>
                        <a:rPr b="1" lang="en-US"/>
                        <a:t>Task Recommendation</a:t>
                      </a:r>
                      <a:endParaRPr b="1"/>
                    </a:p>
                    <a:p>
                      <a:pPr indent="0" lvl="0" marL="0" rtl="0" algn="ctr">
                        <a:spcBef>
                          <a:spcPts val="0"/>
                        </a:spcBef>
                        <a:spcAft>
                          <a:spcPts val="0"/>
                        </a:spcAft>
                        <a:buNone/>
                      </a:pPr>
                      <a:r>
                        <a:t/>
                      </a:r>
                      <a:endParaRPr b="1"/>
                    </a:p>
                    <a:p>
                      <a:pPr indent="0" lvl="0" marL="0" rtl="0" algn="ctr">
                        <a:spcBef>
                          <a:spcPts val="0"/>
                        </a:spcBef>
                        <a:spcAft>
                          <a:spcPts val="0"/>
                        </a:spcAft>
                        <a:buClr>
                          <a:schemeClr val="dk1"/>
                        </a:buClr>
                        <a:buSzPts val="1100"/>
                        <a:buFont typeface="Arial"/>
                        <a:buNone/>
                      </a:pPr>
                      <a:r>
                        <a:rPr lang="en-US"/>
                        <a:t>Suggest tasks based on the</a:t>
                      </a:r>
                      <a:endParaRPr/>
                    </a:p>
                    <a:p>
                      <a:pPr indent="0" lvl="0" marL="0" rtl="0" algn="ctr">
                        <a:spcBef>
                          <a:spcPts val="0"/>
                        </a:spcBef>
                        <a:spcAft>
                          <a:spcPts val="0"/>
                        </a:spcAft>
                        <a:buNone/>
                      </a:pPr>
                      <a:r>
                        <a:rPr lang="en-US"/>
                        <a:t>detected mood. </a:t>
                      </a:r>
                      <a:endParaRPr/>
                    </a:p>
                  </a:txBody>
                  <a:tcPr marT="91425" marB="91425" marR="91425" marL="91425"/>
                </a:tc>
                <a:tc>
                  <a:txBody>
                    <a:bodyPr/>
                    <a:lstStyle/>
                    <a:p>
                      <a:pPr indent="-317500" lvl="0" marL="457200" rtl="0" algn="ctr">
                        <a:spcBef>
                          <a:spcPts val="0"/>
                        </a:spcBef>
                        <a:spcAft>
                          <a:spcPts val="0"/>
                        </a:spcAft>
                        <a:buSzPts val="1400"/>
                        <a:buAutoNum type="arabicPeriod" startAt="3"/>
                      </a:pPr>
                      <a:r>
                        <a:rPr b="1" lang="en-US"/>
                        <a:t>Historical Mood Tracking</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lang="en-US"/>
                        <a:t>Maintain a timeline of each employee's mood trends to identify patterns and </a:t>
                      </a:r>
                      <a:endParaRPr/>
                    </a:p>
                    <a:p>
                      <a:pPr indent="0" lvl="0" marL="0" rtl="0" algn="ctr">
                        <a:spcBef>
                          <a:spcPts val="0"/>
                        </a:spcBef>
                        <a:spcAft>
                          <a:spcPts val="0"/>
                        </a:spcAft>
                        <a:buNone/>
                      </a:pPr>
                      <a:r>
                        <a:rPr lang="en-US"/>
                        <a:t>provide insights into long-term well-being.</a:t>
                      </a:r>
                      <a:endParaRPr/>
                    </a:p>
                  </a:txBody>
                  <a:tcPr marT="91425" marB="91425" marR="91425" marL="91425"/>
                </a:tc>
              </a:tr>
              <a:tr h="1778825">
                <a:tc>
                  <a:txBody>
                    <a:bodyPr/>
                    <a:lstStyle/>
                    <a:p>
                      <a:pPr indent="-317500" lvl="0" marL="457200" rtl="0" algn="ctr">
                        <a:spcBef>
                          <a:spcPts val="0"/>
                        </a:spcBef>
                        <a:spcAft>
                          <a:spcPts val="0"/>
                        </a:spcAft>
                        <a:buSzPts val="1400"/>
                        <a:buAutoNum type="arabicPeriod" startAt="4"/>
                      </a:pPr>
                      <a:r>
                        <a:rPr b="1" lang="en-US"/>
                        <a:t>S</a:t>
                      </a:r>
                      <a:r>
                        <a:rPr b="1" lang="en-US"/>
                        <a:t>tress Management Alert</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lang="en-US"/>
                        <a:t>Automatically notify HR or managers when an employee’s mood indicates prolonged stress or disengagement.</a:t>
                      </a:r>
                      <a:endParaRPr/>
                    </a:p>
                  </a:txBody>
                  <a:tcPr marT="91425" marB="91425" marR="91425" marL="91425"/>
                </a:tc>
                <a:tc>
                  <a:txBody>
                    <a:bodyPr/>
                    <a:lstStyle/>
                    <a:p>
                      <a:pPr indent="-317500" lvl="0" marL="457200" rtl="0" algn="ctr">
                        <a:spcBef>
                          <a:spcPts val="0"/>
                        </a:spcBef>
                        <a:spcAft>
                          <a:spcPts val="0"/>
                        </a:spcAft>
                        <a:buSzPts val="1400"/>
                        <a:buAutoNum type="arabicPeriod" startAt="5"/>
                      </a:pPr>
                      <a:r>
                        <a:rPr b="1" lang="en-US"/>
                        <a:t> Team Mood Analytics</a:t>
                      </a:r>
                      <a:endParaRPr b="1"/>
                    </a:p>
                    <a:p>
                      <a:pPr indent="0" lvl="0" marL="0" rtl="0" algn="ctr">
                        <a:spcBef>
                          <a:spcPts val="0"/>
                        </a:spcBef>
                        <a:spcAft>
                          <a:spcPts val="0"/>
                        </a:spcAft>
                        <a:buNone/>
                      </a:pPr>
                      <a:r>
                        <a:t/>
                      </a:r>
                      <a:endParaRPr b="1"/>
                    </a:p>
                    <a:p>
                      <a:pPr indent="0" lvl="0" marL="0" rtl="0" algn="ctr">
                        <a:spcBef>
                          <a:spcPts val="0"/>
                        </a:spcBef>
                        <a:spcAft>
                          <a:spcPts val="0"/>
                        </a:spcAft>
                        <a:buClr>
                          <a:schemeClr val="dk1"/>
                        </a:buClr>
                        <a:buSzPts val="1100"/>
                        <a:buFont typeface="Arial"/>
                        <a:buNone/>
                      </a:pPr>
                      <a:r>
                        <a:rPr lang="en-US"/>
                        <a:t>Aggregate mood data across teams to identify </a:t>
                      </a:r>
                      <a:r>
                        <a:rPr lang="en-US"/>
                        <a:t>o</a:t>
                      </a:r>
                      <a:r>
                        <a:rPr lang="en-US"/>
                        <a:t>verall morale and</a:t>
                      </a:r>
                      <a:endParaRPr/>
                    </a:p>
                    <a:p>
                      <a:pPr indent="0" lvl="0" marL="0" rtl="0" algn="ctr">
                        <a:spcBef>
                          <a:spcPts val="0"/>
                        </a:spcBef>
                        <a:spcAft>
                          <a:spcPts val="0"/>
                        </a:spcAft>
                        <a:buNone/>
                      </a:pPr>
                      <a:r>
                        <a:rPr lang="en-US"/>
                        <a:t>productivity trends.</a:t>
                      </a:r>
                      <a:endParaRPr/>
                    </a:p>
                  </a:txBody>
                  <a:tcPr marT="91425" marB="91425" marR="91425" marL="91425"/>
                </a:tc>
                <a:tc>
                  <a:txBody>
                    <a:bodyPr/>
                    <a:lstStyle/>
                    <a:p>
                      <a:pPr indent="-317500" lvl="0" marL="457200" rtl="0" algn="ctr">
                        <a:spcBef>
                          <a:spcPts val="0"/>
                        </a:spcBef>
                        <a:spcAft>
                          <a:spcPts val="0"/>
                        </a:spcAft>
                        <a:buSzPts val="1400"/>
                        <a:buAutoNum type="arabicPeriod" startAt="6"/>
                      </a:pPr>
                      <a:r>
                        <a:rPr b="1" lang="en-US"/>
                        <a:t>Data Privacy</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lang="en-US"/>
                        <a:t>Ensure sensitive data is anonymized and securely stored.</a:t>
                      </a:r>
                      <a:endParaRPr/>
                    </a:p>
                  </a:txBody>
                  <a:tcPr marT="91425" marB="91425" marR="91425" marL="91425"/>
                </a:tc>
              </a:tr>
            </a:tbl>
          </a:graphicData>
        </a:graphic>
      </p:graphicFrame>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163" name="Google Shape;163;p28"/>
          <p:cNvGrpSpPr/>
          <p:nvPr/>
        </p:nvGrpSpPr>
        <p:grpSpPr>
          <a:xfrm>
            <a:off x="1123407" y="200923"/>
            <a:ext cx="9945182" cy="6456170"/>
            <a:chOff x="3331963" y="1040336"/>
            <a:chExt cx="6901105" cy="4230780"/>
          </a:xfrm>
        </p:grpSpPr>
        <p:sp>
          <p:nvSpPr>
            <p:cNvPr id="164" name="Google Shape;164;p28"/>
            <p:cNvSpPr/>
            <p:nvPr/>
          </p:nvSpPr>
          <p:spPr>
            <a:xfrm>
              <a:off x="7448125" y="1978300"/>
              <a:ext cx="1382100" cy="3101100"/>
            </a:xfrm>
            <a:prstGeom prst="wedgeRectCallout">
              <a:avLst>
                <a:gd fmla="val 0" name="adj1"/>
                <a:gd fmla="val 0" name="adj2"/>
              </a:avLst>
            </a:prstGeom>
            <a:solidFill>
              <a:srgbClr val="C3D4EB"/>
            </a:solidFill>
            <a:ln cap="flat" cmpd="sng" w="12700">
              <a:solidFill>
                <a:schemeClr val="lt1"/>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400"/>
                <a:buFont typeface="Arial"/>
                <a:buNone/>
              </a:pPr>
              <a:r>
                <a:t/>
              </a:r>
              <a:endParaRPr b="1" i="0" sz="2100" u="sng"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rPr b="1" i="0" lang="en-US" sz="2100" u="sng" cap="none" strike="noStrike">
                  <a:solidFill>
                    <a:schemeClr val="dk1"/>
                  </a:solidFill>
                  <a:latin typeface="Times New Roman"/>
                  <a:ea typeface="Times New Roman"/>
                  <a:cs typeface="Times New Roman"/>
                  <a:sym typeface="Times New Roman"/>
                </a:rPr>
                <a:t>Designing</a:t>
              </a:r>
              <a:endParaRPr b="1" i="0" sz="2100" u="sng"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t/>
              </a:r>
              <a:endParaRPr b="1" i="0" sz="2100" u="sng"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t/>
              </a:r>
              <a:endParaRPr b="1" i="0" sz="2100" u="sng" cap="none" strike="noStrike">
                <a:solidFill>
                  <a:schemeClr val="dk1"/>
                </a:solidFill>
                <a:latin typeface="Times New Roman"/>
                <a:ea typeface="Times New Roman"/>
                <a:cs typeface="Times New Roman"/>
                <a:sym typeface="Times New Roman"/>
              </a:endParaRPr>
            </a:p>
            <a:p>
              <a:pPr indent="-361950" lvl="0" marL="457200" marR="0" rtl="0" algn="l">
                <a:lnSpc>
                  <a:spcPct val="90000"/>
                </a:lnSpc>
                <a:spcBef>
                  <a:spcPts val="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Data privacy and security</a:t>
              </a:r>
              <a:endParaRPr b="0" i="0" sz="2100" u="none" cap="none" strike="noStrike">
                <a:solidFill>
                  <a:schemeClr val="dk1"/>
                </a:solidFill>
                <a:latin typeface="Times New Roman"/>
                <a:ea typeface="Times New Roman"/>
                <a:cs typeface="Times New Roman"/>
                <a:sym typeface="Times New Roman"/>
              </a:endParaRPr>
            </a:p>
            <a:p>
              <a:pPr indent="-361950" lvl="0" marL="457200" marR="0" rtl="0" algn="l">
                <a:lnSpc>
                  <a:spcPct val="90000"/>
                </a:lnSpc>
                <a:spcBef>
                  <a:spcPts val="100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Testing and debugging</a:t>
              </a:r>
              <a:endParaRPr b="0" i="0" sz="2100" u="none" cap="none" strike="noStrike">
                <a:solidFill>
                  <a:schemeClr val="dk1"/>
                </a:solidFill>
                <a:latin typeface="Times New Roman"/>
                <a:ea typeface="Times New Roman"/>
                <a:cs typeface="Times New Roman"/>
                <a:sym typeface="Times New Roman"/>
              </a:endParaRPr>
            </a:p>
            <a:p>
              <a:pPr indent="-361950" lvl="0" marL="457200" marR="0" rtl="0" algn="l">
                <a:lnSpc>
                  <a:spcPct val="90000"/>
                </a:lnSpc>
                <a:spcBef>
                  <a:spcPts val="100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Deployment</a:t>
              </a:r>
              <a:endParaRPr b="0" i="0" sz="2100" u="none" cap="none" strike="noStrike">
                <a:solidFill>
                  <a:schemeClr val="dk1"/>
                </a:solidFill>
                <a:latin typeface="Times New Roman"/>
                <a:ea typeface="Times New Roman"/>
                <a:cs typeface="Times New Roman"/>
                <a:sym typeface="Times New Roman"/>
              </a:endParaRPr>
            </a:p>
          </p:txBody>
        </p:sp>
        <p:sp>
          <p:nvSpPr>
            <p:cNvPr id="165" name="Google Shape;165;p28"/>
            <p:cNvSpPr/>
            <p:nvPr/>
          </p:nvSpPr>
          <p:spPr>
            <a:xfrm>
              <a:off x="7478018" y="1210491"/>
              <a:ext cx="1382100" cy="767700"/>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8"/>
            <p:cNvSpPr txBox="1"/>
            <p:nvPr/>
          </p:nvSpPr>
          <p:spPr>
            <a:xfrm>
              <a:off x="7478018" y="1210491"/>
              <a:ext cx="1382100" cy="767700"/>
            </a:xfrm>
            <a:prstGeom prst="rect">
              <a:avLst/>
            </a:prstGeom>
            <a:noFill/>
            <a:ln>
              <a:noFill/>
            </a:ln>
          </p:spPr>
          <p:txBody>
            <a:bodyPr anchorCtr="0" anchor="ctr" bIns="69850" lIns="69850" spcFirstLastPara="1" rIns="69850" wrap="square" tIns="6985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Times New Roman"/>
                  <a:ea typeface="Times New Roman"/>
                  <a:cs typeface="Times New Roman"/>
                  <a:sym typeface="Times New Roman"/>
                </a:rPr>
                <a:t>Review 3</a:t>
              </a:r>
              <a:endParaRPr b="0" i="0" sz="2200" u="none" cap="none" strike="noStrike">
                <a:solidFill>
                  <a:schemeClr val="lt1"/>
                </a:solidFill>
                <a:latin typeface="Times New Roman"/>
                <a:ea typeface="Times New Roman"/>
                <a:cs typeface="Times New Roman"/>
                <a:sym typeface="Times New Roman"/>
              </a:endParaRPr>
            </a:p>
          </p:txBody>
        </p:sp>
        <p:sp>
          <p:nvSpPr>
            <p:cNvPr id="167" name="Google Shape;167;p28"/>
            <p:cNvSpPr/>
            <p:nvPr/>
          </p:nvSpPr>
          <p:spPr>
            <a:xfrm>
              <a:off x="6096000" y="1978301"/>
              <a:ext cx="1382100" cy="3071100"/>
            </a:xfrm>
            <a:prstGeom prst="wedgeRectCallout">
              <a:avLst>
                <a:gd fmla="val 62500" name="adj1"/>
                <a:gd fmla="val 20830" name="adj2"/>
              </a:avLst>
            </a:prstGeom>
            <a:solidFill>
              <a:srgbClr val="CCF1D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8"/>
            <p:cNvSpPr txBox="1"/>
            <p:nvPr/>
          </p:nvSpPr>
          <p:spPr>
            <a:xfrm>
              <a:off x="6096025" y="2137725"/>
              <a:ext cx="1382100" cy="2912100"/>
            </a:xfrm>
            <a:prstGeom prst="rect">
              <a:avLst/>
            </a:prstGeom>
            <a:noFill/>
            <a:ln>
              <a:noFill/>
            </a:ln>
          </p:spPr>
          <p:txBody>
            <a:bodyPr anchorCtr="0" anchor="t" bIns="69850" lIns="69850" spcFirstLastPara="1" rIns="69850" wrap="square" tIns="69850">
              <a:noAutofit/>
            </a:bodyPr>
            <a:lstStyle/>
            <a:p>
              <a:pPr indent="0" lvl="0" marL="0" marR="0" rtl="0" algn="l">
                <a:lnSpc>
                  <a:spcPct val="90000"/>
                </a:lnSpc>
                <a:spcBef>
                  <a:spcPts val="0"/>
                </a:spcBef>
                <a:spcAft>
                  <a:spcPts val="0"/>
                </a:spcAft>
                <a:buClr>
                  <a:srgbClr val="000000"/>
                </a:buClr>
                <a:buSzPts val="1400"/>
                <a:buFont typeface="Arial"/>
                <a:buNone/>
              </a:pPr>
              <a:r>
                <a:rPr b="1" i="0" lang="en-US" sz="1900" u="sng" cap="none" strike="noStrike">
                  <a:solidFill>
                    <a:schemeClr val="dk1"/>
                  </a:solidFill>
                  <a:latin typeface="Times New Roman"/>
                  <a:ea typeface="Times New Roman"/>
                  <a:cs typeface="Times New Roman"/>
                  <a:sym typeface="Times New Roman"/>
                </a:rPr>
                <a:t>Designing</a:t>
              </a:r>
              <a:endParaRPr b="1" i="0" sz="1900" u="sng"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t/>
              </a:r>
              <a:endParaRPr b="1" i="0" sz="1900" u="sng"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t/>
              </a:r>
              <a:endParaRPr b="1" i="0" sz="1900" u="sng" cap="none" strike="noStrike">
                <a:solidFill>
                  <a:schemeClr val="dk1"/>
                </a:solidFill>
                <a:latin typeface="Times New Roman"/>
                <a:ea typeface="Times New Roman"/>
                <a:cs typeface="Times New Roman"/>
                <a:sym typeface="Times New Roman"/>
              </a:endParaRPr>
            </a:p>
            <a:p>
              <a:pPr indent="-349250" lvl="0" marL="457200" marR="0" rtl="0" algn="l">
                <a:lnSpc>
                  <a:spcPct val="100000"/>
                </a:lnSpc>
                <a:spcBef>
                  <a:spcPts val="0"/>
                </a:spcBef>
                <a:spcAft>
                  <a:spcPts val="0"/>
                </a:spcAft>
                <a:buClr>
                  <a:schemeClr val="dk1"/>
                </a:buClr>
                <a:buSzPts val="1900"/>
                <a:buFont typeface="Times New Roman"/>
                <a:buChar char="●"/>
              </a:pPr>
              <a:r>
                <a:rPr b="0" i="0" lang="en-US" sz="1900" u="none" cap="none" strike="noStrike">
                  <a:solidFill>
                    <a:schemeClr val="dk1"/>
                  </a:solidFill>
                  <a:latin typeface="Times New Roman"/>
                  <a:ea typeface="Times New Roman"/>
                  <a:cs typeface="Times New Roman"/>
                  <a:sym typeface="Times New Roman"/>
                </a:rPr>
                <a:t>Basic backend logic and functioning</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90000"/>
                </a:lnSpc>
                <a:spcBef>
                  <a:spcPts val="1000"/>
                </a:spcBef>
                <a:spcAft>
                  <a:spcPts val="0"/>
                </a:spcAft>
                <a:buClr>
                  <a:schemeClr val="dk1"/>
                </a:buClr>
                <a:buSzPts val="1900"/>
                <a:buFont typeface="Times New Roman"/>
                <a:buChar char="●"/>
              </a:pPr>
              <a:r>
                <a:rPr b="0" i="0" lang="en-US" sz="1900" u="none" cap="none" strike="noStrike">
                  <a:solidFill>
                    <a:schemeClr val="dk1"/>
                  </a:solidFill>
                  <a:latin typeface="Times New Roman"/>
                  <a:ea typeface="Times New Roman"/>
                  <a:cs typeface="Times New Roman"/>
                  <a:sym typeface="Times New Roman"/>
                </a:rPr>
                <a:t>Developing algorithms</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90000"/>
                </a:lnSpc>
                <a:spcBef>
                  <a:spcPts val="1000"/>
                </a:spcBef>
                <a:spcAft>
                  <a:spcPts val="0"/>
                </a:spcAft>
                <a:buClr>
                  <a:schemeClr val="dk1"/>
                </a:buClr>
                <a:buSzPts val="1900"/>
                <a:buFont typeface="Times New Roman"/>
                <a:buChar char="●"/>
              </a:pPr>
              <a:r>
                <a:rPr b="0" i="0" lang="en-US" sz="1900" u="none" cap="none" strike="noStrike">
                  <a:solidFill>
                    <a:schemeClr val="dk1"/>
                  </a:solidFill>
                  <a:latin typeface="Times New Roman"/>
                  <a:ea typeface="Times New Roman"/>
                  <a:cs typeface="Times New Roman"/>
                  <a:sym typeface="Times New Roman"/>
                </a:rPr>
                <a:t>Model Evaluation</a:t>
              </a:r>
              <a:endParaRPr b="0" i="0" sz="1900" u="none" cap="none" strike="noStrike">
                <a:solidFill>
                  <a:schemeClr val="dk1"/>
                </a:solidFill>
                <a:latin typeface="Times New Roman"/>
                <a:ea typeface="Times New Roman"/>
                <a:cs typeface="Times New Roman"/>
                <a:sym typeface="Times New Roman"/>
              </a:endParaRPr>
            </a:p>
            <a:p>
              <a:pPr indent="-349250" lvl="0" marL="457200" marR="0" rtl="0" algn="l">
                <a:lnSpc>
                  <a:spcPct val="90000"/>
                </a:lnSpc>
                <a:spcBef>
                  <a:spcPts val="1000"/>
                </a:spcBef>
                <a:spcAft>
                  <a:spcPts val="0"/>
                </a:spcAft>
                <a:buClr>
                  <a:schemeClr val="dk1"/>
                </a:buClr>
                <a:buSzPts val="1900"/>
                <a:buFont typeface="Times New Roman"/>
                <a:buChar char="●"/>
              </a:pPr>
              <a:r>
                <a:rPr b="0" i="0" lang="en-US" sz="1900" u="none" cap="none" strike="noStrike">
                  <a:solidFill>
                    <a:schemeClr val="dk1"/>
                  </a:solidFill>
                  <a:latin typeface="Times New Roman"/>
                  <a:ea typeface="Times New Roman"/>
                  <a:cs typeface="Times New Roman"/>
                  <a:sym typeface="Times New Roman"/>
                </a:rPr>
                <a:t>System Integration</a:t>
              </a:r>
              <a:endParaRPr b="0" i="0" sz="1900" u="none" cap="none" strike="noStrike">
                <a:solidFill>
                  <a:schemeClr val="dk1"/>
                </a:solidFill>
                <a:latin typeface="Times New Roman"/>
                <a:ea typeface="Times New Roman"/>
                <a:cs typeface="Times New Roman"/>
                <a:sym typeface="Times New Roman"/>
              </a:endParaRPr>
            </a:p>
          </p:txBody>
        </p:sp>
        <p:sp>
          <p:nvSpPr>
            <p:cNvPr id="169" name="Google Shape;169;p28"/>
            <p:cNvSpPr/>
            <p:nvPr/>
          </p:nvSpPr>
          <p:spPr>
            <a:xfrm>
              <a:off x="6096000" y="1322091"/>
              <a:ext cx="1382100" cy="658200"/>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8"/>
            <p:cNvSpPr txBox="1"/>
            <p:nvPr/>
          </p:nvSpPr>
          <p:spPr>
            <a:xfrm>
              <a:off x="6096000" y="1322091"/>
              <a:ext cx="1382100" cy="658200"/>
            </a:xfrm>
            <a:prstGeom prst="rect">
              <a:avLst/>
            </a:prstGeom>
            <a:noFill/>
            <a:ln>
              <a:noFill/>
            </a:ln>
          </p:spPr>
          <p:txBody>
            <a:bodyPr anchorCtr="0" anchor="ctr" bIns="69850" lIns="69850" spcFirstLastPara="1" rIns="69850" wrap="square" tIns="6985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Times New Roman"/>
                  <a:ea typeface="Times New Roman"/>
                  <a:cs typeface="Times New Roman"/>
                  <a:sym typeface="Times New Roman"/>
                </a:rPr>
                <a:t>Review 2</a:t>
              </a:r>
              <a:endParaRPr b="0" i="0" sz="2200" u="none" cap="none" strike="noStrike">
                <a:solidFill>
                  <a:schemeClr val="lt1"/>
                </a:solidFill>
                <a:latin typeface="Times New Roman"/>
                <a:ea typeface="Times New Roman"/>
                <a:cs typeface="Times New Roman"/>
                <a:sym typeface="Times New Roman"/>
              </a:endParaRPr>
            </a:p>
          </p:txBody>
        </p:sp>
        <p:sp>
          <p:nvSpPr>
            <p:cNvPr id="171" name="Google Shape;171;p28"/>
            <p:cNvSpPr/>
            <p:nvPr/>
          </p:nvSpPr>
          <p:spPr>
            <a:xfrm>
              <a:off x="4713981" y="1978301"/>
              <a:ext cx="1382100" cy="2851800"/>
            </a:xfrm>
            <a:prstGeom prst="wedgeRectCallout">
              <a:avLst>
                <a:gd fmla="val 62500" name="adj1"/>
                <a:gd fmla="val 20830" name="adj2"/>
              </a:avLst>
            </a:prstGeom>
            <a:solidFill>
              <a:srgbClr val="ECF7D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8"/>
            <p:cNvSpPr txBox="1"/>
            <p:nvPr/>
          </p:nvSpPr>
          <p:spPr>
            <a:xfrm>
              <a:off x="4713875" y="2137725"/>
              <a:ext cx="1441800" cy="2692500"/>
            </a:xfrm>
            <a:prstGeom prst="rect">
              <a:avLst/>
            </a:prstGeom>
            <a:noFill/>
            <a:ln>
              <a:noFill/>
            </a:ln>
          </p:spPr>
          <p:txBody>
            <a:bodyPr anchorCtr="0" anchor="t" bIns="69850" lIns="69850" spcFirstLastPara="1" rIns="69850" wrap="square" tIns="69850">
              <a:noAutofit/>
            </a:bodyPr>
            <a:lstStyle/>
            <a:p>
              <a:pPr indent="0" lvl="0" marL="0" marR="0" rtl="0" algn="l">
                <a:lnSpc>
                  <a:spcPct val="90000"/>
                </a:lnSpc>
                <a:spcBef>
                  <a:spcPts val="0"/>
                </a:spcBef>
                <a:spcAft>
                  <a:spcPts val="0"/>
                </a:spcAft>
                <a:buClr>
                  <a:srgbClr val="000000"/>
                </a:buClr>
                <a:buSzPts val="1400"/>
                <a:buFont typeface="Arial"/>
                <a:buNone/>
              </a:pPr>
              <a:r>
                <a:rPr b="1" i="0" lang="en-US" sz="2000" u="sng" cap="none" strike="noStrike">
                  <a:solidFill>
                    <a:schemeClr val="dk1"/>
                  </a:solidFill>
                  <a:latin typeface="Times New Roman"/>
                  <a:ea typeface="Times New Roman"/>
                  <a:cs typeface="Times New Roman"/>
                  <a:sym typeface="Times New Roman"/>
                </a:rPr>
                <a:t>Planning</a:t>
              </a:r>
              <a:endParaRPr b="1" i="0" sz="2000" u="sng" cap="none" strike="noStrike">
                <a:solidFill>
                  <a:schemeClr val="dk1"/>
                </a:solidFill>
                <a:latin typeface="Times New Roman"/>
                <a:ea typeface="Times New Roman"/>
                <a:cs typeface="Times New Roman"/>
                <a:sym typeface="Times New Roman"/>
              </a:endParaRPr>
            </a:p>
            <a:p>
              <a:pPr indent="0" lvl="0" marL="457200" marR="0" rtl="0" algn="l">
                <a:lnSpc>
                  <a:spcPct val="90000"/>
                </a:lnSpc>
                <a:spcBef>
                  <a:spcPts val="0"/>
                </a:spcBef>
                <a:spcAft>
                  <a:spcPts val="0"/>
                </a:spcAft>
                <a:buClr>
                  <a:srgbClr val="000000"/>
                </a:buClr>
                <a:buSzPts val="14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9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Setup of environment</a:t>
              </a:r>
              <a:endParaRPr b="0"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90000"/>
                </a:lnSpc>
                <a:spcBef>
                  <a:spcPts val="10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Design Analysis</a:t>
              </a:r>
              <a:endParaRPr b="0"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90000"/>
                </a:lnSpc>
                <a:spcBef>
                  <a:spcPts val="10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Database collection</a:t>
              </a:r>
              <a:endParaRPr b="0"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90000"/>
                </a:lnSpc>
                <a:spcBef>
                  <a:spcPts val="10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Data preprocessing</a:t>
              </a:r>
              <a:endParaRPr b="0" i="0" sz="2000" u="none" cap="none" strike="noStrike">
                <a:solidFill>
                  <a:schemeClr val="dk1"/>
                </a:solidFill>
                <a:latin typeface="Times New Roman"/>
                <a:ea typeface="Times New Roman"/>
                <a:cs typeface="Times New Roman"/>
                <a:sym typeface="Times New Roman"/>
              </a:endParaRPr>
            </a:p>
          </p:txBody>
        </p:sp>
        <p:sp>
          <p:nvSpPr>
            <p:cNvPr id="173" name="Google Shape;173;p28"/>
            <p:cNvSpPr/>
            <p:nvPr/>
          </p:nvSpPr>
          <p:spPr>
            <a:xfrm>
              <a:off x="4713981" y="1430039"/>
              <a:ext cx="1382100" cy="548400"/>
            </a:xfrm>
            <a:prstGeom prst="rect">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8"/>
            <p:cNvSpPr txBox="1"/>
            <p:nvPr/>
          </p:nvSpPr>
          <p:spPr>
            <a:xfrm>
              <a:off x="4713981" y="1430039"/>
              <a:ext cx="1382100" cy="548400"/>
            </a:xfrm>
            <a:prstGeom prst="rect">
              <a:avLst/>
            </a:prstGeom>
            <a:noFill/>
            <a:ln>
              <a:noFill/>
            </a:ln>
          </p:spPr>
          <p:txBody>
            <a:bodyPr anchorCtr="0" anchor="ctr" bIns="69850" lIns="69850" spcFirstLastPara="1" rIns="69850" wrap="square" tIns="6985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Times New Roman"/>
                  <a:ea typeface="Times New Roman"/>
                  <a:cs typeface="Times New Roman"/>
                  <a:sym typeface="Times New Roman"/>
                </a:rPr>
                <a:t>Review 1</a:t>
              </a:r>
              <a:endParaRPr b="0" i="0" sz="2200" u="none" cap="none" strike="noStrike">
                <a:solidFill>
                  <a:schemeClr val="lt1"/>
                </a:solidFill>
                <a:latin typeface="Times New Roman"/>
                <a:ea typeface="Times New Roman"/>
                <a:cs typeface="Times New Roman"/>
                <a:sym typeface="Times New Roman"/>
              </a:endParaRPr>
            </a:p>
          </p:txBody>
        </p:sp>
        <p:sp>
          <p:nvSpPr>
            <p:cNvPr id="175" name="Google Shape;175;p28"/>
            <p:cNvSpPr/>
            <p:nvPr/>
          </p:nvSpPr>
          <p:spPr>
            <a:xfrm>
              <a:off x="3331963" y="1978301"/>
              <a:ext cx="1382100" cy="2632200"/>
            </a:xfrm>
            <a:prstGeom prst="wedgeRectCallout">
              <a:avLst>
                <a:gd fmla="val 62500" name="adj1"/>
                <a:gd fmla="val 20830" name="adj2"/>
              </a:avLst>
            </a:prstGeom>
            <a:solidFill>
              <a:srgbClr val="FBEAE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8"/>
            <p:cNvSpPr txBox="1"/>
            <p:nvPr/>
          </p:nvSpPr>
          <p:spPr>
            <a:xfrm>
              <a:off x="3332125" y="2137725"/>
              <a:ext cx="1382100" cy="2472900"/>
            </a:xfrm>
            <a:prstGeom prst="rect">
              <a:avLst/>
            </a:prstGeom>
            <a:noFill/>
            <a:ln>
              <a:noFill/>
            </a:ln>
          </p:spPr>
          <p:txBody>
            <a:bodyPr anchorCtr="0" anchor="t" bIns="69850" lIns="69850" spcFirstLastPara="1" rIns="69850" wrap="square" tIns="69850">
              <a:noAutofit/>
            </a:bodyPr>
            <a:lstStyle/>
            <a:p>
              <a:pPr indent="0" lvl="0" marL="0" marR="0" rtl="0" algn="l">
                <a:lnSpc>
                  <a:spcPct val="90000"/>
                </a:lnSpc>
                <a:spcBef>
                  <a:spcPts val="0"/>
                </a:spcBef>
                <a:spcAft>
                  <a:spcPts val="0"/>
                </a:spcAft>
                <a:buClr>
                  <a:srgbClr val="000000"/>
                </a:buClr>
                <a:buSzPts val="1400"/>
                <a:buFont typeface="Arial"/>
                <a:buNone/>
              </a:pPr>
              <a:r>
                <a:rPr b="1" i="0" lang="en-US" sz="2100" u="sng" cap="none" strike="noStrike">
                  <a:solidFill>
                    <a:schemeClr val="dk1"/>
                  </a:solidFill>
                  <a:latin typeface="Times New Roman"/>
                  <a:ea typeface="Times New Roman"/>
                  <a:cs typeface="Times New Roman"/>
                  <a:sym typeface="Times New Roman"/>
                </a:rPr>
                <a:t>Initiation</a:t>
              </a:r>
              <a:endParaRPr b="1" i="0" sz="2100" u="sng" cap="none" strike="noStrike">
                <a:solidFill>
                  <a:schemeClr val="dk1"/>
                </a:solidFill>
                <a:latin typeface="Times New Roman"/>
                <a:ea typeface="Times New Roman"/>
                <a:cs typeface="Times New Roman"/>
                <a:sym typeface="Times New Roman"/>
              </a:endParaRPr>
            </a:p>
            <a:p>
              <a:pPr indent="0" lvl="0" marL="457200" marR="0" rtl="0" algn="l">
                <a:lnSpc>
                  <a:spcPct val="90000"/>
                </a:lnSpc>
                <a:spcBef>
                  <a:spcPts val="0"/>
                </a:spcBef>
                <a:spcAft>
                  <a:spcPts val="0"/>
                </a:spcAft>
                <a:buClr>
                  <a:srgbClr val="000000"/>
                </a:buClr>
                <a:buSzPts val="1400"/>
                <a:buFont typeface="Arial"/>
                <a:buNone/>
              </a:pPr>
              <a:r>
                <a:t/>
              </a:r>
              <a:endParaRPr b="0" i="0" sz="2100" u="none" cap="none" strike="noStrike">
                <a:solidFill>
                  <a:schemeClr val="dk1"/>
                </a:solidFill>
                <a:latin typeface="Times New Roman"/>
                <a:ea typeface="Times New Roman"/>
                <a:cs typeface="Times New Roman"/>
                <a:sym typeface="Times New Roman"/>
              </a:endParaRPr>
            </a:p>
            <a:p>
              <a:pPr indent="0" lvl="0" marL="457200" marR="0" rtl="0" algn="l">
                <a:lnSpc>
                  <a:spcPct val="90000"/>
                </a:lnSpc>
                <a:spcBef>
                  <a:spcPts val="0"/>
                </a:spcBef>
                <a:spcAft>
                  <a:spcPts val="0"/>
                </a:spcAft>
                <a:buClr>
                  <a:srgbClr val="000000"/>
                </a:buClr>
                <a:buSzPts val="1400"/>
                <a:buFont typeface="Arial"/>
                <a:buNone/>
              </a:pPr>
              <a:r>
                <a:t/>
              </a:r>
              <a:endParaRPr b="0" i="0" sz="2100" u="none" cap="none" strike="noStrike">
                <a:solidFill>
                  <a:schemeClr val="dk1"/>
                </a:solidFill>
                <a:latin typeface="Times New Roman"/>
                <a:ea typeface="Times New Roman"/>
                <a:cs typeface="Times New Roman"/>
                <a:sym typeface="Times New Roman"/>
              </a:endParaRPr>
            </a:p>
            <a:p>
              <a:pPr indent="-361950" lvl="0" marL="457200" marR="0" rtl="0" algn="l">
                <a:lnSpc>
                  <a:spcPct val="90000"/>
                </a:lnSpc>
                <a:spcBef>
                  <a:spcPts val="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Github repo creation</a:t>
              </a:r>
              <a:endParaRPr b="0" i="0" sz="2100" u="none" cap="none" strike="noStrike">
                <a:solidFill>
                  <a:schemeClr val="dk1"/>
                </a:solidFill>
                <a:latin typeface="Times New Roman"/>
                <a:ea typeface="Times New Roman"/>
                <a:cs typeface="Times New Roman"/>
                <a:sym typeface="Times New Roman"/>
              </a:endParaRPr>
            </a:p>
            <a:p>
              <a:pPr indent="-361950" lvl="0" marL="457200" marR="0" rtl="0" algn="l">
                <a:lnSpc>
                  <a:spcPct val="90000"/>
                </a:lnSpc>
                <a:spcBef>
                  <a:spcPts val="100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Requirement gathering</a:t>
              </a:r>
              <a:endParaRPr b="0" i="0" sz="2100" u="none" cap="none" strike="noStrike">
                <a:solidFill>
                  <a:schemeClr val="dk1"/>
                </a:solidFill>
                <a:latin typeface="Times New Roman"/>
                <a:ea typeface="Times New Roman"/>
                <a:cs typeface="Times New Roman"/>
                <a:sym typeface="Times New Roman"/>
              </a:endParaRPr>
            </a:p>
            <a:p>
              <a:pPr indent="-361950" lvl="0" marL="457200" marR="0" rtl="0" algn="l">
                <a:lnSpc>
                  <a:spcPct val="90000"/>
                </a:lnSpc>
                <a:spcBef>
                  <a:spcPts val="100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Project Analysis</a:t>
              </a:r>
              <a:endParaRPr b="0" i="0" sz="2100" u="none" cap="none" strike="noStrike">
                <a:solidFill>
                  <a:schemeClr val="dk1"/>
                </a:solidFill>
                <a:latin typeface="Times New Roman"/>
                <a:ea typeface="Times New Roman"/>
                <a:cs typeface="Times New Roman"/>
                <a:sym typeface="Times New Roman"/>
              </a:endParaRPr>
            </a:p>
          </p:txBody>
        </p:sp>
        <p:sp>
          <p:nvSpPr>
            <p:cNvPr id="177" name="Google Shape;177;p28"/>
            <p:cNvSpPr/>
            <p:nvPr/>
          </p:nvSpPr>
          <p:spPr>
            <a:xfrm>
              <a:off x="3331963" y="1539610"/>
              <a:ext cx="1382100" cy="438600"/>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8"/>
            <p:cNvSpPr txBox="1"/>
            <p:nvPr/>
          </p:nvSpPr>
          <p:spPr>
            <a:xfrm>
              <a:off x="3331963" y="1539610"/>
              <a:ext cx="1382100" cy="438600"/>
            </a:xfrm>
            <a:prstGeom prst="rect">
              <a:avLst/>
            </a:prstGeom>
            <a:noFill/>
            <a:ln>
              <a:noFill/>
            </a:ln>
          </p:spPr>
          <p:txBody>
            <a:bodyPr anchorCtr="0" anchor="ctr" bIns="69850" lIns="69850" spcFirstLastPara="1" rIns="69850" wrap="square" tIns="6985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Times New Roman"/>
                  <a:ea typeface="Times New Roman"/>
                  <a:cs typeface="Times New Roman"/>
                  <a:sym typeface="Times New Roman"/>
                </a:rPr>
                <a:t>Review 0</a:t>
              </a:r>
              <a:endParaRPr b="0" i="0" sz="2200" u="none" cap="none" strike="noStrike">
                <a:solidFill>
                  <a:schemeClr val="lt1"/>
                </a:solidFill>
                <a:latin typeface="Times New Roman"/>
                <a:ea typeface="Times New Roman"/>
                <a:cs typeface="Times New Roman"/>
                <a:sym typeface="Times New Roman"/>
              </a:endParaRPr>
            </a:p>
          </p:txBody>
        </p:sp>
        <p:sp>
          <p:nvSpPr>
            <p:cNvPr id="179" name="Google Shape;179;p28"/>
            <p:cNvSpPr/>
            <p:nvPr/>
          </p:nvSpPr>
          <p:spPr>
            <a:xfrm>
              <a:off x="8821075" y="1879916"/>
              <a:ext cx="1382100" cy="3391200"/>
            </a:xfrm>
            <a:prstGeom prst="wedgeRectCallout">
              <a:avLst>
                <a:gd fmla="val 0" name="adj1"/>
                <a:gd fmla="val 0" name="adj2"/>
              </a:avLst>
            </a:prstGeom>
            <a:solidFill>
              <a:srgbClr val="C3D4EB"/>
            </a:solidFill>
            <a:ln cap="flat" cmpd="sng" w="12700">
              <a:solidFill>
                <a:schemeClr val="lt1"/>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1400"/>
                <a:buFont typeface="Arial"/>
                <a:buNone/>
              </a:pPr>
              <a:r>
                <a:t/>
              </a:r>
              <a:endParaRPr b="1" i="0" sz="1400" u="sng"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000000"/>
                </a:buClr>
                <a:buSzPts val="1400"/>
                <a:buFont typeface="Arial"/>
                <a:buNone/>
              </a:pPr>
              <a:r>
                <a:rPr b="1" lang="en-US" sz="3500" u="sng">
                  <a:solidFill>
                    <a:schemeClr val="dk1"/>
                  </a:solidFill>
                  <a:latin typeface="Times New Roman"/>
                  <a:ea typeface="Times New Roman"/>
                  <a:cs typeface="Times New Roman"/>
                  <a:sym typeface="Times New Roman"/>
                </a:rPr>
                <a:t>Final Viva Voce</a:t>
              </a:r>
              <a:endParaRPr b="1" i="0" sz="3500" u="sng"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t/>
              </a:r>
              <a:endParaRPr b="1" i="0" sz="1400" u="sng"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1400"/>
                <a:buFont typeface="Arial"/>
                <a:buNone/>
              </a:pPr>
              <a:r>
                <a:t/>
              </a:r>
              <a:endParaRPr b="1" i="0" sz="1400" u="sng" cap="none" strike="noStrike">
                <a:solidFill>
                  <a:schemeClr val="dk1"/>
                </a:solidFill>
                <a:latin typeface="Times New Roman"/>
                <a:ea typeface="Times New Roman"/>
                <a:cs typeface="Times New Roman"/>
                <a:sym typeface="Times New Roman"/>
              </a:endParaRPr>
            </a:p>
            <a:p>
              <a:pPr indent="0" lvl="0" marL="457200" marR="0" rtl="0" algn="l">
                <a:lnSpc>
                  <a:spcPct val="90000"/>
                </a:lnSpc>
                <a:spcBef>
                  <a:spcPts val="100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80" name="Google Shape;180;p28"/>
            <p:cNvSpPr/>
            <p:nvPr/>
          </p:nvSpPr>
          <p:spPr>
            <a:xfrm>
              <a:off x="8850968" y="1040336"/>
              <a:ext cx="1382100" cy="839400"/>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8"/>
            <p:cNvSpPr txBox="1"/>
            <p:nvPr/>
          </p:nvSpPr>
          <p:spPr>
            <a:xfrm>
              <a:off x="8850968" y="1040336"/>
              <a:ext cx="1382100" cy="839400"/>
            </a:xfrm>
            <a:prstGeom prst="rect">
              <a:avLst/>
            </a:prstGeom>
            <a:solidFill>
              <a:srgbClr val="434343"/>
            </a:solidFill>
            <a:ln>
              <a:noFill/>
            </a:ln>
          </p:spPr>
          <p:txBody>
            <a:bodyPr anchorCtr="0" anchor="ctr" bIns="69850" lIns="69850" spcFirstLastPara="1" rIns="69850" wrap="square" tIns="69850">
              <a:noAutofit/>
            </a:bodyPr>
            <a:lstStyle/>
            <a:p>
              <a:pPr indent="0" lvl="0" marL="0" marR="0" rtl="0" algn="ctr">
                <a:lnSpc>
                  <a:spcPct val="90000"/>
                </a:lnSpc>
                <a:spcBef>
                  <a:spcPts val="0"/>
                </a:spcBef>
                <a:spcAft>
                  <a:spcPts val="0"/>
                </a:spcAft>
                <a:buClr>
                  <a:srgbClr val="000000"/>
                </a:buClr>
                <a:buSzPts val="2200"/>
                <a:buFont typeface="Arial"/>
                <a:buNone/>
              </a:pPr>
              <a:r>
                <a:rPr b="0" i="0" lang="en-US" sz="2200" u="none" cap="none" strike="noStrike">
                  <a:solidFill>
                    <a:schemeClr val="lt1"/>
                  </a:solidFill>
                  <a:latin typeface="Times New Roman"/>
                  <a:ea typeface="Times New Roman"/>
                  <a:cs typeface="Times New Roman"/>
                  <a:sym typeface="Times New Roman"/>
                </a:rPr>
                <a:t>Review </a:t>
              </a:r>
              <a:r>
                <a:rPr lang="en-US" sz="2200">
                  <a:solidFill>
                    <a:schemeClr val="lt1"/>
                  </a:solidFill>
                  <a:latin typeface="Times New Roman"/>
                  <a:ea typeface="Times New Roman"/>
                  <a:cs typeface="Times New Roman"/>
                  <a:sym typeface="Times New Roman"/>
                </a:rPr>
                <a:t>4</a:t>
              </a:r>
              <a:endParaRPr b="0" i="0" sz="2200" u="none" cap="none" strike="noStrike">
                <a:solidFill>
                  <a:schemeClr val="lt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838200" y="365125"/>
            <a:ext cx="10515600" cy="5963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sz="3200">
                <a:solidFill>
                  <a:srgbClr val="0070C0"/>
                </a:solidFill>
                <a:latin typeface="Times New Roman"/>
                <a:ea typeface="Times New Roman"/>
                <a:cs typeface="Times New Roman"/>
                <a:sym typeface="Times New Roman"/>
              </a:rPr>
              <a:t>Github Link</a:t>
            </a:r>
            <a:endParaRPr b="1" sz="3200">
              <a:solidFill>
                <a:srgbClr val="0070C0"/>
              </a:solidFill>
              <a:latin typeface="Times New Roman"/>
              <a:ea typeface="Times New Roman"/>
              <a:cs typeface="Times New Roman"/>
              <a:sym typeface="Times New Roman"/>
            </a:endParaRPr>
          </a:p>
        </p:txBody>
      </p:sp>
      <p:sp>
        <p:nvSpPr>
          <p:cNvPr id="187" name="Google Shape;18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88" name="Google Shape;188;p29"/>
          <p:cNvSpPr txBox="1"/>
          <p:nvPr/>
        </p:nvSpPr>
        <p:spPr>
          <a:xfrm>
            <a:off x="446308" y="1061297"/>
            <a:ext cx="10515600" cy="4351200"/>
          </a:xfrm>
          <a:prstGeom prst="rect">
            <a:avLst/>
          </a:prstGeom>
          <a:noFill/>
          <a:ln>
            <a:noFill/>
          </a:ln>
        </p:spPr>
        <p:txBody>
          <a:bodyPr anchorCtr="0" anchor="ctr" bIns="45700" lIns="91425" spcFirstLastPara="1" rIns="91425" wrap="square" tIns="45700">
            <a:noAutofit/>
          </a:bodyPr>
          <a:lstStyle/>
          <a:p>
            <a:pPr indent="-50800" lvl="0" marL="228600" rtl="0" algn="ctr">
              <a:lnSpc>
                <a:spcPct val="90000"/>
              </a:lnSpc>
              <a:spcBef>
                <a:spcPts val="0"/>
              </a:spcBef>
              <a:spcAft>
                <a:spcPts val="0"/>
              </a:spcAft>
              <a:buClr>
                <a:schemeClr val="dk1"/>
              </a:buClr>
              <a:buSzPts val="1100"/>
              <a:buFont typeface="Arial"/>
              <a:buNone/>
            </a:pPr>
            <a:r>
              <a:rPr lang="en-US" sz="2800" u="sng">
                <a:solidFill>
                  <a:schemeClr val="hlink"/>
                </a:solidFill>
                <a:latin typeface="Calibri"/>
                <a:ea typeface="Calibri"/>
                <a:cs typeface="Calibri"/>
                <a:sym typeface="Calibri"/>
                <a:hlinkClick r:id="rId3"/>
              </a:rPr>
              <a:t>https://github.com/itsadithyav/Emotion-Detection</a:t>
            </a:r>
            <a:endParaRPr sz="2800">
              <a:latin typeface="Calibri"/>
              <a:ea typeface="Calibri"/>
              <a:cs typeface="Calibri"/>
              <a:sym typeface="Calibri"/>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idx="1" type="body"/>
          </p:nvPr>
        </p:nvSpPr>
        <p:spPr>
          <a:xfrm>
            <a:off x="0" y="0"/>
            <a:ext cx="12192000" cy="6858000"/>
          </a:xfrm>
          <a:prstGeom prst="rect">
            <a:avLst/>
          </a:prstGeom>
          <a:solidFill>
            <a:srgbClr val="1E4E79"/>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600"/>
              <a:buNone/>
            </a:pPr>
            <a:r>
              <a:t/>
            </a:r>
            <a:endParaRPr sz="6600">
              <a:solidFill>
                <a:srgbClr val="FFFF00"/>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rgbClr val="FFFF00"/>
              </a:buClr>
              <a:buSzPts val="6600"/>
              <a:buNone/>
            </a:pPr>
            <a:r>
              <a:rPr lang="en-US" sz="6600">
                <a:solidFill>
                  <a:srgbClr val="FFFF00"/>
                </a:solidFill>
                <a:latin typeface="Times New Roman"/>
                <a:ea typeface="Times New Roman"/>
                <a:cs typeface="Times New Roman"/>
                <a:sym typeface="Times New Roman"/>
              </a:rPr>
              <a:t>  </a:t>
            </a:r>
            <a:r>
              <a:rPr lang="en-US" sz="6600">
                <a:solidFill>
                  <a:srgbClr val="F7CAAC"/>
                </a:solidFill>
                <a:latin typeface="Times New Roman"/>
                <a:ea typeface="Times New Roman"/>
                <a:cs typeface="Times New Roman"/>
                <a:sym typeface="Times New Roman"/>
              </a:rPr>
              <a:t>Q&amp;A</a:t>
            </a:r>
            <a:endParaRPr/>
          </a:p>
          <a:p>
            <a:pPr indent="0" lvl="0" marL="0" rtl="0" algn="ctr">
              <a:lnSpc>
                <a:spcPct val="90000"/>
              </a:lnSpc>
              <a:spcBef>
                <a:spcPts val="1000"/>
              </a:spcBef>
              <a:spcAft>
                <a:spcPts val="0"/>
              </a:spcAft>
              <a:buClr>
                <a:schemeClr val="dk1"/>
              </a:buClr>
              <a:buSzPts val="6600"/>
              <a:buNone/>
            </a:pPr>
            <a:r>
              <a:t/>
            </a:r>
            <a:endParaRPr sz="6600">
              <a:solidFill>
                <a:srgbClr val="A71180"/>
              </a:solidFill>
              <a:latin typeface="Times New Roman"/>
              <a:ea typeface="Times New Roman"/>
              <a:cs typeface="Times New Roman"/>
              <a:sym typeface="Times New Roman"/>
            </a:endParaRPr>
          </a:p>
        </p:txBody>
      </p:sp>
      <p:sp>
        <p:nvSpPr>
          <p:cNvPr id="194" name="Google Shape;19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bd04924_" id="195" name="Google Shape;195;p30"/>
          <p:cNvPicPr preferRelativeResize="0"/>
          <p:nvPr/>
        </p:nvPicPr>
        <p:blipFill rotWithShape="1">
          <a:blip r:embed="rId3">
            <a:alphaModFix/>
          </a:blip>
          <a:srcRect b="0" l="0" r="0" t="0"/>
          <a:stretch/>
        </p:blipFill>
        <p:spPr>
          <a:xfrm>
            <a:off x="5005253" y="2150340"/>
            <a:ext cx="2841170" cy="3832416"/>
          </a:xfrm>
          <a:prstGeom prst="rect">
            <a:avLst/>
          </a:prstGeom>
          <a:noFill/>
          <a:ln>
            <a:noFill/>
          </a:ln>
        </p:spPr>
      </p:pic>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idx="1" type="body"/>
          </p:nvPr>
        </p:nvSpPr>
        <p:spPr>
          <a:xfrm>
            <a:off x="838200" y="2547258"/>
            <a:ext cx="10515600" cy="121484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A71180"/>
              </a:buClr>
              <a:buSzPts val="6600"/>
              <a:buNone/>
            </a:pPr>
            <a:r>
              <a:rPr lang="en-US" sz="6600">
                <a:solidFill>
                  <a:srgbClr val="A71180"/>
                </a:solidFill>
                <a:latin typeface="Times New Roman"/>
                <a:ea typeface="Times New Roman"/>
                <a:cs typeface="Times New Roman"/>
                <a:sym typeface="Times New Roman"/>
              </a:rPr>
              <a:t>Thank you !!</a:t>
            </a:r>
            <a:endParaRPr sz="6600">
              <a:solidFill>
                <a:srgbClr val="A71180"/>
              </a:solidFill>
              <a:latin typeface="Times New Roman"/>
              <a:ea typeface="Times New Roman"/>
              <a:cs typeface="Times New Roman"/>
              <a:sym typeface="Times New Roman"/>
            </a:endParaRPr>
          </a:p>
        </p:txBody>
      </p:sp>
      <p:sp>
        <p:nvSpPr>
          <p:cNvPr id="201" name="Google Shape;20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365D"/>
              </a:buClr>
              <a:buSzPts val="2800"/>
              <a:buFont typeface="Verdana"/>
              <a:buNone/>
            </a:pPr>
            <a:r>
              <a:rPr lang="en-US">
                <a:latin typeface="Cambria"/>
                <a:ea typeface="Cambria"/>
                <a:cs typeface="Cambria"/>
                <a:sym typeface="Cambria"/>
              </a:rPr>
              <a:t>Content</a:t>
            </a:r>
            <a:endParaRPr>
              <a:latin typeface="Cambria"/>
              <a:ea typeface="Cambria"/>
              <a:cs typeface="Cambria"/>
              <a:sym typeface="Cambria"/>
            </a:endParaRPr>
          </a:p>
        </p:txBody>
      </p:sp>
      <p:sp>
        <p:nvSpPr>
          <p:cNvPr id="73" name="Google Shape;73;p15"/>
          <p:cNvSpPr txBox="1"/>
          <p:nvPr>
            <p:ph idx="1" type="body"/>
          </p:nvPr>
        </p:nvSpPr>
        <p:spPr>
          <a:xfrm>
            <a:off x="704516" y="902370"/>
            <a:ext cx="10668000" cy="4271209"/>
          </a:xfrm>
          <a:prstGeom prst="rect">
            <a:avLst/>
          </a:prstGeom>
          <a:noFill/>
          <a:ln>
            <a:noFill/>
          </a:ln>
        </p:spPr>
        <p:txBody>
          <a:bodyPr anchorCtr="0" anchor="t" bIns="45700" lIns="91425" spcFirstLastPara="1" rIns="91425" wrap="square" tIns="45700">
            <a:noAutofit/>
          </a:bodyPr>
          <a:lstStyle/>
          <a:p>
            <a:pPr indent="-342900" lvl="0" marL="495300" rtl="0" algn="just">
              <a:lnSpc>
                <a:spcPct val="100000"/>
              </a:lnSpc>
              <a:spcBef>
                <a:spcPts val="0"/>
              </a:spcBef>
              <a:spcAft>
                <a:spcPts val="0"/>
              </a:spcAft>
              <a:buClr>
                <a:srgbClr val="0070C0"/>
              </a:buClr>
              <a:buSzPts val="2000"/>
              <a:buFont typeface="Noto Sans Symbols"/>
              <a:buChar char="⮚"/>
            </a:pPr>
            <a:r>
              <a:rPr b="1" lang="en-US" sz="2000">
                <a:solidFill>
                  <a:srgbClr val="0070C0"/>
                </a:solidFill>
                <a:latin typeface="Times New Roman"/>
                <a:ea typeface="Times New Roman"/>
                <a:cs typeface="Times New Roman"/>
                <a:sym typeface="Times New Roman"/>
              </a:rPr>
              <a:t>About Company or Organization</a:t>
            </a:r>
            <a:endParaRPr/>
          </a:p>
          <a:p>
            <a:pPr indent="-342900" lvl="0" marL="495300" rtl="0" algn="just">
              <a:lnSpc>
                <a:spcPct val="100000"/>
              </a:lnSpc>
              <a:spcBef>
                <a:spcPts val="0"/>
              </a:spcBef>
              <a:spcAft>
                <a:spcPts val="0"/>
              </a:spcAft>
              <a:buClr>
                <a:srgbClr val="2E75B5"/>
              </a:buClr>
              <a:buSzPts val="2000"/>
              <a:buFont typeface="Noto Sans Symbols"/>
              <a:buChar char="⮚"/>
            </a:pPr>
            <a:r>
              <a:rPr b="1" lang="en-US" sz="2000">
                <a:solidFill>
                  <a:srgbClr val="2E75B5"/>
                </a:solidFill>
                <a:latin typeface="Times New Roman"/>
                <a:ea typeface="Times New Roman"/>
                <a:cs typeface="Times New Roman"/>
                <a:sym typeface="Times New Roman"/>
              </a:rPr>
              <a:t>Working domain or the technology</a:t>
            </a:r>
            <a:endParaRPr sz="2000">
              <a:latin typeface="Cambria"/>
              <a:ea typeface="Cambria"/>
              <a:cs typeface="Cambria"/>
              <a:sym typeface="Cambria"/>
            </a:endParaRPr>
          </a:p>
          <a:p>
            <a:pPr indent="-342900" lvl="0" marL="495300" rtl="0" algn="just">
              <a:lnSpc>
                <a:spcPct val="100000"/>
              </a:lnSpc>
              <a:spcBef>
                <a:spcPts val="0"/>
              </a:spcBef>
              <a:spcAft>
                <a:spcPts val="0"/>
              </a:spcAft>
              <a:buClr>
                <a:srgbClr val="2E75B5"/>
              </a:buClr>
              <a:buSzPts val="2000"/>
              <a:buFont typeface="Noto Sans Symbols"/>
              <a:buChar char="⮚"/>
            </a:pPr>
            <a:r>
              <a:rPr b="1" lang="en-US" sz="2000">
                <a:solidFill>
                  <a:srgbClr val="2E75B5"/>
                </a:solidFill>
                <a:latin typeface="Times New Roman"/>
                <a:ea typeface="Times New Roman"/>
                <a:cs typeface="Times New Roman"/>
                <a:sym typeface="Times New Roman"/>
              </a:rPr>
              <a:t>About your team and reporting Manager</a:t>
            </a:r>
            <a:endParaRPr sz="2000">
              <a:latin typeface="Cambria"/>
              <a:ea typeface="Cambria"/>
              <a:cs typeface="Cambria"/>
              <a:sym typeface="Cambria"/>
            </a:endParaRPr>
          </a:p>
          <a:p>
            <a:pPr indent="-342900" lvl="0" marL="495300" rtl="0" algn="just">
              <a:lnSpc>
                <a:spcPct val="100000"/>
              </a:lnSpc>
              <a:spcBef>
                <a:spcPts val="0"/>
              </a:spcBef>
              <a:spcAft>
                <a:spcPts val="0"/>
              </a:spcAft>
              <a:buClr>
                <a:srgbClr val="2E75B5"/>
              </a:buClr>
              <a:buSzPts val="2000"/>
              <a:buFont typeface="Noto Sans Symbols"/>
              <a:buChar char="⮚"/>
            </a:pPr>
            <a:r>
              <a:rPr b="1" lang="en-US" sz="2000">
                <a:solidFill>
                  <a:srgbClr val="2E75B5"/>
                </a:solidFill>
                <a:latin typeface="Times New Roman"/>
                <a:ea typeface="Times New Roman"/>
                <a:cs typeface="Times New Roman"/>
                <a:sym typeface="Times New Roman"/>
              </a:rPr>
              <a:t>Challenges Faced in Internship</a:t>
            </a:r>
            <a:endParaRPr sz="2000">
              <a:latin typeface="Cambria"/>
              <a:ea typeface="Cambria"/>
              <a:cs typeface="Cambria"/>
              <a:sym typeface="Cambria"/>
            </a:endParaRPr>
          </a:p>
          <a:p>
            <a:pPr indent="-342900" lvl="0" marL="495300" rtl="0" algn="just">
              <a:lnSpc>
                <a:spcPct val="100000"/>
              </a:lnSpc>
              <a:spcBef>
                <a:spcPts val="0"/>
              </a:spcBef>
              <a:spcAft>
                <a:spcPts val="0"/>
              </a:spcAft>
              <a:buClr>
                <a:srgbClr val="2E75B5"/>
              </a:buClr>
              <a:buSzPts val="2000"/>
              <a:buFont typeface="Noto Sans Symbols"/>
              <a:buChar char="⮚"/>
            </a:pPr>
            <a:r>
              <a:rPr b="1" lang="en-US" sz="2000">
                <a:solidFill>
                  <a:srgbClr val="2E75B5"/>
                </a:solidFill>
                <a:latin typeface="Times New Roman"/>
                <a:ea typeface="Times New Roman"/>
                <a:cs typeface="Times New Roman"/>
                <a:sym typeface="Times New Roman"/>
              </a:rPr>
              <a:t>Objectives of the work</a:t>
            </a:r>
            <a:endParaRPr/>
          </a:p>
          <a:p>
            <a:pPr indent="-342900" lvl="0" marL="495300" rtl="0" algn="just">
              <a:lnSpc>
                <a:spcPct val="100000"/>
              </a:lnSpc>
              <a:spcBef>
                <a:spcPts val="0"/>
              </a:spcBef>
              <a:spcAft>
                <a:spcPts val="0"/>
              </a:spcAft>
              <a:buClr>
                <a:srgbClr val="2E75B5"/>
              </a:buClr>
              <a:buSzPts val="2000"/>
              <a:buFont typeface="Noto Sans Symbols"/>
              <a:buChar char="⮚"/>
            </a:pPr>
            <a:r>
              <a:rPr b="1" lang="en-US" sz="2000">
                <a:solidFill>
                  <a:srgbClr val="2E75B5"/>
                </a:solidFill>
                <a:latin typeface="Times New Roman"/>
                <a:ea typeface="Times New Roman"/>
                <a:cs typeface="Times New Roman"/>
                <a:sym typeface="Times New Roman"/>
              </a:rPr>
              <a:t>Literature Review</a:t>
            </a:r>
            <a:endParaRPr/>
          </a:p>
          <a:p>
            <a:pPr indent="-342900" lvl="0" marL="495300" rtl="0" algn="just">
              <a:lnSpc>
                <a:spcPct val="100000"/>
              </a:lnSpc>
              <a:spcBef>
                <a:spcPts val="0"/>
              </a:spcBef>
              <a:spcAft>
                <a:spcPts val="0"/>
              </a:spcAft>
              <a:buClr>
                <a:srgbClr val="2E75B5"/>
              </a:buClr>
              <a:buSzPts val="2000"/>
              <a:buFont typeface="Noto Sans Symbols"/>
              <a:buChar char="⮚"/>
            </a:pPr>
            <a:r>
              <a:rPr b="1" lang="en-US" sz="2000">
                <a:solidFill>
                  <a:srgbClr val="2E75B5"/>
                </a:solidFill>
                <a:latin typeface="Times New Roman"/>
                <a:ea typeface="Times New Roman"/>
                <a:cs typeface="Times New Roman"/>
                <a:sym typeface="Times New Roman"/>
              </a:rPr>
              <a:t>Proposed System</a:t>
            </a:r>
            <a:endParaRPr b="1" sz="2000">
              <a:solidFill>
                <a:srgbClr val="2E75B5"/>
              </a:solidFill>
              <a:latin typeface="Times New Roman"/>
              <a:ea typeface="Times New Roman"/>
              <a:cs typeface="Times New Roman"/>
              <a:sym typeface="Times New Roman"/>
            </a:endParaRPr>
          </a:p>
          <a:p>
            <a:pPr indent="-342900" lvl="0" marL="495300" rtl="0" algn="just">
              <a:lnSpc>
                <a:spcPct val="100000"/>
              </a:lnSpc>
              <a:spcBef>
                <a:spcPts val="0"/>
              </a:spcBef>
              <a:spcAft>
                <a:spcPts val="0"/>
              </a:spcAft>
              <a:buClr>
                <a:srgbClr val="2E75B5"/>
              </a:buClr>
              <a:buSzPts val="2000"/>
              <a:buFont typeface="Noto Sans Symbols"/>
              <a:buChar char="⮚"/>
            </a:pPr>
            <a:r>
              <a:rPr b="1" lang="en-US" sz="2000">
                <a:solidFill>
                  <a:srgbClr val="2E75B5"/>
                </a:solidFill>
                <a:latin typeface="Times New Roman"/>
                <a:ea typeface="Times New Roman"/>
                <a:cs typeface="Times New Roman"/>
                <a:sym typeface="Times New Roman"/>
              </a:rPr>
              <a:t>Problem Statement</a:t>
            </a:r>
            <a:endParaRPr/>
          </a:p>
          <a:p>
            <a:pPr indent="-342900" lvl="0" marL="495300" rtl="0" algn="just">
              <a:lnSpc>
                <a:spcPct val="100000"/>
              </a:lnSpc>
              <a:spcBef>
                <a:spcPts val="0"/>
              </a:spcBef>
              <a:spcAft>
                <a:spcPts val="0"/>
              </a:spcAft>
              <a:buClr>
                <a:srgbClr val="2E75B5"/>
              </a:buClr>
              <a:buSzPts val="2000"/>
              <a:buFont typeface="Noto Sans Symbols"/>
              <a:buChar char="⮚"/>
            </a:pPr>
            <a:r>
              <a:rPr b="1" lang="en-US" sz="2000">
                <a:solidFill>
                  <a:srgbClr val="2E75B5"/>
                </a:solidFill>
                <a:latin typeface="Times New Roman"/>
                <a:ea typeface="Times New Roman"/>
                <a:cs typeface="Times New Roman"/>
                <a:sym typeface="Times New Roman"/>
              </a:rPr>
              <a:t>System Requirements</a:t>
            </a:r>
            <a:endParaRPr/>
          </a:p>
          <a:p>
            <a:pPr indent="-342900" lvl="0" marL="495300" rtl="0" algn="just">
              <a:lnSpc>
                <a:spcPct val="100000"/>
              </a:lnSpc>
              <a:spcBef>
                <a:spcPts val="0"/>
              </a:spcBef>
              <a:spcAft>
                <a:spcPts val="0"/>
              </a:spcAft>
              <a:buClr>
                <a:srgbClr val="2E75B5"/>
              </a:buClr>
              <a:buSzPts val="2000"/>
              <a:buFont typeface="Noto Sans Symbols"/>
              <a:buChar char="⮚"/>
            </a:pPr>
            <a:r>
              <a:rPr b="1" lang="en-US" sz="2000">
                <a:solidFill>
                  <a:srgbClr val="2E75B5"/>
                </a:solidFill>
                <a:latin typeface="Times New Roman"/>
                <a:ea typeface="Times New Roman"/>
                <a:cs typeface="Times New Roman"/>
                <a:sym typeface="Times New Roman"/>
              </a:rPr>
              <a:t>Advantages of Proposed System/Work</a:t>
            </a:r>
            <a:endParaRPr b="1" sz="2000">
              <a:solidFill>
                <a:srgbClr val="2E75B5"/>
              </a:solidFill>
              <a:latin typeface="Times New Roman"/>
              <a:ea typeface="Times New Roman"/>
              <a:cs typeface="Times New Roman"/>
              <a:sym typeface="Times New Roman"/>
            </a:endParaRPr>
          </a:p>
          <a:p>
            <a:pPr indent="-342900" lvl="0" marL="495300" rtl="0" algn="just">
              <a:lnSpc>
                <a:spcPct val="100000"/>
              </a:lnSpc>
              <a:spcBef>
                <a:spcPts val="0"/>
              </a:spcBef>
              <a:spcAft>
                <a:spcPts val="0"/>
              </a:spcAft>
              <a:buClr>
                <a:srgbClr val="2E75B5"/>
              </a:buClr>
              <a:buSzPts val="2000"/>
              <a:buFont typeface="Noto Sans Symbols"/>
              <a:buChar char="⮚"/>
            </a:pPr>
            <a:r>
              <a:rPr b="1" lang="en-US" sz="2000">
                <a:solidFill>
                  <a:srgbClr val="2E75B5"/>
                </a:solidFill>
                <a:latin typeface="Times New Roman"/>
                <a:ea typeface="Times New Roman"/>
                <a:cs typeface="Times New Roman"/>
                <a:sym typeface="Times New Roman"/>
              </a:rPr>
              <a:t>Internship Roadmap</a:t>
            </a:r>
            <a:endParaRPr/>
          </a:p>
          <a:p>
            <a:pPr indent="-342900" lvl="0" marL="495300" rtl="0" algn="just">
              <a:lnSpc>
                <a:spcPct val="100000"/>
              </a:lnSpc>
              <a:spcBef>
                <a:spcPts val="0"/>
              </a:spcBef>
              <a:spcAft>
                <a:spcPts val="0"/>
              </a:spcAft>
              <a:buClr>
                <a:srgbClr val="2E75B5"/>
              </a:buClr>
              <a:buSzPts val="2000"/>
              <a:buFont typeface="Noto Sans Symbols"/>
              <a:buChar char="⮚"/>
            </a:pPr>
            <a:r>
              <a:rPr b="1" lang="en-US" sz="2000">
                <a:solidFill>
                  <a:srgbClr val="2E75B5"/>
                </a:solidFill>
                <a:latin typeface="Times New Roman"/>
                <a:ea typeface="Times New Roman"/>
                <a:cs typeface="Times New Roman"/>
                <a:sym typeface="Times New Roman"/>
              </a:rPr>
              <a:t>Github Link</a:t>
            </a:r>
            <a:endParaRPr sz="2000">
              <a:latin typeface="Cambria"/>
              <a:ea typeface="Cambria"/>
              <a:cs typeface="Cambria"/>
              <a:sym typeface="Cambria"/>
            </a:endParaRPr>
          </a:p>
          <a:p>
            <a:pPr indent="-190500" lvl="0" marL="495300" rtl="0" algn="just">
              <a:lnSpc>
                <a:spcPct val="100000"/>
              </a:lnSpc>
              <a:spcBef>
                <a:spcPts val="0"/>
              </a:spcBef>
              <a:spcAft>
                <a:spcPts val="0"/>
              </a:spcAft>
              <a:buClr>
                <a:schemeClr val="dk1"/>
              </a:buClr>
              <a:buSzPts val="2400"/>
              <a:buFont typeface="Noto Sans Symbols"/>
              <a:buNone/>
            </a:pPr>
            <a:r>
              <a:t/>
            </a:r>
            <a:endParaRPr sz="2000">
              <a:latin typeface="Cambria"/>
              <a:ea typeface="Cambria"/>
              <a:cs typeface="Cambria"/>
              <a:sym typeface="Cambria"/>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838200" y="365126"/>
            <a:ext cx="10515600" cy="679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sz="3200">
                <a:solidFill>
                  <a:srgbClr val="0070C0"/>
                </a:solidFill>
                <a:latin typeface="Times New Roman"/>
                <a:ea typeface="Times New Roman"/>
                <a:cs typeface="Times New Roman"/>
                <a:sym typeface="Times New Roman"/>
              </a:rPr>
              <a:t>About Company or Organization</a:t>
            </a:r>
            <a:endParaRPr b="1" sz="3200">
              <a:solidFill>
                <a:srgbClr val="0070C0"/>
              </a:solidFill>
              <a:latin typeface="Times New Roman"/>
              <a:ea typeface="Times New Roman"/>
              <a:cs typeface="Times New Roman"/>
              <a:sym typeface="Times New Roman"/>
            </a:endParaRPr>
          </a:p>
        </p:txBody>
      </p:sp>
      <p:sp>
        <p:nvSpPr>
          <p:cNvPr id="79" name="Google Shape;79;p16"/>
          <p:cNvSpPr txBox="1"/>
          <p:nvPr>
            <p:ph idx="1" type="body"/>
          </p:nvPr>
        </p:nvSpPr>
        <p:spPr>
          <a:xfrm>
            <a:off x="838200" y="1332456"/>
            <a:ext cx="10515600" cy="41931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Zidio Development is a Bangalore-based software company specializing in custom software, mobile apps, IT solutions, digital marketing, data analytics, cybersecurity, and cloud services.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Focused on innovation and engineering excellence, Zidio empowers businesses globally with transformative digital solutions, bridging technology and industry to drive growth and success.</a:t>
            </a:r>
            <a:endParaRPr>
              <a:latin typeface="Times New Roman"/>
              <a:ea typeface="Times New Roman"/>
              <a:cs typeface="Times New Roman"/>
              <a:sym typeface="Times New Roman"/>
            </a:endParaRPr>
          </a:p>
        </p:txBody>
      </p:sp>
      <p:sp>
        <p:nvSpPr>
          <p:cNvPr id="80" name="Google Shape;80;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838200" y="365126"/>
            <a:ext cx="10515600" cy="679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sz="3200">
                <a:solidFill>
                  <a:srgbClr val="0070C0"/>
                </a:solidFill>
                <a:latin typeface="Times New Roman"/>
                <a:ea typeface="Times New Roman"/>
                <a:cs typeface="Times New Roman"/>
                <a:sym typeface="Times New Roman"/>
              </a:rPr>
              <a:t>About Company or Organization</a:t>
            </a:r>
            <a:endParaRPr b="1" sz="3200">
              <a:solidFill>
                <a:srgbClr val="0070C0"/>
              </a:solidFill>
              <a:latin typeface="Times New Roman"/>
              <a:ea typeface="Times New Roman"/>
              <a:cs typeface="Times New Roman"/>
              <a:sym typeface="Times New Roman"/>
            </a:endParaRPr>
          </a:p>
        </p:txBody>
      </p:sp>
      <p:sp>
        <p:nvSpPr>
          <p:cNvPr id="86" name="Google Shape;86;p17"/>
          <p:cNvSpPr txBox="1"/>
          <p:nvPr>
            <p:ph idx="1" type="body"/>
          </p:nvPr>
        </p:nvSpPr>
        <p:spPr>
          <a:xfrm>
            <a:off x="838200" y="1332456"/>
            <a:ext cx="10515600" cy="41931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Zidio Development offers a range of innovative products designed to empower individuals in their educational and professional journeys:</a:t>
            </a:r>
            <a:endParaRPr>
              <a:latin typeface="Times New Roman"/>
              <a:ea typeface="Times New Roman"/>
              <a:cs typeface="Times New Roman"/>
              <a:sym typeface="Times New Roman"/>
            </a:endParaRPr>
          </a:p>
          <a:p>
            <a:pPr indent="0" lvl="0" marL="228600" rtl="0" algn="l">
              <a:lnSpc>
                <a:spcPct val="90000"/>
              </a:lnSpc>
              <a:spcBef>
                <a:spcPts val="1000"/>
              </a:spcBef>
              <a:spcAft>
                <a:spcPts val="0"/>
              </a:spcAft>
              <a:buSzPts val="1800"/>
              <a:buNone/>
            </a:pPr>
            <a:r>
              <a:t/>
            </a:r>
            <a:endParaRPr>
              <a:latin typeface="Times New Roman"/>
              <a:ea typeface="Times New Roman"/>
              <a:cs typeface="Times New Roman"/>
              <a:sym typeface="Times New Roman"/>
            </a:endParaRPr>
          </a:p>
          <a:p>
            <a:pPr indent="-292100" lvl="1" marL="685800" rtl="0" algn="l">
              <a:lnSpc>
                <a:spcPct val="90000"/>
              </a:lnSpc>
              <a:spcBef>
                <a:spcPts val="500"/>
              </a:spcBef>
              <a:spcAft>
                <a:spcPts val="0"/>
              </a:spcAft>
              <a:buSzPts val="2800"/>
              <a:buAutoNum type="alphaLcPeriod"/>
            </a:pPr>
            <a:r>
              <a:rPr b="1" lang="en-US">
                <a:latin typeface="Times New Roman"/>
                <a:ea typeface="Times New Roman"/>
                <a:cs typeface="Times New Roman"/>
                <a:sym typeface="Times New Roman"/>
              </a:rPr>
              <a:t>ZidioLearning.in</a:t>
            </a:r>
            <a:r>
              <a:rPr lang="en-US">
                <a:latin typeface="Times New Roman"/>
                <a:ea typeface="Times New Roman"/>
                <a:cs typeface="Times New Roman"/>
                <a:sym typeface="Times New Roman"/>
              </a:rPr>
              <a:t>: A comprehensive learning portal tailored for students, providing resources and courses to enhance their academic and practical knowledge.</a:t>
            </a:r>
            <a:endParaRPr>
              <a:latin typeface="Times New Roman"/>
              <a:ea typeface="Times New Roman"/>
              <a:cs typeface="Times New Roman"/>
              <a:sym typeface="Times New Roman"/>
            </a:endParaRPr>
          </a:p>
          <a:p>
            <a:pPr indent="-292100" lvl="1" marL="685800" rtl="0" algn="l">
              <a:lnSpc>
                <a:spcPct val="90000"/>
              </a:lnSpc>
              <a:spcBef>
                <a:spcPts val="500"/>
              </a:spcBef>
              <a:spcAft>
                <a:spcPts val="0"/>
              </a:spcAft>
              <a:buSzPts val="2800"/>
              <a:buAutoNum type="alphaLcPeriod"/>
            </a:pPr>
            <a:r>
              <a:rPr b="1" lang="en-US">
                <a:latin typeface="Times New Roman"/>
                <a:ea typeface="Times New Roman"/>
                <a:cs typeface="Times New Roman"/>
                <a:sym typeface="Times New Roman"/>
              </a:rPr>
              <a:t>Hirre.io</a:t>
            </a:r>
            <a:r>
              <a:rPr lang="en-US">
                <a:latin typeface="Times New Roman"/>
                <a:ea typeface="Times New Roman"/>
                <a:cs typeface="Times New Roman"/>
                <a:sym typeface="Times New Roman"/>
              </a:rPr>
              <a:t>: A dedicated platform for job seekers, offering tools and opportunities to connect with potential employers and advance their careers. </a:t>
            </a:r>
            <a:endParaRPr>
              <a:latin typeface="Times New Roman"/>
              <a:ea typeface="Times New Roman"/>
              <a:cs typeface="Times New Roman"/>
              <a:sym typeface="Times New Roman"/>
            </a:endParaRPr>
          </a:p>
          <a:p>
            <a:pPr indent="0" lvl="0" marL="228600" rtl="0" algn="l">
              <a:lnSpc>
                <a:spcPct val="90000"/>
              </a:lnSpc>
              <a:spcBef>
                <a:spcPts val="1000"/>
              </a:spcBef>
              <a:spcAft>
                <a:spcPts val="0"/>
              </a:spcAft>
              <a:buSzPts val="1800"/>
              <a:buNone/>
            </a:pPr>
            <a:r>
              <a:t/>
            </a:r>
            <a:endParaRPr>
              <a:latin typeface="Times New Roman"/>
              <a:ea typeface="Times New Roman"/>
              <a:cs typeface="Times New Roman"/>
              <a:sym typeface="Times New Roman"/>
            </a:endParaRPr>
          </a:p>
        </p:txBody>
      </p:sp>
      <p:sp>
        <p:nvSpPr>
          <p:cNvPr id="87" name="Google Shape;87;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838200" y="365125"/>
            <a:ext cx="10515600" cy="8192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sz="3200">
                <a:solidFill>
                  <a:srgbClr val="2E75B5"/>
                </a:solidFill>
                <a:latin typeface="Times New Roman"/>
                <a:ea typeface="Times New Roman"/>
                <a:cs typeface="Times New Roman"/>
                <a:sym typeface="Times New Roman"/>
              </a:rPr>
              <a:t>Working domain or the technology</a:t>
            </a:r>
            <a:endParaRPr b="1" sz="3200">
              <a:solidFill>
                <a:srgbClr val="2E75B5"/>
              </a:solidFill>
              <a:latin typeface="Times New Roman"/>
              <a:ea typeface="Times New Roman"/>
              <a:cs typeface="Times New Roman"/>
              <a:sym typeface="Times New Roman"/>
            </a:endParaRPr>
          </a:p>
        </p:txBody>
      </p:sp>
      <p:sp>
        <p:nvSpPr>
          <p:cNvPr id="93" name="Google Shape;93;p18"/>
          <p:cNvSpPr txBox="1"/>
          <p:nvPr>
            <p:ph idx="1" type="body"/>
          </p:nvPr>
        </p:nvSpPr>
        <p:spPr>
          <a:xfrm>
            <a:off x="838200" y="1184367"/>
            <a:ext cx="10515600" cy="4058194"/>
          </a:xfrm>
          <a:prstGeom prst="rect">
            <a:avLst/>
          </a:prstGeom>
          <a:noFill/>
          <a:ln>
            <a:noFill/>
          </a:ln>
        </p:spPr>
        <p:txBody>
          <a:bodyPr anchorCtr="0" anchor="t" bIns="45700" lIns="91425" spcFirstLastPara="1" rIns="91425" wrap="square" tIns="45700">
            <a:normAutofit/>
          </a:bodyPr>
          <a:lstStyle/>
          <a:p>
            <a:pPr indent="-292100" lvl="0" marL="228600" rtl="0" algn="l">
              <a:spcBef>
                <a:spcPts val="0"/>
              </a:spcBef>
              <a:spcAft>
                <a:spcPts val="0"/>
              </a:spcAft>
              <a:buSzPts val="2800"/>
              <a:buChar char="●"/>
            </a:pPr>
            <a:r>
              <a:rPr lang="en-US">
                <a:latin typeface="Times New Roman"/>
                <a:ea typeface="Times New Roman"/>
                <a:cs typeface="Times New Roman"/>
                <a:sym typeface="Times New Roman"/>
              </a:rPr>
              <a:t>Data Science is a dynamic field that combines statistical analysis, machine learning, data visualization, and domain expertise to extract meaningful insights from complex data.</a:t>
            </a:r>
            <a:endParaRPr>
              <a:latin typeface="Times New Roman"/>
              <a:ea typeface="Times New Roman"/>
              <a:cs typeface="Times New Roman"/>
              <a:sym typeface="Times New Roman"/>
            </a:endParaRPr>
          </a:p>
          <a:p>
            <a:pPr indent="-292100" lvl="0" marL="228600" rtl="0" algn="l">
              <a:spcBef>
                <a:spcPts val="0"/>
              </a:spcBef>
              <a:spcAft>
                <a:spcPts val="0"/>
              </a:spcAft>
              <a:buSzPts val="2800"/>
              <a:buChar char="●"/>
            </a:pPr>
            <a:r>
              <a:rPr lang="en-US">
                <a:latin typeface="Times New Roman"/>
                <a:ea typeface="Times New Roman"/>
                <a:cs typeface="Times New Roman"/>
                <a:sym typeface="Times New Roman"/>
              </a:rPr>
              <a:t>Features include but aren’t limited to:</a:t>
            </a:r>
            <a:endParaRPr>
              <a:latin typeface="Times New Roman"/>
              <a:ea typeface="Times New Roman"/>
              <a:cs typeface="Times New Roman"/>
              <a:sym typeface="Times New Roman"/>
            </a:endParaRPr>
          </a:p>
          <a:p>
            <a:pPr indent="-228600" lvl="1" marL="685800" rtl="0" algn="l">
              <a:spcBef>
                <a:spcPts val="0"/>
              </a:spcBef>
              <a:spcAft>
                <a:spcPts val="0"/>
              </a:spcAft>
              <a:buSzPts val="1800"/>
              <a:buFont typeface="Times New Roman"/>
              <a:buAutoNum type="alphaLcPeriod"/>
            </a:pPr>
            <a:r>
              <a:rPr lang="en-US">
                <a:latin typeface="Times New Roman"/>
                <a:ea typeface="Times New Roman"/>
                <a:cs typeface="Times New Roman"/>
                <a:sym typeface="Times New Roman"/>
              </a:rPr>
              <a:t>Informed Decision-Making</a:t>
            </a:r>
            <a:endParaRPr>
              <a:latin typeface="Times New Roman"/>
              <a:ea typeface="Times New Roman"/>
              <a:cs typeface="Times New Roman"/>
              <a:sym typeface="Times New Roman"/>
            </a:endParaRPr>
          </a:p>
          <a:p>
            <a:pPr indent="-228600" lvl="1" marL="685800" rtl="0" algn="l">
              <a:spcBef>
                <a:spcPts val="0"/>
              </a:spcBef>
              <a:spcAft>
                <a:spcPts val="0"/>
              </a:spcAft>
              <a:buSzPts val="1800"/>
              <a:buFont typeface="Times New Roman"/>
              <a:buAutoNum type="alphaLcPeriod"/>
            </a:pPr>
            <a:r>
              <a:rPr lang="en-US">
                <a:latin typeface="Times New Roman"/>
                <a:ea typeface="Times New Roman"/>
                <a:cs typeface="Times New Roman"/>
                <a:sym typeface="Times New Roman"/>
              </a:rPr>
              <a:t>Predictive Analytics</a:t>
            </a:r>
            <a:endParaRPr>
              <a:latin typeface="Times New Roman"/>
              <a:ea typeface="Times New Roman"/>
              <a:cs typeface="Times New Roman"/>
              <a:sym typeface="Times New Roman"/>
            </a:endParaRPr>
          </a:p>
          <a:p>
            <a:pPr indent="-228600" lvl="1" marL="685800" rtl="0" algn="l">
              <a:spcBef>
                <a:spcPts val="0"/>
              </a:spcBef>
              <a:spcAft>
                <a:spcPts val="0"/>
              </a:spcAft>
              <a:buSzPts val="1800"/>
              <a:buFont typeface="Times New Roman"/>
              <a:buAutoNum type="alphaLcPeriod"/>
            </a:pPr>
            <a:r>
              <a:rPr lang="en-US">
                <a:latin typeface="Times New Roman"/>
                <a:ea typeface="Times New Roman"/>
                <a:cs typeface="Times New Roman"/>
                <a:sym typeface="Times New Roman"/>
              </a:rPr>
              <a:t>Business Optimization</a:t>
            </a:r>
            <a:endParaRPr>
              <a:latin typeface="Times New Roman"/>
              <a:ea typeface="Times New Roman"/>
              <a:cs typeface="Times New Roman"/>
              <a:sym typeface="Times New Roman"/>
            </a:endParaRPr>
          </a:p>
          <a:p>
            <a:pPr indent="-228600" lvl="1" marL="685800" rtl="0" algn="l">
              <a:spcBef>
                <a:spcPts val="0"/>
              </a:spcBef>
              <a:spcAft>
                <a:spcPts val="0"/>
              </a:spcAft>
              <a:buSzPts val="1800"/>
              <a:buFont typeface="Times New Roman"/>
              <a:buAutoNum type="alphaLcPeriod"/>
            </a:pPr>
            <a:r>
              <a:rPr lang="en-US">
                <a:latin typeface="Times New Roman"/>
                <a:ea typeface="Times New Roman"/>
                <a:cs typeface="Times New Roman"/>
                <a:sym typeface="Times New Roman"/>
              </a:rPr>
              <a:t>Real-Time Insights</a:t>
            </a:r>
            <a:endParaRPr>
              <a:latin typeface="Times New Roman"/>
              <a:ea typeface="Times New Roman"/>
              <a:cs typeface="Times New Roman"/>
              <a:sym typeface="Times New Roman"/>
            </a:endParaRPr>
          </a:p>
          <a:p>
            <a:pPr indent="-228600" lvl="1" marL="685800" rtl="0" algn="l">
              <a:spcBef>
                <a:spcPts val="0"/>
              </a:spcBef>
              <a:spcAft>
                <a:spcPts val="0"/>
              </a:spcAft>
              <a:buSzPts val="1800"/>
              <a:buFont typeface="Times New Roman"/>
              <a:buAutoNum type="alphaLcPeriod"/>
            </a:pPr>
            <a:r>
              <a:rPr lang="en-US">
                <a:latin typeface="Times New Roman"/>
                <a:ea typeface="Times New Roman"/>
                <a:cs typeface="Times New Roman"/>
                <a:sym typeface="Times New Roman"/>
              </a:rPr>
              <a:t>Cross-Industry Impact</a:t>
            </a:r>
            <a:endParaRPr>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latin typeface="Times New Roman"/>
              <a:ea typeface="Times New Roman"/>
              <a:cs typeface="Times New Roman"/>
              <a:sym typeface="Times New Roman"/>
            </a:endParaRPr>
          </a:p>
        </p:txBody>
      </p:sp>
      <p:sp>
        <p:nvSpPr>
          <p:cNvPr id="94" name="Google Shape;9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838200" y="365125"/>
            <a:ext cx="10515600" cy="8193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400"/>
              <a:buNone/>
            </a:pPr>
            <a:r>
              <a:rPr b="1" lang="en-US" sz="3200">
                <a:solidFill>
                  <a:srgbClr val="2E75B5"/>
                </a:solidFill>
                <a:latin typeface="Times New Roman"/>
                <a:ea typeface="Times New Roman"/>
                <a:cs typeface="Times New Roman"/>
                <a:sym typeface="Times New Roman"/>
              </a:rPr>
              <a:t>About your team and reporting Manager</a:t>
            </a:r>
            <a:endParaRPr b="1" sz="3200">
              <a:solidFill>
                <a:srgbClr val="2E75B5"/>
              </a:solidFill>
              <a:latin typeface="Times New Roman"/>
              <a:ea typeface="Times New Roman"/>
              <a:cs typeface="Times New Roman"/>
              <a:sym typeface="Times New Roman"/>
            </a:endParaRPr>
          </a:p>
        </p:txBody>
      </p:sp>
      <p:sp>
        <p:nvSpPr>
          <p:cNvPr id="100" name="Google Shape;100;p19"/>
          <p:cNvSpPr txBox="1"/>
          <p:nvPr>
            <p:ph idx="1" type="body"/>
          </p:nvPr>
        </p:nvSpPr>
        <p:spPr>
          <a:xfrm>
            <a:off x="838200" y="1399942"/>
            <a:ext cx="10698600" cy="40581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Our team consists of 8 members, of various backgrounds and fields. The team was created by the project manager based on our skill sets and assigned projects.</a:t>
            </a:r>
            <a:endParaRPr>
              <a:latin typeface="Times New Roman"/>
              <a:ea typeface="Times New Roman"/>
              <a:cs typeface="Times New Roman"/>
              <a:sym typeface="Times New Roman"/>
            </a:endParaRPr>
          </a:p>
          <a:p>
            <a:pPr indent="-169164" lvl="0" marL="2286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Our reporting manager, Chandan Mishra, is a seasoned Data Scientist at Zidio Development with several years of experience managing multiple teams. He is well-regarded for his leadership abilities and his commitment to providing support to team members when needed, ensuring a collaborative and nurturing work environment.</a:t>
            </a:r>
            <a:endParaRPr>
              <a:latin typeface="Times New Roman"/>
              <a:ea typeface="Times New Roman"/>
              <a:cs typeface="Times New Roman"/>
              <a:sym typeface="Times New Roman"/>
            </a:endParaRPr>
          </a:p>
        </p:txBody>
      </p:sp>
      <p:sp>
        <p:nvSpPr>
          <p:cNvPr id="101" name="Google Shape;101;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838200" y="365125"/>
            <a:ext cx="10515600" cy="8192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sz="3200">
                <a:solidFill>
                  <a:srgbClr val="2E75B5"/>
                </a:solidFill>
                <a:latin typeface="Times New Roman"/>
                <a:ea typeface="Times New Roman"/>
                <a:cs typeface="Times New Roman"/>
                <a:sym typeface="Times New Roman"/>
              </a:rPr>
              <a:t>Challenges Faced in Internship</a:t>
            </a:r>
            <a:endParaRPr b="1" sz="3200">
              <a:solidFill>
                <a:srgbClr val="2E75B5"/>
              </a:solidFill>
              <a:latin typeface="Times New Roman"/>
              <a:ea typeface="Times New Roman"/>
              <a:cs typeface="Times New Roman"/>
              <a:sym typeface="Times New Roman"/>
            </a:endParaRPr>
          </a:p>
        </p:txBody>
      </p:sp>
      <p:sp>
        <p:nvSpPr>
          <p:cNvPr id="107" name="Google Shape;107;p20"/>
          <p:cNvSpPr txBox="1"/>
          <p:nvPr>
            <p:ph idx="1" type="body"/>
          </p:nvPr>
        </p:nvSpPr>
        <p:spPr>
          <a:xfrm>
            <a:off x="838200" y="1184367"/>
            <a:ext cx="10515600" cy="4058194"/>
          </a:xfrm>
          <a:prstGeom prst="rect">
            <a:avLst/>
          </a:prstGeom>
          <a:noFill/>
          <a:ln>
            <a:noFill/>
          </a:ln>
        </p:spPr>
        <p:txBody>
          <a:bodyPr anchorCtr="0" anchor="t" bIns="45700" lIns="91425" spcFirstLastPara="1" rIns="91425" wrap="square" tIns="45700">
            <a:normAutofit/>
          </a:bodyPr>
          <a:lstStyle/>
          <a:p>
            <a:pPr indent="-292100" lvl="0" marL="228600" rtl="0" algn="l">
              <a:spcBef>
                <a:spcPts val="0"/>
              </a:spcBef>
              <a:spcAft>
                <a:spcPts val="0"/>
              </a:spcAft>
              <a:buSzPts val="2800"/>
              <a:buChar char="●"/>
            </a:pPr>
            <a:r>
              <a:rPr lang="en-US">
                <a:latin typeface="Times New Roman"/>
                <a:ea typeface="Times New Roman"/>
                <a:cs typeface="Times New Roman"/>
                <a:sym typeface="Times New Roman"/>
              </a:rPr>
              <a:t>Finding an internship that aligned with both my career interests and skill set. Many openings required specific skill sets which made it difficult to find a suitable offering.</a:t>
            </a:r>
            <a:endParaRPr>
              <a:latin typeface="Times New Roman"/>
              <a:ea typeface="Times New Roman"/>
              <a:cs typeface="Times New Roman"/>
              <a:sym typeface="Times New Roman"/>
            </a:endParaRPr>
          </a:p>
          <a:p>
            <a:pPr indent="-228600" lvl="0" marL="228600" rtl="0" algn="l">
              <a:spcBef>
                <a:spcPts val="1000"/>
              </a:spcBef>
              <a:spcAft>
                <a:spcPts val="0"/>
              </a:spcAft>
              <a:buSzPts val="1800"/>
              <a:buFont typeface="Times New Roman"/>
              <a:buChar char="●"/>
            </a:pPr>
            <a:r>
              <a:rPr lang="en-US">
                <a:latin typeface="Times New Roman"/>
                <a:ea typeface="Times New Roman"/>
                <a:cs typeface="Times New Roman"/>
                <a:sym typeface="Times New Roman"/>
              </a:rPr>
              <a:t>The learning curve that were associated with advanced concepts was a major hurdle. </a:t>
            </a:r>
            <a:endParaRPr>
              <a:latin typeface="Times New Roman"/>
              <a:ea typeface="Times New Roman"/>
              <a:cs typeface="Times New Roman"/>
              <a:sym typeface="Times New Roman"/>
            </a:endParaRPr>
          </a:p>
          <a:p>
            <a:pPr indent="-228600" lvl="0" marL="228600" rtl="0" algn="l">
              <a:spcBef>
                <a:spcPts val="1000"/>
              </a:spcBef>
              <a:spcAft>
                <a:spcPts val="0"/>
              </a:spcAft>
              <a:buSzPts val="1800"/>
              <a:buFont typeface="Times New Roman"/>
              <a:buChar char="●"/>
            </a:pPr>
            <a:r>
              <a:rPr lang="en-US">
                <a:latin typeface="Times New Roman"/>
                <a:ea typeface="Times New Roman"/>
                <a:cs typeface="Times New Roman"/>
                <a:sym typeface="Times New Roman"/>
              </a:rPr>
              <a:t>Understanding and adapting to the project needs as we were expected to write high quality code, and produce efficient algorithms</a:t>
            </a:r>
            <a:endParaRPr>
              <a:latin typeface="Times New Roman"/>
              <a:ea typeface="Times New Roman"/>
              <a:cs typeface="Times New Roman"/>
              <a:sym typeface="Times New Roman"/>
            </a:endParaRPr>
          </a:p>
        </p:txBody>
      </p:sp>
      <p:sp>
        <p:nvSpPr>
          <p:cNvPr id="108" name="Google Shape;10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838200" y="365125"/>
            <a:ext cx="10515600" cy="8192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b="1" lang="en-US" sz="3200">
                <a:solidFill>
                  <a:srgbClr val="2E75B5"/>
                </a:solidFill>
                <a:latin typeface="Times New Roman"/>
                <a:ea typeface="Times New Roman"/>
                <a:cs typeface="Times New Roman"/>
                <a:sym typeface="Times New Roman"/>
              </a:rPr>
              <a:t>Objectives of the work</a:t>
            </a:r>
            <a:endParaRPr b="1" sz="3200">
              <a:solidFill>
                <a:srgbClr val="2E75B5"/>
              </a:solidFill>
              <a:latin typeface="Times New Roman"/>
              <a:ea typeface="Times New Roman"/>
              <a:cs typeface="Times New Roman"/>
              <a:sym typeface="Times New Roman"/>
            </a:endParaRPr>
          </a:p>
        </p:txBody>
      </p:sp>
      <p:sp>
        <p:nvSpPr>
          <p:cNvPr id="114" name="Google Shape;114;p21"/>
          <p:cNvSpPr txBox="1"/>
          <p:nvPr>
            <p:ph idx="1" type="body"/>
          </p:nvPr>
        </p:nvSpPr>
        <p:spPr>
          <a:xfrm>
            <a:off x="838200" y="1184367"/>
            <a:ext cx="10515600" cy="4058194"/>
          </a:xfrm>
          <a:prstGeom prst="rect">
            <a:avLst/>
          </a:prstGeom>
          <a:noFill/>
          <a:ln>
            <a:noFill/>
          </a:ln>
        </p:spPr>
        <p:txBody>
          <a:bodyPr anchorCtr="0" anchor="t" bIns="45700" lIns="91425" spcFirstLastPara="1" rIns="91425" wrap="square" tIns="45700">
            <a:normAutofit/>
          </a:bodyPr>
          <a:lstStyle/>
          <a:p>
            <a:pPr indent="-273050" lvl="0" marL="228600" rtl="0" algn="l">
              <a:lnSpc>
                <a:spcPct val="115000"/>
              </a:lnSpc>
              <a:spcBef>
                <a:spcPts val="0"/>
              </a:spcBef>
              <a:spcAft>
                <a:spcPts val="0"/>
              </a:spcAft>
              <a:buSzPts val="2500"/>
              <a:buFont typeface="Times New Roman"/>
              <a:buChar char="●"/>
            </a:pPr>
            <a:r>
              <a:rPr b="1" lang="en-US" sz="2500">
                <a:latin typeface="Times New Roman"/>
                <a:ea typeface="Times New Roman"/>
                <a:cs typeface="Times New Roman"/>
                <a:sym typeface="Times New Roman"/>
              </a:rPr>
              <a:t>Enhance Employee Well-being</a:t>
            </a:r>
            <a:r>
              <a:rPr lang="en-US" sz="2500">
                <a:latin typeface="Times New Roman"/>
                <a:ea typeface="Times New Roman"/>
                <a:cs typeface="Times New Roman"/>
                <a:sym typeface="Times New Roman"/>
              </a:rPr>
              <a:t>: Real-time emotion detection for timely mental health support.  </a:t>
            </a:r>
            <a:endParaRPr sz="2500">
              <a:latin typeface="Times New Roman"/>
              <a:ea typeface="Times New Roman"/>
              <a:cs typeface="Times New Roman"/>
              <a:sym typeface="Times New Roman"/>
            </a:endParaRPr>
          </a:p>
          <a:p>
            <a:pPr indent="-273050" lvl="0" marL="228600" rtl="0" algn="l">
              <a:lnSpc>
                <a:spcPct val="115000"/>
              </a:lnSpc>
              <a:spcBef>
                <a:spcPts val="0"/>
              </a:spcBef>
              <a:spcAft>
                <a:spcPts val="0"/>
              </a:spcAft>
              <a:buSzPts val="2500"/>
              <a:buFont typeface="Times New Roman"/>
              <a:buChar char="●"/>
            </a:pPr>
            <a:r>
              <a:rPr b="1" lang="en-US" sz="2500">
                <a:latin typeface="Times New Roman"/>
                <a:ea typeface="Times New Roman"/>
                <a:cs typeface="Times New Roman"/>
                <a:sym typeface="Times New Roman"/>
              </a:rPr>
              <a:t>Boost Productivity</a:t>
            </a:r>
            <a:r>
              <a:rPr lang="en-US" sz="2500">
                <a:latin typeface="Times New Roman"/>
                <a:ea typeface="Times New Roman"/>
                <a:cs typeface="Times New Roman"/>
                <a:sym typeface="Times New Roman"/>
              </a:rPr>
              <a:t>: Task recommendations aligned with current mood.  </a:t>
            </a:r>
            <a:endParaRPr sz="2500">
              <a:latin typeface="Times New Roman"/>
              <a:ea typeface="Times New Roman"/>
              <a:cs typeface="Times New Roman"/>
              <a:sym typeface="Times New Roman"/>
            </a:endParaRPr>
          </a:p>
          <a:p>
            <a:pPr indent="-273050" lvl="0" marL="228600" rtl="0" algn="l">
              <a:lnSpc>
                <a:spcPct val="115000"/>
              </a:lnSpc>
              <a:spcBef>
                <a:spcPts val="0"/>
              </a:spcBef>
              <a:spcAft>
                <a:spcPts val="0"/>
              </a:spcAft>
              <a:buSzPts val="2500"/>
              <a:buFont typeface="Times New Roman"/>
              <a:buChar char="●"/>
            </a:pPr>
            <a:r>
              <a:rPr b="1" lang="en-US" sz="2500">
                <a:latin typeface="Times New Roman"/>
                <a:ea typeface="Times New Roman"/>
                <a:cs typeface="Times New Roman"/>
                <a:sym typeface="Times New Roman"/>
              </a:rPr>
              <a:t>Proactive Stress Management</a:t>
            </a:r>
            <a:r>
              <a:rPr lang="en-US" sz="2500">
                <a:latin typeface="Times New Roman"/>
                <a:ea typeface="Times New Roman"/>
                <a:cs typeface="Times New Roman"/>
                <a:sym typeface="Times New Roman"/>
              </a:rPr>
              <a:t>: Early detection of stress and burnout with automated alerts to HR.  </a:t>
            </a:r>
            <a:endParaRPr sz="2500">
              <a:latin typeface="Times New Roman"/>
              <a:ea typeface="Times New Roman"/>
              <a:cs typeface="Times New Roman"/>
              <a:sym typeface="Times New Roman"/>
            </a:endParaRPr>
          </a:p>
          <a:p>
            <a:pPr indent="-273050" lvl="0" marL="228600" rtl="0" algn="l">
              <a:lnSpc>
                <a:spcPct val="115000"/>
              </a:lnSpc>
              <a:spcBef>
                <a:spcPts val="0"/>
              </a:spcBef>
              <a:spcAft>
                <a:spcPts val="0"/>
              </a:spcAft>
              <a:buSzPts val="2500"/>
              <a:buFont typeface="Times New Roman"/>
              <a:buChar char="●"/>
            </a:pPr>
            <a:r>
              <a:rPr b="1" lang="en-US" sz="2500">
                <a:latin typeface="Times New Roman"/>
                <a:ea typeface="Times New Roman"/>
                <a:cs typeface="Times New Roman"/>
                <a:sym typeface="Times New Roman"/>
              </a:rPr>
              <a:t>Emotional Trend Analysis</a:t>
            </a:r>
            <a:r>
              <a:rPr lang="en-US" sz="2500">
                <a:latin typeface="Times New Roman"/>
                <a:ea typeface="Times New Roman"/>
                <a:cs typeface="Times New Roman"/>
                <a:sym typeface="Times New Roman"/>
              </a:rPr>
              <a:t>: Track historical mood data to identify long-term patterns.  </a:t>
            </a:r>
            <a:endParaRPr sz="2500">
              <a:latin typeface="Times New Roman"/>
              <a:ea typeface="Times New Roman"/>
              <a:cs typeface="Times New Roman"/>
              <a:sym typeface="Times New Roman"/>
            </a:endParaRPr>
          </a:p>
          <a:p>
            <a:pPr indent="-273050" lvl="0" marL="228600" rtl="0" algn="l">
              <a:lnSpc>
                <a:spcPct val="115000"/>
              </a:lnSpc>
              <a:spcBef>
                <a:spcPts val="0"/>
              </a:spcBef>
              <a:spcAft>
                <a:spcPts val="0"/>
              </a:spcAft>
              <a:buSzPts val="2500"/>
              <a:buFont typeface="Times New Roman"/>
              <a:buChar char="●"/>
            </a:pPr>
            <a:r>
              <a:rPr b="1" lang="en-US" sz="2500">
                <a:latin typeface="Times New Roman"/>
                <a:ea typeface="Times New Roman"/>
                <a:cs typeface="Times New Roman"/>
                <a:sym typeface="Times New Roman"/>
              </a:rPr>
              <a:t>Improve Team Dynamics</a:t>
            </a:r>
            <a:r>
              <a:rPr lang="en-US" sz="2500">
                <a:latin typeface="Times New Roman"/>
                <a:ea typeface="Times New Roman"/>
                <a:cs typeface="Times New Roman"/>
                <a:sym typeface="Times New Roman"/>
              </a:rPr>
              <a:t>: Analyze team mood trends for better morale and engagement.  </a:t>
            </a:r>
            <a:endParaRPr>
              <a:latin typeface="Times New Roman"/>
              <a:ea typeface="Times New Roman"/>
              <a:cs typeface="Times New Roman"/>
              <a:sym typeface="Times New Roman"/>
            </a:endParaRPr>
          </a:p>
        </p:txBody>
      </p:sp>
      <p:sp>
        <p:nvSpPr>
          <p:cNvPr id="115" name="Google Shape;11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838200" y="365125"/>
            <a:ext cx="10515600" cy="819241"/>
          </a:xfrm>
          <a:prstGeom prst="rect">
            <a:avLst/>
          </a:prstGeom>
          <a:noFill/>
          <a:ln>
            <a:noFill/>
          </a:ln>
        </p:spPr>
        <p:txBody>
          <a:bodyPr anchorCtr="0" anchor="ctr" bIns="45700" lIns="91425" spcFirstLastPara="1" rIns="91425" wrap="square" tIns="45700">
            <a:normAutofit/>
          </a:bodyPr>
          <a:lstStyle/>
          <a:p>
            <a:pPr indent="0" lvl="0" marL="152400" rtl="0" algn="just">
              <a:lnSpc>
                <a:spcPct val="100000"/>
              </a:lnSpc>
              <a:spcBef>
                <a:spcPts val="0"/>
              </a:spcBef>
              <a:spcAft>
                <a:spcPts val="0"/>
              </a:spcAft>
              <a:buNone/>
            </a:pPr>
            <a:r>
              <a:rPr b="1" lang="en-US" sz="3200">
                <a:solidFill>
                  <a:srgbClr val="2E75B5"/>
                </a:solidFill>
                <a:latin typeface="Times New Roman"/>
                <a:ea typeface="Times New Roman"/>
                <a:cs typeface="Times New Roman"/>
                <a:sym typeface="Times New Roman"/>
              </a:rPr>
              <a:t>Literature Review</a:t>
            </a:r>
            <a:endParaRPr/>
          </a:p>
        </p:txBody>
      </p:sp>
      <p:sp>
        <p:nvSpPr>
          <p:cNvPr id="121" name="Google Shape;12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22" name="Google Shape;122;p22"/>
          <p:cNvGraphicFramePr/>
          <p:nvPr/>
        </p:nvGraphicFramePr>
        <p:xfrm>
          <a:off x="390149" y="1121394"/>
          <a:ext cx="3000000" cy="3000000"/>
        </p:xfrm>
        <a:graphic>
          <a:graphicData uri="http://schemas.openxmlformats.org/drawingml/2006/table">
            <a:tbl>
              <a:tblPr bandRow="1" firstRow="1">
                <a:gradFill>
                  <a:gsLst>
                    <a:gs pos="0">
                      <a:srgbClr val="9FC3FF"/>
                    </a:gs>
                    <a:gs pos="35000">
                      <a:srgbClr val="BDD5FF"/>
                    </a:gs>
                    <a:gs pos="100000">
                      <a:srgbClr val="E4EEFF"/>
                    </a:gs>
                  </a:gsLst>
                  <a:lin ang="16200038" scaled="0"/>
                </a:gradFill>
                <a:tableStyleId>{2F7CFA68-F114-422E-99F7-275CDC1598E0}</a:tableStyleId>
              </a:tblPr>
              <a:tblGrid>
                <a:gridCol w="3626950"/>
                <a:gridCol w="4191175"/>
                <a:gridCol w="3593600"/>
              </a:tblGrid>
              <a:tr h="747100">
                <a:tc>
                  <a:txBody>
                    <a:bodyPr/>
                    <a:lstStyle/>
                    <a:p>
                      <a:pPr indent="0" lvl="0" marL="0" marR="0" rtl="0" algn="ctr">
                        <a:lnSpc>
                          <a:spcPct val="100000"/>
                        </a:lnSpc>
                        <a:spcBef>
                          <a:spcPts val="0"/>
                        </a:spcBef>
                        <a:spcAft>
                          <a:spcPts val="0"/>
                        </a:spcAft>
                        <a:buNone/>
                      </a:pPr>
                      <a:r>
                        <a:rPr b="1" lang="en-US" sz="1600" u="none" cap="none" strike="noStrike">
                          <a:latin typeface="Times New Roman"/>
                          <a:ea typeface="Times New Roman"/>
                          <a:cs typeface="Times New Roman"/>
                          <a:sym typeface="Times New Roman"/>
                        </a:rPr>
                        <a:t>Paper Title</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u="none" cap="none" strike="noStrike">
                          <a:latin typeface="Times New Roman"/>
                          <a:ea typeface="Times New Roman"/>
                          <a:cs typeface="Times New Roman"/>
                          <a:sym typeface="Times New Roman"/>
                        </a:rPr>
                        <a:t>Methodology</a:t>
                      </a:r>
                      <a:endParaRPr sz="16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u="none" cap="none" strike="noStrike">
                          <a:latin typeface="Times New Roman"/>
                          <a:ea typeface="Times New Roman"/>
                          <a:cs typeface="Times New Roman"/>
                          <a:sym typeface="Times New Roman"/>
                        </a:rPr>
                        <a:t>Drawbacks</a:t>
                      </a:r>
                      <a:endParaRPr sz="1600" u="none" cap="none" strike="noStrike">
                        <a:latin typeface="Times New Roman"/>
                        <a:ea typeface="Times New Roman"/>
                        <a:cs typeface="Times New Roman"/>
                        <a:sym typeface="Times New Roman"/>
                      </a:endParaRPr>
                    </a:p>
                  </a:txBody>
                  <a:tcPr marT="45725" marB="45725" marR="91450" marL="91450" anchor="ctr"/>
                </a:tc>
              </a:tr>
              <a:tr h="747100">
                <a:tc>
                  <a:txBody>
                    <a:bodyPr/>
                    <a:lstStyle/>
                    <a:p>
                      <a:pPr indent="0" lvl="0" marL="0" marR="0" rtl="0" algn="ctr">
                        <a:lnSpc>
                          <a:spcPct val="100000"/>
                        </a:lnSpc>
                        <a:spcBef>
                          <a:spcPts val="0"/>
                        </a:spcBef>
                        <a:spcAft>
                          <a:spcPts val="0"/>
                        </a:spcAft>
                        <a:buNone/>
                      </a:pPr>
                      <a:r>
                        <a:rPr b="1" lang="en-US" sz="1600" u="sng">
                          <a:solidFill>
                            <a:schemeClr val="hlink"/>
                          </a:solidFill>
                          <a:latin typeface="Times New Roman"/>
                          <a:ea typeface="Times New Roman"/>
                          <a:cs typeface="Times New Roman"/>
                          <a:sym typeface="Times New Roman"/>
                          <a:hlinkClick r:id="rId3"/>
                        </a:rPr>
                        <a:t>Emotion Classification in a Resource Constrained Language Using Transformer-based Approach</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Utilized transformer-based models like XLM-R for emotion classification in Bengali text.</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Limited to Bengali; may not generalize to other languages.</a:t>
                      </a:r>
                      <a:endParaRPr/>
                    </a:p>
                  </a:txBody>
                  <a:tcPr marT="45725" marB="45725" marR="91450" marL="91450" anchor="ctr"/>
                </a:tc>
              </a:tr>
              <a:tr h="959175">
                <a:tc>
                  <a:txBody>
                    <a:bodyPr/>
                    <a:lstStyle/>
                    <a:p>
                      <a:pPr indent="0" lvl="0" marL="0" marR="0" rtl="0" algn="ctr">
                        <a:lnSpc>
                          <a:spcPct val="100000"/>
                        </a:lnSpc>
                        <a:spcBef>
                          <a:spcPts val="0"/>
                        </a:spcBef>
                        <a:spcAft>
                          <a:spcPts val="0"/>
                        </a:spcAft>
                        <a:buNone/>
                      </a:pPr>
                      <a:r>
                        <a:rPr b="1" lang="en-US" sz="1600" u="sng">
                          <a:solidFill>
                            <a:schemeClr val="hlink"/>
                          </a:solidFill>
                          <a:latin typeface="Times New Roman"/>
                          <a:ea typeface="Times New Roman"/>
                          <a:cs typeface="Times New Roman"/>
                          <a:sym typeface="Times New Roman"/>
                          <a:hlinkClick r:id="rId4"/>
                        </a:rPr>
                        <a:t>Responsible AI: Gender Bias Assessment in Emotion Recognition</a:t>
                      </a:r>
                      <a:endParaRPr b="1" sz="16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Assessed gender bias in deep learning models for facial expression recognition using fairness metrics.</a:t>
                      </a:r>
                      <a:endParaRPr b="1" sz="16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Models exhibited biases across genders, affecting fairness.</a:t>
                      </a:r>
                      <a:endParaRPr b="1" sz="1600" u="none" cap="none" strike="noStrike">
                        <a:latin typeface="Times New Roman"/>
                        <a:ea typeface="Times New Roman"/>
                        <a:cs typeface="Times New Roman"/>
                        <a:sym typeface="Times New Roman"/>
                      </a:endParaRPr>
                    </a:p>
                  </a:txBody>
                  <a:tcPr marT="45725" marB="45725" marR="91450" marL="91450" anchor="ctr"/>
                </a:tc>
              </a:tr>
              <a:tr h="747100">
                <a:tc>
                  <a:txBody>
                    <a:bodyPr/>
                    <a:lstStyle/>
                    <a:p>
                      <a:pPr indent="0" lvl="0" marL="0" marR="0" rtl="0" algn="ctr">
                        <a:lnSpc>
                          <a:spcPct val="100000"/>
                        </a:lnSpc>
                        <a:spcBef>
                          <a:spcPts val="0"/>
                        </a:spcBef>
                        <a:spcAft>
                          <a:spcPts val="0"/>
                        </a:spcAft>
                        <a:buNone/>
                      </a:pPr>
                      <a:r>
                        <a:rPr b="1" lang="en-US" sz="1600" u="sng">
                          <a:solidFill>
                            <a:schemeClr val="hlink"/>
                          </a:solidFill>
                          <a:latin typeface="Times New Roman"/>
                          <a:ea typeface="Times New Roman"/>
                          <a:cs typeface="Times New Roman"/>
                          <a:sym typeface="Times New Roman"/>
                          <a:hlinkClick r:id="rId5"/>
                        </a:rPr>
                        <a:t>Neural Network Architectures to Classify Emotions in Indian Classical Music</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Employed deep convolutional neural networks to classify emotions in Indian classical music.</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Focused solely on one music genre, limiting broader applicability.</a:t>
                      </a:r>
                      <a:endParaRPr b="1" sz="1600" u="none" cap="none" strike="noStrike">
                        <a:latin typeface="Times New Roman"/>
                        <a:ea typeface="Times New Roman"/>
                        <a:cs typeface="Times New Roman"/>
                        <a:sym typeface="Times New Roman"/>
                      </a:endParaRPr>
                    </a:p>
                  </a:txBody>
                  <a:tcPr marT="45725" marB="45725" marR="91450" marL="91450" anchor="ctr"/>
                </a:tc>
              </a:tr>
              <a:tr h="896100">
                <a:tc>
                  <a:txBody>
                    <a:bodyPr/>
                    <a:lstStyle/>
                    <a:p>
                      <a:pPr indent="0" lvl="0" marL="0" marR="0" rtl="0" algn="ctr">
                        <a:lnSpc>
                          <a:spcPct val="100000"/>
                        </a:lnSpc>
                        <a:spcBef>
                          <a:spcPts val="0"/>
                        </a:spcBef>
                        <a:spcAft>
                          <a:spcPts val="0"/>
                        </a:spcAft>
                        <a:buNone/>
                      </a:pPr>
                      <a:r>
                        <a:rPr b="1" lang="en-US" sz="1600" u="sng">
                          <a:solidFill>
                            <a:schemeClr val="hlink"/>
                          </a:solidFill>
                          <a:latin typeface="Times New Roman"/>
                          <a:ea typeface="Times New Roman"/>
                          <a:cs typeface="Times New Roman"/>
                          <a:sym typeface="Times New Roman"/>
                          <a:hlinkClick r:id="rId6"/>
                        </a:rPr>
                        <a:t>Emotion Detection through Body Gesture and Face</a:t>
                      </a:r>
                      <a:endParaRPr b="1" sz="16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Applied OpenPose for pose estimation and deep learning models to detect emotions from body gestures.</a:t>
                      </a:r>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Dependence on body gestures may lead to inaccuracies if expressions are subdued.</a:t>
                      </a:r>
                      <a:endParaRPr b="1" sz="1600" u="none" cap="none" strike="noStrike">
                        <a:latin typeface="Times New Roman"/>
                        <a:ea typeface="Times New Roman"/>
                        <a:cs typeface="Times New Roman"/>
                        <a:sym typeface="Times New Roman"/>
                      </a:endParaRPr>
                    </a:p>
                  </a:txBody>
                  <a:tcPr marT="45725" marB="45725" marR="91450" marL="91450" anchor="ctr"/>
                </a:tc>
              </a:tr>
              <a:tr h="896100">
                <a:tc>
                  <a:txBody>
                    <a:bodyPr/>
                    <a:lstStyle/>
                    <a:p>
                      <a:pPr indent="0" lvl="0" marL="0" marR="0" rtl="0" algn="ctr">
                        <a:lnSpc>
                          <a:spcPct val="100000"/>
                        </a:lnSpc>
                        <a:spcBef>
                          <a:spcPts val="0"/>
                        </a:spcBef>
                        <a:spcAft>
                          <a:spcPts val="0"/>
                        </a:spcAft>
                        <a:buNone/>
                      </a:pPr>
                      <a:r>
                        <a:rPr b="1" lang="en-US" sz="1600" u="sng">
                          <a:solidFill>
                            <a:schemeClr val="hlink"/>
                          </a:solidFill>
                          <a:latin typeface="Times New Roman"/>
                          <a:ea typeface="Times New Roman"/>
                          <a:cs typeface="Times New Roman"/>
                          <a:sym typeface="Times New Roman"/>
                          <a:hlinkClick r:id="rId7"/>
                        </a:rPr>
                        <a:t>Tri-Model Classifiers for EEG-Based Mental Task Classification: Hybrid Optimization Assisted Framework</a:t>
                      </a:r>
                      <a:endParaRPr b="1" sz="16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Implemented hybrid optimization-assisted tri-model classifiers for EEG-based mental task classification.</a:t>
                      </a:r>
                      <a:endParaRPr b="1" sz="16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None/>
                      </a:pPr>
                      <a:r>
                        <a:rPr b="1" lang="en-US" sz="1600">
                          <a:latin typeface="Times New Roman"/>
                          <a:ea typeface="Times New Roman"/>
                          <a:cs typeface="Times New Roman"/>
                          <a:sym typeface="Times New Roman"/>
                        </a:rPr>
                        <a:t>Requires EEG equipment, which can be costly and less accessible.</a:t>
                      </a:r>
                      <a:endParaRPr b="1" sz="1600" u="none" cap="none" strike="noStrike">
                        <a:latin typeface="Times New Roman"/>
                        <a:ea typeface="Times New Roman"/>
                        <a:cs typeface="Times New Roman"/>
                        <a:sym typeface="Times New Roman"/>
                      </a:endParaRPr>
                    </a:p>
                  </a:txBody>
                  <a:tcPr marT="45725" marB="45725" marR="91450" marL="91450" anchor="ctr"/>
                </a:tc>
              </a:tr>
            </a:tbl>
          </a:graphicData>
        </a:graphic>
      </p:graphicFrame>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