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DC7D201-240A-45C7-A3E3-190301D58331}">
  <a:tblStyle styleId="{2DC7D201-240A-45C7-A3E3-190301D5833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714C626-60D0-4CA3-9A18-86AA31944A36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4C296A3-3D3A-427E-9E18-1C7039F7A717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6E6E6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E6E6E6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11-12T17:18:52.545">
    <p:pos x="6000" y="0"/>
    <p:text>-User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6" name="Google Shape;23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0" name="Google Shape;25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2" name="Google Shape;26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9" name="Google Shape;29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9" name="Google Shape;34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51" name="Google Shape;151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5.jp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4.png"/><Relationship Id="rId8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18.jpg"/><Relationship Id="rId5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1.xml"/><Relationship Id="rId4" Type="http://schemas.openxmlformats.org/officeDocument/2006/relationships/image" Target="../media/image5.jp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Relationship Id="rId4" Type="http://schemas.openxmlformats.org/officeDocument/2006/relationships/image" Target="../media/image19.png"/><Relationship Id="rId5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Relationship Id="rId4" Type="http://schemas.openxmlformats.org/officeDocument/2006/relationships/image" Target="../media/image1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Relationship Id="rId4" Type="http://schemas.openxmlformats.org/officeDocument/2006/relationships/image" Target="../media/image14.png"/><Relationship Id="rId5" Type="http://schemas.openxmlformats.org/officeDocument/2006/relationships/image" Target="../media/image20.png"/><Relationship Id="rId6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7200" y="3557588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323\Рабочий стол\Новая папка (3)\Рисунок1.jpg" id="90" name="Google Shape;9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68707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1143000" y="1219200"/>
            <a:ext cx="5181600" cy="15906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O`zbek tili</a:t>
            </a:r>
          </a:p>
        </p:txBody>
      </p:sp>
      <p:sp>
        <p:nvSpPr>
          <p:cNvPr id="92" name="Google Shape;92;p13"/>
          <p:cNvSpPr/>
          <p:nvPr/>
        </p:nvSpPr>
        <p:spPr>
          <a:xfrm>
            <a:off x="3048000" y="2924175"/>
            <a:ext cx="3276600" cy="12858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6-sinf</a:t>
            </a:r>
          </a:p>
        </p:txBody>
      </p:sp>
      <p:pic>
        <p:nvPicPr>
          <p:cNvPr descr="0_675c5_8124bc13_L" id="93" name="Google Shape;9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800" y="2971800"/>
            <a:ext cx="1828800" cy="2146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0831619bf8dt" id="94" name="Google Shape;9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16688" y="1219200"/>
            <a:ext cx="1911350" cy="19161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_675b5_b9c922b6_L" id="95" name="Google Shape;95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3850" y="260350"/>
            <a:ext cx="1295400" cy="14398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_675b5_b9c922b6_L" id="96" name="Google Shape;96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980113" y="4221163"/>
            <a:ext cx="2016125" cy="2382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C:\Documents and Settings\323\Рабочий стол\Новая папка (3)\Рисунок1.jpg" id="192" name="Google Shape;19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7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 txBox="1"/>
          <p:nvPr/>
        </p:nvSpPr>
        <p:spPr>
          <a:xfrm>
            <a:off x="3255963" y="193675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клипарты\школа\77864371_7159fae7396b.png" id="194" name="Google Shape;19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80975" y="4037013"/>
            <a:ext cx="215265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/>
          <p:nvPr/>
        </p:nvSpPr>
        <p:spPr>
          <a:xfrm>
            <a:off x="1835150" y="1341438"/>
            <a:ext cx="6049963" cy="2376487"/>
          </a:xfrm>
          <a:prstGeom prst="rect">
            <a:avLst/>
          </a:prstGeom>
        </p:spPr>
      </p:sp>
      <p:sp>
        <p:nvSpPr>
          <p:cNvPr id="196" name="Google Shape;196;p22"/>
          <p:cNvSpPr/>
          <p:nvPr/>
        </p:nvSpPr>
        <p:spPr>
          <a:xfrm>
            <a:off x="3589574" y="620688"/>
            <a:ext cx="2494594" cy="70788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1" i="0">
                <a:ln>
                  <a:noFill/>
                </a:ln>
                <a:solidFill>
                  <a:srgbClr val="FF0000"/>
                </a:solidFill>
                <a:latin typeface="Bookman Old Style"/>
              </a:rPr>
              <a:t>Lug`at ishi</a:t>
            </a:r>
          </a:p>
        </p:txBody>
      </p:sp>
      <p:sp>
        <p:nvSpPr>
          <p:cNvPr id="197" name="Google Shape;197;p22"/>
          <p:cNvSpPr txBox="1"/>
          <p:nvPr/>
        </p:nvSpPr>
        <p:spPr>
          <a:xfrm>
            <a:off x="1692275" y="1268413"/>
            <a:ext cx="6840538" cy="50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66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hamma   -         </a:t>
            </a:r>
            <a:r>
              <a:rPr b="1" lang="en-US" sz="3200">
                <a:solidFill>
                  <a:srgbClr val="CC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все  </a:t>
            </a:r>
            <a:r>
              <a:rPr b="1" lang="en-US" sz="3200">
                <a:solidFill>
                  <a:srgbClr val="0066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66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ekin      </a:t>
            </a:r>
            <a:r>
              <a:rPr b="1" lang="en-US" sz="3200">
                <a:solidFill>
                  <a:srgbClr val="0099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-         </a:t>
            </a:r>
            <a:r>
              <a:rPr b="1" lang="en-US" sz="3200">
                <a:solidFill>
                  <a:srgbClr val="CC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посев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66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ozuqa      -        </a:t>
            </a:r>
            <a:r>
              <a:rPr b="1" lang="en-US" sz="3200">
                <a:solidFill>
                  <a:srgbClr val="CC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еда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66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ilm          -        </a:t>
            </a:r>
            <a:r>
              <a:rPr b="1" lang="en-US" sz="3200">
                <a:solidFill>
                  <a:srgbClr val="CC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знание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66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aql           -       </a:t>
            </a:r>
            <a:r>
              <a:rPr b="1" lang="en-US" sz="3200">
                <a:solidFill>
                  <a:srgbClr val="CC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разум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66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qalb         -          </a:t>
            </a:r>
            <a:r>
              <a:rPr b="1" lang="en-US" sz="3200">
                <a:solidFill>
                  <a:srgbClr val="CC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душа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66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intilamiz  -     </a:t>
            </a:r>
            <a:r>
              <a:rPr b="1" lang="en-US" sz="3200">
                <a:solidFill>
                  <a:srgbClr val="CC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стремимся </a:t>
            </a:r>
            <a:r>
              <a:rPr b="1" lang="en-US" sz="3200">
                <a:solidFill>
                  <a:srgbClr val="0066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66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ma’naviy  -    </a:t>
            </a:r>
            <a:r>
              <a:rPr b="1" lang="en-US" sz="3200">
                <a:solidFill>
                  <a:srgbClr val="CC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духовный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66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ravnaq     -      </a:t>
            </a:r>
            <a:r>
              <a:rPr b="1" lang="en-US" sz="3200">
                <a:solidFill>
                  <a:srgbClr val="CC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развитея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66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</a:t>
            </a:r>
            <a:endParaRPr b="1" sz="3200">
              <a:solidFill>
                <a:srgbClr val="0066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C:\Documents and Settings\323\Рабочий стол\Новая папка (3)\Рисунок1.jpg" id="204" name="Google Shape;20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7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3"/>
          <p:cNvSpPr txBox="1"/>
          <p:nvPr/>
        </p:nvSpPr>
        <p:spPr>
          <a:xfrm>
            <a:off x="3255963" y="193675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3"/>
          <p:cNvSpPr/>
          <p:nvPr/>
        </p:nvSpPr>
        <p:spPr>
          <a:xfrm>
            <a:off x="118999" y="4581525"/>
            <a:ext cx="4380992" cy="107721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1" i="0">
                <a:ln>
                  <a:noFill/>
                </a:ln>
                <a:solidFill>
                  <a:srgbClr val="006600"/>
                </a:solidFill>
                <a:latin typeface="Arial"/>
              </a:rPr>
              <a:t>Suhbatni davom ettiring</a:t>
            </a:r>
          </a:p>
        </p:txBody>
      </p:sp>
      <p:sp>
        <p:nvSpPr>
          <p:cNvPr id="207" name="Google Shape;207;p23"/>
          <p:cNvSpPr txBox="1"/>
          <p:nvPr/>
        </p:nvSpPr>
        <p:spPr>
          <a:xfrm>
            <a:off x="4500563" y="188913"/>
            <a:ext cx="4535487" cy="2246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-Lola nima qilyapsan?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-“Bilim xazina” kitobini o`qiyapman.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-Nimalar haqida yozilgan ekan?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-U yerda asalari hamda inson o`rtasidagi farqi va o`xshashlik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tomonlari haqida yozilgan ekan.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-Juda qiziq kitobga o`xshaydi……..</a:t>
            </a:r>
            <a:endParaRPr/>
          </a:p>
        </p:txBody>
      </p:sp>
      <p:pic>
        <p:nvPicPr>
          <p:cNvPr id="208" name="Google Shape;20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504" y="229096"/>
            <a:ext cx="4176464" cy="3703960"/>
          </a:xfrm>
          <a:prstGeom prst="rect">
            <a:avLst/>
          </a:prstGeom>
          <a:noFill/>
          <a:ln cap="sq" cmpd="thickThin" w="228600">
            <a:solidFill>
              <a:srgbClr val="A2A2E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209" name="Google Shape;209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60032" y="2852936"/>
            <a:ext cx="4032448" cy="3456384"/>
          </a:xfrm>
          <a:prstGeom prst="rect">
            <a:avLst/>
          </a:prstGeom>
          <a:noFill/>
          <a:ln cap="sq" cmpd="thickThin" w="228600">
            <a:solidFill>
              <a:srgbClr val="A2A2E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C:\Documents and Settings\323\Рабочий стол\Новая папка (3)\Рисунок1.jpg" id="216" name="Google Shape;21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26988"/>
            <a:ext cx="9144000" cy="68707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клипарты\школа\77864371_7159fae7396b.png" id="217" name="Google Shape;217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225" y="60325"/>
            <a:ext cx="1454150" cy="1827213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4"/>
          <p:cNvSpPr/>
          <p:nvPr/>
        </p:nvSpPr>
        <p:spPr>
          <a:xfrm>
            <a:off x="2268538" y="549275"/>
            <a:ext cx="4464050" cy="6477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2700">
                  <a:solidFill>
                    <a:srgbClr val="EAEAEA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0"/>
                </a:gradFill>
                <a:latin typeface="Arial"/>
              </a:rPr>
              <a:t>Eslab qoling!</a:t>
            </a:r>
          </a:p>
        </p:txBody>
      </p:sp>
      <p:graphicFrame>
        <p:nvGraphicFramePr>
          <p:cNvPr id="219" name="Google Shape;219;p24"/>
          <p:cNvGraphicFramePr/>
          <p:nvPr/>
        </p:nvGraphicFramePr>
        <p:xfrm>
          <a:off x="323528" y="133878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{3714C626-60D0-4CA3-9A18-86AA31944A36}</a:tableStyleId>
              </a:tblPr>
              <a:tblGrid>
                <a:gridCol w="360050"/>
                <a:gridCol w="792100"/>
                <a:gridCol w="1872200"/>
                <a:gridCol w="1758275"/>
                <a:gridCol w="1482075"/>
                <a:gridCol w="2160250"/>
              </a:tblGrid>
              <a:tr h="7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 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3">
                  <a:txBody>
                    <a:bodyPr/>
                    <a:lstStyle/>
                    <a:p>
                      <a:pPr indent="0" lvl="0" marL="101409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/>
                    </a:p>
                    <a:p>
                      <a:pPr indent="0" lvl="0" marL="101409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Egalik</a:t>
                      </a:r>
                      <a:endParaRPr b="1" sz="2000" u="none" cap="none" strike="noStrike"/>
                    </a:p>
                    <a:p>
                      <a:pPr indent="0" lvl="0" marL="101409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            </a:t>
                      </a:r>
                      <a:endParaRPr b="1" sz="20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                Kelishik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</a:tr>
              <a:tr h="1369350">
                <a:tc>
                  <a:txBody>
                    <a:bodyPr/>
                    <a:lstStyle/>
                    <a:p>
                      <a:pPr indent="0" lvl="0" marL="71755" marR="71755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Birlik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Ι.sh</a:t>
                      </a:r>
                      <a:endParaRPr b="1" sz="20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ΙΙ.sh</a:t>
                      </a:r>
                      <a:endParaRPr b="1" sz="20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ΙΙΙ.sh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__</a:t>
                      </a:r>
                      <a:endParaRPr b="1" sz="20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hamma+ng</a:t>
                      </a:r>
                      <a:endParaRPr b="1" sz="20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hamma+si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 </a:t>
                      </a:r>
                      <a:endParaRPr b="1" sz="20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har bir+ing</a:t>
                      </a:r>
                      <a:endParaRPr b="1" sz="20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har bir+i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Bosh.k</a:t>
                      </a:r>
                      <a:endParaRPr b="1" sz="20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Qarat.k</a:t>
                      </a:r>
                      <a:endParaRPr b="1" sz="20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Tushum.k</a:t>
                      </a:r>
                      <a:endParaRPr b="1" sz="20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Jonalish.k</a:t>
                      </a:r>
                      <a:endParaRPr b="1" sz="20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O`r-payt.k</a:t>
                      </a:r>
                      <a:endParaRPr b="1" sz="20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Chiqish.k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Hammang</a:t>
                      </a:r>
                      <a:endParaRPr b="1" sz="20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hammang+ning</a:t>
                      </a:r>
                      <a:endParaRPr b="1" sz="20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hammang+ni</a:t>
                      </a:r>
                      <a:endParaRPr b="1" sz="20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hammang+ga</a:t>
                      </a:r>
                      <a:endParaRPr b="1" sz="20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hammang+da</a:t>
                      </a:r>
                      <a:endParaRPr b="1" sz="20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hammang+dan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484650">
                <a:tc>
                  <a:txBody>
                    <a:bodyPr/>
                    <a:lstStyle/>
                    <a:p>
                      <a:pPr indent="0" lvl="0" marL="71755" marR="71755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Ko`plik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Ι.sh</a:t>
                      </a:r>
                      <a:endParaRPr b="1" sz="20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ΙΙ.sh</a:t>
                      </a:r>
                      <a:endParaRPr b="1" sz="20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ΙΙΙ.sh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hamma+miz</a:t>
                      </a:r>
                      <a:endParaRPr b="1" sz="20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hamma+ngiz</a:t>
                      </a:r>
                      <a:endParaRPr b="1" sz="20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hamma+lari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har bir+imiz</a:t>
                      </a:r>
                      <a:endParaRPr b="1" sz="20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har bir+ingiz</a:t>
                      </a:r>
                      <a:endParaRPr b="1" sz="20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har bir+lari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vMerge="1"/>
                <a:tc vMerge="1"/>
              </a:tr>
            </a:tbl>
          </a:graphicData>
        </a:graphic>
      </p:graphicFrame>
      <p:sp>
        <p:nvSpPr>
          <p:cNvPr id="220" name="Google Shape;220;p24"/>
          <p:cNvSpPr txBox="1"/>
          <p:nvPr/>
        </p:nvSpPr>
        <p:spPr>
          <a:xfrm>
            <a:off x="90488" y="5373688"/>
            <a:ext cx="8963025" cy="1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66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Belgilash-jamlash olmoshlari egalik va kelishik   qo’shimchalarini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66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qabul qiladi.(faqat Ι-shaxs birlikda qabul qilmaydi)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C:\Documents and Settings\323\Рабочий стол\Новая папка (3)\Рисунок1.jpg" id="227" name="Google Shape;22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0013"/>
            <a:ext cx="9144000" cy="70294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клипарты\школа\77864371_7159fae7396b.png" id="228" name="Google Shape;22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9888" y="1706563"/>
            <a:ext cx="1995487" cy="1741487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5"/>
          <p:cNvSpPr txBox="1"/>
          <p:nvPr/>
        </p:nvSpPr>
        <p:spPr>
          <a:xfrm>
            <a:off x="3255963" y="193675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5"/>
          <p:cNvSpPr/>
          <p:nvPr/>
        </p:nvSpPr>
        <p:spPr>
          <a:xfrm>
            <a:off x="0" y="2120105"/>
            <a:ext cx="9036496" cy="18335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rgbClr val="7B7BDB"/>
                    </a:gs>
                    <a:gs pos="75000">
                      <a:srgbClr val="2828A9"/>
                    </a:gs>
                    <a:gs pos="100000">
                      <a:srgbClr val="0000A2"/>
                    </a:gs>
                  </a:gsLst>
                  <a:lin ang="5400000" scaled="0"/>
                </a:gradFill>
                <a:latin typeface="Impact"/>
              </a:rPr>
              <a:t> </a:t>
            </a:r>
          </a:p>
        </p:txBody>
      </p:sp>
      <p:sp>
        <p:nvSpPr>
          <p:cNvPr id="231" name="Google Shape;231;p25"/>
          <p:cNvSpPr/>
          <p:nvPr/>
        </p:nvSpPr>
        <p:spPr>
          <a:xfrm>
            <a:off x="1043608" y="764704"/>
            <a:ext cx="7704856" cy="120032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1" i="1">
                <a:ln>
                  <a:noFill/>
                </a:ln>
                <a:gradFill>
                  <a:gsLst>
                    <a:gs pos="0">
                      <a:srgbClr val="000058"/>
                    </a:gs>
                    <a:gs pos="78000">
                      <a:srgbClr val="3939B4"/>
                    </a:gs>
                    <a:gs pos="100000">
                      <a:srgbClr val="EEEEF6"/>
                    </a:gs>
                  </a:gsLst>
                  <a:lin ang="5400000" scaled="0"/>
                </a:gradFill>
                <a:latin typeface="Arial"/>
              </a:rPr>
              <a:t>Maqollarning davomini </a:t>
            </a:r>
            <a:br>
              <a:rPr b="1" i="1">
                <a:ln>
                  <a:noFill/>
                </a:ln>
                <a:gradFill>
                  <a:gsLst>
                    <a:gs pos="0">
                      <a:srgbClr val="000058"/>
                    </a:gs>
                    <a:gs pos="78000">
                      <a:srgbClr val="3939B4"/>
                    </a:gs>
                    <a:gs pos="100000">
                      <a:srgbClr val="EEEEF6"/>
                    </a:gs>
                  </a:gsLst>
                  <a:lin ang="5400000" scaled="0"/>
                </a:gradFill>
                <a:latin typeface="Arial"/>
              </a:rPr>
            </a:br>
            <a:r>
              <a:rPr b="1" i="1">
                <a:ln>
                  <a:noFill/>
                </a:ln>
                <a:gradFill>
                  <a:gsLst>
                    <a:gs pos="0">
                      <a:srgbClr val="000058"/>
                    </a:gs>
                    <a:gs pos="78000">
                      <a:srgbClr val="3939B4"/>
                    </a:gs>
                    <a:gs pos="100000">
                      <a:srgbClr val="EEEEF6"/>
                    </a:gs>
                  </a:gsLst>
                  <a:lin ang="5400000" scaled="0"/>
                </a:gradFill>
                <a:latin typeface="Arial"/>
              </a:rPr>
              <a:t>2-ustundan topib yozing.</a:t>
            </a:r>
          </a:p>
        </p:txBody>
      </p:sp>
      <p:graphicFrame>
        <p:nvGraphicFramePr>
          <p:cNvPr id="232" name="Google Shape;232;p25"/>
          <p:cNvGraphicFramePr/>
          <p:nvPr/>
        </p:nvGraphicFramePr>
        <p:xfrm>
          <a:off x="1042988" y="357028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{D4C296A3-3D3A-427E-9E18-1C7039F7A717}</a:tableStyleId>
              </a:tblPr>
              <a:tblGrid>
                <a:gridCol w="2880750"/>
                <a:gridCol w="4393175"/>
              </a:tblGrid>
              <a:tr h="24145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Odobli bola</a:t>
                      </a:r>
                      <a:endParaRPr sz="1800" u="none" cap="none" strike="noStrike"/>
                    </a:p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Egri o`zadi</a:t>
                      </a:r>
                      <a:endParaRPr sz="1800" u="none" cap="none" strike="noStrike"/>
                    </a:p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Bilim kuch</a:t>
                      </a:r>
                      <a:endParaRPr sz="18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Ishlagan yerni yashnatar</a:t>
                      </a:r>
                      <a:endParaRPr sz="1800" u="none" cap="none" strike="noStrike"/>
                    </a:p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Bilim bu qudrat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600" marL="686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kuch esa bilimdir</a:t>
                      </a:r>
                      <a:endParaRPr sz="1800" u="none" cap="none" strike="noStrike"/>
                    </a:p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ikkovi egizak</a:t>
                      </a:r>
                      <a:endParaRPr sz="1800" u="none" cap="none" strike="noStrike"/>
                    </a:p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ishlamagan qaqshatar</a:t>
                      </a:r>
                      <a:endParaRPr sz="1800" u="none" cap="none" strike="noStrike"/>
                    </a:p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elga manzur</a:t>
                      </a:r>
                      <a:endParaRPr sz="1800" u="none" cap="none" strike="noStrike"/>
                    </a:p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to`g`ri o’zadi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600" marL="68600"/>
                </a:tc>
              </a:tr>
            </a:tbl>
          </a:graphicData>
        </a:graphic>
      </p:graphicFrame>
      <p:sp>
        <p:nvSpPr>
          <p:cNvPr id="233" name="Google Shape;233;p25"/>
          <p:cNvSpPr/>
          <p:nvPr/>
        </p:nvSpPr>
        <p:spPr>
          <a:xfrm>
            <a:off x="1409700" y="3097213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C:\Documents and Settings\323\Рабочий стол\Новая папка (3)\Рисунок1.jpg" id="241" name="Google Shape;24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13" y="-4763"/>
            <a:ext cx="9144000" cy="70294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6"/>
          <p:cNvSpPr txBox="1"/>
          <p:nvPr/>
        </p:nvSpPr>
        <p:spPr>
          <a:xfrm>
            <a:off x="3255963" y="193675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2627313" y="260350"/>
            <a:ext cx="4249737" cy="7207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Mustahkamlash </a:t>
            </a:r>
          </a:p>
        </p:txBody>
      </p:sp>
      <p:sp>
        <p:nvSpPr>
          <p:cNvPr id="244" name="Google Shape;244;p26"/>
          <p:cNvSpPr/>
          <p:nvPr/>
        </p:nvSpPr>
        <p:spPr>
          <a:xfrm>
            <a:off x="900113" y="1125538"/>
            <a:ext cx="80645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Guruhlar bilan ishlash. 1-topshiriqni (og`zaki )bajaring.”Sinf rahbarimiz" matniga savol tuzing.</a:t>
            </a:r>
            <a:endParaRPr b="1" sz="20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6"/>
          <p:cNvSpPr txBox="1"/>
          <p:nvPr/>
        </p:nvSpPr>
        <p:spPr>
          <a:xfrm>
            <a:off x="179388" y="5805488"/>
            <a:ext cx="8785225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Tayanch birikmalari:</a:t>
            </a: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sinf rahbarimiz,mehribon ustoz,hamma o`quvchilar,hammamiz,hurmat qilamiz</a:t>
            </a:r>
            <a:endParaRPr b="1" sz="24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0113" y="2119313"/>
            <a:ext cx="3294062" cy="3109912"/>
          </a:xfrm>
          <a:prstGeom prst="rect">
            <a:avLst/>
          </a:prstGeom>
          <a:noFill/>
          <a:ln cap="sq" cmpd="thickThin" w="228600">
            <a:solidFill>
              <a:srgbClr val="6868CF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247" name="Google Shape;247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29175" y="2119313"/>
            <a:ext cx="3487738" cy="3109912"/>
          </a:xfrm>
          <a:prstGeom prst="rect">
            <a:avLst/>
          </a:prstGeom>
          <a:noFill/>
          <a:ln cap="sq" cmpd="thickThin" w="228600">
            <a:solidFill>
              <a:srgbClr val="6868CF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C:\Documents and Settings\323\Рабочий стол\Новая папка (3)\Рисунок1.jpg" id="255" name="Google Shape;25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288"/>
            <a:ext cx="9144000" cy="6870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клипарты\школа\77864371_7159fae7396b.png" id="256" name="Google Shape;25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6513" y="5084763"/>
            <a:ext cx="1368426" cy="1719262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7"/>
          <p:cNvSpPr txBox="1"/>
          <p:nvPr/>
        </p:nvSpPr>
        <p:spPr>
          <a:xfrm>
            <a:off x="3255963" y="193675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7"/>
          <p:cNvSpPr/>
          <p:nvPr/>
        </p:nvSpPr>
        <p:spPr>
          <a:xfrm>
            <a:off x="179388" y="1304925"/>
            <a:ext cx="8890000" cy="414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Foydalanish uchun so`zlar:</a:t>
            </a: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mashhur, ish ,muhim, himoya qilgan,muhim,yirik,mehmon.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1.Ko`p atoqli o`zbek olimlari…. ilmiy …. ustida ish olib bormoqdalar.2.Anvarning otasi bu yil doktorlik desser-tatsiyasini ….. 3.Qori Niyoziy ….. matematik olim edi,uning o`nglab …. ishlari bor. 4.Chet ellik …. biz bilan uzoq gaplashdi.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5.Yozuvchilar o`z asarlari orqali butun dunyoga …….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7"/>
          <p:cNvSpPr/>
          <p:nvPr/>
        </p:nvSpPr>
        <p:spPr>
          <a:xfrm>
            <a:off x="971550" y="116632"/>
            <a:ext cx="7200850" cy="92333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1">
                <a:ln>
                  <a:noFill/>
                </a:ln>
                <a:gradFill>
                  <a:gsLst>
                    <a:gs pos="0">
                      <a:srgbClr val="000058"/>
                    </a:gs>
                    <a:gs pos="78000">
                      <a:srgbClr val="3939B4"/>
                    </a:gs>
                    <a:gs pos="100000">
                      <a:srgbClr val="EEEEF6"/>
                    </a:gs>
                  </a:gsLst>
                  <a:lin ang="5400000" scaled="0"/>
                </a:gradFill>
                <a:latin typeface="Arial"/>
              </a:rPr>
              <a:t>Nuqtalar o`rniga foydalanish uchun berilgan so`zlarni mosini qo`yib, ko`chiring.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C:\Documents and Settings\323\Рабочий стол\Новая папка (3)\Рисунок1.jpg" id="267" name="Google Shape;26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6988"/>
            <a:ext cx="9144000" cy="687070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8"/>
          <p:cNvSpPr txBox="1"/>
          <p:nvPr/>
        </p:nvSpPr>
        <p:spPr>
          <a:xfrm>
            <a:off x="3255963" y="193675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клипарты\школа\77864371_7159fae7396b.png" id="269" name="Google Shape;26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288" y="3716338"/>
            <a:ext cx="215265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8"/>
          <p:cNvSpPr/>
          <p:nvPr/>
        </p:nvSpPr>
        <p:spPr>
          <a:xfrm>
            <a:off x="395288" y="188913"/>
            <a:ext cx="8424862" cy="52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8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8"/>
          <p:cNvSpPr/>
          <p:nvPr/>
        </p:nvSpPr>
        <p:spPr>
          <a:xfrm>
            <a:off x="611188" y="260350"/>
            <a:ext cx="7921625" cy="3816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1.Ko`p atoqli o`zbek olimlari </a:t>
            </a:r>
            <a:r>
              <a:rPr b="1" i="1"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muhim </a:t>
            </a:r>
            <a:r>
              <a:rPr b="1" i="1" lang="en-US" sz="28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ilmiy </a:t>
            </a:r>
            <a:r>
              <a:rPr b="1" i="1"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ish </a:t>
            </a:r>
            <a:r>
              <a:rPr b="1" i="1" lang="en-US" sz="28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ustida ish olib bormoqdalar.2.Anvarning otasi bu yil doktorlik dessertatsiyasini </a:t>
            </a:r>
            <a:r>
              <a:rPr b="1" i="1"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himoya qildi</a:t>
            </a:r>
            <a:r>
              <a:rPr b="1" i="1" lang="en-US" sz="28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 3.Qori Niyoziy </a:t>
            </a:r>
            <a:r>
              <a:rPr b="1" i="1"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mashhur</a:t>
            </a:r>
            <a:r>
              <a:rPr b="1" i="1" lang="en-US" sz="28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 matematik olim edi,uning o`nglab </a:t>
            </a:r>
            <a:r>
              <a:rPr b="1" i="1"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yirik </a:t>
            </a:r>
            <a:r>
              <a:rPr b="1" i="1" lang="en-US" sz="28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ishlari bor. 4.Chet ellik </a:t>
            </a:r>
            <a:r>
              <a:rPr b="1" i="1"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mehmon</a:t>
            </a:r>
            <a:r>
              <a:rPr b="1" i="1" lang="en-US" sz="28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 biz bilan uzoq gaplashdi.</a:t>
            </a:r>
            <a:endParaRPr b="1" sz="2800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5.Yozuvchilar o`z asarlari orqali butun dunyoga </a:t>
            </a:r>
            <a:r>
              <a:rPr b="1" i="1"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mashhur.</a:t>
            </a:r>
            <a:endParaRPr b="1" sz="2800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C:\Documents and Settings\323\Рабочий стол\Новая папка (3)\Рисунок1.jpg" id="278" name="Google Shape;27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7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9"/>
          <p:cNvSpPr txBox="1"/>
          <p:nvPr/>
        </p:nvSpPr>
        <p:spPr>
          <a:xfrm>
            <a:off x="3255963" y="193675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9"/>
          <p:cNvSpPr/>
          <p:nvPr/>
        </p:nvSpPr>
        <p:spPr>
          <a:xfrm>
            <a:off x="2124075" y="404813"/>
            <a:ext cx="4608513" cy="79216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Kitobim bilim makonim</a:t>
            </a:r>
          </a:p>
        </p:txBody>
      </p:sp>
      <p:sp>
        <p:nvSpPr>
          <p:cNvPr id="281" name="Google Shape;281;p29"/>
          <p:cNvSpPr txBox="1"/>
          <p:nvPr/>
        </p:nvSpPr>
        <p:spPr>
          <a:xfrm>
            <a:off x="684213" y="1700213"/>
            <a:ext cx="53117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9"/>
          <p:cNvSpPr txBox="1"/>
          <p:nvPr/>
        </p:nvSpPr>
        <p:spPr>
          <a:xfrm>
            <a:off x="1908175" y="1341438"/>
            <a:ext cx="5616575" cy="156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Kitobim bilim makonim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Hikmatlarga boy ekan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Ilm-ma’rifat koni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Aqlga chiroy ekan</a:t>
            </a:r>
            <a:endParaRPr/>
          </a:p>
        </p:txBody>
      </p:sp>
      <p:sp>
        <p:nvSpPr>
          <p:cNvPr id="283" name="Google Shape;283;p29"/>
          <p:cNvSpPr/>
          <p:nvPr/>
        </p:nvSpPr>
        <p:spPr>
          <a:xfrm>
            <a:off x="755650" y="2995613"/>
            <a:ext cx="76327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“Bilim xazina” mavzusiga klaster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84" name="Google Shape;284;p29"/>
          <p:cNvSpPr/>
          <p:nvPr/>
        </p:nvSpPr>
        <p:spPr>
          <a:xfrm>
            <a:off x="3995738" y="4724400"/>
            <a:ext cx="1143000" cy="571500"/>
          </a:xfrm>
          <a:prstGeom prst="ellipse">
            <a:avLst/>
          </a:prstGeom>
          <a:solidFill>
            <a:srgbClr val="FF99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Bilim-xazina</a:t>
            </a:r>
            <a:endParaRPr sz="1800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9"/>
          <p:cNvSpPr/>
          <p:nvPr/>
        </p:nvSpPr>
        <p:spPr>
          <a:xfrm rot="3853206">
            <a:off x="5513388" y="3640137"/>
            <a:ext cx="565150" cy="1584325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9"/>
          <p:cNvSpPr txBox="1"/>
          <p:nvPr/>
        </p:nvSpPr>
        <p:spPr>
          <a:xfrm rot="-1546794">
            <a:off x="5235807" y="4232477"/>
            <a:ext cx="1120287" cy="399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9"/>
          <p:cNvSpPr/>
          <p:nvPr/>
        </p:nvSpPr>
        <p:spPr>
          <a:xfrm rot="10800000">
            <a:off x="4356100" y="5300663"/>
            <a:ext cx="571500" cy="1368425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9"/>
          <p:cNvSpPr txBox="1"/>
          <p:nvPr/>
        </p:nvSpPr>
        <p:spPr>
          <a:xfrm>
            <a:off x="4439794" y="5501051"/>
            <a:ext cx="404112" cy="967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9"/>
          <p:cNvSpPr/>
          <p:nvPr/>
        </p:nvSpPr>
        <p:spPr>
          <a:xfrm rot="7734998">
            <a:off x="5318126" y="4914900"/>
            <a:ext cx="571500" cy="1489075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9"/>
          <p:cNvSpPr txBox="1"/>
          <p:nvPr/>
        </p:nvSpPr>
        <p:spPr>
          <a:xfrm rot="2334998">
            <a:off x="5077407" y="5457382"/>
            <a:ext cx="1052935" cy="404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9"/>
          <p:cNvSpPr/>
          <p:nvPr/>
        </p:nvSpPr>
        <p:spPr>
          <a:xfrm rot="-7770204">
            <a:off x="3386138" y="5046662"/>
            <a:ext cx="571500" cy="1368425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9"/>
          <p:cNvSpPr txBox="1"/>
          <p:nvPr/>
        </p:nvSpPr>
        <p:spPr>
          <a:xfrm rot="-2370204">
            <a:off x="3188064" y="5528807"/>
            <a:ext cx="967623" cy="404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9"/>
          <p:cNvSpPr/>
          <p:nvPr/>
        </p:nvSpPr>
        <p:spPr>
          <a:xfrm rot="6663560">
            <a:off x="3012282" y="3909218"/>
            <a:ext cx="571500" cy="1484313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9"/>
          <p:cNvSpPr txBox="1"/>
          <p:nvPr/>
        </p:nvSpPr>
        <p:spPr>
          <a:xfrm rot="1263560">
            <a:off x="2773241" y="4449301"/>
            <a:ext cx="1049568" cy="404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9"/>
          <p:cNvSpPr/>
          <p:nvPr/>
        </p:nvSpPr>
        <p:spPr>
          <a:xfrm rot="10800000">
            <a:off x="4284663" y="3357563"/>
            <a:ext cx="571500" cy="1368425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9"/>
          <p:cNvSpPr txBox="1"/>
          <p:nvPr/>
        </p:nvSpPr>
        <p:spPr>
          <a:xfrm>
            <a:off x="4368344" y="3557951"/>
            <a:ext cx="404112" cy="967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C:\Documents and Settings\323\Рабочий стол\Новая папка (3)\Рисунок1.jpg" id="304" name="Google Shape;30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13" y="14288"/>
            <a:ext cx="9144000" cy="687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0"/>
          <p:cNvSpPr txBox="1"/>
          <p:nvPr/>
        </p:nvSpPr>
        <p:spPr>
          <a:xfrm>
            <a:off x="3255963" y="193675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0"/>
          <p:cNvSpPr txBox="1"/>
          <p:nvPr/>
        </p:nvSpPr>
        <p:spPr>
          <a:xfrm>
            <a:off x="3586163" y="4994275"/>
            <a:ext cx="1443037" cy="522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(Kitob) </a:t>
            </a:r>
            <a:endParaRPr b="1" sz="28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0"/>
          <p:cNvSpPr/>
          <p:nvPr/>
        </p:nvSpPr>
        <p:spPr>
          <a:xfrm>
            <a:off x="179512" y="2191504"/>
            <a:ext cx="5112568" cy="2677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000058"/>
                </a:solidFill>
                <a:latin typeface="Arial"/>
                <a:ea typeface="Arial"/>
                <a:cs typeface="Arial"/>
                <a:sym typeface="Arial"/>
              </a:rPr>
              <a:t>Juda sevamiz uni ,</a:t>
            </a:r>
            <a:endParaRPr b="1" sz="2800">
              <a:solidFill>
                <a:srgbClr val="00005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000058"/>
                </a:solidFill>
                <a:latin typeface="Arial"/>
                <a:ea typeface="Arial"/>
                <a:cs typeface="Arial"/>
                <a:sym typeface="Arial"/>
              </a:rPr>
              <a:t>Xilma xildir mazmuni.</a:t>
            </a:r>
            <a:endParaRPr b="1" sz="2800">
              <a:solidFill>
                <a:srgbClr val="00005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000058"/>
                </a:solidFill>
                <a:latin typeface="Arial"/>
                <a:ea typeface="Arial"/>
                <a:cs typeface="Arial"/>
                <a:sym typeface="Arial"/>
              </a:rPr>
              <a:t>U barchaning ulfati,</a:t>
            </a:r>
            <a:endParaRPr b="1" sz="2800">
              <a:solidFill>
                <a:srgbClr val="00005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000058"/>
                </a:solidFill>
                <a:latin typeface="Arial"/>
                <a:ea typeface="Arial"/>
                <a:cs typeface="Arial"/>
                <a:sym typeface="Arial"/>
              </a:rPr>
              <a:t>Ba’zan bo`lar surati.</a:t>
            </a:r>
            <a:endParaRPr b="1" sz="2800">
              <a:solidFill>
                <a:srgbClr val="00005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000058"/>
                </a:solidFill>
                <a:latin typeface="Arial"/>
                <a:ea typeface="Arial"/>
                <a:cs typeface="Arial"/>
                <a:sym typeface="Arial"/>
              </a:rPr>
              <a:t>Qani,o`rtoq buni top</a:t>
            </a:r>
            <a:endParaRPr b="1" sz="2800">
              <a:solidFill>
                <a:srgbClr val="00005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000058"/>
                </a:solidFill>
                <a:latin typeface="Arial"/>
                <a:ea typeface="Arial"/>
                <a:cs typeface="Arial"/>
                <a:sym typeface="Arial"/>
              </a:rPr>
              <a:t>Eslagan der: bu ……. </a:t>
            </a:r>
            <a:r>
              <a:rPr b="1" lang="en-US" sz="2800">
                <a:solidFill>
                  <a:srgbClr val="000058"/>
                </a:solidFill>
                <a:latin typeface="Arial"/>
                <a:ea typeface="Arial"/>
                <a:cs typeface="Arial"/>
                <a:sym typeface="Arial"/>
              </a:rPr>
              <a:t> .</a:t>
            </a:r>
            <a:endParaRPr/>
          </a:p>
        </p:txBody>
      </p:sp>
      <p:pic>
        <p:nvPicPr>
          <p:cNvPr id="308" name="Google Shape;30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92725" y="2071688"/>
            <a:ext cx="3706813" cy="308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309" name="Google Shape;309;p30"/>
          <p:cNvSpPr/>
          <p:nvPr/>
        </p:nvSpPr>
        <p:spPr>
          <a:xfrm>
            <a:off x="2436350" y="476672"/>
            <a:ext cx="427129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A603AB"/>
                </a:solidFill>
                <a:latin typeface="Arial"/>
                <a:ea typeface="Arial"/>
                <a:cs typeface="Arial"/>
                <a:sym typeface="Arial"/>
              </a:rPr>
              <a:t>Topishmoq</a:t>
            </a:r>
            <a:endParaRPr b="1" sz="6000">
              <a:solidFill>
                <a:srgbClr val="A60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C:\Documents and Settings\323\Рабочий стол\Новая папка (3)\Рисунок1.jpg" id="316" name="Google Shape;31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6988"/>
            <a:ext cx="9144000" cy="6870701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1"/>
          <p:cNvSpPr txBox="1"/>
          <p:nvPr/>
        </p:nvSpPr>
        <p:spPr>
          <a:xfrm>
            <a:off x="3255963" y="193675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1"/>
          <p:cNvSpPr/>
          <p:nvPr/>
        </p:nvSpPr>
        <p:spPr>
          <a:xfrm>
            <a:off x="2555875" y="476250"/>
            <a:ext cx="3600450" cy="87471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gradFill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0"/>
                </a:gradFill>
                <a:latin typeface="Impact"/>
              </a:rPr>
              <a:t>Dars yakuni,</a:t>
            </a:r>
          </a:p>
        </p:txBody>
      </p:sp>
      <p:sp>
        <p:nvSpPr>
          <p:cNvPr id="319" name="Google Shape;319;p31"/>
          <p:cNvSpPr txBox="1"/>
          <p:nvPr/>
        </p:nvSpPr>
        <p:spPr>
          <a:xfrm>
            <a:off x="323850" y="1700213"/>
            <a:ext cx="893286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32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1. Dars davomida qanday yangi narsalar o`rgandingiz 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2 . Belgilash-jamlash olmoshlari nimani bildiradi?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3. Olmoshlarga misol keltiring.</a:t>
            </a:r>
            <a:endParaRPr b="1" sz="32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4. Inson kitobsiz ilmli bo`la oladimi?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5. Aytingchi, siz kitob o`qish qoidasini bilasizmi?</a:t>
            </a:r>
            <a:endParaRPr b="1" sz="32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клипарты\школа\77864371_7159fae7396b.png" id="320" name="Google Shape;32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80975" y="44450"/>
            <a:ext cx="1862138" cy="1935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C:\Documents and Settings\323\Рабочий стол\Новая папка (3)\Рисунок1.jpg" id="103" name="Google Shape;10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288"/>
            <a:ext cx="9144000" cy="687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/>
          <p:nvPr/>
        </p:nvSpPr>
        <p:spPr>
          <a:xfrm>
            <a:off x="107950" y="44450"/>
            <a:ext cx="9036050" cy="7713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Dars maqsadlari</a:t>
            </a:r>
            <a:r>
              <a:rPr b="1" i="0" lang="en-US" sz="32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1.Ta’limiy :</a:t>
            </a:r>
            <a:r>
              <a:rPr b="1" i="1" lang="en-US" sz="2400">
                <a:solidFill>
                  <a:srgbClr val="0099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O`quvchilarning “Bilim –xazina” mavzusiga oid leksik so`zlar bilan boyitish; Mavzuga oid yangi so`zlarni nutqiy faoliyatga tadbiq etish; Savodxonlik to`g`ri talaffuz ustida ishlash; O`z nutqida olmoshlarni ,to`g`ri qo`llashga o`rgatish; Yozma va og`zaki nutqini o`stirish;</a:t>
            </a:r>
            <a:endParaRPr b="1" sz="2400">
              <a:solidFill>
                <a:srgbClr val="0099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99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 b="1" sz="2400">
              <a:solidFill>
                <a:srgbClr val="0099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r>
              <a:rPr b="1" lang="en-US" sz="2400">
                <a:solidFill>
                  <a:srgbClr val="FF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.Tarbiyaviy:</a:t>
            </a:r>
            <a:r>
              <a:rPr b="1" i="1" lang="en-US" sz="2400">
                <a:solidFill>
                  <a:srgbClr val="0099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O`quvchilarni kitob o`qishga ,bilim va ilmga qiziqtirish; ”Bilim”ni yosh avlodga bugungi davr talabi ekanligini tushuntirish.</a:t>
            </a:r>
            <a:endParaRPr b="1" sz="2400">
              <a:solidFill>
                <a:srgbClr val="0099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33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3.Rivojlantiruvchi: </a:t>
            </a:r>
            <a:r>
              <a:rPr b="1" i="1" lang="en-US" sz="2400">
                <a:solidFill>
                  <a:srgbClr val="0099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O`quvchilarni bilim olishga qiziqtirish;</a:t>
            </a:r>
            <a:endParaRPr b="1" sz="2400">
              <a:solidFill>
                <a:srgbClr val="0099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0099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O`quvchilarda mantiqiy fikrlash ko`nikmalarini rivojlantirish;</a:t>
            </a:r>
            <a:endParaRPr b="1" sz="2400">
              <a:solidFill>
                <a:srgbClr val="0099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0099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Darsda olgan bilimlarni nutqiy vaziyatda qo`llash.</a:t>
            </a:r>
            <a:endParaRPr b="1" sz="2400">
              <a:solidFill>
                <a:srgbClr val="0099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C:\Documents and Settings\323\Рабочий стол\Новая папка (3)\Рисунок1.jpg" id="327" name="Google Shape;32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7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2"/>
          <p:cNvSpPr txBox="1"/>
          <p:nvPr/>
        </p:nvSpPr>
        <p:spPr>
          <a:xfrm>
            <a:off x="3255963" y="193675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2"/>
          <p:cNvSpPr/>
          <p:nvPr/>
        </p:nvSpPr>
        <p:spPr>
          <a:xfrm>
            <a:off x="2195513" y="476672"/>
            <a:ext cx="4896767" cy="6885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0000"/>
                </a:solidFill>
                <a:latin typeface="Arial"/>
              </a:rPr>
              <a:t>O`z ishingni bahola:</a:t>
            </a:r>
          </a:p>
        </p:txBody>
      </p:sp>
      <p:pic>
        <p:nvPicPr>
          <p:cNvPr descr="6" id="330" name="Google Shape;33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188" y="1412875"/>
            <a:ext cx="1260475" cy="1260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2"/>
          <p:cNvSpPr/>
          <p:nvPr/>
        </p:nvSpPr>
        <p:spPr>
          <a:xfrm>
            <a:off x="2195513" y="1700213"/>
            <a:ext cx="63373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Menda hammasi o`xshadi,o`zimdan mamnunman.</a:t>
            </a:r>
            <a:endParaRPr/>
          </a:p>
        </p:txBody>
      </p:sp>
      <p:pic>
        <p:nvPicPr>
          <p:cNvPr descr="7" id="332" name="Google Shape;332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9750" y="3141663"/>
            <a:ext cx="1260475" cy="1260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2"/>
          <p:cNvSpPr/>
          <p:nvPr/>
        </p:nvSpPr>
        <p:spPr>
          <a:xfrm>
            <a:off x="1835150" y="3429000"/>
            <a:ext cx="6043613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Ayrimlari o`xshamagan takrorlash kerak</a:t>
            </a:r>
            <a:endParaRPr b="1" sz="24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11" id="334" name="Google Shape;334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9750" y="4868863"/>
            <a:ext cx="1260475" cy="1260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2"/>
          <p:cNvSpPr/>
          <p:nvPr/>
        </p:nvSpPr>
        <p:spPr>
          <a:xfrm>
            <a:off x="1908175" y="5157788"/>
            <a:ext cx="63373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O`z ustimda ko`proq  ishlashim kerak</a:t>
            </a:r>
            <a:endParaRPr b="1" sz="24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C:\Documents and Settings\323\Рабочий стол\Новая папка (3)\Рисунок1.jpg" id="342" name="Google Shape;34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450"/>
            <a:ext cx="9144000" cy="687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3"/>
          <p:cNvSpPr txBox="1"/>
          <p:nvPr/>
        </p:nvSpPr>
        <p:spPr>
          <a:xfrm>
            <a:off x="3255963" y="193675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3"/>
          <p:cNvSpPr/>
          <p:nvPr/>
        </p:nvSpPr>
        <p:spPr>
          <a:xfrm>
            <a:off x="1908175" y="981075"/>
            <a:ext cx="5616575" cy="123348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2700">
                  <a:solidFill>
                    <a:srgbClr val="000099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33CCFF"/>
                </a:solidFill>
                <a:latin typeface="Impact"/>
              </a:rPr>
              <a:t>Uyga vazifa</a:t>
            </a:r>
          </a:p>
        </p:txBody>
      </p:sp>
      <p:pic>
        <p:nvPicPr>
          <p:cNvPr descr="D:\клипарты\школа\77864371_7159fae7396b.png" id="345" name="Google Shape;34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288" y="3716338"/>
            <a:ext cx="295275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3"/>
          <p:cNvSpPr/>
          <p:nvPr/>
        </p:nvSpPr>
        <p:spPr>
          <a:xfrm>
            <a:off x="2168938" y="2717042"/>
            <a:ext cx="5787438" cy="107721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CC3300"/>
                </a:solidFill>
                <a:latin typeface="Arial"/>
              </a:rPr>
              <a:t>Savol va topshiriqlarga </a:t>
            </a:r>
            <a:br>
              <a:rPr b="1" i="0">
                <a:ln>
                  <a:noFill/>
                </a:ln>
                <a:solidFill>
                  <a:srgbClr val="CC3300"/>
                </a:solidFill>
                <a:latin typeface="Arial"/>
              </a:rPr>
            </a:br>
            <a:r>
              <a:rPr b="1" i="0">
                <a:ln>
                  <a:noFill/>
                </a:ln>
                <a:solidFill>
                  <a:srgbClr val="CC3300"/>
                </a:solidFill>
                <a:latin typeface="Arial"/>
              </a:rPr>
              <a:t>javob bering.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C:\Documents and Settings\323\Рабочий стол\Новая папка (3)\Рисунок1.jpg" id="354" name="Google Shape;35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7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4"/>
          <p:cNvSpPr txBox="1"/>
          <p:nvPr/>
        </p:nvSpPr>
        <p:spPr>
          <a:xfrm>
            <a:off x="3255963" y="193675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клипарты\школа\77864371_7159fae7396b.png" id="356" name="Google Shape;35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950" y="692150"/>
            <a:ext cx="2735263" cy="4249738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4"/>
          <p:cNvSpPr/>
          <p:nvPr/>
        </p:nvSpPr>
        <p:spPr>
          <a:xfrm>
            <a:off x="2843213" y="1341438"/>
            <a:ext cx="6049962" cy="237648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0000"/>
                </a:solidFill>
                <a:latin typeface="Bookman Old Style"/>
              </a:rPr>
              <a:t>Barakalla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C:\Documents and Settings\323\Рабочий стол\Новая папка (3)\Рисунок1.jpg"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7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/>
          <p:nvPr/>
        </p:nvSpPr>
        <p:spPr>
          <a:xfrm>
            <a:off x="755650" y="692150"/>
            <a:ext cx="7488238" cy="20859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1" i="0">
                <a:ln>
                  <a:noFill/>
                </a:ln>
                <a:solidFill>
                  <a:srgbClr val="FF3300"/>
                </a:solidFill>
                <a:latin typeface="Bookman Old Style"/>
              </a:rPr>
              <a:t>Darsning turi: </a:t>
            </a:r>
            <a:br>
              <a:rPr b="1" i="0">
                <a:ln>
                  <a:noFill/>
                </a:ln>
                <a:solidFill>
                  <a:srgbClr val="FF3300"/>
                </a:solidFill>
                <a:latin typeface="Bookman Old Style"/>
              </a:rPr>
            </a:br>
            <a:r>
              <a:rPr b="1" i="0">
                <a:ln>
                  <a:noFill/>
                </a:ln>
                <a:solidFill>
                  <a:srgbClr val="FF3300"/>
                </a:solidFill>
                <a:latin typeface="Bookman Old Style"/>
              </a:rPr>
              <a:t>Yangi bilim beruvchi</a:t>
            </a:r>
            <a:br>
              <a:rPr b="1" i="0">
                <a:ln>
                  <a:noFill/>
                </a:ln>
                <a:solidFill>
                  <a:srgbClr val="FF3300"/>
                </a:solidFill>
                <a:latin typeface="Bookman Old Style"/>
              </a:rPr>
            </a:br>
            <a:r>
              <a:rPr b="1" i="0">
                <a:ln>
                  <a:noFill/>
                </a:ln>
                <a:solidFill>
                  <a:srgbClr val="FF3300"/>
                </a:solidFill>
                <a:latin typeface="Bookman Old Style"/>
              </a:rPr>
              <a:t> Darsning jihozlanishi: </a:t>
            </a:r>
            <a:br>
              <a:rPr b="1" i="0">
                <a:ln>
                  <a:noFill/>
                </a:ln>
                <a:solidFill>
                  <a:srgbClr val="FF3300"/>
                </a:solidFill>
                <a:latin typeface="Bookman Old Style"/>
              </a:rPr>
            </a:br>
            <a:r>
              <a:rPr b="1" i="0">
                <a:ln>
                  <a:noFill/>
                </a:ln>
                <a:solidFill>
                  <a:srgbClr val="FF3300"/>
                </a:solidFill>
                <a:latin typeface="Bookman Old Style"/>
              </a:rPr>
              <a:t>Коmpyuter, slaydlar, darslik.</a:t>
            </a:r>
          </a:p>
        </p:txBody>
      </p:sp>
      <p:pic>
        <p:nvPicPr>
          <p:cNvPr descr="010.JPG" id="113" name="Google Shape;11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0099" y="3643314"/>
            <a:ext cx="2976549" cy="22328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Администратор\Мои документы\Мои рисунки\Организатор клипов (Microsoft)\j0432665.png" id="114" name="Google Shape;11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1616280">
            <a:off x="4692650" y="3592513"/>
            <a:ext cx="1728788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мама)\Desktop\0_cd209_cf6ab102_L.png" id="115" name="Google Shape;115;p15"/>
          <p:cNvPicPr preferRelativeResize="0"/>
          <p:nvPr/>
        </p:nvPicPr>
        <p:blipFill rotWithShape="1">
          <a:blip r:embed="rId6">
            <a:alphaModFix/>
          </a:blip>
          <a:srcRect b="13846" l="64103" r="5128" t="12308"/>
          <a:stretch/>
        </p:blipFill>
        <p:spPr>
          <a:xfrm>
            <a:off x="7019925" y="2924175"/>
            <a:ext cx="1071563" cy="16081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Program Files\Microsoft Office\MEDIA\CAGCAT10\j0299125.wmf" id="116" name="Google Shape;116;p15"/>
          <p:cNvPicPr preferRelativeResize="0"/>
          <p:nvPr/>
        </p:nvPicPr>
        <p:blipFill rotWithShape="1">
          <a:blip r:embed="rId7">
            <a:alphaModFix/>
          </a:blip>
          <a:srcRect b="60423" l="0" r="2585" t="0"/>
          <a:stretch/>
        </p:blipFill>
        <p:spPr>
          <a:xfrm>
            <a:off x="6786563" y="5000625"/>
            <a:ext cx="157162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323\Рабочий стол\Новая папка (3)\Рисунок1.jpg" id="121" name="Google Shape;12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7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/>
          <p:nvPr/>
        </p:nvSpPr>
        <p:spPr>
          <a:xfrm>
            <a:off x="1476375" y="444500"/>
            <a:ext cx="7056438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I.</a:t>
            </a:r>
            <a:r>
              <a:rPr b="1" lang="en-US" sz="36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Tashkiliy qism</a:t>
            </a:r>
            <a:endParaRPr b="1" sz="3200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2124075" y="1125538"/>
            <a:ext cx="6624638" cy="50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Hozir esa sol quloq,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Darsni boshlaymiz, biroq.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Bari  narsa joyidami?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Kitob,qalam partadami?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Hamma to`g`ri o`tirganmi?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Diqqatini jamlaganmi?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Darsni boshlashdan maqsad,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Bilimimiz boyitsak.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Besh bahoni kundalikka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Qator-qator joylasak.</a:t>
            </a:r>
            <a:endParaRPr b="1" sz="32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клипарты\школа\77864371_7159fae7396b.png" id="124" name="Google Shape;12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860800"/>
            <a:ext cx="215265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C:\Documents and Settings\323\Рабочий стол\Новая папка (3)\Рисунок1.jpg" id="131" name="Google Shape;13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7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/>
          <p:nvPr/>
        </p:nvSpPr>
        <p:spPr>
          <a:xfrm>
            <a:off x="2268538" y="549275"/>
            <a:ext cx="4751387" cy="863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2700">
                  <a:solidFill>
                    <a:srgbClr val="EAEAEA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0"/>
                </a:gradFill>
                <a:latin typeface="Arial"/>
              </a:rPr>
              <a:t>Darsning qoidasi</a:t>
            </a:r>
          </a:p>
        </p:txBody>
      </p:sp>
      <p:pic>
        <p:nvPicPr>
          <p:cNvPr descr="D:\клипарты\школа\77864371_7159fae7396b.png" id="133" name="Google Shape;13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825" y="3933825"/>
            <a:ext cx="215265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/>
        </p:nvSpPr>
        <p:spPr>
          <a:xfrm>
            <a:off x="3255963" y="193675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2268538" y="1700213"/>
            <a:ext cx="6696075" cy="4032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Ozbek tilida gapir;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Diqqatli bo`l;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Javob berayotgan sinfdoshingni diqqatini bo`lma;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Javob bermoqchi bo`lsang, qo`lingni ko`tar;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Faol bo`l;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Darsda shovqin qilma.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C:\Documents and Settings\323\Рабочий стол\Новая папка (3)\Рисунок1.jpg" id="142" name="Google Shape;14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7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/>
          <p:nvPr/>
        </p:nvSpPr>
        <p:spPr>
          <a:xfrm>
            <a:off x="1619250" y="333375"/>
            <a:ext cx="6192838" cy="79216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2700">
                  <a:solidFill>
                    <a:srgbClr val="EAEAEA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0"/>
                </a:gradFill>
                <a:latin typeface="Arial"/>
              </a:rPr>
              <a:t>Uyga vazifa tekshirish</a:t>
            </a:r>
          </a:p>
        </p:txBody>
      </p:sp>
      <p:pic>
        <p:nvPicPr>
          <p:cNvPr descr="D:\клипарты\школа\77864371_7159fae7396b.png" id="144" name="Google Shape;14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88" y="549275"/>
            <a:ext cx="1441450" cy="187166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 txBox="1"/>
          <p:nvPr/>
        </p:nvSpPr>
        <p:spPr>
          <a:xfrm>
            <a:off x="3255963" y="193675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1331913" y="1196975"/>
            <a:ext cx="7056437" cy="1200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Guruhlar bilan ishlash</a:t>
            </a:r>
            <a:endParaRPr sz="24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 bir guruh oq varoqda savol va topshiriqlarga javob beradi)</a:t>
            </a:r>
            <a:endParaRPr/>
          </a:p>
        </p:txBody>
      </p:sp>
      <p:graphicFrame>
        <p:nvGraphicFramePr>
          <p:cNvPr id="147" name="Google Shape;147;p18"/>
          <p:cNvGraphicFramePr/>
          <p:nvPr/>
        </p:nvGraphicFramePr>
        <p:xfrm>
          <a:off x="323850" y="2420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{2DC7D201-240A-45C7-A3E3-190301D58331}</a:tableStyleId>
              </a:tblPr>
              <a:tblGrid>
                <a:gridCol w="3051250"/>
                <a:gridCol w="2406250"/>
                <a:gridCol w="3183275"/>
              </a:tblGrid>
              <a:tr h="518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CC33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1- guruh</a:t>
                      </a:r>
                      <a:endParaRPr b="1" i="0" sz="2800" u="none" cap="none" strike="noStrike">
                        <a:solidFill>
                          <a:srgbClr val="CC33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CC33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2-guruh</a:t>
                      </a:r>
                      <a:endParaRPr b="1" i="0" sz="2800" u="none" cap="none" strike="noStrike">
                        <a:solidFill>
                          <a:srgbClr val="CC33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CC33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3-guruh</a:t>
                      </a:r>
                      <a:endParaRPr b="1" i="0" sz="2800" u="none" cap="none" strike="noStrike">
                        <a:solidFill>
                          <a:srgbClr val="CC33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i="1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1.Poytaxtimizda qanday yangi inshootlar bor?</a:t>
                      </a:r>
                      <a:endParaRPr b="0" i="0" sz="2800" u="none" cap="none" strike="noStrike">
                        <a:solidFill>
                          <a:srgbClr val="0066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i="1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1.Biz qanday o`lkada yashaymiz?</a:t>
                      </a:r>
                      <a:endParaRPr b="1" i="0" sz="2800" u="none" cap="none" strike="noStrike">
                        <a:solidFill>
                          <a:srgbClr val="0066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i="1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1.O`lka ,Vatan haqida maqollar bilasizmi?</a:t>
                      </a:r>
                      <a:endParaRPr b="1" i="0" sz="2800" u="none" cap="none" strike="noStrike">
                        <a:solidFill>
                          <a:srgbClr val="0066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i="1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2.Shahringizda qanday oromgohlar bor?</a:t>
                      </a:r>
                      <a:endParaRPr b="1" i="0" sz="2800" u="none" cap="none" strike="noStrike">
                        <a:solidFill>
                          <a:srgbClr val="0066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i="1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2.O`lkamizda qnday millatlar yashaydi?</a:t>
                      </a:r>
                      <a:endParaRPr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i="0" sz="2800" u="none" cap="none" strike="noStrike">
                        <a:solidFill>
                          <a:srgbClr val="0066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i="1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2.Grammatik misol keltiring.</a:t>
                      </a:r>
                      <a:endParaRPr b="1" i="0" sz="2800" u="none" cap="none" strike="noStrike">
                        <a:solidFill>
                          <a:srgbClr val="0066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10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i="0" sz="2800" u="none" cap="none" strike="noStrike">
                        <a:solidFill>
                          <a:srgbClr val="0066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11017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i="0" sz="2800" u="none" cap="none" strike="noStrike">
                        <a:solidFill>
                          <a:srgbClr val="0066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C:\Documents and Settings\323\Рабочий стол\Новая папка (3)\Рисунок1.jpg" id="155" name="Google Shape;15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7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/>
          <p:nvPr/>
        </p:nvSpPr>
        <p:spPr>
          <a:xfrm>
            <a:off x="1835150" y="260350"/>
            <a:ext cx="5400675" cy="71913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2700">
                  <a:solidFill>
                    <a:srgbClr val="EAEAEA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0"/>
                </a:gradFill>
                <a:latin typeface="Arial"/>
              </a:rPr>
              <a:t>“Bilimlar xazinasi”</a:t>
            </a:r>
          </a:p>
        </p:txBody>
      </p:sp>
      <p:pic>
        <p:nvPicPr>
          <p:cNvPr descr="D:\клипарты\школа\77864371_7159fae7396b.png" id="157" name="Google Shape;15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825" y="4437063"/>
            <a:ext cx="1800225" cy="226218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9"/>
          <p:cNvSpPr txBox="1"/>
          <p:nvPr/>
        </p:nvSpPr>
        <p:spPr>
          <a:xfrm>
            <a:off x="3255963" y="193675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79375" y="1052513"/>
            <a:ext cx="90646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Bilib oling: 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Belgilash va jamlash olmoshlari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narsa va shahslarning to`dasini,jamini bildiradi,yoki ularni ayirib takidlab ko`rsatadi.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Shunga ko`ra ular ikki kichik guruhga bo`linadi, ya`ni 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jamlash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 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belgilash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omoshlariga ajratish mumkun.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1.Jamlash olmoshlari: </a:t>
            </a:r>
            <a:r>
              <a:rPr i="1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hamma,barcha,bari,jami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so`zlari kiradi.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2.Belgilash olmoshlariga:</a:t>
            </a:r>
            <a:r>
              <a:rPr i="1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 kim,har bir,har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qaysi so`zlar kiradi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M/n: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O`qituvchining mehnatini </a:t>
            </a:r>
            <a:r>
              <a:rPr i="1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hech narsa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bilan o`lchab bo`lmaydi.(I.A.Karimov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0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1908175" y="5189538"/>
            <a:ext cx="6985000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524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-"/>
            </a:pPr>
            <a:r>
              <a:rPr b="1"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Belgilash va jamlash olmoshlariga qaysi so`zlar kiradi?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C:\Documents and Settings\323\Рабочий стол\Новая папка (3)\Рисунок1.jpg" id="168" name="Google Shape;16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23850" y="-12700"/>
            <a:ext cx="9467850" cy="687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0"/>
          <p:cNvSpPr/>
          <p:nvPr/>
        </p:nvSpPr>
        <p:spPr>
          <a:xfrm>
            <a:off x="1908175" y="404813"/>
            <a:ext cx="5327650" cy="57626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2700">
                  <a:solidFill>
                    <a:srgbClr val="EAEAEA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0"/>
                </a:gradFill>
                <a:latin typeface="Arial"/>
              </a:rPr>
              <a:t>Mavzuga kirish</a:t>
            </a:r>
          </a:p>
        </p:txBody>
      </p:sp>
      <p:sp>
        <p:nvSpPr>
          <p:cNvPr id="170" name="Google Shape;170;p20"/>
          <p:cNvSpPr txBox="1"/>
          <p:nvPr/>
        </p:nvSpPr>
        <p:spPr>
          <a:xfrm>
            <a:off x="684213" y="981075"/>
            <a:ext cx="7848600" cy="83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Bolalar, quyidagi berilgan rasm  asosida savollalrga javob bering?</a:t>
            </a:r>
            <a:endParaRPr/>
          </a:p>
        </p:txBody>
      </p:sp>
      <p:sp>
        <p:nvSpPr>
          <p:cNvPr id="171" name="Google Shape;171;p20"/>
          <p:cNvSpPr txBox="1"/>
          <p:nvPr/>
        </p:nvSpPr>
        <p:spPr>
          <a:xfrm>
            <a:off x="250825" y="5084763"/>
            <a:ext cx="8502650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Bolalar nima qilyaptilar?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Sizningcha bilim kaliti nimada?</a:t>
            </a:r>
            <a:endParaRPr b="1" sz="28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3300" y="1909763"/>
            <a:ext cx="4819650" cy="295910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C:\Documents and Settings\323\Рабочий стол\Новая папка (3)\Рисунок1.jpg" id="179" name="Google Shape;17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70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клипарты\школа\77864371_7159fae7396b.png" id="180" name="Google Shape;18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825" y="3933825"/>
            <a:ext cx="215265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1"/>
          <p:cNvSpPr txBox="1"/>
          <p:nvPr/>
        </p:nvSpPr>
        <p:spPr>
          <a:xfrm>
            <a:off x="3255963" y="193675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611188" y="260350"/>
            <a:ext cx="8731250" cy="461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–Bolalar ,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Matnni o`qing olmoshlarga ahamiyat bering.</a:t>
            </a:r>
            <a:r>
              <a:rPr b="1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684213" y="666750"/>
            <a:ext cx="7848600" cy="3817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Olimardon Rizouddin ibn Faxriddin aytadi: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-Har bir odam va har bir elning saodatli bo`lishiga bosh sabab 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bilimdir .Ekinlar uchun yomg`ir ,sug`orish qanday kerak bo`lsa,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odam bolasi uchun ham ilm shu darajada kerakdir.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Bilim ozuqadir.Aql va qalb u bilan oziqlanadi.Shuning uchun 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beshikdan qabrgacha ilm olishga,o`rganishga hammamiz intilamiz.Ilm-fanga intilish har bir insonning ma`naviy harakatlaridandir.Chunki ilm odamni ma`naviy yuksaklikka 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ko`taradi,jamiyat ravnaqining asosiy omili bo’lib xizmat qiladi.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2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1"/>
          <p:cNvSpPr/>
          <p:nvPr/>
        </p:nvSpPr>
        <p:spPr>
          <a:xfrm flipH="1">
            <a:off x="2403475" y="4524375"/>
            <a:ext cx="6345238" cy="178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2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1.Matnni ifodali o`qing.</a:t>
            </a:r>
            <a:endParaRPr sz="22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2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2.Bilimli bo`lishimiz uchun nimaga intilish kerak? </a:t>
            </a:r>
            <a:endParaRPr sz="22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2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3.Matndan olmosh ishtirok etgan gaplarni topib daftaringizga yozing.</a:t>
            </a:r>
            <a:endParaRPr sz="22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2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4.Matnni tarjima qiling.</a:t>
            </a:r>
            <a:endParaRPr sz="22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