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530" r:id="rId5"/>
    <p:sldId id="531" r:id="rId6"/>
    <p:sldId id="551" r:id="rId7"/>
    <p:sldId id="550" r:id="rId8"/>
    <p:sldId id="548" r:id="rId9"/>
    <p:sldId id="567" r:id="rId10"/>
    <p:sldId id="533" r:id="rId11"/>
    <p:sldId id="547" r:id="rId12"/>
    <p:sldId id="555" r:id="rId13"/>
    <p:sldId id="568" r:id="rId14"/>
    <p:sldId id="566" r:id="rId15"/>
    <p:sldId id="563" r:id="rId16"/>
    <p:sldId id="562" r:id="rId17"/>
    <p:sldId id="565" r:id="rId18"/>
    <p:sldId id="559" r:id="rId19"/>
    <p:sldId id="552" r:id="rId20"/>
    <p:sldId id="553" r:id="rId21"/>
    <p:sldId id="549" r:id="rId22"/>
    <p:sldId id="54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422"/>
  </p:normalViewPr>
  <p:slideViewPr>
    <p:cSldViewPr snapToGrid="0">
      <p:cViewPr varScale="1">
        <p:scale>
          <a:sx n="95" d="100"/>
          <a:sy n="95" d="100"/>
        </p:scale>
        <p:origin x="11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2/28/2024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projects.fivethirtyeight.com/nfl-api/nfl_elo.csv"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sz="3600" dirty="0"/>
              <a:t>Identifying the predictability of National Football League Teams success based on Team and Quarterback </a:t>
            </a:r>
            <a:r>
              <a:rPr lang="en-US" sz="3600" dirty="0" err="1"/>
              <a:t>elo</a:t>
            </a:r>
            <a:r>
              <a:rPr lang="en-US" sz="3600" dirty="0"/>
              <a:t> ratings, game location and referee favorability</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Group Members:</a:t>
            </a:r>
          </a:p>
          <a:p>
            <a:r>
              <a:rPr lang="en-US" dirty="0"/>
              <a:t>Ajay Kumar</a:t>
            </a:r>
          </a:p>
          <a:p>
            <a:r>
              <a:rPr lang="en-US" dirty="0"/>
              <a:t>Anthony Craig </a:t>
            </a:r>
            <a:r>
              <a:rPr lang="en-US" dirty="0" err="1"/>
              <a:t>Senatore</a:t>
            </a:r>
            <a:endParaRPr lang="en-US" dirty="0"/>
          </a:p>
          <a:p>
            <a:r>
              <a:rPr lang="en-US" dirty="0"/>
              <a:t>Joe </a:t>
            </a:r>
            <a:r>
              <a:rPr lang="en-US" dirty="0" err="1"/>
              <a:t>Erste</a:t>
            </a:r>
            <a:endParaRPr lang="en-US" dirty="0"/>
          </a:p>
          <a:p>
            <a:r>
              <a:rPr lang="en-US" dirty="0"/>
              <a:t>Lane Melton</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056D1-1C95-4CD4-68DD-9B882261D3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94CC51-C9F8-4B88-7EBD-45F2B746968C}"/>
              </a:ext>
            </a:extLst>
          </p:cNvPr>
          <p:cNvSpPr>
            <a:spLocks noGrp="1"/>
          </p:cNvSpPr>
          <p:nvPr>
            <p:ph type="ctrTitle"/>
          </p:nvPr>
        </p:nvSpPr>
        <p:spPr>
          <a:xfrm>
            <a:off x="1155032" y="72511"/>
            <a:ext cx="8568248" cy="1069848"/>
          </a:xfrm>
        </p:spPr>
        <p:txBody>
          <a:bodyPr/>
          <a:lstStyle/>
          <a:p>
            <a:r>
              <a:rPr lang="en-US" dirty="0"/>
              <a:t>Analysis and conclusion</a:t>
            </a:r>
          </a:p>
        </p:txBody>
      </p:sp>
      <p:sp>
        <p:nvSpPr>
          <p:cNvPr id="3" name="Subtitle 2">
            <a:extLst>
              <a:ext uri="{FF2B5EF4-FFF2-40B4-BE49-F238E27FC236}">
                <a16:creationId xmlns:a16="http://schemas.microsoft.com/office/drawing/2014/main" id="{D70863B7-153A-CE18-3834-20CCA8BBBB08}"/>
              </a:ext>
            </a:extLst>
          </p:cNvPr>
          <p:cNvSpPr>
            <a:spLocks noGrp="1"/>
          </p:cNvSpPr>
          <p:nvPr>
            <p:ph type="subTitle" idx="1"/>
          </p:nvPr>
        </p:nvSpPr>
        <p:spPr>
          <a:xfrm>
            <a:off x="505325" y="1259305"/>
            <a:ext cx="11269579" cy="5430253"/>
          </a:xfrm>
        </p:spPr>
        <p:txBody>
          <a:bodyPr/>
          <a:lstStyle/>
          <a:p>
            <a:pPr marL="342900" indent="-342900" algn="l">
              <a:buFont typeface="Arial" panose="020B0604020202020204" pitchFamily="34" charset="0"/>
              <a:buChar char="•"/>
            </a:pPr>
            <a:r>
              <a:rPr lang="en-US" sz="2400" dirty="0"/>
              <a:t>Although the accuracy scores never achieved over 68.5 there is consistency in the predictive outcome of the head-to-head match based on teams and quarterback ELO scores, and home field advantage.  </a:t>
            </a:r>
          </a:p>
          <a:p>
            <a:pPr marL="342900" indent="-342900" algn="l">
              <a:buFont typeface="Arial" panose="020B0604020202020204" pitchFamily="34" charset="0"/>
              <a:buChar char="•"/>
            </a:pPr>
            <a:r>
              <a:rPr lang="en-US" sz="2400" dirty="0"/>
              <a:t>Higher scores in each category resulted in a “win” for that team.  </a:t>
            </a:r>
          </a:p>
          <a:p>
            <a:pPr marL="342900" indent="-342900" algn="l">
              <a:buFont typeface="Arial" panose="020B0604020202020204" pitchFamily="34" charset="0"/>
              <a:buChar char="•"/>
            </a:pPr>
            <a:r>
              <a:rPr lang="en-US" sz="2400" dirty="0"/>
              <a:t>Referee favorability resulted in X and should be an individual contributing factor.</a:t>
            </a:r>
          </a:p>
          <a:p>
            <a:pPr marL="342900" indent="-342900" algn="l">
              <a:buFont typeface="Arial" panose="020B0604020202020204" pitchFamily="34" charset="0"/>
              <a:buChar char="•"/>
            </a:pPr>
            <a:endParaRPr lang="en-US" sz="2400"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2026506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441159" y="72511"/>
            <a:ext cx="10844462" cy="1069848"/>
          </a:xfrm>
        </p:spPr>
        <p:txBody>
          <a:bodyPr/>
          <a:lstStyle/>
          <a:p>
            <a:r>
              <a:rPr lang="en-US" dirty="0"/>
              <a:t>Historical data - Graph</a:t>
            </a:r>
          </a:p>
        </p:txBody>
      </p:sp>
    </p:spTree>
    <p:extLst>
      <p:ext uri="{BB962C8B-B14F-4D97-AF65-F5344CB8AC3E}">
        <p14:creationId xmlns:p14="http://schemas.microsoft.com/office/powerpoint/2010/main" val="420746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155032" y="72511"/>
            <a:ext cx="8568248" cy="1069848"/>
          </a:xfrm>
        </p:spPr>
        <p:txBody>
          <a:bodyPr/>
          <a:lstStyle/>
          <a:p>
            <a:r>
              <a:rPr lang="en-US" dirty="0"/>
              <a:t>Historical data - Graph</a:t>
            </a:r>
          </a:p>
        </p:txBody>
      </p:sp>
    </p:spTree>
    <p:extLst>
      <p:ext uri="{BB962C8B-B14F-4D97-AF65-F5344CB8AC3E}">
        <p14:creationId xmlns:p14="http://schemas.microsoft.com/office/powerpoint/2010/main" val="3664699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155032" y="72511"/>
            <a:ext cx="8568248" cy="1069848"/>
          </a:xfrm>
        </p:spPr>
        <p:txBody>
          <a:bodyPr/>
          <a:lstStyle/>
          <a:p>
            <a:r>
              <a:rPr lang="en-US" dirty="0"/>
              <a:t>Historical data - Graph</a:t>
            </a:r>
          </a:p>
        </p:txBody>
      </p:sp>
    </p:spTree>
    <p:extLst>
      <p:ext uri="{BB962C8B-B14F-4D97-AF65-F5344CB8AC3E}">
        <p14:creationId xmlns:p14="http://schemas.microsoft.com/office/powerpoint/2010/main" val="1553301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155032" y="72511"/>
            <a:ext cx="8568248" cy="1069848"/>
          </a:xfrm>
        </p:spPr>
        <p:txBody>
          <a:bodyPr/>
          <a:lstStyle/>
          <a:p>
            <a:r>
              <a:rPr lang="en-US" dirty="0"/>
              <a:t>Historical data - Graph</a:t>
            </a:r>
          </a:p>
        </p:txBody>
      </p:sp>
    </p:spTree>
    <p:extLst>
      <p:ext uri="{BB962C8B-B14F-4D97-AF65-F5344CB8AC3E}">
        <p14:creationId xmlns:p14="http://schemas.microsoft.com/office/powerpoint/2010/main" val="3923924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155032" y="72511"/>
            <a:ext cx="8568248" cy="1069848"/>
          </a:xfrm>
        </p:spPr>
        <p:txBody>
          <a:bodyPr/>
          <a:lstStyle/>
          <a:p>
            <a:r>
              <a:rPr lang="en-US" dirty="0"/>
              <a:t>Historical data - Graph</a:t>
            </a:r>
          </a:p>
        </p:txBody>
      </p:sp>
    </p:spTree>
    <p:extLst>
      <p:ext uri="{BB962C8B-B14F-4D97-AF65-F5344CB8AC3E}">
        <p14:creationId xmlns:p14="http://schemas.microsoft.com/office/powerpoint/2010/main" val="3163997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5" y="72511"/>
            <a:ext cx="8776797" cy="1069848"/>
          </a:xfrm>
        </p:spPr>
        <p:txBody>
          <a:bodyPr/>
          <a:lstStyle/>
          <a:p>
            <a:r>
              <a:rPr lang="en-US" dirty="0"/>
              <a:t>Findings and implications</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br>
              <a:rPr lang="en-US" sz="2800" b="0" dirty="0">
                <a:solidFill>
                  <a:srgbClr val="CCCCCC"/>
                </a:solidFill>
                <a:effectLst/>
                <a:latin typeface="Consolas" panose="020B0609020204030204" pitchFamily="49" charset="0"/>
              </a:rPr>
            </a:br>
            <a:endParaRPr lang="en-US" sz="2800"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4174470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8937218" cy="1069848"/>
          </a:xfrm>
        </p:spPr>
        <p:txBody>
          <a:bodyPr/>
          <a:lstStyle/>
          <a:p>
            <a:r>
              <a:rPr lang="en-US" dirty="0"/>
              <a:t>Software version control</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A GitHub repository was created - all group members contributed to repository.</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Each GitHub commit was annotated to ensure proper communication between group members.</a:t>
            </a:r>
          </a:p>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Supporting files were also uploaded and evaluated by the group.</a:t>
            </a:r>
          </a:p>
          <a:p>
            <a:endParaRPr lang="en-US" dirty="0"/>
          </a:p>
        </p:txBody>
      </p:sp>
    </p:spTree>
    <p:extLst>
      <p:ext uri="{BB962C8B-B14F-4D97-AF65-F5344CB8AC3E}">
        <p14:creationId xmlns:p14="http://schemas.microsoft.com/office/powerpoint/2010/main" val="4153323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7735824" cy="1069848"/>
          </a:xfrm>
        </p:spPr>
        <p:txBody>
          <a:bodyPr/>
          <a:lstStyle/>
          <a:p>
            <a:r>
              <a:rPr lang="en-US" dirty="0"/>
              <a:t>Future development</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457200" indent="-457200" algn="l">
              <a:buFont typeface="Arial" panose="020B0604020202020204" pitchFamily="34" charset="0"/>
              <a:buChar char="•"/>
            </a:pPr>
            <a:r>
              <a:rPr lang="en-US" sz="2800" b="0" dirty="0">
                <a:solidFill>
                  <a:srgbClr val="CCCCCC"/>
                </a:solidFill>
                <a:effectLst/>
                <a:latin typeface="Consolas" panose="020B0609020204030204" pitchFamily="49" charset="0"/>
              </a:rPr>
              <a:t>Future development includes</a:t>
            </a:r>
          </a:p>
          <a:p>
            <a:endParaRPr lang="en-US" dirty="0"/>
          </a:p>
        </p:txBody>
      </p:sp>
    </p:spTree>
    <p:extLst>
      <p:ext uri="{BB962C8B-B14F-4D97-AF65-F5344CB8AC3E}">
        <p14:creationId xmlns:p14="http://schemas.microsoft.com/office/powerpoint/2010/main" val="87203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656588" y="187452"/>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Executive Summary</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705853" y="1499937"/>
            <a:ext cx="11061031" cy="3995607"/>
          </a:xfrm>
        </p:spPr>
        <p:txBody>
          <a:bodyPr/>
          <a:lstStyle/>
          <a:p>
            <a:r>
              <a:rPr lang="en-US" sz="1800" b="0" dirty="0">
                <a:solidFill>
                  <a:srgbClr val="CCCCCC"/>
                </a:solidFill>
                <a:effectLst/>
                <a:latin typeface="Consolas" panose="020B0609020204030204" pitchFamily="49" charset="0"/>
              </a:rPr>
              <a:t>The purpose of the project was to identify - </a:t>
            </a:r>
          </a:p>
          <a:p>
            <a:r>
              <a:rPr lang="en-US" sz="1800" b="0" dirty="0">
                <a:solidFill>
                  <a:srgbClr val="CCCCCC"/>
                </a:solidFill>
                <a:effectLst/>
                <a:latin typeface="Consolas" panose="020B0609020204030204" pitchFamily="49" charset="0"/>
              </a:rPr>
              <a:t>This information provided historical data to make a prediction using - </a:t>
            </a:r>
          </a:p>
          <a:p>
            <a:r>
              <a:rPr lang="en-US" sz="1800" b="0" dirty="0">
                <a:solidFill>
                  <a:srgbClr val="CCCCCC"/>
                </a:solidFill>
                <a:effectLst/>
                <a:latin typeface="Consolas" panose="020B0609020204030204" pitchFamily="49" charset="0"/>
              </a:rPr>
              <a:t>Data was provided from the X dataset for the years of 1920 – Present. </a:t>
            </a:r>
          </a:p>
          <a:p>
            <a:pPr lvl="1"/>
            <a:r>
              <a:rPr lang="en-US" sz="1400" dirty="0">
                <a:solidFill>
                  <a:srgbClr val="CCCCCC"/>
                </a:solidFill>
                <a:latin typeface="Consolas" panose="020B0609020204030204" pitchFamily="49" charset="0"/>
              </a:rPr>
              <a:t>Data Collection consisted of:</a:t>
            </a:r>
          </a:p>
          <a:p>
            <a:pPr lvl="1"/>
            <a:r>
              <a:rPr lang="en-US" sz="1400" b="0" dirty="0">
                <a:solidFill>
                  <a:srgbClr val="CCCCCC"/>
                </a:solidFill>
                <a:effectLst/>
                <a:latin typeface="Consolas" panose="020B0609020204030204" pitchFamily="49" charset="0"/>
              </a:rPr>
              <a:t>Cleanup</a:t>
            </a:r>
            <a:endParaRPr lang="en-US" sz="1400" dirty="0">
              <a:solidFill>
                <a:srgbClr val="CCCCCC"/>
              </a:solidFill>
              <a:latin typeface="Consolas" panose="020B0609020204030204" pitchFamily="49" charset="0"/>
            </a:endParaRPr>
          </a:p>
          <a:p>
            <a:pPr lvl="1"/>
            <a:r>
              <a:rPr lang="en-US" sz="1400" b="0" dirty="0">
                <a:solidFill>
                  <a:srgbClr val="CCCCCC"/>
                </a:solidFill>
                <a:effectLst/>
                <a:latin typeface="Consolas" panose="020B0609020204030204" pitchFamily="49" charset="0"/>
              </a:rPr>
              <a:t>Exploration</a:t>
            </a:r>
          </a:p>
          <a:p>
            <a:r>
              <a:rPr lang="en-US" sz="1800" dirty="0">
                <a:solidFill>
                  <a:srgbClr val="CCCCCC"/>
                </a:solidFill>
                <a:latin typeface="Consolas" panose="020B0609020204030204" pitchFamily="49" charset="0"/>
              </a:rPr>
              <a:t>Approach</a:t>
            </a:r>
          </a:p>
          <a:p>
            <a:pPr algn="l">
              <a:buFont typeface="Arial" panose="020B0604020202020204" pitchFamily="34" charset="0"/>
              <a:buChar char="•"/>
            </a:pPr>
            <a:r>
              <a:rPr lang="en-US" sz="1400" b="0" i="0" dirty="0">
                <a:effectLst/>
                <a:latin typeface="Roboto" panose="02000000000000000000" pitchFamily="2" charset="0"/>
              </a:rPr>
              <a:t>Additional </a:t>
            </a:r>
            <a:r>
              <a:rPr lang="en-US" sz="1400" dirty="0">
                <a:latin typeface="Roboto" panose="02000000000000000000" pitchFamily="2" charset="0"/>
              </a:rPr>
              <a:t>Q</a:t>
            </a:r>
            <a:r>
              <a:rPr lang="en-US" sz="1400" b="0" i="0" dirty="0">
                <a:effectLst/>
                <a:latin typeface="Roboto" panose="02000000000000000000" pitchFamily="2" charset="0"/>
              </a:rPr>
              <a:t>uestions that surfaced, what your group might research next if more time was available, or share a plan for future development – More variables or contributing factors can be added to determine additional information.</a:t>
            </a:r>
          </a:p>
          <a:p>
            <a:pPr lvl="1">
              <a:buFont typeface="Arial" panose="020B0604020202020204" pitchFamily="34" charset="0"/>
              <a:buChar char="•"/>
            </a:pPr>
            <a:r>
              <a:rPr lang="en-US" sz="1000" b="0" i="0" dirty="0">
                <a:effectLst/>
                <a:latin typeface="Roboto" panose="02000000000000000000" pitchFamily="2" charset="0"/>
              </a:rPr>
              <a:t>Playin</a:t>
            </a:r>
            <a:r>
              <a:rPr lang="en-US" sz="1000" dirty="0">
                <a:latin typeface="Roboto" panose="02000000000000000000" pitchFamily="2" charset="0"/>
              </a:rPr>
              <a:t>g Surface</a:t>
            </a:r>
          </a:p>
          <a:p>
            <a:pPr lvl="1">
              <a:buFont typeface="Arial" panose="020B0604020202020204" pitchFamily="34" charset="0"/>
              <a:buChar char="•"/>
            </a:pPr>
            <a:r>
              <a:rPr lang="en-US" sz="1000" b="0" i="0" dirty="0">
                <a:effectLst/>
                <a:latin typeface="Roboto" panose="02000000000000000000" pitchFamily="2" charset="0"/>
              </a:rPr>
              <a:t>Weather</a:t>
            </a:r>
          </a:p>
          <a:p>
            <a:pPr lvl="1">
              <a:buFont typeface="Arial" panose="020B0604020202020204" pitchFamily="34" charset="0"/>
              <a:buChar char="•"/>
            </a:pPr>
            <a:r>
              <a:rPr lang="en-US" sz="1000" dirty="0">
                <a:latin typeface="Roboto" panose="02000000000000000000" pitchFamily="2" charset="0"/>
              </a:rPr>
              <a:t>Day of the week</a:t>
            </a:r>
          </a:p>
          <a:p>
            <a:pPr lvl="1">
              <a:buFont typeface="Arial" panose="020B0604020202020204" pitchFamily="34" charset="0"/>
              <a:buChar char="•"/>
            </a:pPr>
            <a:r>
              <a:rPr lang="en-US" sz="1000" b="0" i="0" dirty="0">
                <a:effectLst/>
                <a:latin typeface="Roboto" panose="02000000000000000000" pitchFamily="2" charset="0"/>
              </a:rPr>
              <a:t>Expanded to other sports based on the dataset</a:t>
            </a:r>
          </a:p>
          <a:p>
            <a:pPr algn="l">
              <a:buFont typeface="Arial" panose="020B0604020202020204" pitchFamily="34" charset="0"/>
              <a:buChar char="•"/>
            </a:pPr>
            <a:r>
              <a:rPr lang="en-US" sz="1400" b="0" i="0" dirty="0">
                <a:effectLst/>
                <a:latin typeface="Roboto" panose="02000000000000000000" pitchFamily="2" charset="0"/>
              </a:rPr>
              <a:t>Results and Conclusions - Analysis</a:t>
            </a:r>
          </a:p>
          <a:p>
            <a:endParaRPr lang="en-US" sz="18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7735824" cy="1069848"/>
          </a:xfrm>
        </p:spPr>
        <p:txBody>
          <a:bodyPr/>
          <a:lstStyle/>
          <a:p>
            <a:r>
              <a:rPr lang="en-US" dirty="0"/>
              <a:t>Research Questions</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285750" indent="-285750" algn="l">
              <a:buFont typeface="Arial" panose="020B0604020202020204" pitchFamily="34" charset="0"/>
              <a:buChar char="•"/>
            </a:pPr>
            <a:r>
              <a:rPr lang="en-US" sz="2800" dirty="0"/>
              <a:t>Can the success of a team (winning the game) in the National Football Leagued (NFL) be predicted based on Team ELO and Quarterback ELO ratings, location of the game itself (home or away) and referee favorability? </a:t>
            </a:r>
            <a:endParaRPr lang="en-US" sz="2800" dirty="0">
              <a:solidFill>
                <a:srgbClr val="CCCCCC"/>
              </a:solidFill>
              <a:latin typeface="Consolas" panose="020B0609020204030204" pitchFamily="49" charset="0"/>
            </a:endParaRPr>
          </a:p>
          <a:p>
            <a:pPr marL="285750" indent="-285750" algn="l">
              <a:buFont typeface="Arial" panose="020B0604020202020204" pitchFamily="34" charset="0"/>
              <a:buChar char="•"/>
            </a:pPr>
            <a:endParaRPr lang="en-US" sz="2800" b="0" dirty="0">
              <a:solidFill>
                <a:srgbClr val="CCCCCC"/>
              </a:solidFill>
              <a:effectLst/>
              <a:latin typeface="Consolas" panose="020B0609020204030204" pitchFamily="49" charset="0"/>
            </a:endParaRPr>
          </a:p>
          <a:p>
            <a:pPr marL="285750" indent="-285750" algn="l">
              <a:buFont typeface="Arial" panose="020B0604020202020204" pitchFamily="34" charset="0"/>
              <a:buChar char="•"/>
            </a:pPr>
            <a:endParaRPr lang="en-US" sz="2800" dirty="0">
              <a:solidFill>
                <a:srgbClr val="CCCCCC"/>
              </a:solidFill>
              <a:latin typeface="Consolas" panose="020B0609020204030204" pitchFamily="49" charset="0"/>
            </a:endParaRPr>
          </a:p>
          <a:p>
            <a:endParaRPr lang="en-US" dirty="0"/>
          </a:p>
        </p:txBody>
      </p:sp>
    </p:spTree>
    <p:extLst>
      <p:ext uri="{BB962C8B-B14F-4D97-AF65-F5344CB8AC3E}">
        <p14:creationId xmlns:p14="http://schemas.microsoft.com/office/powerpoint/2010/main" val="120224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8239386" cy="1069848"/>
          </a:xfrm>
        </p:spPr>
        <p:txBody>
          <a:bodyPr/>
          <a:lstStyle/>
          <a:p>
            <a:r>
              <a:rPr lang="en-US" dirty="0"/>
              <a:t>Scope/project overview</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403684"/>
            <a:ext cx="11269579" cy="5285874"/>
          </a:xfrm>
        </p:spPr>
        <p:txBody>
          <a:bodyPr/>
          <a:lstStyle/>
          <a:p>
            <a:pPr marL="285750" indent="-285750" algn="l">
              <a:buFont typeface="Arial" panose="020B0604020202020204" pitchFamily="34" charset="0"/>
              <a:buChar char="•"/>
            </a:pPr>
            <a:r>
              <a:rPr lang="en-US" dirty="0"/>
              <a:t>The purpose of this project was to locate a dataset with reasonably clean data which could be queried to establish a predictive outcome based on an event. </a:t>
            </a:r>
          </a:p>
          <a:p>
            <a:pPr marL="285750" indent="-285750" algn="l">
              <a:buFont typeface="Arial" panose="020B0604020202020204" pitchFamily="34" charset="0"/>
              <a:buChar char="•"/>
            </a:pPr>
            <a:r>
              <a:rPr lang="en-US" dirty="0"/>
              <a:t>Sports Statistics was determined to have ample data and the basic research approach could be applied to multiple sports.</a:t>
            </a:r>
          </a:p>
          <a:p>
            <a:pPr marL="285750" indent="-285750" algn="l">
              <a:buFont typeface="Arial" panose="020B0604020202020204" pitchFamily="34" charset="0"/>
              <a:buChar char="•"/>
            </a:pPr>
            <a:r>
              <a:rPr lang="en-US" dirty="0"/>
              <a:t>Data would range from 1920 – 2023</a:t>
            </a:r>
          </a:p>
          <a:p>
            <a:pPr marL="285750" indent="-285750" algn="l">
              <a:buFont typeface="Arial" panose="020B0604020202020204" pitchFamily="34" charset="0"/>
              <a:buChar char="•"/>
            </a:pPr>
            <a:r>
              <a:rPr lang="en-US" dirty="0"/>
              <a:t>Variables and influencing factors were not consistent across then entire timeframe but consistent in linear blocks of time.  Some variables were not recorded until 1950 – 2023.</a:t>
            </a:r>
          </a:p>
          <a:p>
            <a:pPr marL="285750" indent="-285750" algn="l">
              <a:buFont typeface="Arial" panose="020B0604020202020204" pitchFamily="34" charset="0"/>
              <a:buChar char="•"/>
            </a:pPr>
            <a:r>
              <a:rPr lang="en-US" dirty="0"/>
              <a:t>Examined Variables:</a:t>
            </a:r>
          </a:p>
          <a:p>
            <a:pPr marL="742950" lvl="1" indent="-285750" algn="l">
              <a:buFont typeface="Arial" panose="020B0604020202020204" pitchFamily="34" charset="0"/>
              <a:buChar char="•"/>
            </a:pPr>
            <a:r>
              <a:rPr lang="en-US" dirty="0"/>
              <a:t>Team ELO ratings</a:t>
            </a:r>
          </a:p>
          <a:p>
            <a:pPr marL="742950" lvl="1" indent="-285750" algn="l">
              <a:buFont typeface="Arial" panose="020B0604020202020204" pitchFamily="34" charset="0"/>
              <a:buChar char="•"/>
            </a:pPr>
            <a:r>
              <a:rPr lang="en-US" dirty="0"/>
              <a:t>Quarterback ELO ratings (Brief Exp. of how its achieved)</a:t>
            </a:r>
          </a:p>
          <a:p>
            <a:pPr marL="742950" lvl="1" indent="-285750" algn="l">
              <a:buFont typeface="Arial" panose="020B0604020202020204" pitchFamily="34" charset="0"/>
              <a:buChar char="•"/>
            </a:pPr>
            <a:r>
              <a:rPr lang="en-US" dirty="0"/>
              <a:t>Game Location</a:t>
            </a:r>
          </a:p>
          <a:p>
            <a:pPr marL="742950" lvl="1" indent="-285750" algn="l">
              <a:buFont typeface="Arial" panose="020B0604020202020204" pitchFamily="34" charset="0"/>
              <a:buChar char="•"/>
            </a:pPr>
            <a:r>
              <a:rPr lang="en-US" dirty="0"/>
              <a:t>Referee Favorability</a:t>
            </a:r>
          </a:p>
          <a:p>
            <a:pPr algn="l"/>
            <a:r>
              <a:rPr lang="en-US" dirty="0"/>
              <a:t> </a:t>
            </a:r>
          </a:p>
        </p:txBody>
      </p:sp>
    </p:spTree>
    <p:extLst>
      <p:ext uri="{BB962C8B-B14F-4D97-AF65-F5344CB8AC3E}">
        <p14:creationId xmlns:p14="http://schemas.microsoft.com/office/powerpoint/2010/main" val="3380985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7735824" cy="1069848"/>
          </a:xfrm>
        </p:spPr>
        <p:txBody>
          <a:bodyPr/>
          <a:lstStyle/>
          <a:p>
            <a:r>
              <a:rPr lang="en-US" dirty="0"/>
              <a:t>approach</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457200" indent="-457200" algn="l">
              <a:buFont typeface="Arial" panose="020B0604020202020204" pitchFamily="34" charset="0"/>
              <a:buChar char="•"/>
            </a:pPr>
            <a:r>
              <a:rPr lang="en-US" sz="2800" b="0" dirty="0">
                <a:solidFill>
                  <a:srgbClr val="CCCCCC"/>
                </a:solidFill>
                <a:effectLst/>
              </a:rPr>
              <a:t>Artificial Intelligence (ChatGPT) was utilized to take project criteria and develop suggested areas for further research.  </a:t>
            </a:r>
          </a:p>
          <a:p>
            <a:pPr marL="457200" indent="-457200" algn="l">
              <a:buFont typeface="Arial" panose="020B0604020202020204" pitchFamily="34" charset="0"/>
              <a:buChar char="•"/>
            </a:pPr>
            <a:r>
              <a:rPr lang="en-US" sz="2800" b="0" dirty="0">
                <a:solidFill>
                  <a:srgbClr val="CCCCCC"/>
                </a:solidFill>
                <a:effectLst/>
              </a:rPr>
              <a:t>The group struggled at first to obtain a dataset that related to a specific query or problem statement.  After much research a topic was determined, and the group obtained a clean dataset.  </a:t>
            </a:r>
          </a:p>
          <a:p>
            <a:pPr marL="457200" indent="-457200" algn="l">
              <a:buFont typeface="Arial" panose="020B0604020202020204" pitchFamily="34" charset="0"/>
              <a:buChar char="•"/>
            </a:pPr>
            <a:r>
              <a:rPr lang="en-US" sz="2800" dirty="0">
                <a:solidFill>
                  <a:srgbClr val="CCCCCC"/>
                </a:solidFill>
              </a:rPr>
              <a:t>Dataset location - </a:t>
            </a:r>
            <a:r>
              <a:rPr lang="en-US" sz="2800" b="0" dirty="0">
                <a:solidFill>
                  <a:srgbClr val="CE9178"/>
                </a:solidFill>
                <a:effectLst/>
              </a:rPr>
              <a:t>https://projects.fivethirtyeight.com/nfl-api/nfl_elo.csv</a:t>
            </a:r>
            <a:endParaRPr lang="en-US" sz="2800" b="0" dirty="0">
              <a:solidFill>
                <a:srgbClr val="CCCCCC"/>
              </a:solidFill>
              <a:effectLst/>
            </a:endParaRPr>
          </a:p>
          <a:p>
            <a:pPr marL="457200" indent="-457200" algn="l">
              <a:buFont typeface="Arial" panose="020B0604020202020204" pitchFamily="34" charset="0"/>
              <a:buChar char="•"/>
            </a:pPr>
            <a:r>
              <a:rPr lang="en-US" sz="2800" b="0" dirty="0">
                <a:solidFill>
                  <a:srgbClr val="CCCCCC"/>
                </a:solidFill>
                <a:effectLst/>
              </a:rPr>
              <a:t>Referee dataset location  -   </a:t>
            </a:r>
          </a:p>
          <a:p>
            <a:pPr marL="457200" indent="-457200" algn="l">
              <a:buFont typeface="Arial" panose="020B0604020202020204" pitchFamily="34" charset="0"/>
              <a:buChar char="•"/>
            </a:pPr>
            <a:r>
              <a:rPr lang="en-US" sz="2800" dirty="0">
                <a:solidFill>
                  <a:srgbClr val="CCCCCC"/>
                </a:solidFill>
              </a:rPr>
              <a:t>Data format – CSV file format </a:t>
            </a:r>
          </a:p>
          <a:p>
            <a:pPr marL="457200" indent="-457200" algn="l">
              <a:buFont typeface="Arial" panose="020B0604020202020204" pitchFamily="34" charset="0"/>
              <a:buChar char="•"/>
            </a:pPr>
            <a:r>
              <a:rPr lang="en-US" sz="2800" b="0" dirty="0">
                <a:solidFill>
                  <a:srgbClr val="CCCCCC"/>
                </a:solidFill>
                <a:effectLst/>
              </a:rPr>
              <a:t>The data was trained – multiple logistic regression, decision tree, </a:t>
            </a:r>
            <a:r>
              <a:rPr lang="en-US" sz="2800" b="0" dirty="0" err="1">
                <a:solidFill>
                  <a:srgbClr val="CCCCCC"/>
                </a:solidFill>
                <a:effectLst/>
              </a:rPr>
              <a:t>sk</a:t>
            </a:r>
            <a:r>
              <a:rPr lang="en-US" sz="2800" b="0" dirty="0">
                <a:solidFill>
                  <a:srgbClr val="CCCCCC"/>
                </a:solidFill>
                <a:effectLst/>
              </a:rPr>
              <a:t>-learn, et.al</a:t>
            </a:r>
          </a:p>
          <a:p>
            <a:br>
              <a:rPr lang="en-US" sz="2800" dirty="0"/>
            </a:br>
            <a:endParaRPr lang="en-US" sz="2800"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1267860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C9CE1-C4AF-6AEB-3E4C-69C4D824F2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A9388C-67B3-402B-04EF-06838FBC6C06}"/>
              </a:ext>
            </a:extLst>
          </p:cNvPr>
          <p:cNvSpPr>
            <a:spLocks noGrp="1"/>
          </p:cNvSpPr>
          <p:nvPr>
            <p:ph type="ctrTitle"/>
          </p:nvPr>
        </p:nvSpPr>
        <p:spPr>
          <a:xfrm>
            <a:off x="1987456" y="72511"/>
            <a:ext cx="7735824" cy="1069848"/>
          </a:xfrm>
        </p:spPr>
        <p:txBody>
          <a:bodyPr/>
          <a:lstStyle/>
          <a:p>
            <a:r>
              <a:rPr lang="en-US" dirty="0"/>
              <a:t>Predictive Power</a:t>
            </a:r>
          </a:p>
        </p:txBody>
      </p:sp>
      <p:sp>
        <p:nvSpPr>
          <p:cNvPr id="3" name="Subtitle 2">
            <a:extLst>
              <a:ext uri="{FF2B5EF4-FFF2-40B4-BE49-F238E27FC236}">
                <a16:creationId xmlns:a16="http://schemas.microsoft.com/office/drawing/2014/main" id="{66D411C2-7795-A907-C6A8-7FB3A443B777}"/>
              </a:ext>
            </a:extLst>
          </p:cNvPr>
          <p:cNvSpPr>
            <a:spLocks noGrp="1"/>
          </p:cNvSpPr>
          <p:nvPr>
            <p:ph type="subTitle" idx="1"/>
          </p:nvPr>
        </p:nvSpPr>
        <p:spPr>
          <a:xfrm>
            <a:off x="505325" y="1259305"/>
            <a:ext cx="11269579" cy="5430253"/>
          </a:xfrm>
        </p:spPr>
        <p:txBody>
          <a:bodyPr/>
          <a:lstStyle/>
          <a:p>
            <a:pPr algn="l">
              <a:buFont typeface="Arial" panose="020B0604020202020204" pitchFamily="34" charset="0"/>
              <a:buChar char="•"/>
            </a:pPr>
            <a:r>
              <a:rPr lang="en-US" sz="2800" b="0" i="0" dirty="0">
                <a:effectLst/>
              </a:rPr>
              <a:t>Predictive </a:t>
            </a:r>
            <a:r>
              <a:rPr lang="en-US" sz="2800" dirty="0"/>
              <a:t>Power was low in that it never achieved above 68.6%.  This is theoretically attributed to complete data not spanning entire timeline. </a:t>
            </a:r>
          </a:p>
          <a:p>
            <a:pPr algn="l">
              <a:buFont typeface="Arial" panose="020B0604020202020204" pitchFamily="34" charset="0"/>
              <a:buChar char="•"/>
            </a:pPr>
            <a:r>
              <a:rPr lang="en-US" sz="2800" b="0" dirty="0">
                <a:effectLst/>
              </a:rPr>
              <a:t>Actual achievement of 68%</a:t>
            </a:r>
          </a:p>
          <a:p>
            <a:pPr marL="742950" lvl="1" indent="-285750" algn="l">
              <a:buFont typeface="Arial" panose="020B0604020202020204" pitchFamily="34" charset="0"/>
              <a:buChar char="•"/>
            </a:pPr>
            <a:r>
              <a:rPr lang="en-US" sz="3000" dirty="0"/>
              <a:t>Adjust test size from .2 - .25 – Logistical Regression</a:t>
            </a:r>
          </a:p>
          <a:p>
            <a:pPr marL="742950" lvl="1" indent="-285750" algn="l">
              <a:buFont typeface="Arial" panose="020B0604020202020204" pitchFamily="34" charset="0"/>
              <a:buChar char="•"/>
            </a:pPr>
            <a:r>
              <a:rPr lang="en-US" sz="3000" b="0" dirty="0">
                <a:effectLst/>
              </a:rPr>
              <a:t>All predictive power ranged between 65 – 68.</a:t>
            </a:r>
            <a:r>
              <a:rPr lang="en-US" sz="3000" dirty="0"/>
              <a:t>5</a:t>
            </a:r>
            <a:endParaRPr lang="en-US" sz="3000" b="0" dirty="0">
              <a:effectLst/>
            </a:endParaRPr>
          </a:p>
          <a:p>
            <a:pPr marL="285750" indent="-285750" algn="l">
              <a:buFont typeface="Arial" panose="020B0604020202020204" pitchFamily="34" charset="0"/>
              <a:buChar char="•"/>
            </a:pPr>
            <a:endParaRPr lang="en-US" sz="2800" dirty="0">
              <a:solidFill>
                <a:srgbClr val="CCCCCC"/>
              </a:solidFill>
              <a:latin typeface="Consolas" panose="020B0609020204030204" pitchFamily="49" charset="0"/>
            </a:endParaRPr>
          </a:p>
          <a:p>
            <a:endParaRPr lang="en-US" dirty="0"/>
          </a:p>
        </p:txBody>
      </p:sp>
    </p:spTree>
    <p:extLst>
      <p:ext uri="{BB962C8B-B14F-4D97-AF65-F5344CB8AC3E}">
        <p14:creationId xmlns:p14="http://schemas.microsoft.com/office/powerpoint/2010/main" val="4263943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7735824" cy="1069848"/>
          </a:xfrm>
        </p:spPr>
        <p:txBody>
          <a:bodyPr/>
          <a:lstStyle/>
          <a:p>
            <a:r>
              <a:rPr lang="en-US" dirty="0"/>
              <a:t>Data collection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285750" indent="-285750" algn="l">
              <a:buFont typeface="Arial" panose="020B0604020202020204" pitchFamily="34" charset="0"/>
              <a:buChar char="•"/>
            </a:pPr>
            <a:r>
              <a:rPr lang="en-US" sz="2800" b="0" dirty="0">
                <a:effectLst/>
              </a:rPr>
              <a:t>Data Collection was obtained from </a:t>
            </a:r>
            <a:r>
              <a:rPr lang="en-US" sz="2800" b="0" dirty="0">
                <a:effectLst/>
                <a:hlinkClick r:id="rId2">
                  <a:extLst>
                    <a:ext uri="{A12FA001-AC4F-418D-AE19-62706E023703}">
                      <ahyp:hlinkClr xmlns:ahyp="http://schemas.microsoft.com/office/drawing/2018/hyperlinkcolor" val="tx"/>
                    </a:ext>
                  </a:extLst>
                </a:hlinkClick>
              </a:rPr>
              <a:t>https://projects.fivethirtyeight.com/nfl-api/nfl_elo.csv</a:t>
            </a:r>
            <a:r>
              <a:rPr lang="en-US" sz="2800" b="0" dirty="0">
                <a:effectLst/>
              </a:rPr>
              <a:t>.</a:t>
            </a:r>
          </a:p>
          <a:p>
            <a:pPr marL="285750" indent="-285750" algn="l">
              <a:buFont typeface="Arial" panose="020B0604020202020204" pitchFamily="34" charset="0"/>
              <a:buChar char="•"/>
            </a:pPr>
            <a:endParaRPr lang="en-US" sz="2800" dirty="0"/>
          </a:p>
          <a:p>
            <a:pPr marL="285750" indent="-285750" algn="l">
              <a:buFont typeface="Arial" panose="020B0604020202020204" pitchFamily="34" charset="0"/>
              <a:buChar char="•"/>
            </a:pPr>
            <a:r>
              <a:rPr lang="en-US" sz="2800" b="0" dirty="0">
                <a:effectLst/>
              </a:rPr>
              <a:t>Methodology of ELO development – </a:t>
            </a:r>
          </a:p>
          <a:p>
            <a:pPr marL="742950" lvl="1" indent="-285750" algn="l">
              <a:buFont typeface="Arial" panose="020B0604020202020204" pitchFamily="34" charset="0"/>
              <a:buChar char="•"/>
            </a:pPr>
            <a:r>
              <a:rPr lang="en-US" sz="2800" dirty="0"/>
              <a:t>Developed by Arpad Elo for Ches Games.</a:t>
            </a:r>
          </a:p>
          <a:p>
            <a:pPr marL="742950" lvl="1" indent="-285750" algn="l">
              <a:buFont typeface="Arial" panose="020B0604020202020204" pitchFamily="34" charset="0"/>
              <a:buChar char="•"/>
            </a:pPr>
            <a:r>
              <a:rPr lang="en-US" sz="2800" b="0" dirty="0">
                <a:effectLst/>
              </a:rPr>
              <a:t>Applied to sports on head-to-head matchup.</a:t>
            </a:r>
          </a:p>
          <a:p>
            <a:pPr marL="742950" lvl="1" indent="-285750" algn="l">
              <a:buFont typeface="Arial" panose="020B0604020202020204" pitchFamily="34" charset="0"/>
              <a:buChar char="•"/>
            </a:pPr>
            <a:r>
              <a:rPr lang="en-US" sz="2800" dirty="0"/>
              <a:t>Various factors are assigned established values.</a:t>
            </a:r>
          </a:p>
          <a:p>
            <a:pPr marL="1200150" lvl="2" indent="-285750" algn="l">
              <a:buFont typeface="Arial" panose="020B0604020202020204" pitchFamily="34" charset="0"/>
              <a:buChar char="•"/>
            </a:pPr>
            <a:r>
              <a:rPr lang="en-US" sz="2800" b="0" dirty="0">
                <a:effectLst/>
              </a:rPr>
              <a:t>Home field – 65 points.</a:t>
            </a:r>
          </a:p>
          <a:p>
            <a:pPr marL="742950" lvl="1" indent="-285750" algn="l">
              <a:buFont typeface="Arial" panose="020B0604020202020204" pitchFamily="34" charset="0"/>
              <a:buChar char="•"/>
            </a:pPr>
            <a:r>
              <a:rPr lang="en-US" sz="2800" dirty="0"/>
              <a:t>ELO formula for predictive win - </a:t>
            </a:r>
            <a:r>
              <a:rPr lang="pt-BR" sz="2800" b="0" i="0" dirty="0">
                <a:effectLst/>
              </a:rPr>
              <a:t>Pr(A) = 1 / (10^(-ELODIFF/400) + 1)</a:t>
            </a:r>
          </a:p>
          <a:p>
            <a:pPr marL="742950" lvl="1" indent="-285750" algn="l">
              <a:buFont typeface="Arial" panose="020B0604020202020204" pitchFamily="34" charset="0"/>
              <a:buChar char="•"/>
            </a:pPr>
            <a:r>
              <a:rPr lang="pt-BR" sz="2800" dirty="0"/>
              <a:t>Overall explanation - https://fivethirtyeight.com/features/introducing-nfl-elo-ratings/</a:t>
            </a:r>
            <a:endParaRPr lang="en-US" sz="2800" b="0" dirty="0">
              <a:effectLst/>
            </a:endParaRPr>
          </a:p>
          <a:p>
            <a:endParaRPr lang="en-US" dirty="0"/>
          </a:p>
        </p:txBody>
      </p:sp>
    </p:spTree>
    <p:extLst>
      <p:ext uri="{BB962C8B-B14F-4D97-AF65-F5344CB8AC3E}">
        <p14:creationId xmlns:p14="http://schemas.microsoft.com/office/powerpoint/2010/main" val="338075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987456" y="72511"/>
            <a:ext cx="7735824" cy="1069848"/>
          </a:xfrm>
        </p:spPr>
        <p:txBody>
          <a:bodyPr/>
          <a:lstStyle/>
          <a:p>
            <a:r>
              <a:rPr lang="en-US" dirty="0"/>
              <a:t>Data Cleanup</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457200" indent="-457200" algn="l">
              <a:buFont typeface="Arial" panose="020B0604020202020204" pitchFamily="34" charset="0"/>
              <a:buChar char="•"/>
            </a:pPr>
            <a:r>
              <a:rPr lang="en-US" sz="3200" b="0" dirty="0">
                <a:effectLst/>
              </a:rPr>
              <a:t>Dataset content was relatively clean but needed minor adjustment.</a:t>
            </a:r>
          </a:p>
          <a:p>
            <a:pPr marL="457200" indent="-457200" algn="l">
              <a:buFont typeface="Arial" panose="020B0604020202020204" pitchFamily="34" charset="0"/>
              <a:buChar char="•"/>
            </a:pPr>
            <a:r>
              <a:rPr lang="en-US" sz="3200" dirty="0"/>
              <a:t>Instances where Team and </a:t>
            </a:r>
            <a:r>
              <a:rPr lang="en-US" sz="3200" b="0" dirty="0">
                <a:effectLst/>
              </a:rPr>
              <a:t>Quarterback ELO 1 or 2 were null, the row was dropped.</a:t>
            </a:r>
          </a:p>
          <a:p>
            <a:pPr marL="457200" indent="-457200" algn="l">
              <a:buFont typeface="Arial" panose="020B0604020202020204" pitchFamily="34" charset="0"/>
              <a:buChar char="•"/>
            </a:pPr>
            <a:r>
              <a:rPr lang="en-US" sz="3200" dirty="0"/>
              <a:t>Dates were converted to datetime.</a:t>
            </a:r>
          </a:p>
          <a:p>
            <a:pPr marL="457200" indent="-457200" algn="l">
              <a:buFont typeface="Arial" panose="020B0604020202020204" pitchFamily="34" charset="0"/>
              <a:buChar char="•"/>
            </a:pPr>
            <a:r>
              <a:rPr lang="en-US" sz="3200" b="0" dirty="0">
                <a:effectLst/>
              </a:rPr>
              <a:t>Team and Quarterback ELO </a:t>
            </a:r>
            <a:r>
              <a:rPr lang="en-US" sz="3200" dirty="0"/>
              <a:t>numbers were changed to </a:t>
            </a:r>
            <a:r>
              <a:rPr lang="en-US" sz="3200" b="0" dirty="0">
                <a:effectLst/>
              </a:rPr>
              <a:t>floats.</a:t>
            </a:r>
          </a:p>
          <a:p>
            <a:pPr marL="457200" indent="-457200" algn="l">
              <a:buFont typeface="Arial" panose="020B0604020202020204" pitchFamily="34" charset="0"/>
              <a:buChar char="•"/>
            </a:pPr>
            <a:r>
              <a:rPr lang="en-US" sz="3200" dirty="0"/>
              <a:t>If no clear winner the data was removed – tie or not recorded.</a:t>
            </a:r>
          </a:p>
          <a:p>
            <a:pPr marL="457200" indent="-457200" algn="l">
              <a:buFont typeface="Arial" panose="020B0604020202020204" pitchFamily="34" charset="0"/>
              <a:buChar char="•"/>
            </a:pPr>
            <a:r>
              <a:rPr lang="en-US" sz="3200" b="0" dirty="0">
                <a:effectLst/>
              </a:rPr>
              <a:t>Dropped unnecessary columns.</a:t>
            </a:r>
          </a:p>
          <a:p>
            <a:pPr marL="457200" indent="-457200" algn="l">
              <a:buFont typeface="Arial" panose="020B0604020202020204" pitchFamily="34" charset="0"/>
              <a:buChar char="•"/>
            </a:pPr>
            <a:endParaRPr lang="en-US" sz="2800" dirty="0">
              <a:solidFill>
                <a:srgbClr val="CCCCCC"/>
              </a:solidFill>
              <a:latin typeface="Consolas" panose="020B0609020204030204" pitchFamily="49" charset="0"/>
            </a:endParaRPr>
          </a:p>
          <a:p>
            <a:pPr marL="457200" indent="-457200" algn="l">
              <a:buFont typeface="Arial" panose="020B0604020202020204" pitchFamily="34" charset="0"/>
              <a:buChar char="•"/>
            </a:pPr>
            <a:endParaRPr lang="en-US" sz="2800" b="0" dirty="0">
              <a:solidFill>
                <a:srgbClr val="CCCCCC"/>
              </a:solidFill>
              <a:effectLst/>
              <a:latin typeface="Consolas" panose="020B0609020204030204" pitchFamily="49" charset="0"/>
            </a:endParaRPr>
          </a:p>
          <a:p>
            <a:pPr marL="457200" indent="-457200" algn="l">
              <a:buFont typeface="Arial" panose="020B0604020202020204" pitchFamily="34" charset="0"/>
              <a:buChar char="•"/>
            </a:pPr>
            <a:endParaRPr lang="en-US" sz="2800" dirty="0">
              <a:solidFill>
                <a:srgbClr val="CCCCCC"/>
              </a:solidFill>
              <a:latin typeface="Consolas" panose="020B0609020204030204" pitchFamily="49" charset="0"/>
            </a:endParaRPr>
          </a:p>
          <a:p>
            <a:pPr marL="457200" indent="-457200" algn="l">
              <a:buFont typeface="Arial" panose="020B0604020202020204" pitchFamily="34" charset="0"/>
              <a:buChar char="•"/>
            </a:pPr>
            <a:endParaRPr lang="en-US" sz="2800" b="0" dirty="0">
              <a:solidFill>
                <a:srgbClr val="CCCCCC"/>
              </a:solidFill>
              <a:effectLst/>
              <a:latin typeface="Consolas" panose="020B0609020204030204" pitchFamily="49" charset="0"/>
            </a:endParaRPr>
          </a:p>
          <a:p>
            <a:pPr marL="457200" indent="-457200" algn="l">
              <a:buFont typeface="Arial" panose="020B0604020202020204" pitchFamily="34" charset="0"/>
              <a:buChar char="•"/>
            </a:pPr>
            <a:endParaRPr lang="en-US" sz="2800" dirty="0">
              <a:solidFill>
                <a:srgbClr val="CCCCCC"/>
              </a:solidFill>
              <a:latin typeface="Consolas" panose="020B0609020204030204" pitchFamily="49" charset="0"/>
            </a:endParaRPr>
          </a:p>
          <a:p>
            <a:pPr algn="r"/>
            <a:endParaRPr lang="en-US" sz="28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598598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155032" y="72511"/>
            <a:ext cx="8568248" cy="1069848"/>
          </a:xfrm>
        </p:spPr>
        <p:txBody>
          <a:bodyPr/>
          <a:lstStyle/>
          <a:p>
            <a:r>
              <a:rPr lang="en-US" dirty="0"/>
              <a:t>Analysis and conclusion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505325" y="1259305"/>
            <a:ext cx="11269579" cy="5430253"/>
          </a:xfrm>
        </p:spPr>
        <p:txBody>
          <a:bodyPr/>
          <a:lstStyle/>
          <a:p>
            <a:pPr marL="342900" indent="-342900" algn="l">
              <a:buFont typeface="Arial" panose="020B0604020202020204" pitchFamily="34" charset="0"/>
              <a:buChar char="•"/>
            </a:pPr>
            <a:r>
              <a:rPr lang="en-US" sz="2400" b="0" dirty="0">
                <a:effectLst/>
              </a:rPr>
              <a:t>Analysis shows – Team or Quarterback with higher ELO had higher or better chance of victory.</a:t>
            </a:r>
          </a:p>
          <a:p>
            <a:pPr marL="342900" indent="-342900" algn="l">
              <a:buFont typeface="Arial" panose="020B0604020202020204" pitchFamily="34" charset="0"/>
              <a:buChar char="•"/>
            </a:pPr>
            <a:r>
              <a:rPr lang="en-US" sz="2400" dirty="0"/>
              <a:t>Definite shift right for Team 1 if the ELO is higher.</a:t>
            </a:r>
          </a:p>
          <a:p>
            <a:pPr marL="342900" indent="-342900" algn="l">
              <a:buFont typeface="Arial" panose="020B0604020202020204" pitchFamily="34" charset="0"/>
              <a:buChar char="•"/>
            </a:pPr>
            <a:r>
              <a:rPr lang="en-US" sz="2400" dirty="0"/>
              <a:t>Anyone could win the game regardless.</a:t>
            </a:r>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r>
              <a:rPr lang="en-US" sz="2400" dirty="0"/>
              <a:t>Game location was – Was an influential factor.  Team 1 won slightly more often than the away team.</a:t>
            </a:r>
          </a:p>
          <a:p>
            <a:pPr marL="342900" indent="-342900" algn="l">
              <a:buFont typeface="Arial" panose="020B0604020202020204" pitchFamily="34" charset="0"/>
              <a:buChar char="•"/>
            </a:pPr>
            <a:r>
              <a:rPr lang="en-US" sz="2400" b="0" dirty="0">
                <a:effectLst/>
              </a:rPr>
              <a:t>Referee involvement revealed – </a:t>
            </a:r>
          </a:p>
          <a:p>
            <a:pPr marL="342900" indent="-342900" algn="l">
              <a:buFont typeface="Arial" panose="020B0604020202020204" pitchFamily="34" charset="0"/>
              <a:buChar char="•"/>
            </a:pPr>
            <a:endParaRPr lang="en-US" sz="2400" dirty="0">
              <a:solidFill>
                <a:srgbClr val="CCCCCC"/>
              </a:solidFill>
              <a:latin typeface="Consolas" panose="020B0609020204030204" pitchFamily="49" charset="0"/>
            </a:endParaRPr>
          </a:p>
          <a:p>
            <a:pPr marL="342900" indent="-342900" algn="l">
              <a:buFont typeface="Arial" panose="020B0604020202020204" pitchFamily="34" charset="0"/>
              <a:buChar char="•"/>
            </a:pPr>
            <a:endParaRPr lang="en-US" sz="2400"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822295281"/>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7558</TotalTime>
  <Words>799</Words>
  <Application>Microsoft Office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Courier New</vt:lpstr>
      <vt:lpstr>Roboto</vt:lpstr>
      <vt:lpstr>Segoe UI Light</vt:lpstr>
      <vt:lpstr>Tw Cen MT</vt:lpstr>
      <vt:lpstr>Office Theme</vt:lpstr>
      <vt:lpstr>Identifying the predictability of National Football League Teams success based on Team and Quarterback elo ratings, game location and referee favorability</vt:lpstr>
      <vt:lpstr>Executive Summary</vt:lpstr>
      <vt:lpstr>Research Questions</vt:lpstr>
      <vt:lpstr>Scope/project overview</vt:lpstr>
      <vt:lpstr>approach</vt:lpstr>
      <vt:lpstr>Predictive Power</vt:lpstr>
      <vt:lpstr>Data collection</vt:lpstr>
      <vt:lpstr>Data Cleanup</vt:lpstr>
      <vt:lpstr>Analysis and conclusion</vt:lpstr>
      <vt:lpstr>Analysis and conclusion</vt:lpstr>
      <vt:lpstr>Historical data - Graph</vt:lpstr>
      <vt:lpstr>Historical data - Graph</vt:lpstr>
      <vt:lpstr>Historical data - Graph</vt:lpstr>
      <vt:lpstr>Historical data - Graph</vt:lpstr>
      <vt:lpstr>Historical data - Graph</vt:lpstr>
      <vt:lpstr>Findings and implications</vt:lpstr>
      <vt:lpstr>Software version control</vt:lpstr>
      <vt:lpstr>Future development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Company Stock Growth 2020-2023 and forecasting for 2024-2025</dc:title>
  <dc:creator>Lane Melton</dc:creator>
  <cp:lastModifiedBy>Lane Melton</cp:lastModifiedBy>
  <cp:revision>35</cp:revision>
  <dcterms:created xsi:type="dcterms:W3CDTF">2024-01-05T01:13:16Z</dcterms:created>
  <dcterms:modified xsi:type="dcterms:W3CDTF">2024-03-01T02:11:07Z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