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C1D0-7FCB-4EAA-834A-53FE99E45C2A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C77E-921B-4C2D-8638-BE40829A7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48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C1D0-7FCB-4EAA-834A-53FE99E45C2A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C77E-921B-4C2D-8638-BE40829A7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214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C1D0-7FCB-4EAA-834A-53FE99E45C2A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C77E-921B-4C2D-8638-BE40829A7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049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C1D0-7FCB-4EAA-834A-53FE99E45C2A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C77E-921B-4C2D-8638-BE40829A7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246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C1D0-7FCB-4EAA-834A-53FE99E45C2A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C77E-921B-4C2D-8638-BE40829A7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254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C1D0-7FCB-4EAA-834A-53FE99E45C2A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C77E-921B-4C2D-8638-BE40829A7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31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C1D0-7FCB-4EAA-834A-53FE99E45C2A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C77E-921B-4C2D-8638-BE40829A7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8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C1D0-7FCB-4EAA-834A-53FE99E45C2A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C77E-921B-4C2D-8638-BE40829A7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09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C1D0-7FCB-4EAA-834A-53FE99E45C2A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C77E-921B-4C2D-8638-BE40829A7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526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C1D0-7FCB-4EAA-834A-53FE99E45C2A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C77E-921B-4C2D-8638-BE40829A7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98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C1D0-7FCB-4EAA-834A-53FE99E45C2A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C77E-921B-4C2D-8638-BE40829A7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045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2C1D0-7FCB-4EAA-834A-53FE99E45C2A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6C77E-921B-4C2D-8638-BE40829A7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93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118403" y="473998"/>
            <a:ext cx="351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sz="2800" b="1" dirty="0" smtClean="0"/>
              <a:t>Función</a:t>
            </a:r>
            <a:r>
              <a:rPr lang="en-US" sz="2800" b="1" dirty="0" smtClean="0"/>
              <a:t> de </a:t>
            </a:r>
            <a:r>
              <a:rPr lang="es-DO" sz="2800" b="1" dirty="0" smtClean="0"/>
              <a:t>dispersión 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649996" y="1509311"/>
            <a:ext cx="106614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sz="2400" dirty="0" smtClean="0"/>
              <a:t>La función de dispersión es aquella que se encarga de asignar un numero </a:t>
            </a:r>
            <a:r>
              <a:rPr lang="es-DO" sz="2400" i="1" dirty="0" smtClean="0"/>
              <a:t>(valor hash)  </a:t>
            </a:r>
            <a:r>
              <a:rPr lang="es-DO" sz="2400" dirty="0" smtClean="0"/>
              <a:t>a un objeto determinado.</a:t>
            </a:r>
          </a:p>
          <a:p>
            <a:pPr algn="just"/>
            <a:endParaRPr lang="es-DO" sz="2400" dirty="0"/>
          </a:p>
          <a:p>
            <a:pPr algn="just"/>
            <a:r>
              <a:rPr lang="es-DO" sz="2400" i="1" dirty="0" err="1" smtClean="0">
                <a:solidFill>
                  <a:schemeClr val="accent4">
                    <a:lumMod val="75000"/>
                  </a:schemeClr>
                </a:solidFill>
              </a:rPr>
              <a:t>Valor_hash</a:t>
            </a:r>
            <a:r>
              <a:rPr lang="es-DO" sz="2400" i="1" dirty="0" smtClean="0">
                <a:solidFill>
                  <a:schemeClr val="accent4">
                    <a:lumMod val="75000"/>
                  </a:schemeClr>
                </a:solidFill>
              </a:rPr>
              <a:t> = hash(x);</a:t>
            </a:r>
          </a:p>
          <a:p>
            <a:pPr algn="just"/>
            <a:endParaRPr lang="es-DO" sz="2400" dirty="0"/>
          </a:p>
          <a:p>
            <a:pPr algn="just"/>
            <a:r>
              <a:rPr lang="es-DO" sz="2400" b="1" dirty="0" smtClean="0"/>
              <a:t>Características de la función:</a:t>
            </a:r>
          </a:p>
          <a:p>
            <a:pPr algn="just"/>
            <a:endParaRPr lang="es-DO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DO" sz="2400" dirty="0" smtClean="0"/>
              <a:t>Debe calcularse siempre en tiempo constante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DO" sz="2400" dirty="0" smtClean="0"/>
              <a:t>Debe distribuir de forma uniforme los objetos a lo largo de la tabla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DO" sz="2400" dirty="0"/>
          </a:p>
          <a:p>
            <a:pPr algn="just"/>
            <a:r>
              <a:rPr lang="es-DO" sz="2400" dirty="0" smtClean="0"/>
              <a:t>Posibles ejemplos de valores hash dentro de una tabla:</a:t>
            </a:r>
          </a:p>
          <a:p>
            <a:pPr algn="just"/>
            <a:endParaRPr lang="es-DO" sz="2400" dirty="0" smtClean="0"/>
          </a:p>
          <a:p>
            <a:pPr lvl="5" algn="just"/>
            <a:r>
              <a:rPr lang="en-US" sz="2400" i="1" dirty="0" smtClean="0">
                <a:solidFill>
                  <a:schemeClr val="accent4">
                    <a:lumMod val="75000"/>
                  </a:schemeClr>
                </a:solidFill>
              </a:rPr>
              <a:t>hash(</a:t>
            </a:r>
            <a:r>
              <a:rPr lang="en-US" sz="2400" i="1" dirty="0" smtClean="0">
                <a:solidFill>
                  <a:srgbClr val="00B050"/>
                </a:solidFill>
              </a:rPr>
              <a:t>objeto_1</a:t>
            </a:r>
            <a:r>
              <a:rPr lang="en-US" sz="2400" i="1" dirty="0" smtClean="0">
                <a:solidFill>
                  <a:schemeClr val="accent4">
                    <a:lumMod val="75000"/>
                  </a:schemeClr>
                </a:solidFill>
              </a:rPr>
              <a:t>) </a:t>
            </a:r>
            <a:r>
              <a:rPr lang="en-US" sz="2400" i="1" dirty="0" smtClean="0"/>
              <a:t>=</a:t>
            </a:r>
            <a:r>
              <a:rPr lang="en-US" sz="2400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1861821886482076440</a:t>
            </a:r>
          </a:p>
          <a:p>
            <a:pPr lvl="5" algn="just"/>
            <a:r>
              <a:rPr lang="en-US" sz="2400" i="1" dirty="0" smtClean="0">
                <a:solidFill>
                  <a:schemeClr val="accent4">
                    <a:lumMod val="75000"/>
                  </a:schemeClr>
                </a:solidFill>
              </a:rPr>
              <a:t>hash(</a:t>
            </a:r>
            <a:r>
              <a:rPr lang="en-US" sz="2400" i="1" dirty="0" smtClean="0">
                <a:solidFill>
                  <a:srgbClr val="00B050"/>
                </a:solidFill>
              </a:rPr>
              <a:t>objeto_2</a:t>
            </a:r>
            <a:r>
              <a:rPr lang="en-US" sz="2400" i="1" dirty="0" smtClean="0">
                <a:solidFill>
                  <a:schemeClr val="accent4">
                    <a:lumMod val="75000"/>
                  </a:schemeClr>
                </a:solidFill>
              </a:rPr>
              <a:t>) </a:t>
            </a:r>
            <a:r>
              <a:rPr lang="en-US" sz="2400" i="1" dirty="0" smtClean="0"/>
              <a:t>=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1762246571200180210</a:t>
            </a:r>
            <a:endParaRPr lang="es-DO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2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041247" y="491807"/>
            <a:ext cx="6686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/>
              <a:t>Colisión como se producen</a:t>
            </a:r>
            <a:r>
              <a:rPr lang="en-US" sz="2800" b="1" dirty="0" smtClean="0"/>
              <a:t> y </a:t>
            </a:r>
            <a:r>
              <a:rPr lang="en-US" sz="2800" b="1" dirty="0" err="1" smtClean="0"/>
              <a:t>como</a:t>
            </a:r>
            <a:r>
              <a:rPr lang="en-US" sz="2800" b="1" dirty="0" smtClean="0"/>
              <a:t> </a:t>
            </a:r>
            <a:r>
              <a:rPr lang="es-DO" sz="2800" b="1" dirty="0" smtClean="0"/>
              <a:t>evitarlas</a:t>
            </a:r>
            <a:endParaRPr lang="es-DO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649996" y="1509311"/>
            <a:ext cx="10661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sz="2400" dirty="0" smtClean="0"/>
              <a:t>Una colisión se produce cuando objetos diferentes dan lugar al mismo índice hash.</a:t>
            </a:r>
          </a:p>
          <a:p>
            <a:pPr algn="just"/>
            <a:endParaRPr lang="es-DO" sz="2400" dirty="0"/>
          </a:p>
          <a:p>
            <a:pPr algn="just"/>
            <a:r>
              <a:rPr lang="es-DO" sz="2400" i="1" dirty="0" smtClean="0">
                <a:solidFill>
                  <a:schemeClr val="accent4">
                    <a:lumMod val="75000"/>
                  </a:schemeClr>
                </a:solidFill>
              </a:rPr>
              <a:t>objeto_1, objeto_2</a:t>
            </a:r>
          </a:p>
          <a:p>
            <a:pPr algn="just"/>
            <a:r>
              <a:rPr lang="es-DO" sz="2400" i="1" dirty="0" smtClean="0">
                <a:solidFill>
                  <a:schemeClr val="accent4">
                    <a:lumMod val="75000"/>
                  </a:schemeClr>
                </a:solidFill>
              </a:rPr>
              <a:t>obj1 != obj2 &amp;&amp; hash(obj1) = hash(obj2)</a:t>
            </a:r>
          </a:p>
          <a:p>
            <a:pPr algn="just"/>
            <a:endParaRPr lang="es-DO" sz="2400" dirty="0"/>
          </a:p>
          <a:p>
            <a:pPr algn="just"/>
            <a:endParaRPr lang="es-DO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664" y="3021100"/>
            <a:ext cx="4654228" cy="331196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104444" y="6254046"/>
            <a:ext cx="6220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sz="2000" i="1" dirty="0" smtClean="0"/>
              <a:t>Dos objetos distintos en la misma entrada de la tabla hash</a:t>
            </a:r>
            <a:endParaRPr lang="es-DO" sz="2000" i="1" dirty="0"/>
          </a:p>
        </p:txBody>
      </p:sp>
    </p:spTree>
    <p:extLst>
      <p:ext uri="{BB962C8B-B14F-4D97-AF65-F5344CB8AC3E}">
        <p14:creationId xmlns:p14="http://schemas.microsoft.com/office/powerpoint/2010/main" val="175464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49996" y="1509311"/>
            <a:ext cx="10661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sz="2400" dirty="0" smtClean="0"/>
              <a:t>Es complicado evitar las colisiones:</a:t>
            </a:r>
          </a:p>
          <a:p>
            <a:pPr algn="just"/>
            <a:endParaRPr lang="es-DO" sz="2400" i="1" dirty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r>
              <a:rPr lang="es-DO" sz="2400" dirty="0"/>
              <a:t>La función hash se debe calcular en tiempo constante y también debe controlar cuales lugares de la tabla hash están disponible por lo que esto implica una carga extra en dicha función.</a:t>
            </a:r>
          </a:p>
          <a:p>
            <a:pPr algn="just"/>
            <a:endParaRPr lang="es-DO" sz="2400" dirty="0" smtClean="0"/>
          </a:p>
          <a:p>
            <a:pPr algn="just"/>
            <a:endParaRPr lang="es-DO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2041247" y="491807"/>
            <a:ext cx="6686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/>
              <a:t>Colisión como se producen</a:t>
            </a:r>
            <a:r>
              <a:rPr lang="en-US" sz="2800" b="1" dirty="0" smtClean="0"/>
              <a:t> y </a:t>
            </a:r>
            <a:r>
              <a:rPr lang="en-US" sz="2800" b="1" dirty="0" err="1" smtClean="0"/>
              <a:t>como</a:t>
            </a:r>
            <a:r>
              <a:rPr lang="en-US" sz="2800" b="1" dirty="0" smtClean="0"/>
              <a:t> </a:t>
            </a:r>
            <a:r>
              <a:rPr lang="es-DO" sz="2800" b="1" dirty="0" smtClean="0"/>
              <a:t>evitarlas</a:t>
            </a:r>
            <a:endParaRPr lang="es-DO" sz="2800" b="1" dirty="0"/>
          </a:p>
        </p:txBody>
      </p:sp>
    </p:spTree>
    <p:extLst>
      <p:ext uri="{BB962C8B-B14F-4D97-AF65-F5344CB8AC3E}">
        <p14:creationId xmlns:p14="http://schemas.microsoft.com/office/powerpoint/2010/main" val="222364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49996" y="1509311"/>
                <a:ext cx="10661472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DO" sz="2400" b="1" dirty="0" smtClean="0"/>
                  <a:t>Solución mediante exploración:</a:t>
                </a:r>
              </a:p>
              <a:p>
                <a:pPr algn="just"/>
                <a:endParaRPr lang="es-DO" sz="2400" i="1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algn="just"/>
                <a:r>
                  <a:rPr lang="es-DO" sz="2400" dirty="0" smtClean="0"/>
                  <a:t>Trata de buscar otra casilla libre dentro de la tabla para dar la alta al objeto.</a:t>
                </a:r>
              </a:p>
              <a:p>
                <a:pPr algn="just"/>
                <a:r>
                  <a:rPr lang="es-DO" sz="2400" b="1" dirty="0" smtClean="0"/>
                  <a:t>Exploración lineal: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DO" sz="2400" dirty="0"/>
                  <a:t>	</a:t>
                </a:r>
                <a:r>
                  <a:rPr lang="es-DO" sz="2400" dirty="0" smtClean="0"/>
                  <a:t>Verifica si la siguiente casilla esta ocupada y así hasta encontrar una libre.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DO" sz="2400" dirty="0" smtClean="0"/>
              </a:p>
              <a:p>
                <a:pPr algn="just"/>
                <a:r>
                  <a:rPr lang="es-DO" sz="2400" b="1" dirty="0" smtClean="0"/>
                  <a:t>Exploración cuadrática: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DO" sz="2400" dirty="0" smtClean="0"/>
                  <a:t>Visita la casilla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D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s-DO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DO" sz="2400" dirty="0" smtClean="0"/>
                  <a:t> posiciones hasta encontrar una casilla disponible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s-DO" sz="2000" i="1" dirty="0" smtClean="0"/>
                  <a:t>El proceso de búsqueda debe seguir la misma secuencia de lo contrario no podremos encontrar los objetos almacenados en nuestra tabla</a:t>
                </a:r>
              </a:p>
              <a:p>
                <a:pPr lvl="1" algn="just"/>
                <a:endParaRPr lang="es-DO" sz="2000" i="1" dirty="0" smtClean="0"/>
              </a:p>
              <a:p>
                <a:pPr algn="just"/>
                <a:r>
                  <a:rPr lang="es-DO" sz="2400" b="1" dirty="0" smtClean="0"/>
                  <a:t>Listas enlazadas </a:t>
                </a:r>
                <a:r>
                  <a:rPr lang="es-DO" sz="2000" i="1" dirty="0" smtClean="0"/>
                  <a:t>(Mas utilizado)</a:t>
                </a:r>
                <a:r>
                  <a:rPr lang="es-DO" sz="2400" b="1" dirty="0" smtClean="0"/>
                  <a:t>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DO" sz="2400" dirty="0" smtClean="0"/>
                  <a:t>Donde objetos coincidan con el mismo valor hash se crea una lista enlazada</a:t>
                </a:r>
                <a:endParaRPr lang="es-DO" sz="24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96" y="1509311"/>
                <a:ext cx="10661472" cy="4708981"/>
              </a:xfrm>
              <a:prstGeom prst="rect">
                <a:avLst/>
              </a:prstGeom>
              <a:blipFill rotWithShape="0">
                <a:blip r:embed="rId2"/>
                <a:stretch>
                  <a:fillRect l="-915" t="-1036" r="-572" b="-2073"/>
                </a:stretch>
              </a:blipFill>
            </p:spPr>
            <p:txBody>
              <a:bodyPr/>
              <a:lstStyle/>
              <a:p>
                <a:r>
                  <a:rPr lang="es-D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/>
          <p:cNvSpPr txBox="1"/>
          <p:nvPr/>
        </p:nvSpPr>
        <p:spPr>
          <a:xfrm>
            <a:off x="2041247" y="491807"/>
            <a:ext cx="6686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/>
              <a:t>Colisión como se producen</a:t>
            </a:r>
            <a:r>
              <a:rPr lang="en-US" sz="2800" b="1" dirty="0" smtClean="0"/>
              <a:t> y </a:t>
            </a:r>
            <a:r>
              <a:rPr lang="en-US" sz="2800" b="1" dirty="0" err="1" smtClean="0"/>
              <a:t>como</a:t>
            </a:r>
            <a:r>
              <a:rPr lang="en-US" sz="2800" b="1" dirty="0" smtClean="0"/>
              <a:t> </a:t>
            </a:r>
            <a:r>
              <a:rPr lang="es-DO" sz="2800" b="1" dirty="0" smtClean="0"/>
              <a:t>evitarlas</a:t>
            </a:r>
            <a:endParaRPr lang="es-DO" sz="2800" b="1" dirty="0"/>
          </a:p>
        </p:txBody>
      </p:sp>
    </p:spTree>
    <p:extLst>
      <p:ext uri="{BB962C8B-B14F-4D97-AF65-F5344CB8AC3E}">
        <p14:creationId xmlns:p14="http://schemas.microsoft.com/office/powerpoint/2010/main" val="51239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905" y="2589021"/>
            <a:ext cx="7800975" cy="355282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49996" y="1509311"/>
            <a:ext cx="10661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sz="2400" b="1" dirty="0" smtClean="0"/>
              <a:t>El </a:t>
            </a:r>
            <a:r>
              <a:rPr lang="es-DO" sz="2400" b="1" dirty="0" err="1" smtClean="0"/>
              <a:t>hashing</a:t>
            </a:r>
            <a:r>
              <a:rPr lang="es-DO" sz="2400" b="1" dirty="0" smtClean="0"/>
              <a:t> enlazado usa un vector de listas enlazadas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DO" sz="2400" dirty="0" smtClean="0"/>
              <a:t>Aquellos objetos que reciban un determinado valor hash,  se insertaran en la lista enlazada correspondiente.</a:t>
            </a:r>
            <a:endParaRPr lang="es-DO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3785695" y="469774"/>
            <a:ext cx="3827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sz="2800" b="1" dirty="0" err="1" smtClean="0"/>
              <a:t>Hashing</a:t>
            </a:r>
            <a:r>
              <a:rPr lang="es-DO" sz="2800" b="1" dirty="0" smtClean="0"/>
              <a:t> Listas enlazadas</a:t>
            </a:r>
            <a:endParaRPr lang="es-DO" sz="2800" b="1" dirty="0"/>
          </a:p>
        </p:txBody>
      </p:sp>
    </p:spTree>
    <p:extLst>
      <p:ext uri="{BB962C8B-B14F-4D97-AF65-F5344CB8AC3E}">
        <p14:creationId xmlns:p14="http://schemas.microsoft.com/office/powerpoint/2010/main" val="117078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4968" y="828486"/>
            <a:ext cx="113179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/>
              <a:t>El pseudocódigo que sigue es una implementación de una tabla hash de direccionamiento abierto con sondeo lineal para resolución de colisiones y progresión sencilla, una solución común que funciona correctamente si la función hash es apropiada.</a:t>
            </a:r>
            <a:endParaRPr lang="es-DO" sz="2400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5949109" y="2351414"/>
            <a:ext cx="0" cy="4506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7" y="2351414"/>
            <a:ext cx="5695663" cy="234177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6" y="5221994"/>
            <a:ext cx="5695663" cy="129446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194" y="2792315"/>
            <a:ext cx="5840516" cy="3123741"/>
          </a:xfrm>
          <a:prstGeom prst="rect">
            <a:avLst/>
          </a:prstGeom>
        </p:spPr>
      </p:pic>
      <p:cxnSp>
        <p:nvCxnSpPr>
          <p:cNvPr id="24" name="Conector recto 23"/>
          <p:cNvCxnSpPr/>
          <p:nvPr/>
        </p:nvCxnSpPr>
        <p:spPr>
          <a:xfrm flipV="1">
            <a:off x="0" y="4946573"/>
            <a:ext cx="5949109" cy="2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497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259</Words>
  <Application>Microsoft Office PowerPoint</Application>
  <PresentationFormat>Panorámica</PresentationFormat>
  <Paragraphs>41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 E. Hidalgo Taveras</dc:creator>
  <cp:lastModifiedBy>Albert E. Hidalgo Taveras</cp:lastModifiedBy>
  <cp:revision>47</cp:revision>
  <dcterms:created xsi:type="dcterms:W3CDTF">2018-11-15T23:46:51Z</dcterms:created>
  <dcterms:modified xsi:type="dcterms:W3CDTF">2018-11-16T01:14:03Z</dcterms:modified>
</cp:coreProperties>
</file>