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0350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149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4919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7398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4669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473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648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989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639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0893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312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1B77-4A8A-46CF-965F-7B56F0ACCED5}" type="datetimeFigureOut">
              <a:rPr lang="es-DO" smtClean="0"/>
              <a:t>4/9/2018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ADBF-0D5E-4CF2-A744-BDB49CC71E84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9266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32373" y="269780"/>
            <a:ext cx="2542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400" b="1" dirty="0" smtClean="0">
                <a:latin typeface="+mj-lt"/>
              </a:rPr>
              <a:t>Estructura de datos</a:t>
            </a:r>
            <a:endParaRPr lang="es-DO" sz="2400" b="1" dirty="0"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13" y="13116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DO" dirty="0" smtClean="0"/>
              <a:t>En ciencias de la computación, una estructura de datos es una forma particular de organizar datos en una computadora para que puedan ser utilizados de manera eficiente.</a:t>
            </a:r>
          </a:p>
          <a:p>
            <a:pPr algn="just"/>
            <a:endParaRPr lang="es-DO" dirty="0" smtClean="0"/>
          </a:p>
          <a:p>
            <a:pPr algn="just"/>
            <a:r>
              <a:rPr lang="es-DO" dirty="0" smtClean="0"/>
              <a:t>Diferentes tipos de estructuras de datos son adecuados para diferentes tipos de aplicaciones, y algunos son altamente especializados para tareas específicas.</a:t>
            </a:r>
          </a:p>
          <a:p>
            <a:pPr algn="just"/>
            <a:endParaRPr lang="es-DO" dirty="0"/>
          </a:p>
          <a:p>
            <a:pPr algn="just"/>
            <a:r>
              <a:rPr lang="es-DO" dirty="0" smtClean="0"/>
              <a:t>Las estructuras de datos son un medio para manejar grandes cantidades de datos de manera eficiente para usos tales como grandes bases de datos y servicios de indización de Internet. Por lo general, las estructuras de datos eficientes son clave para diseñar algoritmos eficientes. Algunos métodos formales de diseño y lenguajes de programación destacan las estructuras de datos, en lugar de los algoritmos, como el factor clave de organización en el diseño de software.</a:t>
            </a:r>
            <a:endParaRPr lang="es-DO" dirty="0"/>
          </a:p>
        </p:txBody>
      </p:sp>
      <p:pic>
        <p:nvPicPr>
          <p:cNvPr id="1026" name="Picture 2" descr="http://virtual.unach.edu.ec/pluginfile.php/72/course/summary/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49" y="1830177"/>
            <a:ext cx="46482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7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405" y="1574479"/>
            <a:ext cx="116227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dirty="0" smtClean="0">
                <a:latin typeface="+mj-lt"/>
              </a:rPr>
              <a:t>En C++, la biblioteca estándar es una colección de clases y funciones, escritas en el núcleo del lenguaje. La biblioteca estándar proporciona varios contenedores genéricos, funciones para utilizar y manipular esos contenedores, funciones objeto, cadenas y flujos genéricos (incluyendo E/S interactiva y de archivos) y soporte para la mayoría de las características del lenguaje. La biblioteca estándar de C++ también incorpora la biblioteca estándar de C. Las características de la biblioteca estándar están declaradas en el espacio de nombres </a:t>
            </a:r>
            <a:r>
              <a:rPr lang="es-DO" sz="2000" dirty="0" err="1" smtClean="0">
                <a:latin typeface="+mj-lt"/>
              </a:rPr>
              <a:t>std</a:t>
            </a:r>
            <a:r>
              <a:rPr lang="es-DO" sz="2000" dirty="0" smtClean="0">
                <a:latin typeface="+mj-lt"/>
              </a:rPr>
              <a:t>.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 smtClean="0">
                <a:latin typeface="+mj-lt"/>
              </a:rPr>
              <a:t>Entre ellas encontramos:</a:t>
            </a:r>
          </a:p>
          <a:p>
            <a:endParaRPr lang="es-ES" sz="2000" dirty="0" smtClean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iostream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los elementos fundamentales para la entrada y salida en C++.</a:t>
            </a:r>
          </a:p>
          <a:p>
            <a:endParaRPr lang="es-ES" sz="2000" dirty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string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las clases y plantillas estándares de C++ para trabajar con cadena de caracteres.</a:t>
            </a:r>
          </a:p>
          <a:p>
            <a:endParaRPr lang="es-ES" sz="2000" dirty="0">
              <a:latin typeface="+mj-lt"/>
            </a:endParaRPr>
          </a:p>
          <a:p>
            <a:r>
              <a:rPr lang="es-DO" sz="2000" dirty="0" smtClean="0">
                <a:latin typeface="+mj-lt"/>
              </a:rPr>
              <a:t>&lt;</a:t>
            </a:r>
            <a:r>
              <a:rPr lang="es-DO" sz="2000" dirty="0" err="1" smtClean="0">
                <a:latin typeface="+mj-lt"/>
              </a:rPr>
              <a:t>fstream</a:t>
            </a:r>
            <a:r>
              <a:rPr lang="es-DO" sz="2000" dirty="0" smtClean="0">
                <a:latin typeface="+mj-lt"/>
              </a:rPr>
              <a:t>&gt;</a:t>
            </a:r>
          </a:p>
          <a:p>
            <a:r>
              <a:rPr lang="es-DO" sz="2000" dirty="0" smtClean="0">
                <a:latin typeface="+mj-lt"/>
              </a:rPr>
              <a:t>provee facilidades para la entrada y salida basada en archivos.</a:t>
            </a:r>
            <a:endParaRPr lang="es-DO" sz="20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61778" y="446049"/>
            <a:ext cx="3577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DO" sz="2400" b="1" dirty="0" smtClean="0"/>
              <a:t>Biblioteca estándar de C++</a:t>
            </a:r>
            <a:endParaRPr lang="es-DO" sz="2400" b="1" dirty="0"/>
          </a:p>
        </p:txBody>
      </p:sp>
    </p:spTree>
    <p:extLst>
      <p:ext uri="{BB962C8B-B14F-4D97-AF65-F5344CB8AC3E}">
        <p14:creationId xmlns:p14="http://schemas.microsoft.com/office/powerpoint/2010/main" val="71691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405" y="1151106"/>
            <a:ext cx="114465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dirty="0" smtClean="0">
                <a:effectLst/>
                <a:latin typeface="+mj-lt"/>
              </a:rPr>
              <a:t>La biblioteca de plantillas estándar de C ++ (STL)</a:t>
            </a:r>
          </a:p>
          <a:p>
            <a:pPr algn="ctr" fontAlgn="base"/>
            <a:endParaRPr lang="es-DO" sz="2400" b="1" dirty="0" smtClean="0"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effectLst/>
                <a:latin typeface="+mj-lt"/>
              </a:rPr>
              <a:t>La Biblioteca de plantillas estándar (STL) es un conjunto de clases de plantillas de C ++ para proporcionar estructuras de datos de programación comunes y funciones tales como listas, pilas, matrices, etc. Es una biblioteca de clases de contenedores, algoritmos e </a:t>
            </a:r>
            <a:r>
              <a:rPr lang="es-DO" sz="2000" b="0" i="0" dirty="0" err="1" smtClean="0">
                <a:effectLst/>
                <a:latin typeface="+mj-lt"/>
              </a:rPr>
              <a:t>iteradores</a:t>
            </a:r>
            <a:r>
              <a:rPr lang="es-DO" sz="2000" b="0" i="0" dirty="0" smtClean="0">
                <a:effectLst/>
                <a:latin typeface="+mj-lt"/>
              </a:rPr>
              <a:t>. Es una biblioteca generalizada y, por lo tanto, sus componentes están parametrizados. Un conocimiento práctico de </a:t>
            </a:r>
            <a:r>
              <a:rPr lang="es-DO" sz="2000" b="0" i="0" u="none" strike="noStrike" dirty="0" smtClean="0">
                <a:effectLst/>
                <a:latin typeface="+mj-lt"/>
              </a:rPr>
              <a:t>las clases</a:t>
            </a:r>
            <a:r>
              <a:rPr lang="es-DO" sz="2000" b="0" i="0" dirty="0" smtClean="0">
                <a:effectLst/>
                <a:latin typeface="+mj-lt"/>
              </a:rPr>
              <a:t> de </a:t>
            </a:r>
            <a:r>
              <a:rPr lang="es-DO" sz="2000" b="0" i="0" u="none" strike="noStrike" dirty="0" smtClean="0">
                <a:effectLst/>
                <a:latin typeface="+mj-lt"/>
              </a:rPr>
              <a:t>plantilla</a:t>
            </a:r>
            <a:r>
              <a:rPr lang="es-DO" sz="2000" b="0" i="0" dirty="0" smtClean="0">
                <a:effectLst/>
                <a:latin typeface="+mj-lt"/>
              </a:rPr>
              <a:t> es un requisito previo para trabajar con STL.</a:t>
            </a:r>
          </a:p>
          <a:p>
            <a:pPr algn="just" fontAlgn="base"/>
            <a:endParaRPr lang="es-DO" b="0" i="0" dirty="0" smtClean="0">
              <a:effectLst/>
              <a:latin typeface="+mj-lt"/>
            </a:endParaRPr>
          </a:p>
          <a:p>
            <a:pPr algn="just" fontAlgn="base"/>
            <a:r>
              <a:rPr lang="es-DO" sz="2000" b="1" i="0" dirty="0" smtClean="0">
                <a:effectLst/>
                <a:latin typeface="+mj-lt"/>
              </a:rPr>
              <a:t>STL tiene cuatro componentes</a:t>
            </a:r>
            <a:endParaRPr lang="es-DO" sz="2000" b="0" i="0" dirty="0" smtClean="0"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Algoritmos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Contenedores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smtClean="0">
                <a:effectLst/>
                <a:latin typeface="+mj-lt"/>
              </a:rPr>
              <a:t>Funciones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effectLst/>
                <a:latin typeface="+mj-lt"/>
              </a:rPr>
              <a:t>Iteradores</a:t>
            </a:r>
            <a:endParaRPr lang="es-DO" sz="20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4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6439" y="1229813"/>
            <a:ext cx="118100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i="0" dirty="0" smtClean="0">
                <a:solidFill>
                  <a:srgbClr val="000000"/>
                </a:solidFill>
                <a:effectLst/>
                <a:latin typeface="+mj-lt"/>
              </a:rPr>
              <a:t>Algoritmos</a:t>
            </a:r>
          </a:p>
          <a:p>
            <a:pPr algn="ctr" fontAlgn="base"/>
            <a:endParaRPr lang="es-DO" sz="24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El algoritmo del encabezado define una colección de funciones especialmente diseñadas para ser usadas en rangos de elementos. Actúan en contenedores y proporcionan medios para varias operaciones para el contenido de los contenedores.</a:t>
            </a: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 fontAlgn="base"/>
            <a:r>
              <a:rPr lang="es-DO" sz="2000" b="1" i="0" dirty="0" err="1" smtClean="0">
                <a:solidFill>
                  <a:srgbClr val="000000"/>
                </a:solidFill>
                <a:effectLst/>
                <a:latin typeface="+mj-lt"/>
              </a:rPr>
              <a:t>Algorithm</a:t>
            </a:r>
            <a:endParaRPr lang="es-DO" sz="2000" b="1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Sorting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(Es una función para organizar los datos de una manera particular, que puede ser creciente o decreciente)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Searching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(La búsqueda binaria es un algoritmo de búsqueda ampliamente utilizado que requiere ordenar la matriz antes de aplicar la búsqueda.)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Important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STL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Algorithms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(Son un conjunto de algoritmos utilizados para el manejo de los datos)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Useful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Array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algorithms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(Estos algoritmos operan en una matriz y son útiles para ahorrar tiempo durante la codificación y, por lo tanto, también son útiles en la programación competitiva.)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Partition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Operations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1200" b="0" i="0" dirty="0" smtClean="0">
                <a:solidFill>
                  <a:srgbClr val="000000"/>
                </a:solidFill>
                <a:effectLst/>
                <a:latin typeface="+mj-lt"/>
              </a:rPr>
              <a:t>(nos permite algoritmos de partición fáciles usando ciertas funciones incorporadas.)</a:t>
            </a: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 fontAlgn="base"/>
            <a:endParaRPr lang="es-DO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0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3105" y="-55085"/>
            <a:ext cx="1140613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dirty="0">
                <a:solidFill>
                  <a:srgbClr val="000000"/>
                </a:solidFill>
                <a:latin typeface="+mj-lt"/>
              </a:rPr>
              <a:t>Contenedores</a:t>
            </a:r>
          </a:p>
          <a:p>
            <a:pPr fontAlgn="base"/>
            <a:r>
              <a:rPr lang="es-DO" dirty="0">
                <a:solidFill>
                  <a:srgbClr val="000000"/>
                </a:solidFill>
                <a:latin typeface="+mj-lt"/>
              </a:rPr>
              <a:t/>
            </a:r>
            <a:br>
              <a:rPr lang="es-DO" dirty="0">
                <a:solidFill>
                  <a:srgbClr val="000000"/>
                </a:solidFill>
                <a:latin typeface="+mj-lt"/>
              </a:rPr>
            </a:br>
            <a:r>
              <a:rPr lang="es-DO" dirty="0">
                <a:solidFill>
                  <a:srgbClr val="000000"/>
                </a:solidFill>
                <a:latin typeface="+mj-lt"/>
              </a:rPr>
              <a:t>Los contenedores o las clases de contenedor almacenan objetos y datos. Hay en total siete clases de contenedor estándar de "primera clase" y tres clases de adaptador de contenedor y solo siete archivos de encabezado que proporcionan acceso a estos contenedores o adaptadores de contenedor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fontAlgn="base"/>
            <a:endParaRPr lang="es-DO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s-DO" b="1" dirty="0" smtClean="0">
                <a:solidFill>
                  <a:srgbClr val="000000"/>
                </a:solidFill>
                <a:latin typeface="+mj-lt"/>
              </a:rPr>
              <a:t>Contenedores de secuencia: implementan estructuras de datos a las que se puede acceder de forma secuencial.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Vector 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s-DO" sz="1200" dirty="0" smtClean="0">
                <a:solidFill>
                  <a:srgbClr val="000000"/>
                </a:solidFill>
                <a:latin typeface="+mj-lt"/>
              </a:rPr>
              <a:t>Los vectores son lo mismo que las matrices dinámicas con la capacidad de redimensionarse automáticamente cuando se inserta o elimina un elemento</a:t>
            </a:r>
            <a:r>
              <a:rPr lang="en-US" sz="12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List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Las listas son contenedores de secuencia que permiten la asignación de memoria no contigua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Deque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Las colas de doble final son contenedores de secuencia con la característica de expansión y contracción en ambos extremos. Son similares a los vectores, pero son más eficientes en caso de inserción y eliminación de elementos al final, y también al principio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Arrays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Arreglos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toda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vida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+mj-lt"/>
              </a:rPr>
              <a:t>forward_list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 Introduced in C++11)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La lista de reenvío en STL implementa una lista enlazada por separado.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</a:rPr>
            </a:b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Adaptadores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contenedor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proporcionan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una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interfaz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diferente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para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contenedores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secuenciales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Queue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(Las colas son un tipo de adaptadores de contenedor que operan en un tipo de disposición de primero en entrar primero en salir)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priority_queue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(Las colas de prioridad son un tipo de adaptadores de contenedor)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Stack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(Las pilas son un tipo de adaptadores de contenedor con el tipo de trabajo LIFO (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Last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 In 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First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))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s-DO" dirty="0" smtClean="0">
                <a:solidFill>
                  <a:srgbClr val="000000"/>
                </a:solidFill>
                <a:latin typeface="+mj-lt"/>
              </a:rPr>
            </a:br>
            <a:endParaRPr lang="es-DO" dirty="0" smtClean="0">
              <a:solidFill>
                <a:srgbClr val="000000"/>
              </a:solidFill>
              <a:latin typeface="+mj-lt"/>
            </a:endParaRPr>
          </a:p>
          <a:p>
            <a:pPr fontAlgn="base"/>
            <a:r>
              <a:rPr lang="es-ES" b="1" dirty="0" smtClean="0">
                <a:solidFill>
                  <a:srgbClr val="000000"/>
                </a:solidFill>
                <a:latin typeface="+mj-lt"/>
              </a:rPr>
              <a:t>Contenedores asociativos: implementan estructuras de datos ordenados que se pueden buscar rápidamente ( complejidad O (log n) </a:t>
            </a:r>
            <a:r>
              <a:rPr lang="es-ES" dirty="0" smtClean="0">
                <a:solidFill>
                  <a:srgbClr val="000000"/>
                </a:solidFill>
                <a:latin typeface="+mj-lt"/>
              </a:rPr>
              <a:t>).</a:t>
            </a:r>
            <a:endParaRPr lang="es-ES" dirty="0">
              <a:solidFill>
                <a:srgbClr val="000000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smtClean="0">
                <a:solidFill>
                  <a:srgbClr val="000000"/>
                </a:solidFill>
                <a:latin typeface="+mj-lt"/>
              </a:rPr>
              <a:t>Set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(Los conjuntos son un tipo de contenedores asociativos en los que cada elemento debe ser único)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Multiset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(Los 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multisectos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 son un tipo de contenedores asociativos similares al conjunto, con la excepción de que varios elementos pueden tener los mismos valores.)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Map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(Los mapas son contenedores asociativos que almacenan elementos de forma mapeada.)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DO" dirty="0" err="1" smtClean="0">
                <a:solidFill>
                  <a:srgbClr val="000000"/>
                </a:solidFill>
                <a:latin typeface="+mj-lt"/>
              </a:rPr>
              <a:t>Multimap</a:t>
            </a:r>
            <a:r>
              <a:rPr lang="es-DO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Multimap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 es similar a </a:t>
            </a:r>
            <a:r>
              <a:rPr lang="es-DO" sz="1200" dirty="0" err="1">
                <a:solidFill>
                  <a:srgbClr val="000000"/>
                </a:solidFill>
                <a:latin typeface="+mj-lt"/>
              </a:rPr>
              <a:t>mapwith</a:t>
            </a:r>
            <a:r>
              <a:rPr lang="es-DO" sz="1200" dirty="0">
                <a:solidFill>
                  <a:srgbClr val="000000"/>
                </a:solidFill>
                <a:latin typeface="+mj-lt"/>
              </a:rPr>
              <a:t>, además de que múltiples elementos pueden tener las mismas claves. )</a:t>
            </a:r>
            <a:endParaRPr lang="es-DO" sz="1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338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2766" y="771824"/>
            <a:ext cx="1168155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DO" sz="2400" b="1" i="0" dirty="0" smtClean="0">
                <a:solidFill>
                  <a:srgbClr val="000000"/>
                </a:solidFill>
                <a:effectLst/>
                <a:latin typeface="+mj-lt"/>
              </a:rPr>
              <a:t>Funciones</a:t>
            </a:r>
            <a:endParaRPr lang="es-DO" sz="2800" b="1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ctr" fontAlgn="base"/>
            <a:endParaRPr lang="es-DO" sz="28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El STL incluye clases que sobrecargan el operador de llamada de función. Las instancias de tales clases se llaman objetos de función o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funtores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. Los </a:t>
            </a: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funtores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permiten que el funcionamiento de la función asociada se personalice con la ayuda de parámetros que se aprobarán.</a:t>
            </a:r>
          </a:p>
          <a:p>
            <a:pPr algn="just" fontAlgn="base"/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DO" sz="2000" b="0" i="0" dirty="0" err="1" smtClean="0">
                <a:solidFill>
                  <a:srgbClr val="000000"/>
                </a:solidFill>
                <a:effectLst/>
                <a:latin typeface="+mj-lt"/>
              </a:rPr>
              <a:t>Functors</a:t>
            </a:r>
            <a:r>
              <a:rPr lang="es-DO" sz="2000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(Son </a:t>
            </a:r>
            <a:r>
              <a:rPr lang="es-DO" sz="2000" dirty="0">
                <a:solidFill>
                  <a:srgbClr val="000000"/>
                </a:solidFill>
                <a:latin typeface="+mj-lt"/>
              </a:rPr>
              <a:t>objetos que pueden tratarse como si fueran una función o puntero de función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000000"/>
              </a:solidFill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ctr" fontAlgn="base"/>
            <a:r>
              <a:rPr lang="es-DO" sz="2400" b="1" dirty="0" err="1" smtClean="0">
                <a:latin typeface="+mj-lt"/>
              </a:rPr>
              <a:t>Iteradores</a:t>
            </a:r>
            <a:endParaRPr lang="es-DO" sz="2800" b="1" dirty="0" smtClean="0">
              <a:latin typeface="+mj-lt"/>
            </a:endParaRPr>
          </a:p>
          <a:p>
            <a:pPr algn="ctr" fontAlgn="base"/>
            <a:endParaRPr lang="es-DO" sz="2800" dirty="0">
              <a:latin typeface="+mj-lt"/>
            </a:endParaRPr>
          </a:p>
          <a:p>
            <a:pPr fontAlgn="base"/>
            <a:r>
              <a:rPr lang="es-DO" sz="2000" dirty="0">
                <a:latin typeface="+mj-lt"/>
              </a:rPr>
              <a:t>Como su nombre lo sugiere, los </a:t>
            </a:r>
            <a:r>
              <a:rPr lang="es-DO" sz="2000" dirty="0" err="1">
                <a:latin typeface="+mj-lt"/>
              </a:rPr>
              <a:t>iteradores</a:t>
            </a:r>
            <a:r>
              <a:rPr lang="es-DO" sz="2000" dirty="0">
                <a:latin typeface="+mj-lt"/>
              </a:rPr>
              <a:t> se usan para trabajar sobre una secuencia de valores. Son la característica principal que permite la generalidad en STL</a:t>
            </a:r>
            <a:r>
              <a:rPr lang="es-DO" sz="2000" dirty="0" smtClean="0">
                <a:latin typeface="+mj-lt"/>
              </a:rPr>
              <a:t>.</a:t>
            </a:r>
          </a:p>
          <a:p>
            <a:pPr fontAlgn="base"/>
            <a:endParaRPr lang="es-DO" sz="2000" dirty="0">
              <a:latin typeface="+mj-lt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DO" sz="2000" dirty="0" err="1" smtClean="0">
                <a:solidFill>
                  <a:srgbClr val="000000"/>
                </a:solidFill>
                <a:latin typeface="+mj-lt"/>
              </a:rPr>
              <a:t>Iterators</a:t>
            </a:r>
            <a:r>
              <a:rPr lang="es-DO" sz="2000" dirty="0" smtClean="0">
                <a:solidFill>
                  <a:srgbClr val="000000"/>
                </a:solidFill>
                <a:latin typeface="+mj-lt"/>
              </a:rPr>
              <a:t> </a:t>
            </a:r>
            <a:endParaRPr lang="es-DO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65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505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E. Hidalgo Taveras</dc:creator>
  <cp:lastModifiedBy>Albert E. Hidalgo Taveras</cp:lastModifiedBy>
  <cp:revision>52</cp:revision>
  <dcterms:created xsi:type="dcterms:W3CDTF">2018-09-04T14:10:12Z</dcterms:created>
  <dcterms:modified xsi:type="dcterms:W3CDTF">2018-09-04T14:55:58Z</dcterms:modified>
</cp:coreProperties>
</file>