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0350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814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491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739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46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473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964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598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63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089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431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9266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32373" y="269780"/>
            <a:ext cx="2542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sz="2400" b="1" dirty="0" smtClean="0">
                <a:latin typeface="+mj-lt"/>
              </a:rPr>
              <a:t>Estructura de datos</a:t>
            </a:r>
            <a:endParaRPr lang="es-DO" sz="2400" b="1" dirty="0"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13" y="131165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DO" dirty="0" smtClean="0"/>
              <a:t>En ciencias de la computación, una estructura de datos es una forma particular de organizar datos en una computadora para que puedan ser utilizados de manera eficiente.</a:t>
            </a:r>
          </a:p>
          <a:p>
            <a:pPr algn="just"/>
            <a:endParaRPr lang="es-DO" dirty="0" smtClean="0"/>
          </a:p>
          <a:p>
            <a:pPr algn="just"/>
            <a:r>
              <a:rPr lang="es-DO" dirty="0" smtClean="0"/>
              <a:t>Diferentes tipos de estructuras de datos son adecuados para diferentes tipos de aplicaciones, y algunos son altamente especializados para tareas específicas.</a:t>
            </a:r>
          </a:p>
          <a:p>
            <a:pPr algn="just"/>
            <a:endParaRPr lang="es-DO" dirty="0"/>
          </a:p>
          <a:p>
            <a:pPr algn="just"/>
            <a:r>
              <a:rPr lang="es-DO" dirty="0" smtClean="0"/>
              <a:t>Las estructuras de datos son un medio para manejar grandes cantidades de datos de manera eficiente para usos tales como grandes bases de datos y servicios de indización de Internet. Por lo general, las estructuras de datos eficientes son clave para diseñar algoritmos eficientes. Algunos métodos formales de diseño y lenguajes de programación destacan las estructuras de datos, en lugar de los algoritmos, como el factor clave de organización en el diseño de software.</a:t>
            </a:r>
            <a:endParaRPr lang="es-DO" dirty="0"/>
          </a:p>
        </p:txBody>
      </p:sp>
      <p:pic>
        <p:nvPicPr>
          <p:cNvPr id="1026" name="Picture 2" descr="http://virtual.unach.edu.ec/pluginfile.php/72/course/summary/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49" y="1830177"/>
            <a:ext cx="46482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7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4405" y="1574479"/>
            <a:ext cx="116227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dirty="0" smtClean="0">
                <a:latin typeface="+mj-lt"/>
              </a:rPr>
              <a:t>En C++, la biblioteca estándar es una colección de clases y funciones, escritas en el núcleo del lenguaje. La biblioteca estándar proporciona varios contenedores genéricos, funciones para utilizar y manipular esos contenedores, funciones objeto, cadenas y flujos genéricos (incluyendo E/S interactiva y de archivos) y soporte para la mayoría de las características del lenguaje. La biblioteca estándar de C++ también incorpora la biblioteca estándar de C. Las características de la biblioteca estándar están declaradas en el espacio de nombres </a:t>
            </a:r>
            <a:r>
              <a:rPr lang="es-DO" sz="2000" dirty="0" err="1" smtClean="0">
                <a:latin typeface="+mj-lt"/>
              </a:rPr>
              <a:t>std</a:t>
            </a:r>
            <a:r>
              <a:rPr lang="es-DO" sz="2000" dirty="0" smtClean="0">
                <a:latin typeface="+mj-lt"/>
              </a:rPr>
              <a:t>.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 smtClean="0">
                <a:latin typeface="+mj-lt"/>
              </a:rPr>
              <a:t>Entre ellas encontramos:</a:t>
            </a:r>
          </a:p>
          <a:p>
            <a:endParaRPr lang="es-ES" sz="2000" dirty="0" smtClean="0">
              <a:latin typeface="+mj-lt"/>
            </a:endParaRPr>
          </a:p>
          <a:p>
            <a:r>
              <a:rPr lang="es-DO" sz="2000" dirty="0" smtClean="0">
                <a:latin typeface="+mj-lt"/>
              </a:rPr>
              <a:t>&lt;</a:t>
            </a:r>
            <a:r>
              <a:rPr lang="es-DO" sz="2000" dirty="0" err="1" smtClean="0">
                <a:latin typeface="+mj-lt"/>
              </a:rPr>
              <a:t>iostream</a:t>
            </a:r>
            <a:r>
              <a:rPr lang="es-DO" sz="2000" dirty="0" smtClean="0">
                <a:latin typeface="+mj-lt"/>
              </a:rPr>
              <a:t>&gt;</a:t>
            </a:r>
          </a:p>
          <a:p>
            <a:r>
              <a:rPr lang="es-DO" sz="2000" dirty="0" smtClean="0">
                <a:latin typeface="+mj-lt"/>
              </a:rPr>
              <a:t>provee los elementos fundamentales para la entrada y salida en C++.</a:t>
            </a:r>
          </a:p>
          <a:p>
            <a:endParaRPr lang="es-ES" sz="2000" dirty="0">
              <a:latin typeface="+mj-lt"/>
            </a:endParaRPr>
          </a:p>
          <a:p>
            <a:r>
              <a:rPr lang="es-DO" sz="2000" dirty="0" smtClean="0">
                <a:latin typeface="+mj-lt"/>
              </a:rPr>
              <a:t>&lt;</a:t>
            </a:r>
            <a:r>
              <a:rPr lang="es-DO" sz="2000" dirty="0" err="1" smtClean="0">
                <a:latin typeface="+mj-lt"/>
              </a:rPr>
              <a:t>string</a:t>
            </a:r>
            <a:r>
              <a:rPr lang="es-DO" sz="2000" dirty="0" smtClean="0">
                <a:latin typeface="+mj-lt"/>
              </a:rPr>
              <a:t>&gt;</a:t>
            </a:r>
          </a:p>
          <a:p>
            <a:r>
              <a:rPr lang="es-DO" sz="2000" dirty="0" smtClean="0">
                <a:latin typeface="+mj-lt"/>
              </a:rPr>
              <a:t>provee las clases y plantillas estándares de C++ para trabajar con cadena de caracteres.</a:t>
            </a:r>
          </a:p>
          <a:p>
            <a:endParaRPr lang="es-ES" sz="2000" dirty="0">
              <a:latin typeface="+mj-lt"/>
            </a:endParaRPr>
          </a:p>
          <a:p>
            <a:r>
              <a:rPr lang="es-DO" sz="2000" dirty="0" smtClean="0">
                <a:latin typeface="+mj-lt"/>
              </a:rPr>
              <a:t>&lt;</a:t>
            </a:r>
            <a:r>
              <a:rPr lang="es-DO" sz="2000" dirty="0" err="1" smtClean="0">
                <a:latin typeface="+mj-lt"/>
              </a:rPr>
              <a:t>fstream</a:t>
            </a:r>
            <a:r>
              <a:rPr lang="es-DO" sz="2000" dirty="0" smtClean="0">
                <a:latin typeface="+mj-lt"/>
              </a:rPr>
              <a:t>&gt;</a:t>
            </a:r>
          </a:p>
          <a:p>
            <a:r>
              <a:rPr lang="es-DO" sz="2000" dirty="0" smtClean="0">
                <a:latin typeface="+mj-lt"/>
              </a:rPr>
              <a:t>provee facilidades para la entrada y salida basada en archivos.</a:t>
            </a:r>
            <a:endParaRPr lang="es-DO" sz="2000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961778" y="446049"/>
            <a:ext cx="3577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sz="2400" b="1" dirty="0" smtClean="0"/>
              <a:t>Biblioteca estándar de C++</a:t>
            </a:r>
            <a:endParaRPr lang="es-DO" sz="2400" b="1" dirty="0"/>
          </a:p>
        </p:txBody>
      </p:sp>
    </p:spTree>
    <p:extLst>
      <p:ext uri="{BB962C8B-B14F-4D97-AF65-F5344CB8AC3E}">
        <p14:creationId xmlns:p14="http://schemas.microsoft.com/office/powerpoint/2010/main" val="71691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4405" y="1151106"/>
            <a:ext cx="114465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DO" sz="2400" b="1" dirty="0" smtClean="0">
                <a:effectLst/>
                <a:latin typeface="+mj-lt"/>
              </a:rPr>
              <a:t>La biblioteca de plantillas estándar de C ++ (STL)</a:t>
            </a:r>
          </a:p>
          <a:p>
            <a:pPr algn="ctr" fontAlgn="base"/>
            <a:endParaRPr lang="es-DO" sz="2400" b="1" dirty="0" smtClean="0">
              <a:effectLst/>
              <a:latin typeface="+mj-lt"/>
            </a:endParaRPr>
          </a:p>
          <a:p>
            <a:pPr algn="just" fontAlgn="base"/>
            <a:r>
              <a:rPr lang="es-DO" sz="2000" b="0" i="0" dirty="0" smtClean="0">
                <a:effectLst/>
                <a:latin typeface="+mj-lt"/>
              </a:rPr>
              <a:t>La Biblioteca de plantillas estándar (STL) es un conjunto de clases de plantillas de C ++ para proporcionar estructuras de datos de programación comunes y funciones tales como listas, pilas, matrices, etc. Es una biblioteca de clases de contenedores, algoritmos e </a:t>
            </a:r>
            <a:r>
              <a:rPr lang="es-DO" sz="2000" b="0" i="0" dirty="0" err="1" smtClean="0">
                <a:effectLst/>
                <a:latin typeface="+mj-lt"/>
              </a:rPr>
              <a:t>iteradores</a:t>
            </a:r>
            <a:r>
              <a:rPr lang="es-DO" sz="2000" b="0" i="0" dirty="0" smtClean="0">
                <a:effectLst/>
                <a:latin typeface="+mj-lt"/>
              </a:rPr>
              <a:t>. Es una biblioteca generalizada y, por lo tanto, sus componentes están parametrizados. Un conocimiento práctico de </a:t>
            </a:r>
            <a:r>
              <a:rPr lang="es-DO" sz="2000" b="0" i="0" u="none" strike="noStrike" dirty="0" smtClean="0">
                <a:effectLst/>
                <a:latin typeface="+mj-lt"/>
              </a:rPr>
              <a:t>las clases</a:t>
            </a:r>
            <a:r>
              <a:rPr lang="es-DO" sz="2000" b="0" i="0" dirty="0" smtClean="0">
                <a:effectLst/>
                <a:latin typeface="+mj-lt"/>
              </a:rPr>
              <a:t> de </a:t>
            </a:r>
            <a:r>
              <a:rPr lang="es-DO" sz="2000" b="0" i="0" u="none" strike="noStrike" dirty="0" smtClean="0">
                <a:effectLst/>
                <a:latin typeface="+mj-lt"/>
              </a:rPr>
              <a:t>plantilla</a:t>
            </a:r>
            <a:r>
              <a:rPr lang="es-DO" sz="2000" b="0" i="0" dirty="0" smtClean="0">
                <a:effectLst/>
                <a:latin typeface="+mj-lt"/>
              </a:rPr>
              <a:t> es un requisito previo para trabajar con STL.</a:t>
            </a:r>
          </a:p>
          <a:p>
            <a:pPr algn="just" fontAlgn="base"/>
            <a:endParaRPr lang="es-DO" b="0" i="0" dirty="0" smtClean="0">
              <a:effectLst/>
              <a:latin typeface="+mj-lt"/>
            </a:endParaRPr>
          </a:p>
          <a:p>
            <a:pPr algn="just" fontAlgn="base"/>
            <a:r>
              <a:rPr lang="es-DO" sz="2000" b="1" i="0" dirty="0" smtClean="0">
                <a:effectLst/>
                <a:latin typeface="+mj-lt"/>
              </a:rPr>
              <a:t>STL tiene cuatro componentes</a:t>
            </a:r>
            <a:endParaRPr lang="es-DO" sz="2000" b="0" i="0" dirty="0" smtClean="0"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smtClean="0">
                <a:effectLst/>
                <a:latin typeface="+mj-lt"/>
              </a:rPr>
              <a:t>Algoritmos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smtClean="0">
                <a:effectLst/>
                <a:latin typeface="+mj-lt"/>
              </a:rPr>
              <a:t>Contenedores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smtClean="0">
                <a:effectLst/>
                <a:latin typeface="+mj-lt"/>
              </a:rPr>
              <a:t>Funciones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effectLst/>
                <a:latin typeface="+mj-lt"/>
              </a:rPr>
              <a:t>Iteradores</a:t>
            </a:r>
            <a:endParaRPr lang="es-DO" sz="20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6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6439" y="1229813"/>
            <a:ext cx="118100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DO" sz="2400" b="1" i="0" dirty="0" smtClean="0">
                <a:solidFill>
                  <a:srgbClr val="000000"/>
                </a:solidFill>
                <a:effectLst/>
                <a:latin typeface="+mj-lt"/>
              </a:rPr>
              <a:t>Algoritmos</a:t>
            </a:r>
          </a:p>
          <a:p>
            <a:pPr algn="ctr" fontAlgn="base"/>
            <a:endParaRPr lang="es-DO" sz="24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/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El algoritmo del encabezado define una colección de funciones especialmente diseñadas para ser usadas en rangos de elementos. Actúan en contenedores y proporcionan medios para varias operaciones para el contenido de los contenedores.</a:t>
            </a:r>
          </a:p>
          <a:p>
            <a:pPr algn="just" fontAlgn="base"/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algn="just" fontAlgn="base"/>
            <a:r>
              <a:rPr lang="es-DO" sz="2000" b="1" i="0" dirty="0" err="1" smtClean="0">
                <a:solidFill>
                  <a:srgbClr val="000000"/>
                </a:solidFill>
                <a:effectLst/>
                <a:latin typeface="+mj-lt"/>
              </a:rPr>
              <a:t>Algorithm</a:t>
            </a:r>
            <a:endParaRPr lang="es-DO" sz="2000" b="1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Sorting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s-DO" sz="12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Searching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s-DO" sz="12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Important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STL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Algorithms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s-DO" sz="12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Useful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Array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algorithms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s-DO" sz="12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Partition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Operations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s-DO" sz="12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/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algn="just" fontAlgn="base"/>
            <a:endParaRPr lang="es-DO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3105" y="-55085"/>
            <a:ext cx="1140613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DO" sz="2400" b="1" dirty="0">
                <a:solidFill>
                  <a:srgbClr val="000000"/>
                </a:solidFill>
                <a:latin typeface="+mj-lt"/>
              </a:rPr>
              <a:t>Contenedores</a:t>
            </a:r>
          </a:p>
          <a:p>
            <a:pPr fontAlgn="base"/>
            <a:r>
              <a:rPr lang="es-DO" dirty="0">
                <a:solidFill>
                  <a:srgbClr val="000000"/>
                </a:solidFill>
                <a:latin typeface="+mj-lt"/>
              </a:rPr>
              <a:t/>
            </a:r>
            <a:br>
              <a:rPr lang="es-DO" dirty="0">
                <a:solidFill>
                  <a:srgbClr val="000000"/>
                </a:solidFill>
                <a:latin typeface="+mj-lt"/>
              </a:rPr>
            </a:br>
            <a:r>
              <a:rPr lang="es-DO" dirty="0">
                <a:solidFill>
                  <a:srgbClr val="000000"/>
                </a:solidFill>
                <a:latin typeface="+mj-lt"/>
              </a:rPr>
              <a:t>Los contenedores o las clases de contenedor almacenan objetos y datos. Hay en total siete clases de contenedor estándar de "primera clase" y tres clases de adaptador de contenedor y solo siete archivos de encabezado que proporcionan acceso a estos contenedores o adaptadores de contenedor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fontAlgn="base"/>
            <a:endParaRPr lang="es-DO" dirty="0" smtClean="0">
              <a:solidFill>
                <a:srgbClr val="000000"/>
              </a:solidFill>
              <a:latin typeface="+mj-lt"/>
            </a:endParaRPr>
          </a:p>
          <a:p>
            <a:pPr fontAlgn="base"/>
            <a:r>
              <a:rPr lang="es-DO" b="1" dirty="0" smtClean="0">
                <a:solidFill>
                  <a:srgbClr val="000000"/>
                </a:solidFill>
                <a:latin typeface="+mj-lt"/>
              </a:rPr>
              <a:t>Contenedores de secuencia: implementan estructuras de datos a las que se puede acceder de forma secuencial.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Vector </a:t>
            </a:r>
            <a:r>
              <a:rPr lang="es-ES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List </a:t>
            </a:r>
            <a:r>
              <a:rPr lang="es-ES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+mj-lt"/>
              </a:rPr>
              <a:t>Deque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ES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Arrays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+mj-lt"/>
              </a:rPr>
              <a:t>forward_list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 Introduced in C++11) </a:t>
            </a:r>
            <a:r>
              <a:rPr lang="es-ES" sz="1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j-lt"/>
              </a:rPr>
            </a:b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fontAlgn="base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Adaptadores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contenedor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proporcionan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una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interfaz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diferente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para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contenedores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secuenciales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Queue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s-DO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priority_queue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s-DO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Stack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s-DO" dirty="0" smtClean="0">
                <a:solidFill>
                  <a:srgbClr val="000000"/>
                </a:solidFill>
                <a:latin typeface="+mj-lt"/>
              </a:rPr>
            </a:br>
            <a:endParaRPr lang="es-DO" dirty="0" smtClean="0">
              <a:solidFill>
                <a:srgbClr val="000000"/>
              </a:solidFill>
              <a:latin typeface="+mj-lt"/>
            </a:endParaRPr>
          </a:p>
          <a:p>
            <a:pPr fontAlgn="base"/>
            <a:r>
              <a:rPr lang="es-ES" b="1" dirty="0" smtClean="0">
                <a:solidFill>
                  <a:srgbClr val="000000"/>
                </a:solidFill>
                <a:latin typeface="+mj-lt"/>
              </a:rPr>
              <a:t>Contenedores asociativos: implementan estructuras de datos ordenados que se pueden buscar rápidamente ( complejidad O (log n) </a:t>
            </a:r>
            <a:r>
              <a:rPr lang="es-ES" dirty="0" smtClean="0">
                <a:solidFill>
                  <a:srgbClr val="000000"/>
                </a:solidFill>
                <a:latin typeface="+mj-lt"/>
              </a:rPr>
              <a:t>).</a:t>
            </a:r>
            <a:endParaRPr lang="es-ES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smtClean="0">
                <a:solidFill>
                  <a:srgbClr val="000000"/>
                </a:solidFill>
                <a:latin typeface="+mj-lt"/>
              </a:rPr>
              <a:t>Set </a:t>
            </a:r>
            <a:r>
              <a:rPr lang="es-DO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s-DO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Multiset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s-DO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Map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s-DO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Multimap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s-DO" sz="12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33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2766" y="771824"/>
            <a:ext cx="11681551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DO" sz="2400" b="1" i="0" dirty="0" smtClean="0">
                <a:solidFill>
                  <a:srgbClr val="000000"/>
                </a:solidFill>
                <a:effectLst/>
                <a:latin typeface="+mj-lt"/>
              </a:rPr>
              <a:t>Funciones</a:t>
            </a:r>
            <a:endParaRPr lang="es-DO" sz="2800" b="1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algn="ctr" fontAlgn="base"/>
            <a:endParaRPr lang="es-DO" sz="28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/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El STL incluye clases que sobrecargan el operador de llamada de función. Las instancias de tales clases se llaman objetos de función o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funtores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. Los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funtores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permiten que el funcionamiento de la función asociada se personalice con la ayuda de parámetros que se aprobarán.</a:t>
            </a:r>
          </a:p>
          <a:p>
            <a:pPr algn="just" fontAlgn="base"/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Functors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2000" dirty="0" smtClean="0">
                <a:solidFill>
                  <a:srgbClr val="000000"/>
                </a:solidFill>
                <a:latin typeface="+mj-lt"/>
              </a:rPr>
              <a:t>(Son </a:t>
            </a:r>
            <a:r>
              <a:rPr lang="es-DO" sz="2000" dirty="0">
                <a:solidFill>
                  <a:srgbClr val="000000"/>
                </a:solidFill>
                <a:latin typeface="+mj-lt"/>
              </a:rPr>
              <a:t>objetos que pueden tratarse como si fueran una función o puntero de función</a:t>
            </a:r>
            <a:r>
              <a:rPr lang="es-DO" sz="2000" dirty="0" smtClean="0">
                <a:solidFill>
                  <a:srgbClr val="000000"/>
                </a:solidFill>
                <a:latin typeface="+mj-lt"/>
              </a:rPr>
              <a:t>.)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000000"/>
              </a:solidFill>
              <a:latin typeface="+mj-lt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algn="ctr" fontAlgn="base"/>
            <a:r>
              <a:rPr lang="es-DO" sz="2400" b="1" dirty="0" err="1" smtClean="0">
                <a:latin typeface="+mj-lt"/>
              </a:rPr>
              <a:t>Iteradores</a:t>
            </a:r>
            <a:endParaRPr lang="es-DO" sz="2800" b="1" dirty="0" smtClean="0">
              <a:latin typeface="+mj-lt"/>
            </a:endParaRPr>
          </a:p>
          <a:p>
            <a:pPr algn="ctr" fontAlgn="base"/>
            <a:endParaRPr lang="es-DO" sz="2800" dirty="0">
              <a:latin typeface="+mj-lt"/>
            </a:endParaRPr>
          </a:p>
          <a:p>
            <a:pPr fontAlgn="base"/>
            <a:r>
              <a:rPr lang="es-DO" sz="2000" dirty="0">
                <a:latin typeface="+mj-lt"/>
              </a:rPr>
              <a:t>Como su nombre lo sugiere, los </a:t>
            </a:r>
            <a:r>
              <a:rPr lang="es-DO" sz="2000" dirty="0" err="1">
                <a:latin typeface="+mj-lt"/>
              </a:rPr>
              <a:t>iteradores</a:t>
            </a:r>
            <a:r>
              <a:rPr lang="es-DO" sz="2000" dirty="0">
                <a:latin typeface="+mj-lt"/>
              </a:rPr>
              <a:t> se usan para trabajar sobre una secuencia de valores. Son la característica principal que permite la generalidad en STL</a:t>
            </a:r>
            <a:r>
              <a:rPr lang="es-DO" sz="2000" dirty="0" smtClean="0">
                <a:latin typeface="+mj-lt"/>
              </a:rPr>
              <a:t>.</a:t>
            </a:r>
          </a:p>
          <a:p>
            <a:pPr fontAlgn="base"/>
            <a:endParaRPr lang="es-DO" sz="2000" dirty="0">
              <a:latin typeface="+mj-lt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DO" sz="2000" dirty="0" err="1" smtClean="0">
                <a:solidFill>
                  <a:srgbClr val="000000"/>
                </a:solidFill>
                <a:latin typeface="+mj-lt"/>
              </a:rPr>
              <a:t>Iterators</a:t>
            </a:r>
            <a:r>
              <a:rPr lang="es-DO" sz="20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s-DO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6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407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E. Hidalgo Taveras</dc:creator>
  <cp:lastModifiedBy>Albert E. Hidalgo Taveras</cp:lastModifiedBy>
  <cp:revision>55</cp:revision>
  <dcterms:created xsi:type="dcterms:W3CDTF">2018-09-04T14:10:12Z</dcterms:created>
  <dcterms:modified xsi:type="dcterms:W3CDTF">2018-09-04T14:57:49Z</dcterms:modified>
</cp:coreProperties>
</file>