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26401-A092-4587-9BAA-9BF60A7AEC3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38FBA482-9EFE-4B8F-B741-136E873AF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8A919DA1-3119-4FBB-8A89-F367916B0E92}"/>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5" name="Marcador de pie de página 4">
            <a:extLst>
              <a:ext uri="{FF2B5EF4-FFF2-40B4-BE49-F238E27FC236}">
                <a16:creationId xmlns:a16="http://schemas.microsoft.com/office/drawing/2014/main" id="{34C06635-7777-4BBE-93F7-ECA046FD7DDD}"/>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293355AB-C548-42D1-928D-96F84A3FFB20}"/>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416388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6F433-4657-4B81-AD0F-8AF32C1B6110}"/>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1ADD3C81-B350-4FCD-BAE4-2919D14405A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7A5570C4-DD16-4FE3-B934-E2D7EC952765}"/>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5" name="Marcador de pie de página 4">
            <a:extLst>
              <a:ext uri="{FF2B5EF4-FFF2-40B4-BE49-F238E27FC236}">
                <a16:creationId xmlns:a16="http://schemas.microsoft.com/office/drawing/2014/main" id="{73C9027E-F125-4FC8-9587-DB4A412A5079}"/>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61B05CFE-7AD1-4ADF-BA71-AC56895589ED}"/>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89700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3C24C3F-7EF8-402A-9B0D-C31E94C9BD3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12F7E979-A1D4-48CD-BC7D-7FF29355EE3F}"/>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69D7A1A5-46E6-4749-8453-185AA726DF12}"/>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5" name="Marcador de pie de página 4">
            <a:extLst>
              <a:ext uri="{FF2B5EF4-FFF2-40B4-BE49-F238E27FC236}">
                <a16:creationId xmlns:a16="http://schemas.microsoft.com/office/drawing/2014/main" id="{FFEA1757-3CAE-4FC2-AD7D-C084E6B9BC49}"/>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96F6DD1E-20B4-44AD-A9F3-BFC6E4EA117E}"/>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164301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F9E9A-F60F-49DB-9599-9C0AA44E328B}"/>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FA59FA12-A64E-4B95-BA53-8C5B0C0DE0E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A3629563-35AE-4936-B0ED-2A6A078F1981}"/>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5" name="Marcador de pie de página 4">
            <a:extLst>
              <a:ext uri="{FF2B5EF4-FFF2-40B4-BE49-F238E27FC236}">
                <a16:creationId xmlns:a16="http://schemas.microsoft.com/office/drawing/2014/main" id="{B02A430B-6CE9-4866-BFB1-5DE7BF50F8EB}"/>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728FD393-BB4D-4605-A2E6-4287755A2ADD}"/>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413348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80C21-8F7C-475E-BABF-486F8A5CDA7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30256DAA-B05E-45D4-971C-46C1039BE3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B2F3C4D-D217-457D-8F28-8D3F590260B9}"/>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5" name="Marcador de pie de página 4">
            <a:extLst>
              <a:ext uri="{FF2B5EF4-FFF2-40B4-BE49-F238E27FC236}">
                <a16:creationId xmlns:a16="http://schemas.microsoft.com/office/drawing/2014/main" id="{D44FCB2F-FE63-4FC8-89B3-2C6A5E4E8557}"/>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95A7240B-750F-4FC5-89D2-FACDFC1FB883}"/>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370298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6559F-9A2A-43A1-9BA7-66568F536EEC}"/>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ECE089EE-4759-461B-9304-A019B9F45D9C}"/>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0F5BA866-FB47-4127-B126-2C20E2EB0E7B}"/>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402C0C28-D5D7-41B5-836A-7DE8A4C0EADE}"/>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6" name="Marcador de pie de página 5">
            <a:extLst>
              <a:ext uri="{FF2B5EF4-FFF2-40B4-BE49-F238E27FC236}">
                <a16:creationId xmlns:a16="http://schemas.microsoft.com/office/drawing/2014/main" id="{EF7A520D-80E7-48AE-A343-25637BDC2C43}"/>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CA5C50F1-5002-40C9-B91A-ABEDE417B47E}"/>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398659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3BA7F-1B83-4929-A7B6-26F29C24DEF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A5CC842E-E918-4042-A689-DEA681F69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F39B1CF-1150-4A97-BD59-ED36F5E3049C}"/>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D8184DCD-7666-45F3-AC56-4C7219CFD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7F9FB08C-E002-466A-A0DE-FCDF8800677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F300BFD0-5D1C-4D9E-989E-69A2AE9C0F6E}"/>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8" name="Marcador de pie de página 7">
            <a:extLst>
              <a:ext uri="{FF2B5EF4-FFF2-40B4-BE49-F238E27FC236}">
                <a16:creationId xmlns:a16="http://schemas.microsoft.com/office/drawing/2014/main" id="{3A1C01F3-EAB3-4242-8E44-D777D2CC2456}"/>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C6815594-DB37-4574-AFD0-4D24ED0DE9E4}"/>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421482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39EC2-9621-42C1-9811-86BCC4C21D7D}"/>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DEB8EEED-FCD5-4263-8F38-69238C983751}"/>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4" name="Marcador de pie de página 3">
            <a:extLst>
              <a:ext uri="{FF2B5EF4-FFF2-40B4-BE49-F238E27FC236}">
                <a16:creationId xmlns:a16="http://schemas.microsoft.com/office/drawing/2014/main" id="{2F46F77D-AE24-4942-B5E5-4EFD91F577C5}"/>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66459781-9E4B-4B81-AC33-06AE3521AB33}"/>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102333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7FC70C-2595-45DC-8432-74891F14087E}"/>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3" name="Marcador de pie de página 2">
            <a:extLst>
              <a:ext uri="{FF2B5EF4-FFF2-40B4-BE49-F238E27FC236}">
                <a16:creationId xmlns:a16="http://schemas.microsoft.com/office/drawing/2014/main" id="{A4748B92-F98D-43B4-A0D7-E74A9D121611}"/>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CBAD6ECF-5DFC-426B-BE81-F39FA5DC43D1}"/>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144389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27269D-12D5-4C82-8938-D3C6E6A8B6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9A52F229-C7CE-4E05-ABF4-C6CE0811E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351F3F49-378D-4A01-A65E-A6FA4B8E3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A7EA599-9095-477A-87C6-AA930EF908A2}"/>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6" name="Marcador de pie de página 5">
            <a:extLst>
              <a:ext uri="{FF2B5EF4-FFF2-40B4-BE49-F238E27FC236}">
                <a16:creationId xmlns:a16="http://schemas.microsoft.com/office/drawing/2014/main" id="{0E46DD5E-E0E1-4BF0-80B5-F5321A38843A}"/>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BF3AE0F7-C95A-4BE3-89A2-1574FDD2521D}"/>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81320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ED563-6D3D-4DC7-8BC6-8699DA6B45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B0C0D696-1358-4638-8389-10077784D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46257F12-7464-4E02-8C08-DC8DB7254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72CE917-C172-474C-AF23-094F3ED37B1A}"/>
              </a:ext>
            </a:extLst>
          </p:cNvPr>
          <p:cNvSpPr>
            <a:spLocks noGrp="1"/>
          </p:cNvSpPr>
          <p:nvPr>
            <p:ph type="dt" sz="half" idx="10"/>
          </p:nvPr>
        </p:nvSpPr>
        <p:spPr/>
        <p:txBody>
          <a:bodyPr/>
          <a:lstStyle/>
          <a:p>
            <a:fld id="{971AB318-2CB5-40EC-8498-8A13B3D1723B}" type="datetimeFigureOut">
              <a:rPr lang="es-DO" smtClean="0"/>
              <a:t>7/10/2018</a:t>
            </a:fld>
            <a:endParaRPr lang="es-DO"/>
          </a:p>
        </p:txBody>
      </p:sp>
      <p:sp>
        <p:nvSpPr>
          <p:cNvPr id="6" name="Marcador de pie de página 5">
            <a:extLst>
              <a:ext uri="{FF2B5EF4-FFF2-40B4-BE49-F238E27FC236}">
                <a16:creationId xmlns:a16="http://schemas.microsoft.com/office/drawing/2014/main" id="{183DC843-9578-4342-B331-B2FE96551FE7}"/>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015D67F5-26B6-4E1D-899A-1C62DA1A1554}"/>
              </a:ext>
            </a:extLst>
          </p:cNvPr>
          <p:cNvSpPr>
            <a:spLocks noGrp="1"/>
          </p:cNvSpPr>
          <p:nvPr>
            <p:ph type="sldNum" sz="quarter" idx="12"/>
          </p:nvPr>
        </p:nvSpPr>
        <p:spPr/>
        <p:txBody>
          <a:bodyPr/>
          <a:lstStyle/>
          <a:p>
            <a:fld id="{D4D6FDCE-00C4-4D2D-9280-4E4FCDC6274C}" type="slidenum">
              <a:rPr lang="es-DO" smtClean="0"/>
              <a:t>‹Nº›</a:t>
            </a:fld>
            <a:endParaRPr lang="es-DO"/>
          </a:p>
        </p:txBody>
      </p:sp>
    </p:spTree>
    <p:extLst>
      <p:ext uri="{BB962C8B-B14F-4D97-AF65-F5344CB8AC3E}">
        <p14:creationId xmlns:p14="http://schemas.microsoft.com/office/powerpoint/2010/main" val="377828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EFAD794-5317-4BF7-B48E-849DE5B66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F15BB03F-E29D-4575-86AB-08066432D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2AE93B32-488C-4D90-9F86-99037E9F0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B318-2CB5-40EC-8498-8A13B3D1723B}" type="datetimeFigureOut">
              <a:rPr lang="es-DO" smtClean="0"/>
              <a:t>7/10/2018</a:t>
            </a:fld>
            <a:endParaRPr lang="es-DO"/>
          </a:p>
        </p:txBody>
      </p:sp>
      <p:sp>
        <p:nvSpPr>
          <p:cNvPr id="5" name="Marcador de pie de página 4">
            <a:extLst>
              <a:ext uri="{FF2B5EF4-FFF2-40B4-BE49-F238E27FC236}">
                <a16:creationId xmlns:a16="http://schemas.microsoft.com/office/drawing/2014/main" id="{9262E34F-D6A6-4569-A6B3-E7AD7E99C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a:extLst>
              <a:ext uri="{FF2B5EF4-FFF2-40B4-BE49-F238E27FC236}">
                <a16:creationId xmlns:a16="http://schemas.microsoft.com/office/drawing/2014/main" id="{D700CB65-ED2D-4840-821A-7B908744E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FDCE-00C4-4D2D-9280-4E4FCDC6274C}" type="slidenum">
              <a:rPr lang="es-DO" smtClean="0"/>
              <a:t>‹Nº›</a:t>
            </a:fld>
            <a:endParaRPr lang="es-DO"/>
          </a:p>
        </p:txBody>
      </p:sp>
    </p:spTree>
    <p:extLst>
      <p:ext uri="{BB962C8B-B14F-4D97-AF65-F5344CB8AC3E}">
        <p14:creationId xmlns:p14="http://schemas.microsoft.com/office/powerpoint/2010/main" val="115193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F618F590-84DA-4310-8056-8573E64CDE9B}"/>
              </a:ext>
            </a:extLst>
          </p:cNvPr>
          <p:cNvSpPr/>
          <p:nvPr/>
        </p:nvSpPr>
        <p:spPr>
          <a:xfrm>
            <a:off x="4321411" y="286646"/>
            <a:ext cx="3549177" cy="769441"/>
          </a:xfrm>
          <a:prstGeom prst="rect">
            <a:avLst/>
          </a:prstGeom>
        </p:spPr>
        <p:txBody>
          <a:bodyPr wrap="none">
            <a:spAutoFit/>
          </a:bodyPr>
          <a:lstStyle/>
          <a:p>
            <a:r>
              <a:rPr lang="es-DO" sz="4400" b="1" dirty="0"/>
              <a:t>Set (Conjunto)</a:t>
            </a:r>
          </a:p>
        </p:txBody>
      </p:sp>
      <p:sp>
        <p:nvSpPr>
          <p:cNvPr id="6" name="Rectángulo 5">
            <a:extLst>
              <a:ext uri="{FF2B5EF4-FFF2-40B4-BE49-F238E27FC236}">
                <a16:creationId xmlns:a16="http://schemas.microsoft.com/office/drawing/2014/main" id="{789DC931-A431-4E34-AC89-B99AA8665791}"/>
              </a:ext>
            </a:extLst>
          </p:cNvPr>
          <p:cNvSpPr/>
          <p:nvPr/>
        </p:nvSpPr>
        <p:spPr>
          <a:xfrm>
            <a:off x="440265" y="1859339"/>
            <a:ext cx="11311467" cy="3139321"/>
          </a:xfrm>
          <a:prstGeom prst="rect">
            <a:avLst/>
          </a:prstGeom>
        </p:spPr>
        <p:txBody>
          <a:bodyPr wrap="square">
            <a:spAutoFit/>
          </a:bodyPr>
          <a:lstStyle/>
          <a:p>
            <a:pPr algn="just"/>
            <a:r>
              <a:rPr lang="es-DO" dirty="0"/>
              <a:t>Los conjuntos son contenedores que almacenan elementos únicos siguiendo un orden específico. </a:t>
            </a:r>
          </a:p>
          <a:p>
            <a:pPr algn="just"/>
            <a:endParaRPr lang="es-DO" dirty="0"/>
          </a:p>
          <a:p>
            <a:pPr algn="just"/>
            <a:r>
              <a:rPr lang="es-DO" dirty="0"/>
              <a:t>En un conjunto , el valor de un elemento también lo identifica (el valor es en sí mismo la clave , de tipo T ), y cada valor debe ser único. El valor de los elementos en un conjunto no se puede modificar una vez en el contenedor (los elementos siempre son constantes), pero se pueden insertar o eliminar del contenedor. </a:t>
            </a:r>
          </a:p>
          <a:p>
            <a:pPr algn="just"/>
            <a:endParaRPr lang="es-DO" dirty="0"/>
          </a:p>
          <a:p>
            <a:pPr algn="just"/>
            <a:r>
              <a:rPr lang="es-DO" dirty="0"/>
              <a:t>Internamente, los elementos de un conjunto siempre se ordenan siguiendo un criterio estricto de ordenamiento estricto específico indicado por su objeto de comparación interno (del tipo Comparación ). </a:t>
            </a:r>
          </a:p>
          <a:p>
            <a:pPr algn="just"/>
            <a:endParaRPr lang="es-DO" dirty="0"/>
          </a:p>
          <a:p>
            <a:pPr algn="just"/>
            <a:r>
              <a:rPr lang="es-DO" dirty="0"/>
              <a:t>Los recipientes de set son generalmente más lentos </a:t>
            </a:r>
            <a:r>
              <a:rPr lang="es-DO" dirty="0" err="1"/>
              <a:t>queunordered_set</a:t>
            </a:r>
            <a:r>
              <a:rPr lang="es-DO" dirty="0"/>
              <a:t> contenedores para acceder a elementos individuales por su clave , pero permiten la iteración directa en subconjuntos según su orden. </a:t>
            </a:r>
          </a:p>
        </p:txBody>
      </p:sp>
    </p:spTree>
    <p:extLst>
      <p:ext uri="{BB962C8B-B14F-4D97-AF65-F5344CB8AC3E}">
        <p14:creationId xmlns:p14="http://schemas.microsoft.com/office/powerpoint/2010/main" val="64454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4B5C55B-B037-4227-AA15-55012D2DE29A}"/>
              </a:ext>
            </a:extLst>
          </p:cNvPr>
          <p:cNvPicPr>
            <a:picLocks noChangeAspect="1"/>
          </p:cNvPicPr>
          <p:nvPr/>
        </p:nvPicPr>
        <p:blipFill rotWithShape="1">
          <a:blip r:embed="rId2"/>
          <a:srcRect t="16189"/>
          <a:stretch/>
        </p:blipFill>
        <p:spPr>
          <a:xfrm>
            <a:off x="3511462" y="1941688"/>
            <a:ext cx="4898144" cy="4197879"/>
          </a:xfrm>
          <a:prstGeom prst="rect">
            <a:avLst/>
          </a:prstGeom>
        </p:spPr>
      </p:pic>
      <p:sp>
        <p:nvSpPr>
          <p:cNvPr id="3" name="Rectángulo 2">
            <a:extLst>
              <a:ext uri="{FF2B5EF4-FFF2-40B4-BE49-F238E27FC236}">
                <a16:creationId xmlns:a16="http://schemas.microsoft.com/office/drawing/2014/main" id="{FD2E2395-F65C-452F-A95F-54D90C0AAE88}"/>
              </a:ext>
            </a:extLst>
          </p:cNvPr>
          <p:cNvSpPr/>
          <p:nvPr/>
        </p:nvSpPr>
        <p:spPr>
          <a:xfrm>
            <a:off x="4321411" y="286646"/>
            <a:ext cx="3299108" cy="769441"/>
          </a:xfrm>
          <a:prstGeom prst="rect">
            <a:avLst/>
          </a:prstGeom>
        </p:spPr>
        <p:txBody>
          <a:bodyPr wrap="none">
            <a:spAutoFit/>
          </a:bodyPr>
          <a:lstStyle/>
          <a:p>
            <a:r>
              <a:rPr lang="es-DO" sz="4400" b="1" dirty="0"/>
              <a:t>Set Diagrama</a:t>
            </a:r>
          </a:p>
        </p:txBody>
      </p:sp>
    </p:spTree>
    <p:extLst>
      <p:ext uri="{BB962C8B-B14F-4D97-AF65-F5344CB8AC3E}">
        <p14:creationId xmlns:p14="http://schemas.microsoft.com/office/powerpoint/2010/main" val="20106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E8F9638-EFA9-4BE2-9807-47234F6BFDF8}"/>
              </a:ext>
            </a:extLst>
          </p:cNvPr>
          <p:cNvSpPr/>
          <p:nvPr/>
        </p:nvSpPr>
        <p:spPr>
          <a:xfrm>
            <a:off x="2195830" y="365667"/>
            <a:ext cx="7800340" cy="769441"/>
          </a:xfrm>
          <a:prstGeom prst="rect">
            <a:avLst/>
          </a:prstGeom>
        </p:spPr>
        <p:txBody>
          <a:bodyPr wrap="none">
            <a:spAutoFit/>
          </a:bodyPr>
          <a:lstStyle/>
          <a:p>
            <a:r>
              <a:rPr lang="es-DO" sz="4400" b="1" dirty="0" err="1"/>
              <a:t>Multiset</a:t>
            </a:r>
            <a:r>
              <a:rPr lang="es-DO" sz="4400" b="1" dirty="0"/>
              <a:t> (Conjunto de múltiples)</a:t>
            </a:r>
          </a:p>
        </p:txBody>
      </p:sp>
      <p:sp>
        <p:nvSpPr>
          <p:cNvPr id="5" name="Rectángulo 4">
            <a:extLst>
              <a:ext uri="{FF2B5EF4-FFF2-40B4-BE49-F238E27FC236}">
                <a16:creationId xmlns:a16="http://schemas.microsoft.com/office/drawing/2014/main" id="{C8A00AB7-626B-416B-ACB2-7F85E8EA25D7}"/>
              </a:ext>
            </a:extLst>
          </p:cNvPr>
          <p:cNvSpPr/>
          <p:nvPr/>
        </p:nvSpPr>
        <p:spPr>
          <a:xfrm>
            <a:off x="694266" y="1778633"/>
            <a:ext cx="11023601" cy="3416320"/>
          </a:xfrm>
          <a:prstGeom prst="rect">
            <a:avLst/>
          </a:prstGeom>
        </p:spPr>
        <p:txBody>
          <a:bodyPr wrap="square">
            <a:spAutoFit/>
          </a:bodyPr>
          <a:lstStyle/>
          <a:p>
            <a:pPr algn="just"/>
            <a:r>
              <a:rPr lang="es-DO" dirty="0"/>
              <a:t>Los conjuntos múltiples son contenedores que almacenan elementos siguiendo un orden específico y donde varios elementos pueden tener valores equivalentes. </a:t>
            </a:r>
          </a:p>
          <a:p>
            <a:pPr algn="just"/>
            <a:endParaRPr lang="es-DO" dirty="0"/>
          </a:p>
          <a:p>
            <a:pPr algn="just"/>
            <a:r>
              <a:rPr lang="es-DO" dirty="0"/>
              <a:t>En un conjunto múltiple , el valor de un elemento también lo identifica (el valor es en sí mismo la clave , de tipo T ). El valor de los elementos en un conjunto múltiple no se puede modificar una vez en el contenedor (los elementos siempre son constantes), pero se pueden insertar o eliminar del contenedor. </a:t>
            </a:r>
          </a:p>
          <a:p>
            <a:pPr algn="just"/>
            <a:endParaRPr lang="es-DO" dirty="0"/>
          </a:p>
          <a:p>
            <a:pPr algn="just"/>
            <a:r>
              <a:rPr lang="es-DO" dirty="0"/>
              <a:t>Internamente, los elementos de un conjunto múltiple siempre se ordenan siguiendo un criterio estricto de ordenamiento estricto específico indicado por su objeto de comparación interno (de tipo Comparación ). </a:t>
            </a:r>
          </a:p>
          <a:p>
            <a:pPr algn="just"/>
            <a:endParaRPr lang="es-DO" dirty="0"/>
          </a:p>
          <a:p>
            <a:pPr algn="just"/>
            <a:r>
              <a:rPr lang="es-DO" dirty="0" err="1"/>
              <a:t>Multiset</a:t>
            </a:r>
            <a:r>
              <a:rPr lang="es-DO" dirty="0"/>
              <a:t> los contenedores son generalmente más lentos que los contenedores de múltiples desordenados para acceder a elementos individuales por su clave , pero permiten la iteración directa en subconjuntos según su orden. </a:t>
            </a:r>
          </a:p>
        </p:txBody>
      </p:sp>
    </p:spTree>
    <p:extLst>
      <p:ext uri="{BB962C8B-B14F-4D97-AF65-F5344CB8AC3E}">
        <p14:creationId xmlns:p14="http://schemas.microsoft.com/office/powerpoint/2010/main" val="4900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12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6F5723C-6055-4CD6-A2FB-28B7970A7265}"/>
              </a:ext>
            </a:extLst>
          </p:cNvPr>
          <p:cNvSpPr/>
          <p:nvPr/>
        </p:nvSpPr>
        <p:spPr>
          <a:xfrm>
            <a:off x="5483492" y="128601"/>
            <a:ext cx="1225015" cy="769441"/>
          </a:xfrm>
          <a:prstGeom prst="rect">
            <a:avLst/>
          </a:prstGeom>
        </p:spPr>
        <p:txBody>
          <a:bodyPr wrap="none">
            <a:spAutoFit/>
          </a:bodyPr>
          <a:lstStyle/>
          <a:p>
            <a:r>
              <a:rPr lang="es-DO" sz="4400" b="1" dirty="0" err="1"/>
              <a:t>map</a:t>
            </a:r>
            <a:endParaRPr lang="es-DO" sz="4400" b="1" dirty="0"/>
          </a:p>
        </p:txBody>
      </p:sp>
      <p:sp>
        <p:nvSpPr>
          <p:cNvPr id="3" name="Rectángulo 2">
            <a:extLst>
              <a:ext uri="{FF2B5EF4-FFF2-40B4-BE49-F238E27FC236}">
                <a16:creationId xmlns:a16="http://schemas.microsoft.com/office/drawing/2014/main" id="{EDEF6F18-1C06-4858-80E2-F8851901D351}"/>
              </a:ext>
            </a:extLst>
          </p:cNvPr>
          <p:cNvSpPr/>
          <p:nvPr/>
        </p:nvSpPr>
        <p:spPr>
          <a:xfrm>
            <a:off x="654754" y="1080912"/>
            <a:ext cx="10250313" cy="4524315"/>
          </a:xfrm>
          <a:prstGeom prst="rect">
            <a:avLst/>
          </a:prstGeom>
        </p:spPr>
        <p:txBody>
          <a:bodyPr wrap="square">
            <a:spAutoFit/>
          </a:bodyPr>
          <a:lstStyle/>
          <a:p>
            <a:r>
              <a:rPr lang="es-DO" dirty="0"/>
              <a:t>Los mapas son contenedores asociativos que almacenan elementos formados por una combinación de un valor clave y un valor asignado , siguiendo un orden específico. </a:t>
            </a:r>
          </a:p>
          <a:p>
            <a:endParaRPr lang="es-DO" dirty="0"/>
          </a:p>
          <a:p>
            <a:r>
              <a:rPr lang="es-DO" dirty="0"/>
              <a:t>En un mapa , los valores clave se utilizan generalmente para ordenar e identificar de forma única los elementos, mientras que los valores asignados almacenan el contenido asociado a esta clave . Los tipos de clave y valor mapeado pueden diferir, y se agrupan en tipo de miembro </a:t>
            </a:r>
            <a:r>
              <a:rPr lang="es-DO" dirty="0" err="1"/>
              <a:t>value_type</a:t>
            </a:r>
            <a:r>
              <a:rPr lang="es-DO" dirty="0"/>
              <a:t> , que es un tipo de par que combina ambos:</a:t>
            </a:r>
          </a:p>
          <a:p>
            <a:endParaRPr lang="es-DO" dirty="0"/>
          </a:p>
          <a:p>
            <a:r>
              <a:rPr lang="es-DO" dirty="0"/>
              <a:t> </a:t>
            </a:r>
          </a:p>
          <a:p>
            <a:endParaRPr lang="es-DO" dirty="0"/>
          </a:p>
          <a:p>
            <a:endParaRPr lang="es-DO" dirty="0"/>
          </a:p>
          <a:p>
            <a:r>
              <a:rPr lang="es-DO" dirty="0"/>
              <a:t>Internamente, los elementos en un mapa siempre se ordenan por su clave siguiendo un criterio de ordenamiento débil estricto específico indicado por su objeto de comparación interno (de tipo Comparar ). </a:t>
            </a:r>
          </a:p>
          <a:p>
            <a:endParaRPr lang="es-DO" dirty="0"/>
          </a:p>
          <a:p>
            <a:r>
              <a:rPr lang="es-DO" dirty="0"/>
              <a:t>Se puede acceder directamente a los valores asignados en un mapa mediante su clave correspondiente mediante el operador de corchete (( operador [] ). Los </a:t>
            </a:r>
          </a:p>
        </p:txBody>
      </p:sp>
      <p:pic>
        <p:nvPicPr>
          <p:cNvPr id="4" name="Imagen 3">
            <a:extLst>
              <a:ext uri="{FF2B5EF4-FFF2-40B4-BE49-F238E27FC236}">
                <a16:creationId xmlns:a16="http://schemas.microsoft.com/office/drawing/2014/main" id="{30F0E608-3AC4-4493-BB99-AD6FE0D99A95}"/>
              </a:ext>
            </a:extLst>
          </p:cNvPr>
          <p:cNvPicPr>
            <a:picLocks noChangeAspect="1"/>
          </p:cNvPicPr>
          <p:nvPr/>
        </p:nvPicPr>
        <p:blipFill>
          <a:blip r:embed="rId2"/>
          <a:stretch>
            <a:fillRect/>
          </a:stretch>
        </p:blipFill>
        <p:spPr>
          <a:xfrm>
            <a:off x="654754" y="3429000"/>
            <a:ext cx="3652128" cy="443089"/>
          </a:xfrm>
          <a:prstGeom prst="rect">
            <a:avLst/>
          </a:prstGeom>
        </p:spPr>
      </p:pic>
    </p:spTree>
    <p:extLst>
      <p:ext uri="{BB962C8B-B14F-4D97-AF65-F5344CB8AC3E}">
        <p14:creationId xmlns:p14="http://schemas.microsoft.com/office/powerpoint/2010/main" val="38935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29F3EB4-9552-4DC8-AA8B-FD87ED1BCF0C}"/>
              </a:ext>
            </a:extLst>
          </p:cNvPr>
          <p:cNvSpPr/>
          <p:nvPr/>
        </p:nvSpPr>
        <p:spPr>
          <a:xfrm>
            <a:off x="4279413" y="354378"/>
            <a:ext cx="3633174" cy="769441"/>
          </a:xfrm>
          <a:prstGeom prst="rect">
            <a:avLst/>
          </a:prstGeom>
        </p:spPr>
        <p:txBody>
          <a:bodyPr wrap="none">
            <a:spAutoFit/>
          </a:bodyPr>
          <a:lstStyle/>
          <a:p>
            <a:r>
              <a:rPr lang="es-DO" sz="4400" b="1" dirty="0" err="1"/>
              <a:t>Map</a:t>
            </a:r>
            <a:r>
              <a:rPr lang="es-DO" sz="4400" b="1" dirty="0"/>
              <a:t> Diagrama</a:t>
            </a:r>
          </a:p>
        </p:txBody>
      </p:sp>
      <p:pic>
        <p:nvPicPr>
          <p:cNvPr id="2058" name="Picture 10" descr="https://web.stanford.edu/class/archive/cs/cs106b/cs106b.1162/images/treemap-figure.png">
            <a:extLst>
              <a:ext uri="{FF2B5EF4-FFF2-40B4-BE49-F238E27FC236}">
                <a16:creationId xmlns:a16="http://schemas.microsoft.com/office/drawing/2014/main" id="{49C2C61A-176C-4C7E-9682-E5DD74A5FE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02"/>
          <a:stretch/>
        </p:blipFill>
        <p:spPr bwMode="auto">
          <a:xfrm>
            <a:off x="2963685" y="1975676"/>
            <a:ext cx="5429250" cy="237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40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947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937F20E-8322-40CC-9EE6-92F4D5C3880D}"/>
              </a:ext>
            </a:extLst>
          </p:cNvPr>
          <p:cNvSpPr/>
          <p:nvPr/>
        </p:nvSpPr>
        <p:spPr>
          <a:xfrm>
            <a:off x="1841716" y="106023"/>
            <a:ext cx="8896538" cy="769441"/>
          </a:xfrm>
          <a:prstGeom prst="rect">
            <a:avLst/>
          </a:prstGeom>
        </p:spPr>
        <p:txBody>
          <a:bodyPr wrap="none">
            <a:spAutoFit/>
          </a:bodyPr>
          <a:lstStyle/>
          <a:p>
            <a:r>
              <a:rPr lang="es-DO" sz="4400" b="1" dirty="0" err="1"/>
              <a:t>Multimap</a:t>
            </a:r>
            <a:r>
              <a:rPr lang="es-DO" sz="4400" b="1" dirty="0"/>
              <a:t> (Mapa de claves múltiples)</a:t>
            </a:r>
          </a:p>
        </p:txBody>
      </p:sp>
      <p:sp>
        <p:nvSpPr>
          <p:cNvPr id="3" name="Rectángulo 2">
            <a:extLst>
              <a:ext uri="{FF2B5EF4-FFF2-40B4-BE49-F238E27FC236}">
                <a16:creationId xmlns:a16="http://schemas.microsoft.com/office/drawing/2014/main" id="{4B4148CA-0A4F-49AE-992B-DD37A40B31BA}"/>
              </a:ext>
            </a:extLst>
          </p:cNvPr>
          <p:cNvSpPr/>
          <p:nvPr/>
        </p:nvSpPr>
        <p:spPr>
          <a:xfrm>
            <a:off x="857955" y="1443841"/>
            <a:ext cx="10701867" cy="3970318"/>
          </a:xfrm>
          <a:prstGeom prst="rect">
            <a:avLst/>
          </a:prstGeom>
        </p:spPr>
        <p:txBody>
          <a:bodyPr wrap="square">
            <a:spAutoFit/>
          </a:bodyPr>
          <a:lstStyle/>
          <a:p>
            <a:r>
              <a:rPr lang="es-DO" dirty="0" err="1"/>
              <a:t>Multimapas</a:t>
            </a:r>
            <a:r>
              <a:rPr lang="es-DO" dirty="0"/>
              <a:t> son contenedores asociativos que almacenan elementos formados por una combinación de un valor de clave y un valor mapeado , siguiendo un orden específico, y donde múltiples elementos pueden tener claves equivalentes. </a:t>
            </a:r>
          </a:p>
          <a:p>
            <a:endParaRPr lang="es-DO" dirty="0"/>
          </a:p>
          <a:p>
            <a:r>
              <a:rPr lang="es-DO" dirty="0"/>
              <a:t>En una </a:t>
            </a:r>
            <a:r>
              <a:rPr lang="es-DO" dirty="0" err="1"/>
              <a:t>multimap</a:t>
            </a:r>
            <a:r>
              <a:rPr lang="es-DO" dirty="0"/>
              <a:t> , los valores de clave se utilizan generalmente para ordenar y únicamente identificar los elementos, mientras que los valores mapeados almacenan el contenido asociado a esta clave . Los tipos de clave y valor mapeado pueden diferir, y se agrupan en tipo de miembro </a:t>
            </a:r>
            <a:r>
              <a:rPr lang="es-DO" dirty="0" err="1"/>
              <a:t>value_type</a:t>
            </a:r>
            <a:r>
              <a:rPr lang="es-DO" dirty="0"/>
              <a:t> , que es un tipo de par que combina ambos:</a:t>
            </a:r>
          </a:p>
          <a:p>
            <a:endParaRPr lang="es-DO" dirty="0"/>
          </a:p>
          <a:p>
            <a:r>
              <a:rPr lang="es-DO" dirty="0"/>
              <a:t> </a:t>
            </a:r>
          </a:p>
          <a:p>
            <a:endParaRPr lang="es-DO" dirty="0"/>
          </a:p>
          <a:p>
            <a:endParaRPr lang="es-DO" dirty="0"/>
          </a:p>
          <a:p>
            <a:r>
              <a:rPr lang="es-DO" dirty="0"/>
              <a:t>Internamente, los elementos en un </a:t>
            </a:r>
            <a:r>
              <a:rPr lang="es-DO" dirty="0" err="1"/>
              <a:t>multimapa</a:t>
            </a:r>
            <a:r>
              <a:rPr lang="es-DO" dirty="0"/>
              <a:t> siempre se ordenan por su clave siguiendo un criterio de ordenamiento débil estricto específico indicado por su objeto de comparación interno (de tipo Comparar ). </a:t>
            </a:r>
          </a:p>
        </p:txBody>
      </p:sp>
      <p:pic>
        <p:nvPicPr>
          <p:cNvPr id="4" name="Imagen 3">
            <a:extLst>
              <a:ext uri="{FF2B5EF4-FFF2-40B4-BE49-F238E27FC236}">
                <a16:creationId xmlns:a16="http://schemas.microsoft.com/office/drawing/2014/main" id="{BAC99247-26F7-425F-8FDE-2BB65174D7D6}"/>
              </a:ext>
            </a:extLst>
          </p:cNvPr>
          <p:cNvPicPr>
            <a:picLocks noChangeAspect="1"/>
          </p:cNvPicPr>
          <p:nvPr/>
        </p:nvPicPr>
        <p:blipFill>
          <a:blip r:embed="rId2"/>
          <a:stretch>
            <a:fillRect/>
          </a:stretch>
        </p:blipFill>
        <p:spPr>
          <a:xfrm>
            <a:off x="857955" y="4061553"/>
            <a:ext cx="3737906" cy="453496"/>
          </a:xfrm>
          <a:prstGeom prst="rect">
            <a:avLst/>
          </a:prstGeom>
        </p:spPr>
      </p:pic>
      <p:pic>
        <p:nvPicPr>
          <p:cNvPr id="5" name="Picture 2" descr="Resultado de imagen para multimap c++">
            <a:extLst>
              <a:ext uri="{FF2B5EF4-FFF2-40B4-BE49-F238E27FC236}">
                <a16:creationId xmlns:a16="http://schemas.microsoft.com/office/drawing/2014/main" id="{8CB15329-BFF5-4990-8F8D-F989E1CB2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8433" y="5451638"/>
            <a:ext cx="3612053" cy="130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69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45704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590</Words>
  <Application>Microsoft Office PowerPoint</Application>
  <PresentationFormat>Panorámica</PresentationFormat>
  <Paragraphs>38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 E. Hidalgo Taveras</dc:creator>
  <cp:lastModifiedBy>Albert E. Hidalgo Taveras</cp:lastModifiedBy>
  <cp:revision>28</cp:revision>
  <dcterms:created xsi:type="dcterms:W3CDTF">2018-10-08T01:17:37Z</dcterms:created>
  <dcterms:modified xsi:type="dcterms:W3CDTF">2018-10-08T02:01:28Z</dcterms:modified>
</cp:coreProperties>
</file>