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1" r:id="rId7"/>
    <p:sldId id="402" r:id="rId8"/>
    <p:sldId id="403" r:id="rId9"/>
    <p:sldId id="404" r:id="rId10"/>
    <p:sldId id="405" r:id="rId11"/>
    <p:sldId id="414" r:id="rId12"/>
    <p:sldId id="406" r:id="rId13"/>
    <p:sldId id="407" r:id="rId14"/>
    <p:sldId id="408" r:id="rId15"/>
    <p:sldId id="409" r:id="rId16"/>
    <p:sldId id="410" r:id="rId17"/>
    <p:sldId id="411" r:id="rId18"/>
    <p:sldId id="412" r:id="rId19"/>
    <p:sldId id="41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734358" y="501459"/>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FACIAL EMOTION DETECTION USING CNN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39254" y="4419122"/>
            <a:ext cx="3161122" cy="2246769"/>
          </a:xfrm>
          <a:prstGeom prst="rect">
            <a:avLst/>
          </a:prstGeom>
          <a:noFill/>
        </p:spPr>
        <p:txBody>
          <a:bodyPr wrap="none" rtlCol="0">
            <a:spAutoFit/>
          </a:bodyPr>
          <a:lstStyle/>
          <a:p>
            <a:r>
              <a:rPr lang="en-US" sz="2000" b="1" dirty="0"/>
              <a:t>Submitted by: </a:t>
            </a:r>
          </a:p>
          <a:p>
            <a:r>
              <a:rPr lang="en-US" sz="2000" dirty="0"/>
              <a:t>Tanmay Gupta (20BCS6619)</a:t>
            </a:r>
          </a:p>
          <a:p>
            <a:r>
              <a:rPr lang="en-US" sz="2000" dirty="0"/>
              <a:t>Aman Mishra   (20BCS6594)</a:t>
            </a:r>
          </a:p>
          <a:p>
            <a:r>
              <a:rPr lang="en-US" sz="2000" dirty="0"/>
              <a:t>Lokesh               (20BCS6692)</a:t>
            </a:r>
          </a:p>
          <a:p>
            <a:r>
              <a:rPr lang="en-US" sz="2000" dirty="0"/>
              <a:t>Ayush Raj          (20BCS6612)</a:t>
            </a:r>
          </a:p>
          <a:p>
            <a:r>
              <a:rPr lang="en-US" sz="2000" dirty="0"/>
              <a:t>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a:t>Jayashree </a:t>
            </a:r>
            <a:r>
              <a:rPr lang="en-US" sz="2000" dirty="0"/>
              <a:t>Mam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B3CA-5906-95B0-1B3D-90EA2D178B09}"/>
              </a:ext>
            </a:extLst>
          </p:cNvPr>
          <p:cNvSpPr>
            <a:spLocks noGrp="1"/>
          </p:cNvSpPr>
          <p:nvPr>
            <p:ph type="title"/>
          </p:nvPr>
        </p:nvSpPr>
        <p:spPr/>
        <p:txBody>
          <a:bodyPr/>
          <a:lstStyle/>
          <a:p>
            <a:r>
              <a:rPr lang="en-GB" dirty="0"/>
              <a:t>Results and Outputs</a:t>
            </a:r>
            <a:endParaRPr lang="en-IN" dirty="0"/>
          </a:p>
        </p:txBody>
      </p:sp>
      <p:sp>
        <p:nvSpPr>
          <p:cNvPr id="4" name="Slide Number Placeholder 3">
            <a:extLst>
              <a:ext uri="{FF2B5EF4-FFF2-40B4-BE49-F238E27FC236}">
                <a16:creationId xmlns:a16="http://schemas.microsoft.com/office/drawing/2014/main" id="{EB5AFCC7-96C5-1284-88FF-5CBAFB5CF417}"/>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a:extLst>
              <a:ext uri="{FF2B5EF4-FFF2-40B4-BE49-F238E27FC236}">
                <a16:creationId xmlns:a16="http://schemas.microsoft.com/office/drawing/2014/main" id="{06C08B0D-CF68-BC04-6DCF-EF3A5C7879B5}"/>
              </a:ext>
            </a:extLst>
          </p:cNvPr>
          <p:cNvPicPr>
            <a:picLocks noChangeAspect="1"/>
          </p:cNvPicPr>
          <p:nvPr/>
        </p:nvPicPr>
        <p:blipFill>
          <a:blip r:embed="rId2"/>
          <a:stretch>
            <a:fillRect/>
          </a:stretch>
        </p:blipFill>
        <p:spPr>
          <a:xfrm>
            <a:off x="918343" y="2406178"/>
            <a:ext cx="9975167" cy="36758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5">
            <a:extLst>
              <a:ext uri="{FF2B5EF4-FFF2-40B4-BE49-F238E27FC236}">
                <a16:creationId xmlns:a16="http://schemas.microsoft.com/office/drawing/2014/main" id="{F3422D5D-0132-7276-9D13-01DBCC457A95}"/>
              </a:ext>
            </a:extLst>
          </p:cNvPr>
          <p:cNvSpPr/>
          <p:nvPr/>
        </p:nvSpPr>
        <p:spPr>
          <a:xfrm>
            <a:off x="8031540" y="1640364"/>
            <a:ext cx="135177" cy="140017"/>
          </a:xfrm>
          <a:prstGeom prst="ellipse">
            <a:avLst/>
          </a:prstGeom>
          <a:solidFill>
            <a:srgbClr val="ED813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6781BC0-654C-065F-EB00-83FAE022E26F}"/>
              </a:ext>
            </a:extLst>
          </p:cNvPr>
          <p:cNvSpPr/>
          <p:nvPr/>
        </p:nvSpPr>
        <p:spPr>
          <a:xfrm>
            <a:off x="8042988" y="1904232"/>
            <a:ext cx="135177" cy="140017"/>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C309BC1-BDFB-8532-3983-83449946CCE2}"/>
              </a:ext>
            </a:extLst>
          </p:cNvPr>
          <p:cNvSpPr txBox="1"/>
          <p:nvPr/>
        </p:nvSpPr>
        <p:spPr>
          <a:xfrm>
            <a:off x="8206740" y="1843435"/>
            <a:ext cx="763351" cy="261610"/>
          </a:xfrm>
          <a:prstGeom prst="rect">
            <a:avLst/>
          </a:prstGeom>
          <a:noFill/>
        </p:spPr>
        <p:txBody>
          <a:bodyPr wrap="none" rtlCol="0">
            <a:spAutoFit/>
          </a:bodyPr>
          <a:lstStyle/>
          <a:p>
            <a:r>
              <a:rPr lang="en-US" sz="1100" dirty="0"/>
              <a:t>Validation</a:t>
            </a:r>
            <a:endParaRPr lang="en-IN" sz="1100" dirty="0"/>
          </a:p>
        </p:txBody>
      </p:sp>
      <p:sp>
        <p:nvSpPr>
          <p:cNvPr id="9" name="TextBox 8">
            <a:extLst>
              <a:ext uri="{FF2B5EF4-FFF2-40B4-BE49-F238E27FC236}">
                <a16:creationId xmlns:a16="http://schemas.microsoft.com/office/drawing/2014/main" id="{104D5FF8-11CB-EA30-D457-4F21386CC37E}"/>
              </a:ext>
            </a:extLst>
          </p:cNvPr>
          <p:cNvSpPr txBox="1"/>
          <p:nvPr/>
        </p:nvSpPr>
        <p:spPr>
          <a:xfrm>
            <a:off x="8206740" y="1572920"/>
            <a:ext cx="476412" cy="261610"/>
          </a:xfrm>
          <a:prstGeom prst="rect">
            <a:avLst/>
          </a:prstGeom>
          <a:noFill/>
        </p:spPr>
        <p:txBody>
          <a:bodyPr wrap="none" rtlCol="0">
            <a:spAutoFit/>
          </a:bodyPr>
          <a:lstStyle/>
          <a:p>
            <a:r>
              <a:rPr lang="en-US" sz="1100" dirty="0"/>
              <a:t>Train</a:t>
            </a:r>
            <a:endParaRPr lang="en-IN" sz="1100" dirty="0"/>
          </a:p>
        </p:txBody>
      </p:sp>
    </p:spTree>
    <p:extLst>
      <p:ext uri="{BB962C8B-B14F-4D97-AF65-F5344CB8AC3E}">
        <p14:creationId xmlns:p14="http://schemas.microsoft.com/office/powerpoint/2010/main" val="346385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FED3E6E-62E0-5E76-1F29-F7AD1C2B3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53041"/>
            <a:ext cx="10515600" cy="5403309"/>
          </a:xfrm>
          <a:effectLst>
            <a:outerShdw blurRad="76200" dist="12700" dir="2700000" sy="-23000" kx="-800400" algn="bl" rotWithShape="0">
              <a:prstClr val="black">
                <a:alpha val="20000"/>
              </a:prstClr>
            </a:outerShdw>
          </a:effectLst>
        </p:spPr>
      </p:pic>
      <p:sp>
        <p:nvSpPr>
          <p:cNvPr id="4" name="Slide Number Placeholder 3">
            <a:extLst>
              <a:ext uri="{FF2B5EF4-FFF2-40B4-BE49-F238E27FC236}">
                <a16:creationId xmlns:a16="http://schemas.microsoft.com/office/drawing/2014/main" id="{DAAC17EE-6E4D-9F8C-8D28-4E99476CF779}"/>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47452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E843885-969E-825A-8F6C-A1403E1DDF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96471"/>
            <a:ext cx="10515600" cy="5366213"/>
          </a:xfrm>
          <a:effectLst>
            <a:outerShdw blurRad="76200" dist="12700" dir="2700000" sy="-23000" kx="-800400" algn="bl" rotWithShape="0">
              <a:prstClr val="black">
                <a:alpha val="20000"/>
              </a:prstClr>
            </a:outerShdw>
          </a:effectLst>
        </p:spPr>
      </p:pic>
      <p:sp>
        <p:nvSpPr>
          <p:cNvPr id="4" name="Slide Number Placeholder 3">
            <a:extLst>
              <a:ext uri="{FF2B5EF4-FFF2-40B4-BE49-F238E27FC236}">
                <a16:creationId xmlns:a16="http://schemas.microsoft.com/office/drawing/2014/main" id="{CEDDC6A0-52D8-7F19-A5D0-1D502957D32A}"/>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2442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9F265F-053F-0349-C46A-5E191295FEE7}"/>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8" name="Picture 7">
            <a:extLst>
              <a:ext uri="{FF2B5EF4-FFF2-40B4-BE49-F238E27FC236}">
                <a16:creationId xmlns:a16="http://schemas.microsoft.com/office/drawing/2014/main" id="{6ACAA3F6-0233-3E33-38AB-BDB50441A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308" y="364098"/>
            <a:ext cx="9509760" cy="6129804"/>
          </a:xfrm>
          <a:prstGeom prst="rect">
            <a:avLst/>
          </a:prstGeom>
        </p:spPr>
      </p:pic>
    </p:spTree>
    <p:extLst>
      <p:ext uri="{BB962C8B-B14F-4D97-AF65-F5344CB8AC3E}">
        <p14:creationId xmlns:p14="http://schemas.microsoft.com/office/powerpoint/2010/main" val="250172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C1C28DC-A864-6E43-383B-F98D45824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943" y="478024"/>
            <a:ext cx="9705810" cy="5901951"/>
          </a:xfrm>
        </p:spPr>
      </p:pic>
      <p:sp>
        <p:nvSpPr>
          <p:cNvPr id="4" name="Slide Number Placeholder 3">
            <a:extLst>
              <a:ext uri="{FF2B5EF4-FFF2-40B4-BE49-F238E27FC236}">
                <a16:creationId xmlns:a16="http://schemas.microsoft.com/office/drawing/2014/main" id="{157748B1-80D7-9C7C-4662-36277C171A76}"/>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10246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C673-536D-5FDB-64C8-BC5912A809F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8255AFE-BD23-66AB-BE40-36456C5E85D6}"/>
              </a:ext>
            </a:extLst>
          </p:cNvPr>
          <p:cNvSpPr>
            <a:spLocks noGrp="1"/>
          </p:cNvSpPr>
          <p:nvPr>
            <p:ph idx="1"/>
          </p:nvPr>
        </p:nvSpPr>
        <p:spPr/>
        <p:txBody>
          <a:bodyPr>
            <a:normAutofit/>
          </a:bodyPr>
          <a:lstStyle/>
          <a:p>
            <a:pPr fontAlgn="base">
              <a:buFont typeface="Wingdings" panose="05000000000000000000" pitchFamily="2" charset="2"/>
              <a:buChar char="Ø"/>
            </a:pPr>
            <a:r>
              <a:rPr lang="en-GB" sz="2000" dirty="0">
                <a:latin typeface="Söhne"/>
              </a:rPr>
              <a:t>Our pursuit to develop a Facial Emotion Detection system culminates in an innovative solution achieved through the fusion of CNNs, Python, and image processing techniques. This project stands as a testament to the transformative potential of technology in deciphering human emotions from facial expressions in real-time.</a:t>
            </a:r>
          </a:p>
          <a:p>
            <a:pPr fontAlgn="base">
              <a:buFont typeface="Wingdings" panose="05000000000000000000" pitchFamily="2" charset="2"/>
              <a:buChar char="Ø"/>
            </a:pPr>
            <a:endParaRPr lang="en-GB" sz="2200" b="0" i="0" dirty="0">
              <a:effectLst/>
              <a:latin typeface="Söhne"/>
            </a:endParaRPr>
          </a:p>
          <a:p>
            <a:pPr fontAlgn="base">
              <a:buFont typeface="Wingdings" panose="05000000000000000000" pitchFamily="2" charset="2"/>
              <a:buChar char="Ø"/>
            </a:pPr>
            <a:r>
              <a:rPr lang="en-US" sz="2800" b="0" i="0" dirty="0">
                <a:solidFill>
                  <a:srgbClr val="000000"/>
                </a:solidFill>
                <a:effectLst/>
                <a:latin typeface="Calibri" panose="020F0502020204030204" pitchFamily="34" charset="0"/>
              </a:rPr>
              <a:t>​​</a:t>
            </a:r>
            <a:r>
              <a:rPr lang="en-US" sz="2000" b="0" i="0" u="none" strike="noStrike" dirty="0">
                <a:solidFill>
                  <a:srgbClr val="000000"/>
                </a:solidFill>
                <a:effectLst/>
                <a:latin typeface="Calibri" panose="020F0502020204030204" pitchFamily="34" charset="0"/>
              </a:rPr>
              <a:t>This project not only enhances efficiency in various applications but also serves as a testament to the power of technology in transforming everyday processes. As we reflect on our achievements and the lessons learned, we're excited to present a solution that embodies adaptability, accuracy, and user-centric design.</a:t>
            </a:r>
            <a:r>
              <a:rPr lang="en-US" sz="2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9428B4A5-D46A-BCD4-49C8-C6CEC2E0D637}"/>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23384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BFEB-D8A0-0A11-1416-E5E7136ECED7}"/>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BE77D6E2-DDD5-AD86-A215-A44D4E2A78BD}"/>
              </a:ext>
            </a:extLst>
          </p:cNvPr>
          <p:cNvSpPr>
            <a:spLocks noGrp="1"/>
          </p:cNvSpPr>
          <p:nvPr>
            <p:ph idx="1"/>
          </p:nvPr>
        </p:nvSpPr>
        <p:spPr/>
        <p:txBody>
          <a:bodyPr>
            <a:normAutofit fontScale="85000" lnSpcReduction="20000"/>
          </a:bodyPr>
          <a:lstStyle/>
          <a:p>
            <a:pPr algn="l" rtl="0" fontAlgn="base">
              <a:buFont typeface="Wingdings" panose="05000000000000000000" pitchFamily="2" charset="2"/>
              <a:buChar char="Ø"/>
            </a:pPr>
            <a:r>
              <a:rPr lang="en-GB" b="1" i="0" dirty="0">
                <a:effectLst/>
                <a:latin typeface="Söhne"/>
              </a:rPr>
              <a:t>Improved Model Architecture: </a:t>
            </a:r>
            <a:r>
              <a:rPr lang="en-GB" sz="2600" b="0" i="0" dirty="0">
                <a:effectLst/>
                <a:latin typeface="Söhne"/>
              </a:rPr>
              <a:t>Future </a:t>
            </a:r>
            <a:r>
              <a:rPr lang="en-GB" sz="2600" b="0" i="0" dirty="0" err="1">
                <a:effectLst/>
                <a:latin typeface="Söhne"/>
              </a:rPr>
              <a:t>endeavors</a:t>
            </a:r>
            <a:r>
              <a:rPr lang="en-GB" sz="2600" b="0" i="0" dirty="0">
                <a:effectLst/>
                <a:latin typeface="Söhne"/>
              </a:rPr>
              <a:t> could focus on refining the CNN architecture by exploring novel network structures and leveraging advancements in deep learning. This would aim to enhance accuracy, especially in recognizing nuanced emotions and expressions across diverse demographics and cultural contexts</a:t>
            </a:r>
            <a:r>
              <a:rPr lang="en-GB" sz="2600" b="0" i="0" dirty="0">
                <a:solidFill>
                  <a:srgbClr val="D1D5DB"/>
                </a:solidFill>
                <a:effectLst/>
                <a:latin typeface="Söhne"/>
              </a:rPr>
              <a:t>.</a:t>
            </a:r>
          </a:p>
          <a:p>
            <a:pPr fontAlgn="base">
              <a:buFont typeface="Wingdings" panose="05000000000000000000" pitchFamily="2" charset="2"/>
              <a:buChar char="Ø"/>
            </a:pPr>
            <a:r>
              <a:rPr lang="en-GB" b="1" dirty="0">
                <a:latin typeface="Söhne"/>
              </a:rPr>
              <a:t>Real-Time Edge Computing: </a:t>
            </a:r>
            <a:r>
              <a:rPr lang="en-GB" sz="2600" dirty="0">
                <a:latin typeface="Söhne"/>
              </a:rPr>
              <a:t>The implementation of edge computing infrastructure could be a promising avenue. This shift would allow the deployment of our system directly onto devices, minimizing latency and enabling real-time processing without continual reliance on cloud-based resources.</a:t>
            </a:r>
          </a:p>
          <a:p>
            <a:pPr fontAlgn="base">
              <a:buFont typeface="Wingdings" panose="05000000000000000000" pitchFamily="2" charset="2"/>
              <a:buChar char="Ø"/>
            </a:pPr>
            <a:r>
              <a:rPr lang="en-GB" b="1" dirty="0">
                <a:latin typeface="Söhne"/>
              </a:rPr>
              <a:t>Emotion Contextualization</a:t>
            </a:r>
            <a:r>
              <a:rPr lang="en-GB" dirty="0">
                <a:latin typeface="Söhne"/>
              </a:rPr>
              <a:t>: </a:t>
            </a:r>
            <a:r>
              <a:rPr lang="en-GB" sz="2600" dirty="0">
                <a:latin typeface="Söhne"/>
              </a:rPr>
              <a:t>Beyond mere emotion recognition, future exploration might involve delving into semantic analysis to understand the context behind facial expressions. This advancement could lead to a more profound comprehension of emotional states, considering factors like situational cues and individual differences.</a:t>
            </a:r>
          </a:p>
          <a:p>
            <a:pPr fontAlgn="base">
              <a:buFont typeface="Wingdings" panose="05000000000000000000" pitchFamily="2" charset="2"/>
              <a:buChar char="Ø"/>
            </a:pPr>
            <a:r>
              <a:rPr lang="en-GB" b="1" dirty="0">
                <a:latin typeface="Söhne"/>
              </a:rPr>
              <a:t>Adaptive Learning Algorithms: </a:t>
            </a:r>
            <a:r>
              <a:rPr lang="en-GB" sz="2600" dirty="0">
                <a:latin typeface="Söhne"/>
              </a:rPr>
              <a:t>Developing adaptive algorithms capable of learning from dynamic facial expressions in varying environments would be crucial. This adaptive capability could ensure robust performance across diverse settings, adapting to changes in lighting, facial angles, and environmental conditions.</a:t>
            </a:r>
            <a:endParaRPr lang="en-IN" sz="2600" dirty="0">
              <a:latin typeface="Söhne"/>
            </a:endParaRPr>
          </a:p>
        </p:txBody>
      </p:sp>
      <p:sp>
        <p:nvSpPr>
          <p:cNvPr id="4" name="Slide Number Placeholder 3">
            <a:extLst>
              <a:ext uri="{FF2B5EF4-FFF2-40B4-BE49-F238E27FC236}">
                <a16:creationId xmlns:a16="http://schemas.microsoft.com/office/drawing/2014/main" id="{E20A50C3-7199-E3F9-0D9B-4C951BFBD2C6}"/>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671575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1A03-06A2-92AE-4550-18EB03B4E63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3036E32-6C96-D2A0-9773-586E83BD4630}"/>
              </a:ext>
            </a:extLst>
          </p:cNvPr>
          <p:cNvSpPr>
            <a:spLocks noGrp="1"/>
          </p:cNvSpPr>
          <p:nvPr>
            <p:ph idx="1"/>
          </p:nvPr>
        </p:nvSpPr>
        <p:spPr/>
        <p:txBody>
          <a:bodyPr>
            <a:normAutofit fontScale="77500" lnSpcReduction="20000"/>
          </a:bodyPr>
          <a:lstStyle/>
          <a:p>
            <a:pPr algn="just" rtl="0" fontAlgn="base">
              <a:buFont typeface="Wingdings" panose="05000000000000000000" pitchFamily="2" charset="2"/>
              <a:buChar char="§"/>
            </a:pPr>
            <a:r>
              <a:rPr lang="en-GB" dirty="0"/>
              <a:t>Liu, Z., &amp; Deng, Y. (2018). Facial Expression Recognition Using CNN: A Comprehensive Review. In 2018 IEEE 4th International Conference on Computer and Communications (ICCC) (pp. 179-183). IEEE</a:t>
            </a:r>
          </a:p>
          <a:p>
            <a:pPr algn="just" rtl="0" fontAlgn="base">
              <a:buFont typeface="Wingdings" panose="05000000000000000000" pitchFamily="2" charset="2"/>
              <a:buChar char="§"/>
            </a:pPr>
            <a:r>
              <a:rPr lang="en-GB" dirty="0"/>
              <a:t>Zhang, Z., &amp; Lyons, M. J. (2018). A review of automatic facial expression recognition systems. In 2018 13th IEEE International Conference on Automatic Face &amp; Gesture Recognition (FG 2018) (pp. 298-305)IEEE</a:t>
            </a:r>
            <a:r>
              <a:rPr lang="en-US" sz="2800" b="0" i="0" u="none" strike="noStrike" dirty="0">
                <a:solidFill>
                  <a:srgbClr val="000000"/>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just" rtl="0" fontAlgn="base">
              <a:buFont typeface="Wingdings" panose="05000000000000000000" pitchFamily="2" charset="2"/>
              <a:buChar char="§"/>
            </a:pPr>
            <a:r>
              <a:rPr lang="en-GB" dirty="0"/>
              <a:t>Ekman, P., &amp; Friesen, W. V. (1971). Constants across cultures in the face and emotion. Journal of personality and social psychology, 17(2), 124-129</a:t>
            </a:r>
            <a:r>
              <a:rPr lang="en-US" sz="2800" b="0" i="0" u="none" strike="noStrike" dirty="0">
                <a:solidFill>
                  <a:srgbClr val="000000"/>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just" rtl="0" fontAlgn="base">
              <a:buFont typeface="Wingdings" panose="05000000000000000000" pitchFamily="2" charset="2"/>
              <a:buChar char="§"/>
            </a:pPr>
            <a:r>
              <a:rPr lang="en-GB" dirty="0"/>
              <a:t>Goodfellow, I., Bengio, Y., Courville, A., &amp; Bengio, Y. (2016). Deep learning (Vol. 1). MIT press Cambridge</a:t>
            </a:r>
            <a:r>
              <a:rPr lang="en-US" sz="2800" b="0" i="0" u="none" strike="noStrike" dirty="0">
                <a:solidFill>
                  <a:srgbClr val="000000"/>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just" rtl="0" fontAlgn="base">
              <a:buFont typeface="Wingdings" panose="05000000000000000000" pitchFamily="2" charset="2"/>
              <a:buChar char="§"/>
            </a:pPr>
            <a:r>
              <a:rPr lang="en-GB" dirty="0"/>
              <a:t>LeCun, Y., Bengio, Y., &amp; Hinton, G. (2015). Deep learning. Nature, 521(7553), 436-444</a:t>
            </a:r>
            <a:endParaRPr lang="en-US" dirty="0">
              <a:solidFill>
                <a:srgbClr val="000000"/>
              </a:solidFill>
              <a:latin typeface="Calibri" panose="020F0502020204030204" pitchFamily="34" charset="0"/>
            </a:endParaRPr>
          </a:p>
          <a:p>
            <a:pPr algn="just" rtl="0" fontAlgn="base">
              <a:buFont typeface="Wingdings" panose="05000000000000000000" pitchFamily="2" charset="2"/>
              <a:buChar char="§"/>
            </a:pPr>
            <a:r>
              <a:rPr lang="en-GB" dirty="0"/>
              <a:t>Sharma, G., &amp; Dhar, S. (2017). A comprehensive review of deep learning. </a:t>
            </a:r>
            <a:r>
              <a:rPr lang="en-GB" dirty="0" err="1"/>
              <a:t>arXiv</a:t>
            </a:r>
            <a:r>
              <a:rPr lang="en-GB" dirty="0"/>
              <a:t> preprint arXiv:1712.04248.</a:t>
            </a:r>
            <a:r>
              <a:rPr lang="en-US" dirty="0"/>
              <a:t>​</a:t>
            </a:r>
          </a:p>
          <a:p>
            <a:pPr algn="just" rtl="0" fontAlgn="base">
              <a:buFont typeface="Wingdings" panose="05000000000000000000" pitchFamily="2" charset="2"/>
              <a:buChar char="§"/>
            </a:pPr>
            <a:r>
              <a:rPr lang="en-US" sz="2800" b="0" i="0" u="none" strike="noStrike" dirty="0">
                <a:solidFill>
                  <a:srgbClr val="000000"/>
                </a:solidFill>
                <a:effectLst/>
                <a:latin typeface="Calibri" panose="020F0502020204030204" pitchFamily="34" charset="0"/>
              </a:rPr>
              <a:t>(2023). </a:t>
            </a:r>
            <a:r>
              <a:rPr lang="en-US" sz="2800" b="0" i="0" u="none" strike="noStrike" dirty="0" err="1">
                <a:solidFill>
                  <a:srgbClr val="000000"/>
                </a:solidFill>
                <a:effectLst/>
                <a:latin typeface="Calibri" panose="020F0502020204030204" pitchFamily="34" charset="0"/>
              </a:rPr>
              <a:t>Dogo</a:t>
            </a:r>
            <a:r>
              <a:rPr lang="en-US" sz="2800" b="0" i="0" u="none" strike="noStrike" dirty="0">
                <a:solidFill>
                  <a:srgbClr val="000000"/>
                </a:solidFill>
                <a:effectLst/>
                <a:latin typeface="Calibri" panose="020F0502020204030204" pitchFamily="34" charset="0"/>
              </a:rPr>
              <a:t> </a:t>
            </a:r>
            <a:r>
              <a:rPr lang="en-US" sz="2800" b="0" i="0" u="none" strike="noStrike" dirty="0" err="1">
                <a:solidFill>
                  <a:srgbClr val="000000"/>
                </a:solidFill>
                <a:effectLst/>
                <a:latin typeface="Calibri" panose="020F0502020204030204" pitchFamily="34" charset="0"/>
              </a:rPr>
              <a:t>Rangsang</a:t>
            </a:r>
            <a:r>
              <a:rPr lang="en-US" sz="2800" b="0" i="0" u="none" strike="noStrike" dirty="0">
                <a:solidFill>
                  <a:srgbClr val="000000"/>
                </a:solidFill>
                <a:effectLst/>
                <a:latin typeface="Calibri" panose="020F0502020204030204" pitchFamily="34" charset="0"/>
              </a:rPr>
              <a:t> Research Journal, 13(04). doi:10.36893/drsr.2023</a:t>
            </a:r>
            <a:r>
              <a:rPr lang="en-US" sz="2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just" rtl="0" fontAlgn="base">
              <a:buFont typeface="Wingdings" panose="05000000000000000000" pitchFamily="2" charset="2"/>
              <a:buChar char="§"/>
            </a:pPr>
            <a:endParaRPr lang="en-US" b="0" i="0" dirty="0">
              <a:solidFill>
                <a:srgbClr val="000000"/>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CE636A43-AB05-3487-BCC1-EAF071591834}"/>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269363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Table 7">
            <a:extLst>
              <a:ext uri="{FF2B5EF4-FFF2-40B4-BE49-F238E27FC236}">
                <a16:creationId xmlns:a16="http://schemas.microsoft.com/office/drawing/2014/main" id="{033B1781-94A5-7246-9E45-3CE440DE1679}"/>
              </a:ext>
            </a:extLst>
          </p:cNvPr>
          <p:cNvGraphicFramePr>
            <a:graphicFrameLocks noGrp="1"/>
          </p:cNvGraphicFramePr>
          <p:nvPr>
            <p:ph idx="1"/>
            <p:extLst>
              <p:ext uri="{D42A27DB-BD31-4B8C-83A1-F6EECF244321}">
                <p14:modId xmlns:p14="http://schemas.microsoft.com/office/powerpoint/2010/main" val="3219736325"/>
              </p:ext>
            </p:extLst>
          </p:nvPr>
        </p:nvGraphicFramePr>
        <p:xfrm>
          <a:off x="1116106" y="1811617"/>
          <a:ext cx="6382688" cy="4023360"/>
        </p:xfrm>
        <a:graphic>
          <a:graphicData uri="http://schemas.openxmlformats.org/drawingml/2006/table">
            <a:tbl>
              <a:tblPr firstRow="1" bandRow="1">
                <a:tableStyleId>{5C22544A-7EE6-4342-B048-85BDC9FD1C3A}</a:tableStyleId>
              </a:tblPr>
              <a:tblGrid>
                <a:gridCol w="661065">
                  <a:extLst>
                    <a:ext uri="{9D8B030D-6E8A-4147-A177-3AD203B41FA5}">
                      <a16:colId xmlns:a16="http://schemas.microsoft.com/office/drawing/2014/main" val="2137225827"/>
                    </a:ext>
                  </a:extLst>
                </a:gridCol>
                <a:gridCol w="5721623">
                  <a:extLst>
                    <a:ext uri="{9D8B030D-6E8A-4147-A177-3AD203B41FA5}">
                      <a16:colId xmlns:a16="http://schemas.microsoft.com/office/drawing/2014/main" val="473453455"/>
                    </a:ext>
                  </a:extLst>
                </a:gridCol>
              </a:tblGrid>
              <a:tr h="365381">
                <a:tc>
                  <a:txBody>
                    <a:bodyPr/>
                    <a:lstStyle/>
                    <a:p>
                      <a:r>
                        <a:rPr lang="en-US" dirty="0"/>
                        <a:t>Sr.no</a:t>
                      </a:r>
                      <a:endParaRPr lang="en-IN" dirty="0"/>
                    </a:p>
                  </a:txBody>
                  <a:tcPr/>
                </a:tc>
                <a:tc>
                  <a:txBody>
                    <a:bodyPr/>
                    <a:lstStyle/>
                    <a:p>
                      <a:r>
                        <a:rPr lang="en-US" dirty="0"/>
                        <a:t>Title</a:t>
                      </a:r>
                      <a:endParaRPr lang="en-IN" dirty="0"/>
                    </a:p>
                  </a:txBody>
                  <a:tcPr/>
                </a:tc>
                <a:extLst>
                  <a:ext uri="{0D108BD9-81ED-4DB2-BD59-A6C34878D82A}">
                    <a16:rowId xmlns:a16="http://schemas.microsoft.com/office/drawing/2014/main" val="1008508967"/>
                  </a:ext>
                </a:extLst>
              </a:tr>
              <a:tr h="365381">
                <a:tc>
                  <a:txBody>
                    <a:bodyPr/>
                    <a:lstStyle/>
                    <a:p>
                      <a:pPr algn="ctr"/>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Introduction to Project</a:t>
                      </a:r>
                    </a:p>
                  </a:txBody>
                  <a:tcPr/>
                </a:tc>
                <a:extLst>
                  <a:ext uri="{0D108BD9-81ED-4DB2-BD59-A6C34878D82A}">
                    <a16:rowId xmlns:a16="http://schemas.microsoft.com/office/drawing/2014/main" val="2081254429"/>
                  </a:ext>
                </a:extLst>
              </a:tr>
              <a:tr h="365381">
                <a:tc>
                  <a:txBody>
                    <a:bodyPr/>
                    <a:lstStyle/>
                    <a:p>
                      <a:pPr algn="ctr"/>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Problem Formulation</a:t>
                      </a:r>
                    </a:p>
                  </a:txBody>
                  <a:tcPr/>
                </a:tc>
                <a:extLst>
                  <a:ext uri="{0D108BD9-81ED-4DB2-BD59-A6C34878D82A}">
                    <a16:rowId xmlns:a16="http://schemas.microsoft.com/office/drawing/2014/main" val="4141694742"/>
                  </a:ext>
                </a:extLst>
              </a:tr>
              <a:tr h="365381">
                <a:tc>
                  <a:txBody>
                    <a:bodyPr/>
                    <a:lstStyle/>
                    <a:p>
                      <a:pPr algn="ctr"/>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Objectives of the work </a:t>
                      </a:r>
                    </a:p>
                  </a:txBody>
                  <a:tcPr/>
                </a:tc>
                <a:extLst>
                  <a:ext uri="{0D108BD9-81ED-4DB2-BD59-A6C34878D82A}">
                    <a16:rowId xmlns:a16="http://schemas.microsoft.com/office/drawing/2014/main" val="4108781300"/>
                  </a:ext>
                </a:extLst>
              </a:tr>
              <a:tr h="365381">
                <a:tc>
                  <a:txBody>
                    <a:bodyPr/>
                    <a:lstStyle/>
                    <a:p>
                      <a:pPr algn="ctr"/>
                      <a:r>
                        <a:rPr lang="en-US" dirty="0"/>
                        <a:t>4</a:t>
                      </a:r>
                      <a:endParaRPr lang="en-IN" dirty="0"/>
                    </a:p>
                  </a:txBody>
                  <a:tcPr/>
                </a:tc>
                <a:tc>
                  <a:txBody>
                    <a:bodyPr/>
                    <a:lstStyle/>
                    <a:p>
                      <a:r>
                        <a:rPr lang="en-IN" dirty="0"/>
                        <a:t>Methodology used &amp; Design Selection</a:t>
                      </a:r>
                    </a:p>
                  </a:txBody>
                  <a:tcPr/>
                </a:tc>
                <a:extLst>
                  <a:ext uri="{0D108BD9-81ED-4DB2-BD59-A6C34878D82A}">
                    <a16:rowId xmlns:a16="http://schemas.microsoft.com/office/drawing/2014/main" val="2732917267"/>
                  </a:ext>
                </a:extLst>
              </a:tr>
              <a:tr h="365381">
                <a:tc>
                  <a:txBody>
                    <a:bodyPr/>
                    <a:lstStyle/>
                    <a:p>
                      <a:pPr algn="ctr"/>
                      <a:r>
                        <a:rPr lang="en-US" dirty="0"/>
                        <a:t>5</a:t>
                      </a:r>
                      <a:endParaRPr lang="en-IN" dirty="0"/>
                    </a:p>
                  </a:txBody>
                  <a:tcPr/>
                </a:tc>
                <a:tc>
                  <a:txBody>
                    <a:bodyPr/>
                    <a:lstStyle/>
                    <a:p>
                      <a:r>
                        <a:rPr lang="en-US" dirty="0"/>
                        <a:t>Constraint Identification</a:t>
                      </a:r>
                      <a:endParaRPr lang="en-IN" dirty="0"/>
                    </a:p>
                  </a:txBody>
                  <a:tcPr/>
                </a:tc>
                <a:extLst>
                  <a:ext uri="{0D108BD9-81ED-4DB2-BD59-A6C34878D82A}">
                    <a16:rowId xmlns:a16="http://schemas.microsoft.com/office/drawing/2014/main" val="1345233160"/>
                  </a:ext>
                </a:extLst>
              </a:tr>
              <a:tr h="365381">
                <a:tc>
                  <a:txBody>
                    <a:bodyPr/>
                    <a:lstStyle/>
                    <a:p>
                      <a:pPr algn="ctr"/>
                      <a:r>
                        <a:rPr lang="en-US" dirty="0"/>
                        <a:t>6</a:t>
                      </a:r>
                      <a:endParaRPr lang="en-IN" dirty="0"/>
                    </a:p>
                  </a:txBody>
                  <a:tcPr/>
                </a:tc>
                <a:tc>
                  <a:txBody>
                    <a:bodyPr/>
                    <a:lstStyle/>
                    <a:p>
                      <a:r>
                        <a:rPr lang="en-US" dirty="0"/>
                        <a:t>Analysis of Features</a:t>
                      </a:r>
                      <a:endParaRPr lang="en-IN" dirty="0"/>
                    </a:p>
                  </a:txBody>
                  <a:tcPr/>
                </a:tc>
                <a:extLst>
                  <a:ext uri="{0D108BD9-81ED-4DB2-BD59-A6C34878D82A}">
                    <a16:rowId xmlns:a16="http://schemas.microsoft.com/office/drawing/2014/main" val="2052172510"/>
                  </a:ext>
                </a:extLst>
              </a:tr>
              <a:tr h="365381">
                <a:tc>
                  <a:txBody>
                    <a:bodyPr/>
                    <a:lstStyle/>
                    <a:p>
                      <a:pPr algn="ctr"/>
                      <a:r>
                        <a:rPr lang="en-US" dirty="0"/>
                        <a:t> 7</a:t>
                      </a:r>
                      <a:endParaRPr lang="en-IN" dirty="0"/>
                    </a:p>
                  </a:txBody>
                  <a:tcPr/>
                </a:tc>
                <a:tc>
                  <a:txBody>
                    <a:bodyPr/>
                    <a:lstStyle/>
                    <a:p>
                      <a:r>
                        <a:rPr lang="en-IN" dirty="0"/>
                        <a:t>Results and Outputs</a:t>
                      </a:r>
                    </a:p>
                  </a:txBody>
                  <a:tcPr/>
                </a:tc>
                <a:extLst>
                  <a:ext uri="{0D108BD9-81ED-4DB2-BD59-A6C34878D82A}">
                    <a16:rowId xmlns:a16="http://schemas.microsoft.com/office/drawing/2014/main" val="3951891515"/>
                  </a:ext>
                </a:extLst>
              </a:tr>
              <a:tr h="365381">
                <a:tc>
                  <a:txBody>
                    <a:bodyPr/>
                    <a:lstStyle/>
                    <a:p>
                      <a:pPr algn="ctr"/>
                      <a:r>
                        <a:rPr lang="en-US" dirty="0"/>
                        <a:t>8</a:t>
                      </a:r>
                      <a:endParaRPr lang="en-IN" dirty="0"/>
                    </a:p>
                  </a:txBody>
                  <a:tcPr/>
                </a:tc>
                <a:tc>
                  <a:txBody>
                    <a:bodyPr/>
                    <a:lstStyle/>
                    <a:p>
                      <a:r>
                        <a:rPr lang="en-IN" dirty="0"/>
                        <a:t>Conclusion</a:t>
                      </a:r>
                    </a:p>
                  </a:txBody>
                  <a:tcPr/>
                </a:tc>
                <a:extLst>
                  <a:ext uri="{0D108BD9-81ED-4DB2-BD59-A6C34878D82A}">
                    <a16:rowId xmlns:a16="http://schemas.microsoft.com/office/drawing/2014/main" val="3985513764"/>
                  </a:ext>
                </a:extLst>
              </a:tr>
              <a:tr h="365381">
                <a:tc>
                  <a:txBody>
                    <a:bodyPr/>
                    <a:lstStyle/>
                    <a:p>
                      <a:pPr algn="ctr"/>
                      <a:r>
                        <a:rPr lang="en-US" dirty="0"/>
                        <a:t>9</a:t>
                      </a:r>
                      <a:endParaRPr lang="en-IN" dirty="0"/>
                    </a:p>
                  </a:txBody>
                  <a:tcPr/>
                </a:tc>
                <a:tc>
                  <a:txBody>
                    <a:bodyPr/>
                    <a:lstStyle/>
                    <a:p>
                      <a:r>
                        <a:rPr lang="en-IN" dirty="0"/>
                        <a:t>Future Scope</a:t>
                      </a:r>
                    </a:p>
                  </a:txBody>
                  <a:tcPr/>
                </a:tc>
                <a:extLst>
                  <a:ext uri="{0D108BD9-81ED-4DB2-BD59-A6C34878D82A}">
                    <a16:rowId xmlns:a16="http://schemas.microsoft.com/office/drawing/2014/main" val="2909473703"/>
                  </a:ext>
                </a:extLst>
              </a:tr>
              <a:tr h="365381">
                <a:tc>
                  <a:txBody>
                    <a:bodyPr/>
                    <a:lstStyle/>
                    <a:p>
                      <a:pPr algn="ctr"/>
                      <a:r>
                        <a:rPr lang="en-US" dirty="0"/>
                        <a:t>10</a:t>
                      </a:r>
                      <a:endParaRPr lang="en-IN" dirty="0"/>
                    </a:p>
                  </a:txBody>
                  <a:tcPr/>
                </a:tc>
                <a:tc>
                  <a:txBody>
                    <a:bodyPr/>
                    <a:lstStyle/>
                    <a:p>
                      <a:r>
                        <a:rPr lang="en-IN" dirty="0"/>
                        <a:t>References</a:t>
                      </a:r>
                    </a:p>
                  </a:txBody>
                  <a:tcPr/>
                </a:tc>
                <a:extLst>
                  <a:ext uri="{0D108BD9-81ED-4DB2-BD59-A6C34878D82A}">
                    <a16:rowId xmlns:a16="http://schemas.microsoft.com/office/drawing/2014/main" val="1714034798"/>
                  </a:ext>
                </a:extLst>
              </a:tr>
            </a:tbl>
          </a:graphicData>
        </a:graphic>
      </p:graphicFrame>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fontScale="92500" lnSpcReduction="10000"/>
          </a:bodyPr>
          <a:lstStyle/>
          <a:p>
            <a:r>
              <a:rPr lang="en-GB" b="0" i="0" dirty="0">
                <a:solidFill>
                  <a:schemeClr val="tx1"/>
                </a:solidFill>
                <a:effectLst/>
                <a:latin typeface="Söhne"/>
              </a:rPr>
              <a:t>The ability to discern and understand human emotions plays a fundamental role in effective communication and interaction. While humans effortlessly interpret facial expressions to infer emotions, automating this process using technology is a complex challenge that holds immense potential. In recent years, advancements in deep learning and neural network techniques have paved the way for creating intelligent systems capable of recognizing and categorizing emotions from facial expressions. This project focuses on leveraging the power of neural networks to develop an accurate and efficient facial emotion detection system. </a:t>
            </a:r>
          </a:p>
          <a:p>
            <a:r>
              <a:rPr lang="en-GB" b="0" i="0" dirty="0">
                <a:solidFill>
                  <a:schemeClr val="tx1"/>
                </a:solidFill>
                <a:effectLst/>
                <a:latin typeface="Söhne"/>
              </a:rPr>
              <a:t>The main objective of this project is to design and implement an intelligent system that can accurately recognize and classify a range of human emotions from facial images</a:t>
            </a:r>
            <a:r>
              <a:rPr lang="en-IN" sz="2800" dirty="0">
                <a:solidFill>
                  <a:srgbClr val="000000"/>
                </a:solidFill>
                <a:effectLst/>
                <a:latin typeface="Times New Roman" panose="02020603050405020304" pitchFamily="18" charset="0"/>
                <a:ea typeface="Times New Roman" panose="02020603050405020304" pitchFamily="18" charset="0"/>
              </a:rPr>
              <a:t>.</a:t>
            </a:r>
            <a:endParaRPr lang="en-IN"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GB" b="0" i="0" dirty="0">
                <a:solidFill>
                  <a:schemeClr val="tx1"/>
                </a:solidFill>
                <a:effectLst/>
                <a:latin typeface="Söhne"/>
              </a:rPr>
              <a:t>This project aims to create a novel neural network-based system for Facial Emotion Detection.</a:t>
            </a:r>
            <a:endParaRPr lang="en-IN" sz="2800" dirty="0">
              <a:solidFill>
                <a:schemeClr val="tx1"/>
              </a:solidFill>
              <a:effectLst/>
              <a:latin typeface="Times New Roman" panose="02020603050405020304" pitchFamily="18" charset="0"/>
              <a:ea typeface="Times New Roman" panose="02020603050405020304" pitchFamily="18" charset="0"/>
            </a:endParaRPr>
          </a:p>
          <a:p>
            <a:pPr algn="l">
              <a:buFont typeface="Arial" panose="020B0604020202020204" pitchFamily="34" charset="0"/>
              <a:buChar char="•"/>
            </a:pPr>
            <a:r>
              <a:rPr lang="en-GB" b="0" i="0" dirty="0">
                <a:solidFill>
                  <a:schemeClr val="tx1"/>
                </a:solidFill>
                <a:effectLst/>
                <a:latin typeface="Söhne"/>
              </a:rPr>
              <a:t>Develop a neural network-based model capable of accurately recognizing and classifying facial emotions</a:t>
            </a:r>
            <a:r>
              <a:rPr lang="en-GB" b="0" i="0" dirty="0">
                <a:solidFill>
                  <a:srgbClr val="D1D5DB"/>
                </a:solidFill>
                <a:effectLst/>
                <a:latin typeface="Söhne"/>
              </a:rPr>
              <a:t>.</a:t>
            </a:r>
          </a:p>
          <a:p>
            <a:pPr algn="l">
              <a:buFont typeface="Arial" panose="020B0604020202020204" pitchFamily="34" charset="0"/>
              <a:buChar char="•"/>
            </a:pPr>
            <a:r>
              <a:rPr lang="en-GB" b="0" i="0" dirty="0">
                <a:solidFill>
                  <a:schemeClr val="tx1"/>
                </a:solidFill>
                <a:effectLst/>
                <a:latin typeface="Söhne"/>
              </a:rPr>
              <a:t>Achieve real-time processing speeds to ensure the system's feasibility for interactive applications.</a:t>
            </a:r>
          </a:p>
          <a:p>
            <a:pPr algn="l">
              <a:buFont typeface="Arial" panose="020B0604020202020204" pitchFamily="34" charset="0"/>
              <a:buChar char="•"/>
            </a:pPr>
            <a:r>
              <a:rPr lang="en-GB" b="0" i="0" dirty="0">
                <a:solidFill>
                  <a:schemeClr val="tx1"/>
                </a:solidFill>
                <a:effectLst/>
                <a:latin typeface="Söhne"/>
              </a:rPr>
              <a:t>Enable the system to handle variations in lighting conditions, facial orientations, and image quality.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GB" i="0" dirty="0">
                <a:effectLst/>
                <a:latin typeface="Söhne"/>
              </a:rPr>
              <a:t>The main objective of this project is to design and implement an intelligent system that can accurately recognize and classify a range of human emotions from facial images. This involves training a neural network to learn the intricate patterns and features that define different emotional expressions. The neural network's capacity to generalize from the training data will allow it to accurately predict emotions from new, unseen facial images.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pic>
        <p:nvPicPr>
          <p:cNvPr id="6" name="Content Placeholder 5">
            <a:extLst>
              <a:ext uri="{FF2B5EF4-FFF2-40B4-BE49-F238E27FC236}">
                <a16:creationId xmlns:a16="http://schemas.microsoft.com/office/drawing/2014/main" id="{47F11FA6-0089-ACD7-FFAA-F15267859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941" y="1825625"/>
            <a:ext cx="9457765" cy="4351338"/>
          </a:xfrm>
        </p:spPr>
      </p:pic>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CD43-3B30-3B66-77E1-54AFDBC301A3}"/>
              </a:ext>
            </a:extLst>
          </p:cNvPr>
          <p:cNvSpPr>
            <a:spLocks noGrp="1"/>
          </p:cNvSpPr>
          <p:nvPr>
            <p:ph type="title"/>
          </p:nvPr>
        </p:nvSpPr>
        <p:spPr/>
        <p:txBody>
          <a:bodyPr/>
          <a:lstStyle/>
          <a:p>
            <a:r>
              <a:rPr lang="en-GB" dirty="0"/>
              <a:t>Preliminary  Design</a:t>
            </a:r>
            <a:endParaRPr lang="en-IN" dirty="0"/>
          </a:p>
        </p:txBody>
      </p:sp>
      <p:sp>
        <p:nvSpPr>
          <p:cNvPr id="4" name="Slide Number Placeholder 3">
            <a:extLst>
              <a:ext uri="{FF2B5EF4-FFF2-40B4-BE49-F238E27FC236}">
                <a16:creationId xmlns:a16="http://schemas.microsoft.com/office/drawing/2014/main" id="{A409F4BE-55B6-7ACE-4FB6-91ADE3AACCAB}"/>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5" name="image1.jpeg">
            <a:extLst>
              <a:ext uri="{FF2B5EF4-FFF2-40B4-BE49-F238E27FC236}">
                <a16:creationId xmlns:a16="http://schemas.microsoft.com/office/drawing/2014/main" id="{B1E559C6-3D66-9227-7469-FA08CB3CBD81}"/>
              </a:ext>
            </a:extLst>
          </p:cNvPr>
          <p:cNvPicPr>
            <a:picLocks noGrp="1" noChangeAspect="1"/>
          </p:cNvPicPr>
          <p:nvPr>
            <p:ph idx="1"/>
          </p:nvPr>
        </p:nvPicPr>
        <p:blipFill>
          <a:blip r:embed="rId2" cstate="print"/>
          <a:stretch>
            <a:fillRect/>
          </a:stretch>
        </p:blipFill>
        <p:spPr>
          <a:xfrm>
            <a:off x="1562100" y="2667794"/>
            <a:ext cx="9067800" cy="2667000"/>
          </a:xfrm>
          <a:prstGeom prst="rect">
            <a:avLst/>
          </a:prstGeom>
        </p:spPr>
      </p:pic>
    </p:spTree>
    <p:extLst>
      <p:ext uri="{BB962C8B-B14F-4D97-AF65-F5344CB8AC3E}">
        <p14:creationId xmlns:p14="http://schemas.microsoft.com/office/powerpoint/2010/main" val="43478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DF1E-FDBE-B906-4768-AE821135F29F}"/>
              </a:ext>
            </a:extLst>
          </p:cNvPr>
          <p:cNvSpPr>
            <a:spLocks noGrp="1"/>
          </p:cNvSpPr>
          <p:nvPr>
            <p:ph type="title"/>
          </p:nvPr>
        </p:nvSpPr>
        <p:spPr/>
        <p:txBody>
          <a:bodyPr/>
          <a:lstStyle/>
          <a:p>
            <a:r>
              <a:rPr lang="en-GB" dirty="0"/>
              <a:t>Analysis of Facial Feature</a:t>
            </a:r>
            <a:endParaRPr lang="en-IN" dirty="0"/>
          </a:p>
        </p:txBody>
      </p:sp>
      <p:sp>
        <p:nvSpPr>
          <p:cNvPr id="4" name="Slide Number Placeholder 3">
            <a:extLst>
              <a:ext uri="{FF2B5EF4-FFF2-40B4-BE49-F238E27FC236}">
                <a16:creationId xmlns:a16="http://schemas.microsoft.com/office/drawing/2014/main" id="{CAF5B7E3-4CEF-2F01-1F7C-E8DAC86CFEF3}"/>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5" name="image2.png">
            <a:extLst>
              <a:ext uri="{FF2B5EF4-FFF2-40B4-BE49-F238E27FC236}">
                <a16:creationId xmlns:a16="http://schemas.microsoft.com/office/drawing/2014/main" id="{DC776AE6-3F63-CE6F-22F4-182551F43463}"/>
              </a:ext>
            </a:extLst>
          </p:cNvPr>
          <p:cNvPicPr>
            <a:picLocks noGrp="1" noChangeAspect="1"/>
          </p:cNvPicPr>
          <p:nvPr>
            <p:ph idx="1"/>
          </p:nvPr>
        </p:nvPicPr>
        <p:blipFill>
          <a:blip r:embed="rId2" cstate="print"/>
          <a:stretch>
            <a:fillRect/>
          </a:stretch>
        </p:blipFill>
        <p:spPr>
          <a:xfrm>
            <a:off x="4157905" y="2001294"/>
            <a:ext cx="3876190" cy="4000000"/>
          </a:xfrm>
          <a:prstGeom prst="rect">
            <a:avLst/>
          </a:prstGeom>
        </p:spPr>
      </p:pic>
    </p:spTree>
    <p:extLst>
      <p:ext uri="{BB962C8B-B14F-4D97-AF65-F5344CB8AC3E}">
        <p14:creationId xmlns:p14="http://schemas.microsoft.com/office/powerpoint/2010/main" val="292233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09DA-0084-9514-F9B4-0DDDDC60C6B8}"/>
              </a:ext>
            </a:extLst>
          </p:cNvPr>
          <p:cNvSpPr>
            <a:spLocks noGrp="1"/>
          </p:cNvSpPr>
          <p:nvPr>
            <p:ph type="title"/>
          </p:nvPr>
        </p:nvSpPr>
        <p:spPr/>
        <p:txBody>
          <a:bodyPr/>
          <a:lstStyle/>
          <a:p>
            <a:r>
              <a:rPr lang="en-GB" dirty="0"/>
              <a:t>Analysis of Facial Feature</a:t>
            </a:r>
            <a:endParaRPr lang="en-IN" dirty="0"/>
          </a:p>
        </p:txBody>
      </p:sp>
      <p:sp>
        <p:nvSpPr>
          <p:cNvPr id="3" name="Content Placeholder 2">
            <a:extLst>
              <a:ext uri="{FF2B5EF4-FFF2-40B4-BE49-F238E27FC236}">
                <a16:creationId xmlns:a16="http://schemas.microsoft.com/office/drawing/2014/main" id="{705F1D54-521B-97D4-7B7B-552D41D22C52}"/>
              </a:ext>
            </a:extLst>
          </p:cNvPr>
          <p:cNvSpPr>
            <a:spLocks noGrp="1"/>
          </p:cNvSpPr>
          <p:nvPr>
            <p:ph idx="1"/>
          </p:nvPr>
        </p:nvSpPr>
        <p:spPr/>
        <p:txBody>
          <a:bodyPr>
            <a:normAutofit fontScale="62500" lnSpcReduction="20000"/>
          </a:bodyPr>
          <a:lstStyle/>
          <a:p>
            <a:pPr marL="0" indent="0">
              <a:buNone/>
            </a:pPr>
            <a:r>
              <a:rPr lang="en-US" sz="3200" b="1" dirty="0"/>
              <a:t>Feature Analysis:</a:t>
            </a:r>
            <a:endParaRPr lang="en-US" sz="3200" dirty="0"/>
          </a:p>
          <a:p>
            <a:r>
              <a:rPr lang="en-GB" b="1" i="0" dirty="0">
                <a:effectLst/>
                <a:latin typeface="Söhne"/>
              </a:rPr>
              <a:t>Real-time Emotion Detection: </a:t>
            </a:r>
            <a:r>
              <a:rPr lang="en-GB" b="0" i="0" dirty="0">
                <a:effectLst/>
                <a:latin typeface="Söhne"/>
              </a:rPr>
              <a:t>The real-time facial emotion detection feature stands pivotal in applications requiring instantaneous response, such as human-computer interactions, mental health monitoring, and personalized user experiences.</a:t>
            </a:r>
            <a:endParaRPr lang="en-US" sz="2800" dirty="0"/>
          </a:p>
          <a:p>
            <a:r>
              <a:rPr lang="en-GB" b="1" i="0" dirty="0">
                <a:effectLst/>
                <a:latin typeface="Söhne"/>
              </a:rPr>
              <a:t>Emotion Recognition Accuracy: </a:t>
            </a:r>
            <a:r>
              <a:rPr lang="en-GB" i="0" dirty="0">
                <a:effectLst/>
                <a:latin typeface="Söhne"/>
              </a:rPr>
              <a:t>The system's emotion recognition feature boasts high accuracy, enabling precise identification and interpretation of a diverse range of emotions expressed through facial expressions. This accuracy contributes to nuanced emotional analysis and response</a:t>
            </a:r>
            <a:r>
              <a:rPr lang="en-US" sz="2800" dirty="0"/>
              <a:t>.</a:t>
            </a:r>
          </a:p>
          <a:p>
            <a:r>
              <a:rPr lang="en-US" sz="2800" b="1" dirty="0"/>
              <a:t>User Interface Efficiency</a:t>
            </a:r>
            <a:r>
              <a:rPr lang="en-US" sz="2800" dirty="0"/>
              <a:t>:</a:t>
            </a:r>
            <a:r>
              <a:rPr lang="en-GB" b="0" i="0" dirty="0">
                <a:effectLst/>
                <a:latin typeface="Söhne"/>
              </a:rPr>
              <a:t>The intuitive user interface simplifies the interaction process, facilitating easy integration and utilization by a broad spectrum of users, including developers, researchers, and end-users</a:t>
            </a:r>
            <a:r>
              <a:rPr lang="en-US" sz="2800" dirty="0"/>
              <a:t>.</a:t>
            </a:r>
          </a:p>
          <a:p>
            <a:pPr marL="0" indent="0">
              <a:buNone/>
            </a:pPr>
            <a:endParaRPr lang="en-US" sz="2800" dirty="0"/>
          </a:p>
          <a:p>
            <a:pPr marL="0" indent="0">
              <a:buNone/>
            </a:pPr>
            <a:r>
              <a:rPr lang="en-US" sz="3200" b="1" dirty="0"/>
              <a:t>Planned Updates:</a:t>
            </a:r>
          </a:p>
          <a:p>
            <a:r>
              <a:rPr lang="en-US" sz="2800" dirty="0"/>
              <a:t>We are committed to enhancing the project further.</a:t>
            </a:r>
          </a:p>
          <a:p>
            <a:r>
              <a:rPr lang="en-US" sz="2800" dirty="0"/>
              <a:t>Planned updates include improving detection accuracy, enhancing processing speed, and refining the user experience.</a:t>
            </a:r>
          </a:p>
          <a:p>
            <a:endParaRPr lang="en-IN" dirty="0"/>
          </a:p>
        </p:txBody>
      </p:sp>
      <p:sp>
        <p:nvSpPr>
          <p:cNvPr id="4" name="Slide Number Placeholder 3">
            <a:extLst>
              <a:ext uri="{FF2B5EF4-FFF2-40B4-BE49-F238E27FC236}">
                <a16:creationId xmlns:a16="http://schemas.microsoft.com/office/drawing/2014/main" id="{364B7FE8-5C65-F688-D22F-ADD168613FD4}"/>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3049059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6166</TotalTime>
  <Words>1045</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17</vt:i4>
      </vt:variant>
    </vt:vector>
  </HeadingPairs>
  <TitlesOfParts>
    <vt:vector size="29" baseType="lpstr">
      <vt:lpstr>Arial</vt:lpstr>
      <vt:lpstr>Arial Black</vt:lpstr>
      <vt:lpstr>Calibri</vt:lpstr>
      <vt:lpstr>Calibri Light</vt:lpstr>
      <vt:lpstr>Casper</vt:lpstr>
      <vt:lpstr>Raleway ExtraBold</vt:lpstr>
      <vt:lpstr>Söhne</vt:lpstr>
      <vt:lpstr>Times New Roman</vt:lpstr>
      <vt:lpstr>Wingdings</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Preliminary  Design</vt:lpstr>
      <vt:lpstr>Analysis of Facial Feature</vt:lpstr>
      <vt:lpstr>Analysis of Facial Feature</vt:lpstr>
      <vt:lpstr>Results and Outputs</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TANMAY GUPTA</cp:lastModifiedBy>
  <cp:revision>496</cp:revision>
  <dcterms:created xsi:type="dcterms:W3CDTF">2019-01-09T10:33:58Z</dcterms:created>
  <dcterms:modified xsi:type="dcterms:W3CDTF">2023-11-29T13:04:13Z</dcterms:modified>
</cp:coreProperties>
</file>