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22F5-F8F6-44D6-AABF-5E07ADFC933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44FBB-DCC7-4ADC-B7B2-E876CAC5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44FBB-DCC7-4ADC-B7B2-E876CAC5A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0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8A3F-6A5E-C532-C1CF-84011C7F6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7B77B-6877-1ECD-B7A4-F54E6C2BE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F4BE-B348-5E8A-2221-755FB3C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084A-BA76-F439-A29D-B3A3FAD6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9BCE-2CDA-79AB-BD58-F9ED5412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3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A25E-5922-1643-4947-6FB00DC1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F191-176E-C028-B62C-8CAE9C8F4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F8BE-8AD7-AF56-1CAC-19820B5F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100E-D6EE-4295-AC26-45CD1F19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DEB6-B159-1BDA-A4B5-C44CFCB5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15A51-6948-7038-AC76-92F408DD1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40EE8-61BF-E6CE-A42E-9F8BAB451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7521-CD69-A9E7-374A-66017B0E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492FC-999C-0FC1-17C2-050ECDE3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6BCC2-9A3A-B864-AE66-35327220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51E4-C45A-76F2-DD15-94A08B9B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50A0-70C6-FD4F-2C6D-1B019973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A63E-4379-4564-3498-98FE8D43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1EAF-01B7-4272-A8A7-B2F5EE04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78F0-79C1-5082-33F6-516B6E08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CD13-5BCD-7D81-BDE4-75FB6B5E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0D417-BBEA-7A04-434B-D23B856A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152A-A2C6-09E2-751B-4A6A925E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EA2F-BA6F-FA80-1EB8-0A5990C8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C253-E467-EBB2-021E-6A69C78D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6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9288-C71E-905C-2129-1781112B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0E93-50D7-FAF0-9768-55EF291DC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4DA5-9118-447C-2FBB-716121B6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9856-C175-7A88-5415-755C4B4A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B87C3-2AD3-FCC1-7D99-A4A61097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13AC8-B946-E151-0322-A9F7C4E3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6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2AE5-2837-F08B-2B1C-750D661B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838DA-B4C3-B476-9894-209F6EF9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3DC68-9CB4-877B-718D-1337D10B4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FE76-3888-3B75-064E-1CF6F1234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19CC5-DAD0-A89F-1911-CE0F0F1AC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FF3D9-0D6F-9200-4779-EA90A5ED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B9C72-A430-C31E-63A2-DCD2353E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AFF84-FF0F-2EED-D154-9243045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C44A-689C-7B21-FECF-1CC83650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07DEE-E7C8-A2DF-4733-5710D926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99008-CEB7-7130-BC3B-BCFF66B1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248A9-7EF1-3274-F834-553EB114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CEE2F-BDF8-CF82-977F-462E5DC3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4377E-B2E4-884C-800C-49C4A473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05B4E-31D1-558B-C742-82892966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B275-7ACD-608B-35B9-C974FFCB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70D1-CE58-26F3-3A6D-73FCE62E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720C8-3DDB-F7A9-A008-9CEA5231D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7358-A972-B97D-02EB-10854BF9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FCF26-2911-3CC6-7E0E-BA278698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1D00-1BCA-63CA-35D8-F753420D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B7D3-5157-7DD9-ECEA-93B71AD3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BC498-9244-E94A-945E-2DAE6D87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48DB6-145E-027E-E93E-272C6560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5009-2ABE-D216-A618-CD863EE8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44E4-55A3-4A01-8178-F10DF620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6681-EEFC-0EC2-7103-6F9F5007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FCBB2-DF73-14F6-AF56-DBD7490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9719-6F4A-E722-0942-11A90D59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550F-B3D3-B318-2690-ACD8B866E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DEB5A-7A7B-41AE-9F94-1E858EC01AAD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84EE-A35C-37FE-7B38-4AEA5EE9A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BA4F-1DE0-4534-54F0-15A9F5F65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E3C1A-9604-47D8-9304-E361B3025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BBC7-FA97-582F-7695-10D466A85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Dataiku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A0EB2-EF3A-017A-D72F-F7F3F2FAD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 Moiz Amir</a:t>
            </a:r>
          </a:p>
        </p:txBody>
      </p:sp>
    </p:spTree>
    <p:extLst>
      <p:ext uri="{BB962C8B-B14F-4D97-AF65-F5344CB8AC3E}">
        <p14:creationId xmlns:p14="http://schemas.microsoft.com/office/powerpoint/2010/main" val="312604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9D70-F186-A1D1-0700-9C64762E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Income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0FB6-AB5D-E964-42F0-A777BD7C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Goal: Predict whether an individual earns more than $50K per year using U.S. Census data.</a:t>
            </a:r>
          </a:p>
          <a:p>
            <a:endParaRPr lang="en-US" sz="2400" dirty="0"/>
          </a:p>
          <a:p>
            <a:r>
              <a:rPr lang="en-US" sz="2400" dirty="0"/>
              <a:t>Use Case: Government policy, labor economics, tax planning, or targeted outreach.</a:t>
            </a:r>
          </a:p>
          <a:p>
            <a:endParaRPr lang="en-US" sz="2400" dirty="0"/>
          </a:p>
          <a:p>
            <a:r>
              <a:rPr lang="en-US" sz="2400" dirty="0"/>
              <a:t>Source: U.S. Census Bureau</a:t>
            </a:r>
          </a:p>
          <a:p>
            <a:pPr lvl="1"/>
            <a:r>
              <a:rPr lang="en-US" sz="2000" dirty="0"/>
              <a:t>94% &lt; $50,000</a:t>
            </a:r>
          </a:p>
          <a:p>
            <a:pPr lvl="1"/>
            <a:r>
              <a:rPr lang="en-US" sz="2000" dirty="0"/>
              <a:t>6% &gt; $50,000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68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CA4E-B358-8A0F-4DDF-B0F982DFB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EEB0-7758-7CCF-538A-30429C7D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Drivers of Income &gt; $50,000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BE862-97DC-5B5D-B704-918CB032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44" y="1359304"/>
            <a:ext cx="3105583" cy="2476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0F3A1-3D77-A125-3D56-E37B0AAB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84" y="1690688"/>
            <a:ext cx="3029373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4C8578-4EC6-D6C0-02CF-205D88228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406" y="4235135"/>
            <a:ext cx="3767127" cy="2257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8060A3-188D-B920-FB7B-ECBC78DC6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08" y="4324208"/>
            <a:ext cx="3888469" cy="20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46F32-7608-8638-42E7-AC1F8E545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10C-9484-9FCE-8DF9-0F57AA47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043"/>
            <a:ext cx="10515600" cy="1325563"/>
          </a:xfrm>
        </p:spPr>
        <p:txBody>
          <a:bodyPr/>
          <a:lstStyle/>
          <a:p>
            <a:r>
              <a:rPr lang="en-US" dirty="0"/>
              <a:t>Some Drivers of Income &gt; $50,000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BAFC-AFAD-CF77-1FE6-04553690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P(Income &gt; 50k) = 0.06</a:t>
            </a:r>
          </a:p>
          <a:p>
            <a:endParaRPr lang="en-US" sz="2400" dirty="0"/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P(Income &gt; 50k | Invests) = 0.32 (chances increases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500%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endParaRPr lang="en-US" sz="2400" dirty="0">
              <a:solidFill>
                <a:prstClr val="black"/>
              </a:solidFill>
              <a:latin typeface="Aptos" panose="0211000402020202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P(Income &gt; 50k | Masters) = 0.31 (chances increases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500%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19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6D828-DDB7-6A5C-7267-F7D817502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467F-55ED-A194-15C4-341084B5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043"/>
            <a:ext cx="10515600" cy="1325563"/>
          </a:xfrm>
        </p:spPr>
        <p:txBody>
          <a:bodyPr/>
          <a:lstStyle/>
          <a:p>
            <a:r>
              <a:rPr lang="en-US" dirty="0"/>
              <a:t>Demographic Cluster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52A333-FFFE-F35E-A042-587E5F7D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474" y="1825625"/>
            <a:ext cx="3207326" cy="2787939"/>
          </a:xfrm>
        </p:spPr>
        <p:txBody>
          <a:bodyPr/>
          <a:lstStyle/>
          <a:p>
            <a:r>
              <a:rPr lang="en-US" sz="2000" b="1" dirty="0"/>
              <a:t>Income &gt; $50,000: </a:t>
            </a:r>
          </a:p>
          <a:p>
            <a:pPr lvl="1"/>
            <a:r>
              <a:rPr lang="en-US" sz="1600" dirty="0"/>
              <a:t>white males with veteran benefits working in Private sector as a professional specialty</a:t>
            </a:r>
          </a:p>
          <a:p>
            <a:r>
              <a:rPr lang="en-US" sz="2000" b="1" dirty="0"/>
              <a:t>Income &lt;= $50,000: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Age groups not in the work force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ptos" panose="02110004020202020204"/>
              </a:rPr>
              <a:t>Uneducated females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AA3290-D833-B01D-5031-F5C1DEB1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48264"/>
            <a:ext cx="6230219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19E93-7F70-D14F-5DE8-C7AA80766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54AA-CF27-46C1-3CD2-B536ECB5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043"/>
            <a:ext cx="10515600" cy="1325563"/>
          </a:xfrm>
        </p:spPr>
        <p:txBody>
          <a:bodyPr/>
          <a:lstStyle/>
          <a:p>
            <a:r>
              <a:rPr lang="en-US" dirty="0"/>
              <a:t>AI Classification Engine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025BF3-25FA-6AA0-CBFB-B639687B3E2B}"/>
              </a:ext>
            </a:extLst>
          </p:cNvPr>
          <p:cNvSpPr/>
          <p:nvPr/>
        </p:nvSpPr>
        <p:spPr>
          <a:xfrm>
            <a:off x="1253837" y="3041073"/>
            <a:ext cx="997527" cy="10113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4E44B7-00A2-5F32-3721-902549FBB0C0}"/>
              </a:ext>
            </a:extLst>
          </p:cNvPr>
          <p:cNvSpPr/>
          <p:nvPr/>
        </p:nvSpPr>
        <p:spPr>
          <a:xfrm>
            <a:off x="3415146" y="3041073"/>
            <a:ext cx="997527" cy="10113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B14C31-BBF8-B660-D91F-49001878CED8}"/>
              </a:ext>
            </a:extLst>
          </p:cNvPr>
          <p:cNvSpPr/>
          <p:nvPr/>
        </p:nvSpPr>
        <p:spPr>
          <a:xfrm>
            <a:off x="5576455" y="3041073"/>
            <a:ext cx="997527" cy="10113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1A2F67-A1D7-760D-9DC9-406680D79152}"/>
              </a:ext>
            </a:extLst>
          </p:cNvPr>
          <p:cNvSpPr/>
          <p:nvPr/>
        </p:nvSpPr>
        <p:spPr>
          <a:xfrm>
            <a:off x="7737764" y="3041073"/>
            <a:ext cx="997527" cy="10113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FA3C97-F606-793A-C368-7A24C6C521A3}"/>
              </a:ext>
            </a:extLst>
          </p:cNvPr>
          <p:cNvSpPr/>
          <p:nvPr/>
        </p:nvSpPr>
        <p:spPr>
          <a:xfrm>
            <a:off x="9899073" y="3041073"/>
            <a:ext cx="997527" cy="10113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EE374-1CA4-5851-7DA0-A53F10784A9F}"/>
              </a:ext>
            </a:extLst>
          </p:cNvPr>
          <p:cNvSpPr txBox="1"/>
          <p:nvPr/>
        </p:nvSpPr>
        <p:spPr>
          <a:xfrm>
            <a:off x="921328" y="4294909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Ingestion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63F0C-FF5A-4135-D131-542DAFE857DB}"/>
              </a:ext>
            </a:extLst>
          </p:cNvPr>
          <p:cNvSpPr txBox="1"/>
          <p:nvPr/>
        </p:nvSpPr>
        <p:spPr>
          <a:xfrm>
            <a:off x="2752992" y="4294909"/>
            <a:ext cx="2321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 Engineering</a:t>
            </a:r>
          </a:p>
          <a:p>
            <a:pPr algn="ctr"/>
            <a:r>
              <a:rPr lang="en-US" dirty="0"/>
              <a:t> (Skipped due to time </a:t>
            </a:r>
          </a:p>
          <a:p>
            <a:pPr algn="ctr"/>
            <a:r>
              <a:rPr lang="en-US" dirty="0"/>
              <a:t>constraints)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342FF-C7CE-A137-EEE4-73D4FA4F0A5C}"/>
              </a:ext>
            </a:extLst>
          </p:cNvPr>
          <p:cNvSpPr txBox="1"/>
          <p:nvPr/>
        </p:nvSpPr>
        <p:spPr>
          <a:xfrm>
            <a:off x="5576455" y="429490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C0AF9-017C-D698-D3CA-F1D277E8DC67}"/>
              </a:ext>
            </a:extLst>
          </p:cNvPr>
          <p:cNvSpPr txBox="1"/>
          <p:nvPr/>
        </p:nvSpPr>
        <p:spPr>
          <a:xfrm>
            <a:off x="7620332" y="4317877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F5F65-0240-8728-6480-8B42043D27B2}"/>
              </a:ext>
            </a:extLst>
          </p:cNvPr>
          <p:cNvSpPr txBox="1"/>
          <p:nvPr/>
        </p:nvSpPr>
        <p:spPr>
          <a:xfrm>
            <a:off x="9798220" y="4294909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774F1-0538-F533-611A-E26106701BFF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251364" y="3546764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330B7C-BA81-9525-5DAD-9E8FE8F3905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475018" y="3546764"/>
            <a:ext cx="11014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93E288-A211-B2D0-D6ED-FC2E4815DF9E}"/>
              </a:ext>
            </a:extLst>
          </p:cNvPr>
          <p:cNvCxnSpPr/>
          <p:nvPr/>
        </p:nvCxnSpPr>
        <p:spPr>
          <a:xfrm>
            <a:off x="6573982" y="3546764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39593D-01A2-3225-178A-2CD49D4FA883}"/>
              </a:ext>
            </a:extLst>
          </p:cNvPr>
          <p:cNvCxnSpPr/>
          <p:nvPr/>
        </p:nvCxnSpPr>
        <p:spPr>
          <a:xfrm>
            <a:off x="8735291" y="3546764"/>
            <a:ext cx="1163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8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5290B-22E6-5258-3B1D-119C7D56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EE47-C46B-9452-901E-8A68C7BA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043"/>
            <a:ext cx="10515600" cy="1325563"/>
          </a:xfrm>
        </p:spPr>
        <p:txBody>
          <a:bodyPr/>
          <a:lstStyle/>
          <a:p>
            <a:r>
              <a:rPr lang="en-US" dirty="0"/>
              <a:t>Modelling Efforts -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50E1-B90C-2B3B-0315-7D501BF3D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945" y="1562389"/>
            <a:ext cx="3761509" cy="4076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Data Split</a:t>
            </a:r>
          </a:p>
          <a:p>
            <a:pPr marL="0" indent="0">
              <a:buNone/>
            </a:pPr>
            <a:r>
              <a:rPr lang="en-US" sz="1800" dirty="0"/>
              <a:t>Learn.csv: 75% train, 25% validation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Models Considered</a:t>
            </a:r>
          </a:p>
          <a:p>
            <a:r>
              <a:rPr lang="en-US" sz="1800" dirty="0"/>
              <a:t>Logistic Regression (as baseline): ROC-AUC 0.94</a:t>
            </a:r>
          </a:p>
          <a:p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LightGBM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lang="en-US" sz="1800" dirty="0"/>
              <a:t>ROC-AUC 0.955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r>
              <a:rPr lang="en-US" sz="1800" dirty="0" err="1">
                <a:solidFill>
                  <a:prstClr val="black"/>
                </a:solidFill>
                <a:latin typeface="Aptos" panose="02110004020202020204"/>
              </a:rPr>
              <a:t>NaiveBayes</a:t>
            </a: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 (not implemented due to time constraints)</a:t>
            </a: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Optimal Threshold from validation: 0.059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Aptos" panose="02110004020202020204"/>
            </a:endParaRPr>
          </a:p>
          <a:p>
            <a:pPr marL="0" indent="0">
              <a:buNone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F1: 0.47</a:t>
            </a:r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24465-A9C2-68F1-BBEB-56F3D6E1B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53" y="1583171"/>
            <a:ext cx="47815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1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57D36-43F5-2C23-BDE3-AD04A48A6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3FCC-9D08-D4F3-D18D-2C723E6B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1043"/>
            <a:ext cx="10515600" cy="1325563"/>
          </a:xfrm>
        </p:spPr>
        <p:txBody>
          <a:bodyPr/>
          <a:lstStyle/>
          <a:p>
            <a:r>
              <a:rPr lang="en-US" dirty="0"/>
              <a:t>Modelling Efforts – Challenges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73E77D-0327-B498-3C29-9FA7FE090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013" y="1930040"/>
            <a:ext cx="4781550" cy="41148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CD7746-29D1-3DA0-E1B6-DBDE6D364957}"/>
              </a:ext>
            </a:extLst>
          </p:cNvPr>
          <p:cNvSpPr txBox="1"/>
          <p:nvPr/>
        </p:nvSpPr>
        <p:spPr>
          <a:xfrm>
            <a:off x="1130562" y="6044840"/>
            <a:ext cx="370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Threshold from Validation Set</a:t>
            </a:r>
          </a:p>
          <a:p>
            <a:pPr algn="ctr"/>
            <a:r>
              <a:rPr lang="en-US" dirty="0"/>
              <a:t>F1: 0.45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6DC0A-C28B-4004-958B-D582138850A8}"/>
              </a:ext>
            </a:extLst>
          </p:cNvPr>
          <p:cNvSpPr txBox="1"/>
          <p:nvPr/>
        </p:nvSpPr>
        <p:spPr>
          <a:xfrm>
            <a:off x="6996969" y="6090662"/>
            <a:ext cx="406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Using Threshold from Tuned on Test Set</a:t>
            </a:r>
          </a:p>
          <a:p>
            <a:pPr algn="ctr"/>
            <a:r>
              <a:rPr lang="en-US" dirty="0"/>
              <a:t>F1: 0.43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C39A3-3A3F-8276-A584-14B4D4387595}"/>
              </a:ext>
            </a:extLst>
          </p:cNvPr>
          <p:cNvCxnSpPr/>
          <p:nvPr/>
        </p:nvCxnSpPr>
        <p:spPr>
          <a:xfrm>
            <a:off x="5742709" y="3643746"/>
            <a:ext cx="706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82DBA9C-98B8-2527-801C-B5906E68B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950" y="1930040"/>
            <a:ext cx="47815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9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84F00-1129-C43D-2305-F43555E96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57D8-98A5-D4BD-9E7F-D0515B251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768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244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Dataiku Assessment</vt:lpstr>
      <vt:lpstr>Census Income Analysis</vt:lpstr>
      <vt:lpstr>Some Drivers of Income &gt; $50,000</vt:lpstr>
      <vt:lpstr>Some Drivers of Income &gt; $50,000</vt:lpstr>
      <vt:lpstr>Demographic Cluster</vt:lpstr>
      <vt:lpstr>AI Classification Engine</vt:lpstr>
      <vt:lpstr>Modelling Efforts - Validation</vt:lpstr>
      <vt:lpstr>Modelling Efforts – 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Amir, Abdul Moiz</dc:creator>
  <cp:lastModifiedBy>Amir, Abdul Moiz</cp:lastModifiedBy>
  <cp:revision>8</cp:revision>
  <dcterms:created xsi:type="dcterms:W3CDTF">2025-07-31T18:38:01Z</dcterms:created>
  <dcterms:modified xsi:type="dcterms:W3CDTF">2025-07-31T22:22:57Z</dcterms:modified>
</cp:coreProperties>
</file>