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2"/>
  </p:notesMasterIdLst>
  <p:sldIdLst>
    <p:sldId id="256" r:id="rId2"/>
    <p:sldId id="257" r:id="rId3"/>
    <p:sldId id="261" r:id="rId4"/>
    <p:sldId id="258" r:id="rId5"/>
    <p:sldId id="260" r:id="rId6"/>
    <p:sldId id="263" r:id="rId7"/>
    <p:sldId id="266" r:id="rId8"/>
    <p:sldId id="267" r:id="rId9"/>
    <p:sldId id="269"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9" autoAdjust="0"/>
    <p:restoredTop sz="94660"/>
  </p:normalViewPr>
  <p:slideViewPr>
    <p:cSldViewPr snapToGrid="0">
      <p:cViewPr varScale="1">
        <p:scale>
          <a:sx n="90" d="100"/>
          <a:sy n="90" d="100"/>
        </p:scale>
        <p:origin x="6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a:t>Factors  %</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Inflation every year (%)</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4811-4754-98A0-EB9C35AA4972}"/>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4811-4754-98A0-EB9C35AA4972}"/>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4811-4754-98A0-EB9C35AA4972}"/>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4811-4754-98A0-EB9C35AA4972}"/>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4811-4754-98A0-EB9C35AA4972}"/>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Rent</c:v>
                </c:pt>
                <c:pt idx="1">
                  <c:v>Eelctricity</c:v>
                </c:pt>
                <c:pt idx="2">
                  <c:v>Battery</c:v>
                </c:pt>
                <c:pt idx="3">
                  <c:v>Marketing</c:v>
                </c:pt>
                <c:pt idx="4">
                  <c:v>Salary</c:v>
                </c:pt>
              </c:strCache>
            </c:strRef>
          </c:cat>
          <c:val>
            <c:numRef>
              <c:f>Sheet1!$B$2:$B$6</c:f>
              <c:numCache>
                <c:formatCode>0%</c:formatCode>
                <c:ptCount val="5"/>
                <c:pt idx="0">
                  <c:v>0.09</c:v>
                </c:pt>
                <c:pt idx="1">
                  <c:v>0.06</c:v>
                </c:pt>
                <c:pt idx="2">
                  <c:v>0.02</c:v>
                </c:pt>
                <c:pt idx="3">
                  <c:v>0.15</c:v>
                </c:pt>
                <c:pt idx="4">
                  <c:v>0.1</c:v>
                </c:pt>
              </c:numCache>
            </c:numRef>
          </c:val>
          <c:extLst>
            <c:ext xmlns:c16="http://schemas.microsoft.com/office/drawing/2014/chart" uri="{C3380CC4-5D6E-409C-BE32-E72D297353CC}">
              <c16:uniqueId val="{00000000-09D7-4F3E-965F-D8266C66BAEC}"/>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920810984196444"/>
          <c:y val="4.0916835541966713E-2"/>
          <c:w val="0.83584858395404438"/>
          <c:h val="0.89367721722493731"/>
        </c:manualLayout>
      </c:layout>
      <c:barChart>
        <c:barDir val="col"/>
        <c:grouping val="clustered"/>
        <c:varyColors val="0"/>
        <c:ser>
          <c:idx val="0"/>
          <c:order val="0"/>
          <c:tx>
            <c:strRef>
              <c:f>Sheet1!$B$1</c:f>
              <c:strCache>
                <c:ptCount val="1"/>
                <c:pt idx="0">
                  <c:v>sum of total variable</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numRef>
              <c:f>Sheet1!$A$2:$A$6</c:f>
              <c:numCache>
                <c:formatCode>General</c:formatCode>
                <c:ptCount val="5"/>
                <c:pt idx="0">
                  <c:v>2023</c:v>
                </c:pt>
                <c:pt idx="1">
                  <c:v>2024</c:v>
                </c:pt>
                <c:pt idx="2">
                  <c:v>2025</c:v>
                </c:pt>
                <c:pt idx="3">
                  <c:v>2026</c:v>
                </c:pt>
                <c:pt idx="4">
                  <c:v>2027</c:v>
                </c:pt>
              </c:numCache>
            </c:numRef>
          </c:cat>
          <c:val>
            <c:numRef>
              <c:f>Sheet1!$B$2:$B$6</c:f>
              <c:numCache>
                <c:formatCode>General</c:formatCode>
                <c:ptCount val="5"/>
                <c:pt idx="0">
                  <c:v>117</c:v>
                </c:pt>
                <c:pt idx="1">
                  <c:v>122</c:v>
                </c:pt>
                <c:pt idx="2">
                  <c:v>128</c:v>
                </c:pt>
                <c:pt idx="3">
                  <c:v>136</c:v>
                </c:pt>
                <c:pt idx="4">
                  <c:v>140</c:v>
                </c:pt>
              </c:numCache>
            </c:numRef>
          </c:val>
          <c:extLst>
            <c:ext xmlns:c16="http://schemas.microsoft.com/office/drawing/2014/chart" uri="{C3380CC4-5D6E-409C-BE32-E72D297353CC}">
              <c16:uniqueId val="{00000000-A442-4ACA-AA19-DE34A681EC99}"/>
            </c:ext>
          </c:extLst>
        </c:ser>
        <c:ser>
          <c:idx val="1"/>
          <c:order val="1"/>
          <c:tx>
            <c:strRef>
              <c:f>Sheet1!$C$1</c:f>
              <c:strCache>
                <c:ptCount val="1"/>
                <c:pt idx="0">
                  <c:v>sum of total fixed cost</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numRef>
              <c:f>Sheet1!$A$2:$A$6</c:f>
              <c:numCache>
                <c:formatCode>General</c:formatCode>
                <c:ptCount val="5"/>
                <c:pt idx="0">
                  <c:v>2023</c:v>
                </c:pt>
                <c:pt idx="1">
                  <c:v>2024</c:v>
                </c:pt>
                <c:pt idx="2">
                  <c:v>2025</c:v>
                </c:pt>
                <c:pt idx="3">
                  <c:v>2026</c:v>
                </c:pt>
                <c:pt idx="4">
                  <c:v>2027</c:v>
                </c:pt>
              </c:numCache>
            </c:numRef>
          </c:cat>
          <c:val>
            <c:numRef>
              <c:f>Sheet1!$C$2:$C$6</c:f>
              <c:numCache>
                <c:formatCode>General</c:formatCode>
                <c:ptCount val="5"/>
                <c:pt idx="0">
                  <c:v>70</c:v>
                </c:pt>
                <c:pt idx="1">
                  <c:v>75</c:v>
                </c:pt>
                <c:pt idx="2">
                  <c:v>80</c:v>
                </c:pt>
                <c:pt idx="3">
                  <c:v>80</c:v>
                </c:pt>
                <c:pt idx="4">
                  <c:v>85</c:v>
                </c:pt>
              </c:numCache>
            </c:numRef>
          </c:val>
          <c:extLst>
            <c:ext xmlns:c16="http://schemas.microsoft.com/office/drawing/2014/chart" uri="{C3380CC4-5D6E-409C-BE32-E72D297353CC}">
              <c16:uniqueId val="{00000001-A442-4ACA-AA19-DE34A681EC99}"/>
            </c:ext>
          </c:extLst>
        </c:ser>
        <c:ser>
          <c:idx val="2"/>
          <c:order val="2"/>
          <c:tx>
            <c:strRef>
              <c:f>Sheet1!$D$1</c:f>
              <c:strCache>
                <c:ptCount val="1"/>
                <c:pt idx="0">
                  <c:v>yearly net profit</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numRef>
              <c:f>Sheet1!$A$2:$A$6</c:f>
              <c:numCache>
                <c:formatCode>General</c:formatCode>
                <c:ptCount val="5"/>
                <c:pt idx="0">
                  <c:v>2023</c:v>
                </c:pt>
                <c:pt idx="1">
                  <c:v>2024</c:v>
                </c:pt>
                <c:pt idx="2">
                  <c:v>2025</c:v>
                </c:pt>
                <c:pt idx="3">
                  <c:v>2026</c:v>
                </c:pt>
                <c:pt idx="4">
                  <c:v>2027</c:v>
                </c:pt>
              </c:numCache>
            </c:numRef>
          </c:cat>
          <c:val>
            <c:numRef>
              <c:f>Sheet1!$D$2:$D$6</c:f>
              <c:numCache>
                <c:formatCode>General</c:formatCode>
                <c:ptCount val="5"/>
                <c:pt idx="0">
                  <c:v>-18</c:v>
                </c:pt>
                <c:pt idx="1">
                  <c:v>-5</c:v>
                </c:pt>
                <c:pt idx="2">
                  <c:v>10</c:v>
                </c:pt>
                <c:pt idx="3">
                  <c:v>90</c:v>
                </c:pt>
                <c:pt idx="4">
                  <c:v>143</c:v>
                </c:pt>
              </c:numCache>
            </c:numRef>
          </c:val>
          <c:extLst>
            <c:ext xmlns:c16="http://schemas.microsoft.com/office/drawing/2014/chart" uri="{C3380CC4-5D6E-409C-BE32-E72D297353CC}">
              <c16:uniqueId val="{00000002-A442-4ACA-AA19-DE34A681EC99}"/>
            </c:ext>
          </c:extLst>
        </c:ser>
        <c:dLbls>
          <c:showLegendKey val="0"/>
          <c:showVal val="0"/>
          <c:showCatName val="0"/>
          <c:showSerName val="0"/>
          <c:showPercent val="0"/>
          <c:showBubbleSize val="0"/>
        </c:dLbls>
        <c:gapWidth val="315"/>
        <c:overlap val="-40"/>
        <c:axId val="421217224"/>
        <c:axId val="421216896"/>
      </c:barChart>
      <c:catAx>
        <c:axId val="42121722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21216896"/>
        <c:crosses val="autoZero"/>
        <c:auto val="1"/>
        <c:lblAlgn val="ctr"/>
        <c:lblOffset val="100"/>
        <c:noMultiLvlLbl val="0"/>
      </c:catAx>
      <c:valAx>
        <c:axId val="42121689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Milions</a:t>
                </a:r>
              </a:p>
              <a:p>
                <a:pPr>
                  <a:defRPr/>
                </a:pPr>
                <a:endParaRPr lang="en-US"/>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2121722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manualLayout>
          <c:layoutTarget val="inner"/>
          <c:xMode val="edge"/>
          <c:yMode val="edge"/>
          <c:x val="0.1118050407766111"/>
          <c:y val="0.14941998796208844"/>
          <c:w val="0.87756925718166157"/>
          <c:h val="0.82750117593029082"/>
        </c:manualLayout>
      </c:layout>
      <c:barChart>
        <c:barDir val="col"/>
        <c:grouping val="clustered"/>
        <c:varyColors val="0"/>
        <c:ser>
          <c:idx val="0"/>
          <c:order val="0"/>
          <c:tx>
            <c:strRef>
              <c:f>Sheet1!$B$1</c:f>
              <c:strCache>
                <c:ptCount val="1"/>
                <c:pt idx="0">
                  <c:v>Net profit</c:v>
                </c:pt>
              </c:strCache>
            </c:strRef>
          </c:tx>
          <c:spPr>
            <a:pattFill prst="ltUpDiag">
              <a:fgClr>
                <a:schemeClr val="accent1"/>
              </a:fgClr>
              <a:bgClr>
                <a:schemeClr val="lt1"/>
              </a:bgClr>
            </a:pattFill>
            <a:ln>
              <a:noFill/>
            </a:ln>
            <a:effectLst/>
          </c:spPr>
          <c:invertIfNegative val="0"/>
          <c:cat>
            <c:numRef>
              <c:f>Sheet1!$A$2:$A$6</c:f>
              <c:numCache>
                <c:formatCode>General</c:formatCode>
                <c:ptCount val="5"/>
                <c:pt idx="0">
                  <c:v>2023</c:v>
                </c:pt>
                <c:pt idx="1">
                  <c:v>2024</c:v>
                </c:pt>
                <c:pt idx="2">
                  <c:v>2025</c:v>
                </c:pt>
                <c:pt idx="3">
                  <c:v>2026</c:v>
                </c:pt>
                <c:pt idx="4">
                  <c:v>2027</c:v>
                </c:pt>
              </c:numCache>
            </c:numRef>
          </c:cat>
          <c:val>
            <c:numRef>
              <c:f>Sheet1!$B$2:$B$6</c:f>
              <c:numCache>
                <c:formatCode>General</c:formatCode>
                <c:ptCount val="5"/>
                <c:pt idx="0">
                  <c:v>-14</c:v>
                </c:pt>
                <c:pt idx="1">
                  <c:v>-3</c:v>
                </c:pt>
                <c:pt idx="2">
                  <c:v>10</c:v>
                </c:pt>
                <c:pt idx="3">
                  <c:v>85</c:v>
                </c:pt>
                <c:pt idx="4">
                  <c:v>146</c:v>
                </c:pt>
              </c:numCache>
            </c:numRef>
          </c:val>
          <c:extLst>
            <c:ext xmlns:c16="http://schemas.microsoft.com/office/drawing/2014/chart" uri="{C3380CC4-5D6E-409C-BE32-E72D297353CC}">
              <c16:uniqueId val="{00000000-328E-4F13-92EF-7CCD920F2A43}"/>
            </c:ext>
          </c:extLst>
        </c:ser>
        <c:dLbls>
          <c:showLegendKey val="0"/>
          <c:showVal val="0"/>
          <c:showCatName val="0"/>
          <c:showSerName val="0"/>
          <c:showPercent val="0"/>
          <c:showBubbleSize val="0"/>
        </c:dLbls>
        <c:gapWidth val="269"/>
        <c:overlap val="-20"/>
        <c:axId val="535308256"/>
        <c:axId val="535309240"/>
      </c:barChart>
      <c:catAx>
        <c:axId val="535308256"/>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1064" b="0" i="0" u="none" strike="noStrike" kern="1200" cap="all" spc="150" normalizeH="0" baseline="0">
                <a:solidFill>
                  <a:schemeClr val="lt1"/>
                </a:solidFill>
                <a:latin typeface="+mn-lt"/>
                <a:ea typeface="+mn-ea"/>
                <a:cs typeface="+mn-cs"/>
              </a:defRPr>
            </a:pPr>
            <a:endParaRPr lang="en-US"/>
          </a:p>
        </c:txPr>
        <c:crossAx val="535309240"/>
        <c:crosses val="autoZero"/>
        <c:auto val="1"/>
        <c:lblAlgn val="ctr"/>
        <c:lblOffset val="100"/>
        <c:noMultiLvlLbl val="0"/>
      </c:catAx>
      <c:valAx>
        <c:axId val="5353092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53530825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a:t>Order</a:t>
            </a:r>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manualLayout>
          <c:layoutTarget val="inner"/>
          <c:xMode val="edge"/>
          <c:yMode val="edge"/>
          <c:x val="0.14003264082784778"/>
          <c:y val="2.6320143230368565E-2"/>
          <c:w val="0.85969086245443094"/>
          <c:h val="0.87505916569077069"/>
        </c:manualLayout>
      </c:layout>
      <c:barChart>
        <c:barDir val="col"/>
        <c:grouping val="clustered"/>
        <c:varyColors val="0"/>
        <c:ser>
          <c:idx val="0"/>
          <c:order val="0"/>
          <c:tx>
            <c:strRef>
              <c:f>Sheet1!$B$1</c:f>
              <c:strCache>
                <c:ptCount val="1"/>
                <c:pt idx="0">
                  <c:v>Orders</c:v>
                </c:pt>
              </c:strCache>
            </c:strRef>
          </c:tx>
          <c:spPr>
            <a:pattFill prst="ltUpDiag">
              <a:fgClr>
                <a:schemeClr val="accent1"/>
              </a:fgClr>
              <a:bgClr>
                <a:schemeClr val="lt1"/>
              </a:bgClr>
            </a:pattFill>
            <a:ln>
              <a:noFill/>
            </a:ln>
            <a:effectLst/>
          </c:spPr>
          <c:invertIfNegative val="0"/>
          <c:cat>
            <c:numRef>
              <c:f>Sheet1!$A$2:$A$6</c:f>
              <c:numCache>
                <c:formatCode>General</c:formatCode>
                <c:ptCount val="5"/>
                <c:pt idx="0">
                  <c:v>2023</c:v>
                </c:pt>
                <c:pt idx="1">
                  <c:v>2024</c:v>
                </c:pt>
                <c:pt idx="2">
                  <c:v>2025</c:v>
                </c:pt>
                <c:pt idx="3">
                  <c:v>2026</c:v>
                </c:pt>
                <c:pt idx="4">
                  <c:v>2027</c:v>
                </c:pt>
              </c:numCache>
            </c:numRef>
          </c:cat>
          <c:val>
            <c:numRef>
              <c:f>Sheet1!$B$2:$B$6</c:f>
              <c:numCache>
                <c:formatCode>General</c:formatCode>
                <c:ptCount val="5"/>
                <c:pt idx="0">
                  <c:v>4.5</c:v>
                </c:pt>
                <c:pt idx="1">
                  <c:v>5</c:v>
                </c:pt>
                <c:pt idx="2">
                  <c:v>5.6</c:v>
                </c:pt>
                <c:pt idx="3">
                  <c:v>7</c:v>
                </c:pt>
                <c:pt idx="4">
                  <c:v>8</c:v>
                </c:pt>
              </c:numCache>
            </c:numRef>
          </c:val>
          <c:extLst>
            <c:ext xmlns:c16="http://schemas.microsoft.com/office/drawing/2014/chart" uri="{C3380CC4-5D6E-409C-BE32-E72D297353CC}">
              <c16:uniqueId val="{00000000-6777-4F97-B60D-A0AACE53FC3D}"/>
            </c:ext>
          </c:extLst>
        </c:ser>
        <c:dLbls>
          <c:showLegendKey val="0"/>
          <c:showVal val="0"/>
          <c:showCatName val="0"/>
          <c:showSerName val="0"/>
          <c:showPercent val="0"/>
          <c:showBubbleSize val="0"/>
        </c:dLbls>
        <c:gapWidth val="269"/>
        <c:overlap val="-20"/>
        <c:axId val="417217496"/>
        <c:axId val="417219464"/>
      </c:barChart>
      <c:catAx>
        <c:axId val="417217496"/>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1064" b="0" i="0" u="none" strike="noStrike" kern="1200" cap="all" spc="150" normalizeH="0" baseline="0">
                <a:solidFill>
                  <a:schemeClr val="lt1"/>
                </a:solidFill>
                <a:latin typeface="+mn-lt"/>
                <a:ea typeface="+mn-ea"/>
                <a:cs typeface="+mn-cs"/>
              </a:defRPr>
            </a:pPr>
            <a:endParaRPr lang="en-US"/>
          </a:p>
        </c:txPr>
        <c:crossAx val="417219464"/>
        <c:crosses val="autoZero"/>
        <c:auto val="1"/>
        <c:lblAlgn val="ctr"/>
        <c:lblOffset val="100"/>
        <c:noMultiLvlLbl val="0"/>
      </c:catAx>
      <c:valAx>
        <c:axId val="417219464"/>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US"/>
                  <a:t>milions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417217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4">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styleClr val="auto"/>
    </cs:fillRef>
    <cs:effectRef idx="0"/>
    <cs:fontRef idx="minor">
      <a:schemeClr val="lt1"/>
    </cs:fontRef>
    <cs:spPr>
      <a:solidFill>
        <a:schemeClr val="phClr">
          <a:alpha val="70000"/>
        </a:schemeClr>
      </a:solidFill>
    </cs:spPr>
    <cs:defRPr sz="1197"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4">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styleClr val="auto"/>
    </cs:fillRef>
    <cs:effectRef idx="0"/>
    <cs:fontRef idx="minor">
      <a:schemeClr val="lt1"/>
    </cs:fontRef>
    <cs:spPr>
      <a:solidFill>
        <a:schemeClr val="phClr">
          <a:alpha val="70000"/>
        </a:schemeClr>
      </a:solidFill>
    </cs:spPr>
    <cs:defRPr sz="1197"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390B-C017-45E1-ABBA-08978D152346}" type="datetimeFigureOut">
              <a:rPr lang="en-US" smtClean="0"/>
              <a:t>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D64848-3B10-4F0C-A7E6-8ECDDE6F5EEF}" type="slidenum">
              <a:rPr lang="en-US" smtClean="0"/>
              <a:t>‹#›</a:t>
            </a:fld>
            <a:endParaRPr lang="en-US"/>
          </a:p>
        </p:txBody>
      </p:sp>
    </p:spTree>
    <p:extLst>
      <p:ext uri="{BB962C8B-B14F-4D97-AF65-F5344CB8AC3E}">
        <p14:creationId xmlns:p14="http://schemas.microsoft.com/office/powerpoint/2010/main" val="1772462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10/8/2023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0344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301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8972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2758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6253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653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10/8/2023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9135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8342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3051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2171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6560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42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1908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4837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4279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888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3102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10/8/2023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7050345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BF69-2422-41DA-8B37-80A92EAD471A}"/>
              </a:ext>
            </a:extLst>
          </p:cNvPr>
          <p:cNvSpPr>
            <a:spLocks noGrp="1"/>
          </p:cNvSpPr>
          <p:nvPr>
            <p:ph type="ctrTitle"/>
          </p:nvPr>
        </p:nvSpPr>
        <p:spPr>
          <a:xfrm>
            <a:off x="1494410" y="-1"/>
            <a:ext cx="9102322" cy="6791417"/>
          </a:xfrm>
        </p:spPr>
        <p:txBody>
          <a:bodyPr>
            <a:normAutofit/>
          </a:bodyPr>
          <a:lstStyle/>
          <a:p>
            <a:r>
              <a:rPr lang="en-US" dirty="0"/>
              <a:t> </a:t>
            </a:r>
            <a:br>
              <a:rPr lang="en-US" dirty="0"/>
            </a:br>
            <a:br>
              <a:rPr lang="en-US" dirty="0"/>
            </a:br>
            <a:br>
              <a:rPr lang="en-US" dirty="0"/>
            </a:br>
            <a:br>
              <a:rPr lang="en-US" dirty="0"/>
            </a:br>
            <a:r>
              <a:rPr lang="en-US" dirty="0"/>
              <a:t> </a:t>
            </a:r>
            <a:br>
              <a:rPr lang="en-US"/>
            </a:br>
            <a:r>
              <a:rPr lang="en-US"/>
              <a:t>DRONE </a:t>
            </a:r>
            <a:r>
              <a:rPr lang="en-US" dirty="0"/>
              <a:t>DELIVERY</a:t>
            </a:r>
            <a:br>
              <a:rPr lang="en-US" dirty="0"/>
            </a:br>
            <a:br>
              <a:rPr lang="en-US" dirty="0"/>
            </a:br>
            <a:endParaRPr lang="en-US" dirty="0"/>
          </a:p>
        </p:txBody>
      </p:sp>
      <p:sp>
        <p:nvSpPr>
          <p:cNvPr id="3" name="Subtitle 2">
            <a:extLst>
              <a:ext uri="{FF2B5EF4-FFF2-40B4-BE49-F238E27FC236}">
                <a16:creationId xmlns:a16="http://schemas.microsoft.com/office/drawing/2014/main" id="{11BC2CC0-87A6-482D-98A4-91B53462F291}"/>
              </a:ext>
            </a:extLst>
          </p:cNvPr>
          <p:cNvSpPr>
            <a:spLocks noGrp="1"/>
          </p:cNvSpPr>
          <p:nvPr>
            <p:ph type="subTitle" idx="1"/>
          </p:nvPr>
        </p:nvSpPr>
        <p:spPr>
          <a:xfrm flipV="1">
            <a:off x="1595269" y="3364634"/>
            <a:ext cx="5213904" cy="949914"/>
          </a:xfrm>
        </p:spPr>
        <p:txBody>
          <a:bodyPr/>
          <a:lstStyle/>
          <a:p>
            <a:endParaRPr lang="en-US" dirty="0"/>
          </a:p>
          <a:p>
            <a:endParaRPr lang="en-US" dirty="0"/>
          </a:p>
          <a:p>
            <a:endParaRPr lang="en-US" dirty="0"/>
          </a:p>
        </p:txBody>
      </p:sp>
      <p:pic>
        <p:nvPicPr>
          <p:cNvPr id="5" name="Picture 4">
            <a:extLst>
              <a:ext uri="{FF2B5EF4-FFF2-40B4-BE49-F238E27FC236}">
                <a16:creationId xmlns:a16="http://schemas.microsoft.com/office/drawing/2014/main" id="{194A63D8-7B7C-46D6-B596-9F23ACBA0BBE}"/>
              </a:ext>
            </a:extLst>
          </p:cNvPr>
          <p:cNvPicPr>
            <a:picLocks noChangeAspect="1"/>
          </p:cNvPicPr>
          <p:nvPr/>
        </p:nvPicPr>
        <p:blipFill>
          <a:blip r:embed="rId2"/>
          <a:stretch>
            <a:fillRect/>
          </a:stretch>
        </p:blipFill>
        <p:spPr>
          <a:xfrm>
            <a:off x="7720263" y="3063905"/>
            <a:ext cx="3802952" cy="3036115"/>
          </a:xfrm>
          <a:prstGeom prst="rect">
            <a:avLst/>
          </a:prstGeom>
        </p:spPr>
      </p:pic>
      <p:pic>
        <p:nvPicPr>
          <p:cNvPr id="7" name="Picture 6">
            <a:extLst>
              <a:ext uri="{FF2B5EF4-FFF2-40B4-BE49-F238E27FC236}">
                <a16:creationId xmlns:a16="http://schemas.microsoft.com/office/drawing/2014/main" id="{F7119A4C-F8BF-4960-ACC2-06DA2EAAC1F1}"/>
              </a:ext>
            </a:extLst>
          </p:cNvPr>
          <p:cNvPicPr>
            <a:picLocks noChangeAspect="1"/>
          </p:cNvPicPr>
          <p:nvPr/>
        </p:nvPicPr>
        <p:blipFill>
          <a:blip r:embed="rId3"/>
          <a:stretch>
            <a:fillRect/>
          </a:stretch>
        </p:blipFill>
        <p:spPr>
          <a:xfrm>
            <a:off x="818208" y="782526"/>
            <a:ext cx="4142734" cy="2582108"/>
          </a:xfrm>
          <a:prstGeom prst="rect">
            <a:avLst/>
          </a:prstGeom>
        </p:spPr>
      </p:pic>
    </p:spTree>
    <p:extLst>
      <p:ext uri="{BB962C8B-B14F-4D97-AF65-F5344CB8AC3E}">
        <p14:creationId xmlns:p14="http://schemas.microsoft.com/office/powerpoint/2010/main" val="326096351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65C710-85FB-4029-9656-ECE7994E2E1C}"/>
              </a:ext>
            </a:extLst>
          </p:cNvPr>
          <p:cNvSpPr txBox="1"/>
          <p:nvPr/>
        </p:nvSpPr>
        <p:spPr>
          <a:xfrm>
            <a:off x="4243387" y="76200"/>
            <a:ext cx="3705225" cy="769441"/>
          </a:xfrm>
          <a:prstGeom prst="rect">
            <a:avLst/>
          </a:prstGeom>
          <a:noFill/>
        </p:spPr>
        <p:txBody>
          <a:bodyPr wrap="square" rtlCol="0">
            <a:spAutoFit/>
          </a:bodyPr>
          <a:lstStyle/>
          <a:p>
            <a:r>
              <a:rPr lang="en-US" sz="4400" dirty="0"/>
              <a:t>Conclusion</a:t>
            </a:r>
          </a:p>
        </p:txBody>
      </p:sp>
      <p:sp>
        <p:nvSpPr>
          <p:cNvPr id="4" name="TextBox 3">
            <a:extLst>
              <a:ext uri="{FF2B5EF4-FFF2-40B4-BE49-F238E27FC236}">
                <a16:creationId xmlns:a16="http://schemas.microsoft.com/office/drawing/2014/main" id="{D4D64F57-67B7-40AA-B4E8-AB837A98F3DB}"/>
              </a:ext>
            </a:extLst>
          </p:cNvPr>
          <p:cNvSpPr txBox="1"/>
          <p:nvPr/>
        </p:nvSpPr>
        <p:spPr>
          <a:xfrm>
            <a:off x="252920" y="1135231"/>
            <a:ext cx="8251888" cy="5632311"/>
          </a:xfrm>
          <a:prstGeom prst="rect">
            <a:avLst/>
          </a:prstGeom>
          <a:noFill/>
        </p:spPr>
        <p:txBody>
          <a:bodyPr wrap="square" rtlCol="0">
            <a:spAutoFit/>
          </a:bodyPr>
          <a:lstStyle/>
          <a:p>
            <a:pPr marL="342900" indent="-342900">
              <a:buAutoNum type="arabicPeriod"/>
            </a:pPr>
            <a:r>
              <a:rPr lang="en-US" sz="2400" dirty="0"/>
              <a:t>Cost Savings </a:t>
            </a:r>
          </a:p>
          <a:p>
            <a:pPr marL="342900" indent="-342900">
              <a:buAutoNum type="arabicPeriod"/>
            </a:pPr>
            <a:endParaRPr lang="en-US" sz="2400" dirty="0"/>
          </a:p>
          <a:p>
            <a:pPr marL="342900" indent="-342900">
              <a:buAutoNum type="arabicPeriod"/>
            </a:pPr>
            <a:r>
              <a:rPr lang="en-US" sz="2400" dirty="0"/>
              <a:t>Environmental Impact </a:t>
            </a:r>
          </a:p>
          <a:p>
            <a:pPr marL="342900" indent="-342900">
              <a:buAutoNum type="arabicPeriod"/>
            </a:pPr>
            <a:endParaRPr lang="en-US" sz="2400" dirty="0"/>
          </a:p>
          <a:p>
            <a:pPr marL="342900" indent="-342900">
              <a:buAutoNum type="arabicPeriod"/>
            </a:pPr>
            <a:r>
              <a:rPr lang="en-US" sz="2400" dirty="0"/>
              <a:t>Versatility</a:t>
            </a:r>
          </a:p>
          <a:p>
            <a:pPr marL="342900" indent="-342900">
              <a:buAutoNum type="arabicPeriod"/>
            </a:pPr>
            <a:endParaRPr lang="en-US" sz="2400" dirty="0"/>
          </a:p>
          <a:p>
            <a:pPr marL="342900" indent="-342900">
              <a:buAutoNum type="arabicPeriod"/>
            </a:pPr>
            <a:r>
              <a:rPr lang="en-US" sz="2400" dirty="0"/>
              <a:t>Data Collection </a:t>
            </a:r>
          </a:p>
          <a:p>
            <a:pPr marL="342900" indent="-342900">
              <a:buAutoNum type="arabicPeriod"/>
            </a:pPr>
            <a:endParaRPr lang="en-US" sz="2400" dirty="0"/>
          </a:p>
          <a:p>
            <a:pPr marL="342900" indent="-342900">
              <a:buAutoNum type="arabicPeriod"/>
            </a:pPr>
            <a:r>
              <a:rPr lang="en-US" sz="2400" dirty="0"/>
              <a:t>Efficiency</a:t>
            </a:r>
          </a:p>
          <a:p>
            <a:pPr marL="342900" indent="-342900">
              <a:buAutoNum type="arabicPeriod"/>
            </a:pPr>
            <a:endParaRPr lang="en-US" sz="2400" dirty="0"/>
          </a:p>
          <a:p>
            <a:r>
              <a:rPr lang="en-US" sz="2400" dirty="0"/>
              <a:t>6. Market Expansion </a:t>
            </a:r>
          </a:p>
          <a:p>
            <a:endParaRPr lang="en-US" sz="2400" dirty="0"/>
          </a:p>
          <a:p>
            <a:r>
              <a:rPr lang="en-US" sz="2400" dirty="0"/>
              <a:t>7.  Diverse Applications </a:t>
            </a:r>
          </a:p>
          <a:p>
            <a:pPr marL="342900" indent="-342900">
              <a:buAutoNum type="arabicPeriod"/>
            </a:pPr>
            <a:endParaRPr lang="en-US" sz="2400" dirty="0"/>
          </a:p>
          <a:p>
            <a:pPr marL="342900" indent="-342900">
              <a:buAutoNum type="arabicPeriod"/>
            </a:pPr>
            <a:endParaRPr lang="en-US" sz="2400" dirty="0"/>
          </a:p>
        </p:txBody>
      </p:sp>
      <p:pic>
        <p:nvPicPr>
          <p:cNvPr id="6" name="Picture 5">
            <a:extLst>
              <a:ext uri="{FF2B5EF4-FFF2-40B4-BE49-F238E27FC236}">
                <a16:creationId xmlns:a16="http://schemas.microsoft.com/office/drawing/2014/main" id="{CE9ED8EF-E2DC-4280-BD3D-CF9D42304E8B}"/>
              </a:ext>
            </a:extLst>
          </p:cNvPr>
          <p:cNvPicPr>
            <a:picLocks noChangeAspect="1"/>
          </p:cNvPicPr>
          <p:nvPr/>
        </p:nvPicPr>
        <p:blipFill>
          <a:blip r:embed="rId2"/>
          <a:stretch>
            <a:fillRect/>
          </a:stretch>
        </p:blipFill>
        <p:spPr>
          <a:xfrm>
            <a:off x="6095999" y="1403965"/>
            <a:ext cx="3419475" cy="4153455"/>
          </a:xfrm>
          <a:prstGeom prst="rect">
            <a:avLst/>
          </a:prstGeom>
        </p:spPr>
      </p:pic>
    </p:spTree>
    <p:extLst>
      <p:ext uri="{BB962C8B-B14F-4D97-AF65-F5344CB8AC3E}">
        <p14:creationId xmlns:p14="http://schemas.microsoft.com/office/powerpoint/2010/main" val="471169677"/>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11DA0B-A4AA-4733-9912-C2D2CF518CF3}"/>
              </a:ext>
            </a:extLst>
          </p:cNvPr>
          <p:cNvSpPr txBox="1"/>
          <p:nvPr/>
        </p:nvSpPr>
        <p:spPr>
          <a:xfrm>
            <a:off x="550418" y="355108"/>
            <a:ext cx="10830756" cy="4770537"/>
          </a:xfrm>
          <a:prstGeom prst="rect">
            <a:avLst/>
          </a:prstGeom>
          <a:noFill/>
        </p:spPr>
        <p:txBody>
          <a:bodyPr wrap="square" rtlCol="0">
            <a:spAutoFit/>
          </a:bodyPr>
          <a:lstStyle/>
          <a:p>
            <a:r>
              <a:rPr lang="en-US" sz="4400" dirty="0"/>
              <a:t>Introduction:</a:t>
            </a:r>
          </a:p>
          <a:p>
            <a:endParaRPr lang="en-US" sz="4400" dirty="0"/>
          </a:p>
          <a:p>
            <a:r>
              <a:rPr lang="en-US" sz="2400" dirty="0"/>
              <a:t>One of the main benefits of using drones  for last mile delivery is that they can reduce  the time and cost of delivering goods to customers. Drones can fly over obstacles , avoid congestion and take shorter routes than conventional vehicles.</a:t>
            </a:r>
          </a:p>
          <a:p>
            <a:r>
              <a:rPr lang="en-US" sz="2400" dirty="0"/>
              <a:t>It is often the most costly and inefficient part of the distribution network  due to factors  such as traffic, distance, customer availability.  This is improve customer satisfaction , reduce carbon emission and save fuel and labor costs. </a:t>
            </a:r>
          </a:p>
          <a:p>
            <a:endParaRPr lang="en-US" sz="2400" dirty="0"/>
          </a:p>
        </p:txBody>
      </p:sp>
    </p:spTree>
    <p:extLst>
      <p:ext uri="{BB962C8B-B14F-4D97-AF65-F5344CB8AC3E}">
        <p14:creationId xmlns:p14="http://schemas.microsoft.com/office/powerpoint/2010/main" val="2968453884"/>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196EE9-BAD5-4DEF-9BDD-5858EDF69A29}"/>
              </a:ext>
            </a:extLst>
          </p:cNvPr>
          <p:cNvSpPr txBox="1"/>
          <p:nvPr/>
        </p:nvSpPr>
        <p:spPr>
          <a:xfrm>
            <a:off x="1020931" y="1093757"/>
            <a:ext cx="2539013" cy="523220"/>
          </a:xfrm>
          <a:prstGeom prst="rect">
            <a:avLst/>
          </a:prstGeom>
          <a:noFill/>
        </p:spPr>
        <p:txBody>
          <a:bodyPr wrap="square" rtlCol="0">
            <a:spAutoFit/>
          </a:bodyPr>
          <a:lstStyle/>
          <a:p>
            <a:r>
              <a:rPr lang="en-US" sz="2800" dirty="0"/>
              <a:t>Why ??</a:t>
            </a:r>
          </a:p>
        </p:txBody>
      </p:sp>
      <p:sp>
        <p:nvSpPr>
          <p:cNvPr id="7" name="TextBox 6">
            <a:extLst>
              <a:ext uri="{FF2B5EF4-FFF2-40B4-BE49-F238E27FC236}">
                <a16:creationId xmlns:a16="http://schemas.microsoft.com/office/drawing/2014/main" id="{0498E7BB-57F8-4FB0-B5CE-18CB3FB176F7}"/>
              </a:ext>
            </a:extLst>
          </p:cNvPr>
          <p:cNvSpPr txBox="1"/>
          <p:nvPr/>
        </p:nvSpPr>
        <p:spPr>
          <a:xfrm>
            <a:off x="665826" y="1997839"/>
            <a:ext cx="7164280" cy="4647426"/>
          </a:xfrm>
          <a:prstGeom prst="rect">
            <a:avLst/>
          </a:prstGeom>
          <a:noFill/>
        </p:spPr>
        <p:txBody>
          <a:bodyPr wrap="square" rtlCol="0">
            <a:spAutoFit/>
          </a:bodyPr>
          <a:lstStyle/>
          <a:p>
            <a:pPr marL="342900" indent="-342900">
              <a:buFont typeface="+mj-lt"/>
              <a:buAutoNum type="arabicPeriod"/>
            </a:pPr>
            <a:r>
              <a:rPr lang="en-US" sz="2000" dirty="0"/>
              <a:t>Major reason potential to reduce CO (carbon monoxide)  and other gases emission to reduce global warming.</a:t>
            </a:r>
          </a:p>
          <a:p>
            <a:pPr marL="342900" indent="-342900">
              <a:buFont typeface="+mj-lt"/>
              <a:buAutoNum type="arabicPeriod"/>
            </a:pPr>
            <a:endParaRPr lang="en-US" sz="2000" dirty="0"/>
          </a:p>
          <a:p>
            <a:pPr marL="342900" indent="-342900">
              <a:buFont typeface="+mj-lt"/>
              <a:buAutoNum type="arabicPeriod"/>
            </a:pPr>
            <a:r>
              <a:rPr lang="en-US" sz="2000" dirty="0"/>
              <a:t>Faster Delivery </a:t>
            </a:r>
          </a:p>
          <a:p>
            <a:endParaRPr lang="en-US" sz="2000" dirty="0"/>
          </a:p>
          <a:p>
            <a:r>
              <a:rPr lang="en-US" sz="2000" dirty="0"/>
              <a:t>3. Versatility : Drones can access  remote  or difficult –to-reach areas, expanding delivery capabilities. </a:t>
            </a:r>
          </a:p>
          <a:p>
            <a:endParaRPr lang="en-US" sz="2000" dirty="0"/>
          </a:p>
          <a:p>
            <a:r>
              <a:rPr lang="en-US" sz="2000" dirty="0"/>
              <a:t>4. No pollution </a:t>
            </a:r>
          </a:p>
          <a:p>
            <a:endParaRPr lang="en-US" sz="2000" dirty="0"/>
          </a:p>
          <a:p>
            <a:pPr marL="342900" indent="-342900">
              <a:buFont typeface="+mj-lt"/>
              <a:buAutoNum type="arabicPeriod"/>
            </a:pPr>
            <a:endParaRPr lang="en-US" sz="2000" dirty="0"/>
          </a:p>
          <a:p>
            <a:pPr marL="342900" indent="-342900">
              <a:buFont typeface="+mj-lt"/>
              <a:buAutoNum type="arabicPeriod"/>
            </a:pPr>
            <a:endParaRPr lang="en-US" sz="2000" dirty="0"/>
          </a:p>
          <a:p>
            <a:pPr marL="342900" indent="-342900">
              <a:buFont typeface="+mj-lt"/>
              <a:buAutoNum type="arabicPeriod"/>
            </a:pPr>
            <a:endParaRPr lang="en-US" dirty="0"/>
          </a:p>
          <a:p>
            <a:pPr marL="342900" indent="-342900">
              <a:buFont typeface="+mj-lt"/>
              <a:buAutoNum type="arabicPeriod"/>
            </a:pPr>
            <a:endParaRPr lang="en-US" dirty="0"/>
          </a:p>
        </p:txBody>
      </p:sp>
      <p:sp>
        <p:nvSpPr>
          <p:cNvPr id="2" name="TextBox 1">
            <a:extLst>
              <a:ext uri="{FF2B5EF4-FFF2-40B4-BE49-F238E27FC236}">
                <a16:creationId xmlns:a16="http://schemas.microsoft.com/office/drawing/2014/main" id="{FCFF6033-98DF-4415-A03C-0DA06FBE0F39}"/>
              </a:ext>
            </a:extLst>
          </p:cNvPr>
          <p:cNvSpPr txBox="1"/>
          <p:nvPr/>
        </p:nvSpPr>
        <p:spPr>
          <a:xfrm>
            <a:off x="3281778" y="195440"/>
            <a:ext cx="4548328" cy="707886"/>
          </a:xfrm>
          <a:prstGeom prst="rect">
            <a:avLst/>
          </a:prstGeom>
          <a:noFill/>
        </p:spPr>
        <p:txBody>
          <a:bodyPr wrap="square" rtlCol="0">
            <a:spAutoFit/>
          </a:bodyPr>
          <a:lstStyle/>
          <a:p>
            <a:pPr algn="ctr"/>
            <a:r>
              <a:rPr lang="en-US" sz="4000" dirty="0"/>
              <a:t>Why I m selecting</a:t>
            </a:r>
          </a:p>
        </p:txBody>
      </p:sp>
      <p:pic>
        <p:nvPicPr>
          <p:cNvPr id="5" name="Picture 4">
            <a:extLst>
              <a:ext uri="{FF2B5EF4-FFF2-40B4-BE49-F238E27FC236}">
                <a16:creationId xmlns:a16="http://schemas.microsoft.com/office/drawing/2014/main" id="{696828EF-941E-4857-9AE9-5BC82C519FA4}"/>
              </a:ext>
            </a:extLst>
          </p:cNvPr>
          <p:cNvPicPr>
            <a:picLocks noChangeAspect="1"/>
          </p:cNvPicPr>
          <p:nvPr/>
        </p:nvPicPr>
        <p:blipFill>
          <a:blip r:embed="rId2"/>
          <a:stretch>
            <a:fillRect/>
          </a:stretch>
        </p:blipFill>
        <p:spPr>
          <a:xfrm flipH="1">
            <a:off x="7387415" y="2298484"/>
            <a:ext cx="4188992" cy="2522092"/>
          </a:xfrm>
          <a:prstGeom prst="rect">
            <a:avLst/>
          </a:prstGeom>
        </p:spPr>
      </p:pic>
    </p:spTree>
    <p:extLst>
      <p:ext uri="{BB962C8B-B14F-4D97-AF65-F5344CB8AC3E}">
        <p14:creationId xmlns:p14="http://schemas.microsoft.com/office/powerpoint/2010/main" val="2896986269"/>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F2EE7C-EFE6-4731-B88D-BB95067A0DFF}"/>
              </a:ext>
            </a:extLst>
          </p:cNvPr>
          <p:cNvSpPr txBox="1"/>
          <p:nvPr/>
        </p:nvSpPr>
        <p:spPr>
          <a:xfrm>
            <a:off x="470517" y="346229"/>
            <a:ext cx="11070454" cy="769441"/>
          </a:xfrm>
          <a:prstGeom prst="rect">
            <a:avLst/>
          </a:prstGeom>
          <a:noFill/>
        </p:spPr>
        <p:txBody>
          <a:bodyPr wrap="square" rtlCol="0">
            <a:spAutoFit/>
          </a:bodyPr>
          <a:lstStyle/>
          <a:p>
            <a:pPr algn="ctr"/>
            <a:r>
              <a:rPr lang="en-US" sz="4400" u="sng" dirty="0"/>
              <a:t>SWOT Analysis </a:t>
            </a:r>
          </a:p>
        </p:txBody>
      </p:sp>
      <p:sp>
        <p:nvSpPr>
          <p:cNvPr id="4" name="TextBox 3">
            <a:extLst>
              <a:ext uri="{FF2B5EF4-FFF2-40B4-BE49-F238E27FC236}">
                <a16:creationId xmlns:a16="http://schemas.microsoft.com/office/drawing/2014/main" id="{6164285B-1825-4402-911C-F5806230A1CA}"/>
              </a:ext>
            </a:extLst>
          </p:cNvPr>
          <p:cNvSpPr txBox="1"/>
          <p:nvPr/>
        </p:nvSpPr>
        <p:spPr>
          <a:xfrm>
            <a:off x="559295" y="1269557"/>
            <a:ext cx="5625484" cy="2062103"/>
          </a:xfrm>
          <a:prstGeom prst="rect">
            <a:avLst/>
          </a:prstGeom>
          <a:noFill/>
        </p:spPr>
        <p:txBody>
          <a:bodyPr wrap="square" rtlCol="0">
            <a:spAutoFit/>
          </a:bodyPr>
          <a:lstStyle/>
          <a:p>
            <a:r>
              <a:rPr lang="en-US" sz="2800" dirty="0"/>
              <a:t>Strengths</a:t>
            </a:r>
            <a:endParaRPr lang="en-US" sz="2000" dirty="0"/>
          </a:p>
          <a:p>
            <a:pPr marL="342900" indent="-342900">
              <a:buAutoNum type="arabicPeriod"/>
            </a:pPr>
            <a:r>
              <a:rPr lang="en-US" sz="2000" dirty="0"/>
              <a:t>Cost Savings </a:t>
            </a:r>
          </a:p>
          <a:p>
            <a:pPr marL="342900" indent="-342900">
              <a:buAutoNum type="arabicPeriod"/>
            </a:pPr>
            <a:r>
              <a:rPr lang="en-US" sz="2000" dirty="0"/>
              <a:t>Environmental Impact </a:t>
            </a:r>
          </a:p>
          <a:p>
            <a:pPr marL="342900" indent="-342900">
              <a:buAutoNum type="arabicPeriod"/>
            </a:pPr>
            <a:r>
              <a:rPr lang="en-US" sz="2000" dirty="0"/>
              <a:t>Versatility</a:t>
            </a:r>
          </a:p>
          <a:p>
            <a:pPr marL="342900" indent="-342900">
              <a:buAutoNum type="arabicPeriod"/>
            </a:pPr>
            <a:r>
              <a:rPr lang="en-US" sz="2000" dirty="0"/>
              <a:t>Data Collection </a:t>
            </a:r>
          </a:p>
          <a:p>
            <a:pPr marL="342900" indent="-342900">
              <a:buAutoNum type="arabicPeriod"/>
            </a:pPr>
            <a:r>
              <a:rPr lang="en-US" sz="2000" dirty="0"/>
              <a:t>Efficiency</a:t>
            </a:r>
          </a:p>
        </p:txBody>
      </p:sp>
      <p:sp>
        <p:nvSpPr>
          <p:cNvPr id="5" name="TextBox 4">
            <a:extLst>
              <a:ext uri="{FF2B5EF4-FFF2-40B4-BE49-F238E27FC236}">
                <a16:creationId xmlns:a16="http://schemas.microsoft.com/office/drawing/2014/main" id="{B009A7D7-45DF-4AAE-91E2-26AC4A590E5C}"/>
              </a:ext>
            </a:extLst>
          </p:cNvPr>
          <p:cNvSpPr txBox="1"/>
          <p:nvPr/>
        </p:nvSpPr>
        <p:spPr>
          <a:xfrm>
            <a:off x="6312023" y="1192614"/>
            <a:ext cx="5347316" cy="954107"/>
          </a:xfrm>
          <a:prstGeom prst="rect">
            <a:avLst/>
          </a:prstGeom>
          <a:noFill/>
        </p:spPr>
        <p:txBody>
          <a:bodyPr wrap="square" rtlCol="0">
            <a:spAutoFit/>
          </a:bodyPr>
          <a:lstStyle/>
          <a:p>
            <a:r>
              <a:rPr lang="en-US" sz="2800" dirty="0"/>
              <a:t>Weaknesses</a:t>
            </a:r>
          </a:p>
          <a:p>
            <a:endParaRPr lang="en-US" sz="2800" dirty="0"/>
          </a:p>
        </p:txBody>
      </p:sp>
      <p:sp>
        <p:nvSpPr>
          <p:cNvPr id="6" name="TextBox 5">
            <a:extLst>
              <a:ext uri="{FF2B5EF4-FFF2-40B4-BE49-F238E27FC236}">
                <a16:creationId xmlns:a16="http://schemas.microsoft.com/office/drawing/2014/main" id="{29956FD2-2AE4-46BE-BDE3-41AF02DABE29}"/>
              </a:ext>
            </a:extLst>
          </p:cNvPr>
          <p:cNvSpPr txBox="1"/>
          <p:nvPr/>
        </p:nvSpPr>
        <p:spPr>
          <a:xfrm>
            <a:off x="6312023" y="1561945"/>
            <a:ext cx="4944862" cy="1323439"/>
          </a:xfrm>
          <a:prstGeom prst="rect">
            <a:avLst/>
          </a:prstGeom>
          <a:noFill/>
        </p:spPr>
        <p:txBody>
          <a:bodyPr wrap="square" rtlCol="0">
            <a:spAutoFit/>
          </a:bodyPr>
          <a:lstStyle/>
          <a:p>
            <a:pPr marL="342900" indent="-342900">
              <a:buAutoNum type="arabicPeriod"/>
            </a:pPr>
            <a:r>
              <a:rPr lang="en-US" sz="2000" dirty="0"/>
              <a:t>Regulatory Challenges</a:t>
            </a:r>
          </a:p>
          <a:p>
            <a:pPr marL="342900" indent="-342900">
              <a:buAutoNum type="arabicPeriod"/>
            </a:pPr>
            <a:r>
              <a:rPr lang="en-US" sz="2000" dirty="0"/>
              <a:t>Technology </a:t>
            </a:r>
          </a:p>
          <a:p>
            <a:pPr marL="342900" indent="-342900">
              <a:buAutoNum type="arabicPeriod"/>
            </a:pPr>
            <a:r>
              <a:rPr lang="en-US" sz="2000" dirty="0"/>
              <a:t>Initial Investment </a:t>
            </a:r>
          </a:p>
          <a:p>
            <a:pPr marL="342900" indent="-342900">
              <a:buAutoNum type="arabicPeriod"/>
            </a:pPr>
            <a:r>
              <a:rPr lang="en-US" sz="2000" dirty="0"/>
              <a:t>Limited Payload</a:t>
            </a:r>
            <a:r>
              <a:rPr lang="en-US" dirty="0"/>
              <a:t>.</a:t>
            </a:r>
          </a:p>
        </p:txBody>
      </p:sp>
      <p:sp>
        <p:nvSpPr>
          <p:cNvPr id="2" name="TextBox 1">
            <a:extLst>
              <a:ext uri="{FF2B5EF4-FFF2-40B4-BE49-F238E27FC236}">
                <a16:creationId xmlns:a16="http://schemas.microsoft.com/office/drawing/2014/main" id="{B3978574-7FF0-49E9-9F20-904426117DE2}"/>
              </a:ext>
            </a:extLst>
          </p:cNvPr>
          <p:cNvSpPr txBox="1"/>
          <p:nvPr/>
        </p:nvSpPr>
        <p:spPr>
          <a:xfrm>
            <a:off x="532661" y="3680228"/>
            <a:ext cx="4829451" cy="1908215"/>
          </a:xfrm>
          <a:prstGeom prst="rect">
            <a:avLst/>
          </a:prstGeom>
          <a:noFill/>
        </p:spPr>
        <p:txBody>
          <a:bodyPr wrap="square" rtlCol="0">
            <a:spAutoFit/>
          </a:bodyPr>
          <a:lstStyle/>
          <a:p>
            <a:r>
              <a:rPr lang="en-US" sz="2800" dirty="0"/>
              <a:t>Opportunities</a:t>
            </a:r>
          </a:p>
          <a:p>
            <a:r>
              <a:rPr lang="en-US" dirty="0"/>
              <a:t>1.  Market Expansion </a:t>
            </a:r>
          </a:p>
          <a:p>
            <a:r>
              <a:rPr lang="en-US" dirty="0"/>
              <a:t>2.  Diverse Applications </a:t>
            </a:r>
          </a:p>
          <a:p>
            <a:r>
              <a:rPr lang="en-US" dirty="0"/>
              <a:t>3.  Partnership </a:t>
            </a:r>
          </a:p>
          <a:p>
            <a:r>
              <a:rPr lang="en-US" dirty="0"/>
              <a:t>4.  Data Analytics</a:t>
            </a:r>
          </a:p>
          <a:p>
            <a:r>
              <a:rPr lang="en-US" dirty="0"/>
              <a:t>5.  Competitive Advantage</a:t>
            </a:r>
          </a:p>
        </p:txBody>
      </p:sp>
      <p:sp>
        <p:nvSpPr>
          <p:cNvPr id="8" name="TextBox 7">
            <a:extLst>
              <a:ext uri="{FF2B5EF4-FFF2-40B4-BE49-F238E27FC236}">
                <a16:creationId xmlns:a16="http://schemas.microsoft.com/office/drawing/2014/main" id="{93C26A26-4F43-4D26-B65E-D2D8D9B648CC}"/>
              </a:ext>
            </a:extLst>
          </p:cNvPr>
          <p:cNvSpPr txBox="1"/>
          <p:nvPr/>
        </p:nvSpPr>
        <p:spPr>
          <a:xfrm>
            <a:off x="6400800" y="3745339"/>
            <a:ext cx="6027938" cy="1908215"/>
          </a:xfrm>
          <a:prstGeom prst="rect">
            <a:avLst/>
          </a:prstGeom>
          <a:noFill/>
        </p:spPr>
        <p:txBody>
          <a:bodyPr wrap="square" rtlCol="0">
            <a:spAutoFit/>
          </a:bodyPr>
          <a:lstStyle/>
          <a:p>
            <a:r>
              <a:rPr lang="en-US" sz="2800" dirty="0"/>
              <a:t>Threats</a:t>
            </a:r>
          </a:p>
          <a:p>
            <a:r>
              <a:rPr lang="en-US" dirty="0"/>
              <a:t>1.  Regulatory Changes</a:t>
            </a:r>
          </a:p>
          <a:p>
            <a:r>
              <a:rPr lang="en-US" dirty="0"/>
              <a:t>2.  Competitive Landscape</a:t>
            </a:r>
          </a:p>
          <a:p>
            <a:r>
              <a:rPr lang="en-US" dirty="0"/>
              <a:t>3.  Security Risks </a:t>
            </a:r>
          </a:p>
          <a:p>
            <a:r>
              <a:rPr lang="en-US" dirty="0"/>
              <a:t>4.  Public Perception </a:t>
            </a:r>
          </a:p>
          <a:p>
            <a:r>
              <a:rPr lang="en-US" dirty="0"/>
              <a:t>5.  Technical Challenges </a:t>
            </a:r>
          </a:p>
        </p:txBody>
      </p:sp>
    </p:spTree>
    <p:extLst>
      <p:ext uri="{BB962C8B-B14F-4D97-AF65-F5344CB8AC3E}">
        <p14:creationId xmlns:p14="http://schemas.microsoft.com/office/powerpoint/2010/main" val="2955312562"/>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4AD8880D-2DA9-4371-AB51-C1C03A04A519}"/>
              </a:ext>
            </a:extLst>
          </p:cNvPr>
          <p:cNvSpPr/>
          <p:nvPr/>
        </p:nvSpPr>
        <p:spPr>
          <a:xfrm>
            <a:off x="412802" y="1336090"/>
            <a:ext cx="3409026" cy="95878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Get order details from customer  mobile app</a:t>
            </a:r>
          </a:p>
        </p:txBody>
      </p:sp>
      <p:sp>
        <p:nvSpPr>
          <p:cNvPr id="3" name="Flowchart: Process 2">
            <a:extLst>
              <a:ext uri="{FF2B5EF4-FFF2-40B4-BE49-F238E27FC236}">
                <a16:creationId xmlns:a16="http://schemas.microsoft.com/office/drawing/2014/main" id="{DF0CE74A-C7C4-435C-B870-F7E1D500C7B8}"/>
              </a:ext>
            </a:extLst>
          </p:cNvPr>
          <p:cNvSpPr/>
          <p:nvPr/>
        </p:nvSpPr>
        <p:spPr>
          <a:xfrm>
            <a:off x="442396" y="3178206"/>
            <a:ext cx="3284739" cy="109195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Place order and received by restaurant </a:t>
            </a:r>
          </a:p>
        </p:txBody>
      </p:sp>
      <p:sp>
        <p:nvSpPr>
          <p:cNvPr id="5" name="Flowchart: Process 4">
            <a:extLst>
              <a:ext uri="{FF2B5EF4-FFF2-40B4-BE49-F238E27FC236}">
                <a16:creationId xmlns:a16="http://schemas.microsoft.com/office/drawing/2014/main" id="{A8BD26A4-92F8-4959-BBD1-936914149869}"/>
              </a:ext>
            </a:extLst>
          </p:cNvPr>
          <p:cNvSpPr/>
          <p:nvPr/>
        </p:nvSpPr>
        <p:spPr>
          <a:xfrm>
            <a:off x="8618736" y="5015885"/>
            <a:ext cx="3284739" cy="109195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Deliver to customer</a:t>
            </a:r>
          </a:p>
        </p:txBody>
      </p:sp>
      <p:sp>
        <p:nvSpPr>
          <p:cNvPr id="6" name="Flowchart: Process 5">
            <a:extLst>
              <a:ext uri="{FF2B5EF4-FFF2-40B4-BE49-F238E27FC236}">
                <a16:creationId xmlns:a16="http://schemas.microsoft.com/office/drawing/2014/main" id="{5011B6D8-5CEF-4FCD-B5A7-3941F3B70DBA}"/>
              </a:ext>
            </a:extLst>
          </p:cNvPr>
          <p:cNvSpPr/>
          <p:nvPr/>
        </p:nvSpPr>
        <p:spPr>
          <a:xfrm>
            <a:off x="384695" y="5078029"/>
            <a:ext cx="3284739" cy="109195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Start preparing food </a:t>
            </a:r>
          </a:p>
        </p:txBody>
      </p:sp>
      <p:sp>
        <p:nvSpPr>
          <p:cNvPr id="7" name="Flowchart: Process 6">
            <a:extLst>
              <a:ext uri="{FF2B5EF4-FFF2-40B4-BE49-F238E27FC236}">
                <a16:creationId xmlns:a16="http://schemas.microsoft.com/office/drawing/2014/main" id="{894E8B62-1627-43EE-BCA9-8AEA8862B8CA}"/>
              </a:ext>
            </a:extLst>
          </p:cNvPr>
          <p:cNvSpPr/>
          <p:nvPr/>
        </p:nvSpPr>
        <p:spPr>
          <a:xfrm>
            <a:off x="4645978" y="4998132"/>
            <a:ext cx="3284739" cy="109195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Order pickup by drone</a:t>
            </a:r>
          </a:p>
        </p:txBody>
      </p:sp>
      <p:sp>
        <p:nvSpPr>
          <p:cNvPr id="8" name="Flowchart: Process 7">
            <a:extLst>
              <a:ext uri="{FF2B5EF4-FFF2-40B4-BE49-F238E27FC236}">
                <a16:creationId xmlns:a16="http://schemas.microsoft.com/office/drawing/2014/main" id="{955FEE70-280E-4999-A32E-D81AA628E523}"/>
              </a:ext>
            </a:extLst>
          </p:cNvPr>
          <p:cNvSpPr/>
          <p:nvPr/>
        </p:nvSpPr>
        <p:spPr>
          <a:xfrm>
            <a:off x="4732536" y="3120506"/>
            <a:ext cx="3284739" cy="109195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Check drone availability </a:t>
            </a:r>
          </a:p>
        </p:txBody>
      </p:sp>
      <p:sp>
        <p:nvSpPr>
          <p:cNvPr id="9" name="Flowchart: Process 8">
            <a:extLst>
              <a:ext uri="{FF2B5EF4-FFF2-40B4-BE49-F238E27FC236}">
                <a16:creationId xmlns:a16="http://schemas.microsoft.com/office/drawing/2014/main" id="{E66316DD-0675-4E37-BF38-2271E7C601A3}"/>
              </a:ext>
            </a:extLst>
          </p:cNvPr>
          <p:cNvSpPr/>
          <p:nvPr/>
        </p:nvSpPr>
        <p:spPr>
          <a:xfrm>
            <a:off x="8618736" y="3151577"/>
            <a:ext cx="3284739" cy="109195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Customer conformation before drone flight</a:t>
            </a:r>
          </a:p>
        </p:txBody>
      </p:sp>
      <p:sp>
        <p:nvSpPr>
          <p:cNvPr id="10" name="Flowchart: Process 9">
            <a:extLst>
              <a:ext uri="{FF2B5EF4-FFF2-40B4-BE49-F238E27FC236}">
                <a16:creationId xmlns:a16="http://schemas.microsoft.com/office/drawing/2014/main" id="{62E0D470-3CCA-440A-AB57-077EBF93703B}"/>
              </a:ext>
            </a:extLst>
          </p:cNvPr>
          <p:cNvSpPr/>
          <p:nvPr/>
        </p:nvSpPr>
        <p:spPr>
          <a:xfrm>
            <a:off x="8618736" y="1296138"/>
            <a:ext cx="3284739" cy="109195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Load package into drone</a:t>
            </a:r>
          </a:p>
        </p:txBody>
      </p:sp>
      <p:sp>
        <p:nvSpPr>
          <p:cNvPr id="11" name="Flowchart: Process 10">
            <a:extLst>
              <a:ext uri="{FF2B5EF4-FFF2-40B4-BE49-F238E27FC236}">
                <a16:creationId xmlns:a16="http://schemas.microsoft.com/office/drawing/2014/main" id="{04F68CFF-F677-4F7E-B193-23F15A634FC2}"/>
              </a:ext>
            </a:extLst>
          </p:cNvPr>
          <p:cNvSpPr/>
          <p:nvPr/>
        </p:nvSpPr>
        <p:spPr>
          <a:xfrm>
            <a:off x="4645978" y="1162973"/>
            <a:ext cx="3284739" cy="109195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Food ready by restaurant</a:t>
            </a:r>
          </a:p>
        </p:txBody>
      </p:sp>
      <p:cxnSp>
        <p:nvCxnSpPr>
          <p:cNvPr id="67" name="Straight Arrow Connector 66">
            <a:extLst>
              <a:ext uri="{FF2B5EF4-FFF2-40B4-BE49-F238E27FC236}">
                <a16:creationId xmlns:a16="http://schemas.microsoft.com/office/drawing/2014/main" id="{B9222ED4-129A-49F9-B507-1CD54E87DE17}"/>
              </a:ext>
            </a:extLst>
          </p:cNvPr>
          <p:cNvCxnSpPr/>
          <p:nvPr/>
        </p:nvCxnSpPr>
        <p:spPr>
          <a:xfrm>
            <a:off x="2089208" y="2317072"/>
            <a:ext cx="0" cy="7457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B1C3CAA-3C79-485F-9C19-1EF5DA8F2566}"/>
              </a:ext>
            </a:extLst>
          </p:cNvPr>
          <p:cNvCxnSpPr/>
          <p:nvPr/>
        </p:nvCxnSpPr>
        <p:spPr>
          <a:xfrm>
            <a:off x="2084766" y="4270160"/>
            <a:ext cx="0" cy="7457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122BA8E-B2E9-48F0-8033-B8D400301F13}"/>
              </a:ext>
            </a:extLst>
          </p:cNvPr>
          <p:cNvCxnSpPr/>
          <p:nvPr/>
        </p:nvCxnSpPr>
        <p:spPr>
          <a:xfrm>
            <a:off x="6118191" y="2254927"/>
            <a:ext cx="0" cy="7457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17AF172A-C320-4DB1-B8DD-27EEE6648946}"/>
              </a:ext>
            </a:extLst>
          </p:cNvPr>
          <p:cNvCxnSpPr/>
          <p:nvPr/>
        </p:nvCxnSpPr>
        <p:spPr>
          <a:xfrm>
            <a:off x="6288347" y="4252407"/>
            <a:ext cx="0" cy="7457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7611C55-BB70-4ACF-8402-F5A418951EAA}"/>
              </a:ext>
            </a:extLst>
          </p:cNvPr>
          <p:cNvCxnSpPr/>
          <p:nvPr/>
        </p:nvCxnSpPr>
        <p:spPr>
          <a:xfrm>
            <a:off x="10261105" y="4252407"/>
            <a:ext cx="0" cy="7457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E54710F5-96E3-4BBB-941A-7EFCB6DEB87C}"/>
              </a:ext>
            </a:extLst>
          </p:cNvPr>
          <p:cNvCxnSpPr/>
          <p:nvPr/>
        </p:nvCxnSpPr>
        <p:spPr>
          <a:xfrm>
            <a:off x="10117581" y="2308194"/>
            <a:ext cx="0" cy="7457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271AF0B3-8CBA-494D-B569-55AE8590D6F1}"/>
              </a:ext>
            </a:extLst>
          </p:cNvPr>
          <p:cNvCxnSpPr>
            <a:cxnSpLocks/>
          </p:cNvCxnSpPr>
          <p:nvPr/>
        </p:nvCxnSpPr>
        <p:spPr>
          <a:xfrm rot="10800000" flipV="1">
            <a:off x="4070408" y="1775533"/>
            <a:ext cx="514903" cy="473623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E91B8B39-F5E5-42E2-8AF5-DBAB625B37AC}"/>
              </a:ext>
            </a:extLst>
          </p:cNvPr>
          <p:cNvCxnSpPr>
            <a:cxnSpLocks/>
            <a:stCxn id="6" idx="2"/>
          </p:cNvCxnSpPr>
          <p:nvPr/>
        </p:nvCxnSpPr>
        <p:spPr>
          <a:xfrm rot="16200000" flipH="1">
            <a:off x="2941468" y="5255580"/>
            <a:ext cx="275207" cy="21040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1612F46C-A345-4DB1-8DCA-21ECBEC8C351}"/>
              </a:ext>
            </a:extLst>
          </p:cNvPr>
          <p:cNvCxnSpPr>
            <a:cxnSpLocks/>
          </p:cNvCxnSpPr>
          <p:nvPr/>
        </p:nvCxnSpPr>
        <p:spPr>
          <a:xfrm rot="10800000" flipV="1">
            <a:off x="8331688" y="1910922"/>
            <a:ext cx="287048" cy="460307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E525AD37-849D-4342-8330-2343764F6655}"/>
              </a:ext>
            </a:extLst>
          </p:cNvPr>
          <p:cNvCxnSpPr>
            <a:cxnSpLocks/>
          </p:cNvCxnSpPr>
          <p:nvPr/>
        </p:nvCxnSpPr>
        <p:spPr>
          <a:xfrm rot="16200000" flipH="1">
            <a:off x="7178335" y="5245968"/>
            <a:ext cx="355103" cy="20433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A73C761-DEBE-4657-A750-CEA097DB8D0C}"/>
              </a:ext>
            </a:extLst>
          </p:cNvPr>
          <p:cNvSpPr txBox="1"/>
          <p:nvPr/>
        </p:nvSpPr>
        <p:spPr>
          <a:xfrm>
            <a:off x="4509858" y="183139"/>
            <a:ext cx="2610034" cy="584775"/>
          </a:xfrm>
          <a:prstGeom prst="rect">
            <a:avLst/>
          </a:prstGeom>
          <a:noFill/>
        </p:spPr>
        <p:txBody>
          <a:bodyPr wrap="square" rtlCol="0">
            <a:spAutoFit/>
          </a:bodyPr>
          <a:lstStyle/>
          <a:p>
            <a:r>
              <a:rPr lang="en-US" sz="3200" dirty="0"/>
              <a:t>Flow chart </a:t>
            </a:r>
          </a:p>
        </p:txBody>
      </p:sp>
    </p:spTree>
    <p:extLst>
      <p:ext uri="{BB962C8B-B14F-4D97-AF65-F5344CB8AC3E}">
        <p14:creationId xmlns:p14="http://schemas.microsoft.com/office/powerpoint/2010/main" val="106956035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B3BEB8-0582-4036-9224-3F95F42C167E}"/>
              </a:ext>
            </a:extLst>
          </p:cNvPr>
          <p:cNvSpPr txBox="1"/>
          <p:nvPr/>
        </p:nvSpPr>
        <p:spPr>
          <a:xfrm>
            <a:off x="3480048" y="0"/>
            <a:ext cx="3968318" cy="769441"/>
          </a:xfrm>
          <a:prstGeom prst="rect">
            <a:avLst/>
          </a:prstGeom>
          <a:noFill/>
        </p:spPr>
        <p:txBody>
          <a:bodyPr wrap="square" rtlCol="0">
            <a:spAutoFit/>
          </a:bodyPr>
          <a:lstStyle/>
          <a:p>
            <a:r>
              <a:rPr lang="en-US" sz="4400" dirty="0"/>
              <a:t>Analysis</a:t>
            </a:r>
          </a:p>
        </p:txBody>
      </p:sp>
      <p:sp>
        <p:nvSpPr>
          <p:cNvPr id="4" name="TextBox 3">
            <a:extLst>
              <a:ext uri="{FF2B5EF4-FFF2-40B4-BE49-F238E27FC236}">
                <a16:creationId xmlns:a16="http://schemas.microsoft.com/office/drawing/2014/main" id="{51736A62-44D3-435A-B689-78DA1B7F44F5}"/>
              </a:ext>
            </a:extLst>
          </p:cNvPr>
          <p:cNvSpPr txBox="1"/>
          <p:nvPr/>
        </p:nvSpPr>
        <p:spPr>
          <a:xfrm>
            <a:off x="323850" y="662909"/>
            <a:ext cx="7419976" cy="369332"/>
          </a:xfrm>
          <a:prstGeom prst="rect">
            <a:avLst/>
          </a:prstGeom>
          <a:noFill/>
        </p:spPr>
        <p:txBody>
          <a:bodyPr wrap="square" rtlCol="0">
            <a:spAutoFit/>
          </a:bodyPr>
          <a:lstStyle/>
          <a:p>
            <a:r>
              <a:rPr lang="en-US" dirty="0"/>
              <a:t>City selected for implementation of drone delivery Nashik</a:t>
            </a:r>
            <a:endParaRPr lang="en-US" b="1" dirty="0"/>
          </a:p>
        </p:txBody>
      </p:sp>
      <p:graphicFrame>
        <p:nvGraphicFramePr>
          <p:cNvPr id="13" name="Table 12">
            <a:extLst>
              <a:ext uri="{FF2B5EF4-FFF2-40B4-BE49-F238E27FC236}">
                <a16:creationId xmlns:a16="http://schemas.microsoft.com/office/drawing/2014/main" id="{B041B52E-CE56-4926-A83E-804D02A3A205}"/>
              </a:ext>
            </a:extLst>
          </p:cNvPr>
          <p:cNvGraphicFramePr>
            <a:graphicFrameLocks noGrp="1"/>
          </p:cNvGraphicFramePr>
          <p:nvPr>
            <p:extLst>
              <p:ext uri="{D42A27DB-BD31-4B8C-83A1-F6EECF244321}">
                <p14:modId xmlns:p14="http://schemas.microsoft.com/office/powerpoint/2010/main" val="1453688026"/>
              </p:ext>
            </p:extLst>
          </p:nvPr>
        </p:nvGraphicFramePr>
        <p:xfrm>
          <a:off x="2117670" y="479394"/>
          <a:ext cx="208280" cy="896645"/>
        </p:xfrm>
        <a:graphic>
          <a:graphicData uri="http://schemas.openxmlformats.org/drawingml/2006/table">
            <a:tbl>
              <a:tblPr>
                <a:tableStyleId>{2D5ABB26-0587-4C30-8999-92F81FD0307C}</a:tableStyleId>
              </a:tblPr>
              <a:tblGrid>
                <a:gridCol w="208280">
                  <a:extLst>
                    <a:ext uri="{9D8B030D-6E8A-4147-A177-3AD203B41FA5}">
                      <a16:colId xmlns:a16="http://schemas.microsoft.com/office/drawing/2014/main" val="2147475675"/>
                    </a:ext>
                  </a:extLst>
                </a:gridCol>
              </a:tblGrid>
              <a:tr h="896645">
                <a:tc>
                  <a:txBody>
                    <a:bodyPr/>
                    <a:lstStyle/>
                    <a:p>
                      <a:endParaRPr lang="en-US" dirty="0"/>
                    </a:p>
                  </a:txBody>
                  <a:tcPr/>
                </a:tc>
                <a:extLst>
                  <a:ext uri="{0D108BD9-81ED-4DB2-BD59-A6C34878D82A}">
                    <a16:rowId xmlns:a16="http://schemas.microsoft.com/office/drawing/2014/main" val="2534256226"/>
                  </a:ext>
                </a:extLst>
              </a:tr>
            </a:tbl>
          </a:graphicData>
        </a:graphic>
      </p:graphicFrame>
      <p:sp>
        <p:nvSpPr>
          <p:cNvPr id="15" name="TextBox 14">
            <a:extLst>
              <a:ext uri="{FF2B5EF4-FFF2-40B4-BE49-F238E27FC236}">
                <a16:creationId xmlns:a16="http://schemas.microsoft.com/office/drawing/2014/main" id="{578D9944-45CD-41A4-ACC3-188453F53D5E}"/>
              </a:ext>
            </a:extLst>
          </p:cNvPr>
          <p:cNvSpPr txBox="1"/>
          <p:nvPr/>
        </p:nvSpPr>
        <p:spPr>
          <a:xfrm>
            <a:off x="238126" y="1032241"/>
            <a:ext cx="4210050" cy="954107"/>
          </a:xfrm>
          <a:prstGeom prst="rect">
            <a:avLst/>
          </a:prstGeom>
          <a:noFill/>
        </p:spPr>
        <p:txBody>
          <a:bodyPr wrap="square" rtlCol="0">
            <a:spAutoFit/>
          </a:bodyPr>
          <a:lstStyle/>
          <a:p>
            <a:r>
              <a:rPr lang="en-US" sz="2800" b="1" dirty="0"/>
              <a:t>Drone Specification</a:t>
            </a:r>
          </a:p>
          <a:p>
            <a:endParaRPr lang="en-US" sz="2800" b="1" dirty="0"/>
          </a:p>
        </p:txBody>
      </p:sp>
      <p:graphicFrame>
        <p:nvGraphicFramePr>
          <p:cNvPr id="16" name="Table 15">
            <a:extLst>
              <a:ext uri="{FF2B5EF4-FFF2-40B4-BE49-F238E27FC236}">
                <a16:creationId xmlns:a16="http://schemas.microsoft.com/office/drawing/2014/main" id="{CC02139C-2460-451C-A0A2-568D0811508E}"/>
              </a:ext>
            </a:extLst>
          </p:cNvPr>
          <p:cNvGraphicFramePr>
            <a:graphicFrameLocks noGrp="1"/>
          </p:cNvGraphicFramePr>
          <p:nvPr>
            <p:extLst>
              <p:ext uri="{D42A27DB-BD31-4B8C-83A1-F6EECF244321}">
                <p14:modId xmlns:p14="http://schemas.microsoft.com/office/powerpoint/2010/main" val="3414784915"/>
              </p:ext>
            </p:extLst>
          </p:nvPr>
        </p:nvGraphicFramePr>
        <p:xfrm>
          <a:off x="219074" y="1559558"/>
          <a:ext cx="4143380" cy="5031240"/>
        </p:xfrm>
        <a:graphic>
          <a:graphicData uri="http://schemas.openxmlformats.org/drawingml/2006/table">
            <a:tbl>
              <a:tblPr firstRow="1" bandRow="1">
                <a:tableStyleId>{2D5ABB26-0587-4C30-8999-92F81FD0307C}</a:tableStyleId>
              </a:tblPr>
              <a:tblGrid>
                <a:gridCol w="2079243">
                  <a:extLst>
                    <a:ext uri="{9D8B030D-6E8A-4147-A177-3AD203B41FA5}">
                      <a16:colId xmlns:a16="http://schemas.microsoft.com/office/drawing/2014/main" val="179954986"/>
                    </a:ext>
                  </a:extLst>
                </a:gridCol>
                <a:gridCol w="2064137">
                  <a:extLst>
                    <a:ext uri="{9D8B030D-6E8A-4147-A177-3AD203B41FA5}">
                      <a16:colId xmlns:a16="http://schemas.microsoft.com/office/drawing/2014/main" val="2552479775"/>
                    </a:ext>
                  </a:extLst>
                </a:gridCol>
              </a:tblGrid>
              <a:tr h="356558">
                <a:tc>
                  <a:txBody>
                    <a:bodyPr/>
                    <a:lstStyle/>
                    <a:p>
                      <a:r>
                        <a:rPr lang="en-US" sz="1800" dirty="0"/>
                        <a:t>About Drone</a:t>
                      </a:r>
                      <a:endParaRPr lang="en-US" sz="1800" b="1" dirty="0"/>
                    </a:p>
                  </a:txBody>
                  <a:tcPr/>
                </a:tc>
                <a:tc>
                  <a:txBody>
                    <a:bodyPr/>
                    <a:lstStyle/>
                    <a:p>
                      <a:r>
                        <a:rPr lang="en-US" sz="1800" u="none" dirty="0"/>
                        <a:t>Value</a:t>
                      </a:r>
                      <a:endParaRPr lang="en-US" sz="1800" b="1" u="none" dirty="0"/>
                    </a:p>
                  </a:txBody>
                  <a:tcPr/>
                </a:tc>
                <a:extLst>
                  <a:ext uri="{0D108BD9-81ED-4DB2-BD59-A6C34878D82A}">
                    <a16:rowId xmlns:a16="http://schemas.microsoft.com/office/drawing/2014/main" val="279868480"/>
                  </a:ext>
                </a:extLst>
              </a:tr>
              <a:tr h="356558">
                <a:tc>
                  <a:txBody>
                    <a:bodyPr/>
                    <a:lstStyle/>
                    <a:p>
                      <a:r>
                        <a:rPr lang="en-US" dirty="0"/>
                        <a:t>Flying range</a:t>
                      </a:r>
                    </a:p>
                  </a:txBody>
                  <a:tcPr/>
                </a:tc>
                <a:tc>
                  <a:txBody>
                    <a:bodyPr/>
                    <a:lstStyle/>
                    <a:p>
                      <a:r>
                        <a:rPr lang="en-US" dirty="0"/>
                        <a:t>7 km</a:t>
                      </a:r>
                    </a:p>
                  </a:txBody>
                  <a:tcPr/>
                </a:tc>
                <a:extLst>
                  <a:ext uri="{0D108BD9-81ED-4DB2-BD59-A6C34878D82A}">
                    <a16:rowId xmlns:a16="http://schemas.microsoft.com/office/drawing/2014/main" val="898443414"/>
                  </a:ext>
                </a:extLst>
              </a:tr>
              <a:tr h="356558">
                <a:tc>
                  <a:txBody>
                    <a:bodyPr/>
                    <a:lstStyle/>
                    <a:p>
                      <a:r>
                        <a:rPr lang="en-US" dirty="0"/>
                        <a:t>Flying attitude</a:t>
                      </a:r>
                    </a:p>
                  </a:txBody>
                  <a:tcPr/>
                </a:tc>
                <a:tc>
                  <a:txBody>
                    <a:bodyPr/>
                    <a:lstStyle/>
                    <a:p>
                      <a:r>
                        <a:rPr lang="en-US" dirty="0"/>
                        <a:t>300 ft</a:t>
                      </a:r>
                    </a:p>
                  </a:txBody>
                  <a:tcPr/>
                </a:tc>
                <a:extLst>
                  <a:ext uri="{0D108BD9-81ED-4DB2-BD59-A6C34878D82A}">
                    <a16:rowId xmlns:a16="http://schemas.microsoft.com/office/drawing/2014/main" val="2800761080"/>
                  </a:ext>
                </a:extLst>
              </a:tr>
              <a:tr h="572062">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38066830"/>
                  </a:ext>
                </a:extLst>
              </a:tr>
              <a:tr h="623977">
                <a:tc>
                  <a:txBody>
                    <a:bodyPr/>
                    <a:lstStyle/>
                    <a:p>
                      <a:r>
                        <a:rPr lang="en-US" dirty="0"/>
                        <a:t>Cost of one drone</a:t>
                      </a:r>
                    </a:p>
                  </a:txBody>
                  <a:tcPr/>
                </a:tc>
                <a:tc>
                  <a:txBody>
                    <a:bodyPr/>
                    <a:lstStyle/>
                    <a:p>
                      <a:r>
                        <a:rPr lang="en-US" dirty="0"/>
                        <a:t>130000 INR</a:t>
                      </a:r>
                    </a:p>
                  </a:txBody>
                  <a:tcPr/>
                </a:tc>
                <a:extLst>
                  <a:ext uri="{0D108BD9-81ED-4DB2-BD59-A6C34878D82A}">
                    <a16:rowId xmlns:a16="http://schemas.microsoft.com/office/drawing/2014/main" val="3032446657"/>
                  </a:ext>
                </a:extLst>
              </a:tr>
              <a:tr h="35655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82103322"/>
                  </a:ext>
                </a:extLst>
              </a:tr>
              <a:tr h="435818">
                <a:tc>
                  <a:txBody>
                    <a:bodyPr/>
                    <a:lstStyle/>
                    <a:p>
                      <a:r>
                        <a:rPr lang="en-US" dirty="0"/>
                        <a:t>Avg. battery life</a:t>
                      </a:r>
                    </a:p>
                  </a:txBody>
                  <a:tcPr/>
                </a:tc>
                <a:tc>
                  <a:txBody>
                    <a:bodyPr/>
                    <a:lstStyle/>
                    <a:p>
                      <a:r>
                        <a:rPr lang="en-US" dirty="0"/>
                        <a:t>03 months</a:t>
                      </a:r>
                    </a:p>
                  </a:txBody>
                  <a:tcPr/>
                </a:tc>
                <a:extLst>
                  <a:ext uri="{0D108BD9-81ED-4DB2-BD59-A6C34878D82A}">
                    <a16:rowId xmlns:a16="http://schemas.microsoft.com/office/drawing/2014/main" val="920702121"/>
                  </a:ext>
                </a:extLst>
              </a:tr>
              <a:tr h="35655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44125277"/>
                  </a:ext>
                </a:extLst>
              </a:tr>
              <a:tr h="891395">
                <a:tc>
                  <a:txBody>
                    <a:bodyPr/>
                    <a:lstStyle/>
                    <a:p>
                      <a:r>
                        <a:rPr lang="en-US" dirty="0"/>
                        <a:t>Monthly maintenance cost </a:t>
                      </a:r>
                    </a:p>
                  </a:txBody>
                  <a:tcPr/>
                </a:tc>
                <a:tc>
                  <a:txBody>
                    <a:bodyPr/>
                    <a:lstStyle/>
                    <a:p>
                      <a:r>
                        <a:rPr lang="en-US" dirty="0"/>
                        <a:t>6500 INR</a:t>
                      </a:r>
                    </a:p>
                  </a:txBody>
                  <a:tcPr/>
                </a:tc>
                <a:extLst>
                  <a:ext uri="{0D108BD9-81ED-4DB2-BD59-A6C34878D82A}">
                    <a16:rowId xmlns:a16="http://schemas.microsoft.com/office/drawing/2014/main" val="4002520681"/>
                  </a:ext>
                </a:extLst>
              </a:tr>
              <a:tr h="623977">
                <a:tc>
                  <a:txBody>
                    <a:bodyPr/>
                    <a:lstStyle/>
                    <a:p>
                      <a:r>
                        <a:rPr lang="en-US" dirty="0"/>
                        <a:t>Cost of one battery</a:t>
                      </a:r>
                    </a:p>
                  </a:txBody>
                  <a:tcPr/>
                </a:tc>
                <a:tc>
                  <a:txBody>
                    <a:bodyPr/>
                    <a:lstStyle/>
                    <a:p>
                      <a:r>
                        <a:rPr lang="en-US" dirty="0"/>
                        <a:t>13000 INR</a:t>
                      </a:r>
                    </a:p>
                  </a:txBody>
                  <a:tcPr/>
                </a:tc>
                <a:extLst>
                  <a:ext uri="{0D108BD9-81ED-4DB2-BD59-A6C34878D82A}">
                    <a16:rowId xmlns:a16="http://schemas.microsoft.com/office/drawing/2014/main" val="2134068042"/>
                  </a:ext>
                </a:extLst>
              </a:tr>
            </a:tbl>
          </a:graphicData>
        </a:graphic>
      </p:graphicFrame>
      <p:sp>
        <p:nvSpPr>
          <p:cNvPr id="19" name="TextBox 18">
            <a:extLst>
              <a:ext uri="{FF2B5EF4-FFF2-40B4-BE49-F238E27FC236}">
                <a16:creationId xmlns:a16="http://schemas.microsoft.com/office/drawing/2014/main" id="{E3F4F505-E529-4185-BD72-BCF081847029}"/>
              </a:ext>
            </a:extLst>
          </p:cNvPr>
          <p:cNvSpPr txBox="1"/>
          <p:nvPr/>
        </p:nvSpPr>
        <p:spPr>
          <a:xfrm>
            <a:off x="4382519" y="1004765"/>
            <a:ext cx="3789934" cy="523220"/>
          </a:xfrm>
          <a:prstGeom prst="rect">
            <a:avLst/>
          </a:prstGeom>
          <a:noFill/>
        </p:spPr>
        <p:txBody>
          <a:bodyPr wrap="square" rtlCol="0">
            <a:spAutoFit/>
          </a:bodyPr>
          <a:lstStyle/>
          <a:p>
            <a:r>
              <a:rPr lang="en-US" sz="2800" b="1" dirty="0"/>
              <a:t>Delivery parameter</a:t>
            </a:r>
          </a:p>
        </p:txBody>
      </p:sp>
      <p:graphicFrame>
        <p:nvGraphicFramePr>
          <p:cNvPr id="20" name="Table 19">
            <a:extLst>
              <a:ext uri="{FF2B5EF4-FFF2-40B4-BE49-F238E27FC236}">
                <a16:creationId xmlns:a16="http://schemas.microsoft.com/office/drawing/2014/main" id="{1B9BB49D-EAC4-42DB-A57A-1BB2238DEF58}"/>
              </a:ext>
            </a:extLst>
          </p:cNvPr>
          <p:cNvGraphicFramePr>
            <a:graphicFrameLocks noGrp="1"/>
          </p:cNvGraphicFramePr>
          <p:nvPr>
            <p:extLst>
              <p:ext uri="{D42A27DB-BD31-4B8C-83A1-F6EECF244321}">
                <p14:modId xmlns:p14="http://schemas.microsoft.com/office/powerpoint/2010/main" val="1203756319"/>
              </p:ext>
            </p:extLst>
          </p:nvPr>
        </p:nvGraphicFramePr>
        <p:xfrm>
          <a:off x="4467228" y="1563648"/>
          <a:ext cx="3276598" cy="5212080"/>
        </p:xfrm>
        <a:graphic>
          <a:graphicData uri="http://schemas.openxmlformats.org/drawingml/2006/table">
            <a:tbl>
              <a:tblPr firstRow="1" bandRow="1">
                <a:tableStyleId>{2D5ABB26-0587-4C30-8999-92F81FD0307C}</a:tableStyleId>
              </a:tblPr>
              <a:tblGrid>
                <a:gridCol w="1634921">
                  <a:extLst>
                    <a:ext uri="{9D8B030D-6E8A-4147-A177-3AD203B41FA5}">
                      <a16:colId xmlns:a16="http://schemas.microsoft.com/office/drawing/2014/main" val="3299337535"/>
                    </a:ext>
                  </a:extLst>
                </a:gridCol>
                <a:gridCol w="1641677">
                  <a:extLst>
                    <a:ext uri="{9D8B030D-6E8A-4147-A177-3AD203B41FA5}">
                      <a16:colId xmlns:a16="http://schemas.microsoft.com/office/drawing/2014/main" val="2579490122"/>
                    </a:ext>
                  </a:extLst>
                </a:gridCol>
              </a:tblGrid>
              <a:tr h="771371">
                <a:tc>
                  <a:txBody>
                    <a:bodyPr/>
                    <a:lstStyle/>
                    <a:p>
                      <a:r>
                        <a:rPr lang="en-US" sz="2400" b="1" dirty="0"/>
                        <a:t>About drone</a:t>
                      </a:r>
                    </a:p>
                  </a:txBody>
                  <a:tcPr/>
                </a:tc>
                <a:tc>
                  <a:txBody>
                    <a:bodyPr/>
                    <a:lstStyle/>
                    <a:p>
                      <a:r>
                        <a:rPr lang="en-US" sz="2400" b="1" dirty="0"/>
                        <a:t>numbers</a:t>
                      </a:r>
                    </a:p>
                  </a:txBody>
                  <a:tcPr/>
                </a:tc>
                <a:extLst>
                  <a:ext uri="{0D108BD9-81ED-4DB2-BD59-A6C34878D82A}">
                    <a16:rowId xmlns:a16="http://schemas.microsoft.com/office/drawing/2014/main" val="2338204555"/>
                  </a:ext>
                </a:extLst>
              </a:tr>
              <a:tr h="599955">
                <a:tc>
                  <a:txBody>
                    <a:bodyPr/>
                    <a:lstStyle/>
                    <a:p>
                      <a:r>
                        <a:rPr lang="en-US" dirty="0"/>
                        <a:t>Food prep time</a:t>
                      </a:r>
                    </a:p>
                  </a:txBody>
                  <a:tcPr/>
                </a:tc>
                <a:tc>
                  <a:txBody>
                    <a:bodyPr/>
                    <a:lstStyle/>
                    <a:p>
                      <a:r>
                        <a:rPr lang="en-US" dirty="0"/>
                        <a:t>20 min</a:t>
                      </a:r>
                    </a:p>
                  </a:txBody>
                  <a:tcPr/>
                </a:tc>
                <a:extLst>
                  <a:ext uri="{0D108BD9-81ED-4DB2-BD59-A6C34878D82A}">
                    <a16:rowId xmlns:a16="http://schemas.microsoft.com/office/drawing/2014/main" val="3912368427"/>
                  </a:ext>
                </a:extLst>
              </a:tr>
              <a:tr h="638837">
                <a:tc>
                  <a:txBody>
                    <a:bodyPr/>
                    <a:lstStyle/>
                    <a:p>
                      <a:r>
                        <a:rPr lang="en-US" dirty="0"/>
                        <a:t>Avg. drone speed</a:t>
                      </a:r>
                    </a:p>
                  </a:txBody>
                  <a:tcPr/>
                </a:tc>
                <a:tc>
                  <a:txBody>
                    <a:bodyPr/>
                    <a:lstStyle/>
                    <a:p>
                      <a:r>
                        <a:rPr lang="en-US" dirty="0"/>
                        <a:t>40 kmph</a:t>
                      </a:r>
                    </a:p>
                  </a:txBody>
                  <a:tcPr/>
                </a:tc>
                <a:extLst>
                  <a:ext uri="{0D108BD9-81ED-4DB2-BD59-A6C34878D82A}">
                    <a16:rowId xmlns:a16="http://schemas.microsoft.com/office/drawing/2014/main" val="740451261"/>
                  </a:ext>
                </a:extLst>
              </a:tr>
              <a:tr h="638837">
                <a:tc>
                  <a:txBody>
                    <a:bodyPr/>
                    <a:lstStyle/>
                    <a:p>
                      <a:r>
                        <a:rPr lang="en-US" dirty="0"/>
                        <a:t>Travel time per km</a:t>
                      </a:r>
                    </a:p>
                  </a:txBody>
                  <a:tcPr/>
                </a:tc>
                <a:tc>
                  <a:txBody>
                    <a:bodyPr/>
                    <a:lstStyle/>
                    <a:p>
                      <a:r>
                        <a:rPr lang="en-US" dirty="0"/>
                        <a:t>1.5 min/km</a:t>
                      </a:r>
                    </a:p>
                  </a:txBody>
                  <a:tcPr/>
                </a:tc>
                <a:extLst>
                  <a:ext uri="{0D108BD9-81ED-4DB2-BD59-A6C34878D82A}">
                    <a16:rowId xmlns:a16="http://schemas.microsoft.com/office/drawing/2014/main" val="2429372703"/>
                  </a:ext>
                </a:extLst>
              </a:tr>
              <a:tr h="882234">
                <a:tc>
                  <a:txBody>
                    <a:bodyPr/>
                    <a:lstStyle/>
                    <a:p>
                      <a:r>
                        <a:rPr lang="en-US" dirty="0"/>
                        <a:t>Delivery charges for customer</a:t>
                      </a:r>
                    </a:p>
                  </a:txBody>
                  <a:tcPr/>
                </a:tc>
                <a:tc>
                  <a:txBody>
                    <a:bodyPr/>
                    <a:lstStyle/>
                    <a:p>
                      <a:r>
                        <a:rPr lang="en-US" dirty="0"/>
                        <a:t>12 INR</a:t>
                      </a:r>
                    </a:p>
                  </a:txBody>
                  <a:tcPr/>
                </a:tc>
                <a:extLst>
                  <a:ext uri="{0D108BD9-81ED-4DB2-BD59-A6C34878D82A}">
                    <a16:rowId xmlns:a16="http://schemas.microsoft.com/office/drawing/2014/main" val="139738312"/>
                  </a:ext>
                </a:extLst>
              </a:tr>
              <a:tr h="857079">
                <a:tc>
                  <a:txBody>
                    <a:bodyPr/>
                    <a:lstStyle/>
                    <a:p>
                      <a:r>
                        <a:rPr lang="en-US" dirty="0"/>
                        <a:t>Incentives for delivery agent</a:t>
                      </a:r>
                    </a:p>
                  </a:txBody>
                  <a:tcPr/>
                </a:tc>
                <a:tc>
                  <a:txBody>
                    <a:bodyPr/>
                    <a:lstStyle/>
                    <a:p>
                      <a:r>
                        <a:rPr lang="en-US" dirty="0"/>
                        <a:t>55 INR</a:t>
                      </a:r>
                    </a:p>
                  </a:txBody>
                  <a:tcPr/>
                </a:tc>
                <a:extLst>
                  <a:ext uri="{0D108BD9-81ED-4DB2-BD59-A6C34878D82A}">
                    <a16:rowId xmlns:a16="http://schemas.microsoft.com/office/drawing/2014/main" val="3588711718"/>
                  </a:ext>
                </a:extLst>
              </a:tr>
              <a:tr h="638837">
                <a:tc>
                  <a:txBody>
                    <a:bodyPr/>
                    <a:lstStyle/>
                    <a:p>
                      <a:r>
                        <a:rPr lang="en-US" dirty="0"/>
                        <a:t>Avg delivery charges</a:t>
                      </a:r>
                    </a:p>
                  </a:txBody>
                  <a:tcPr/>
                </a:tc>
                <a:tc>
                  <a:txBody>
                    <a:bodyPr/>
                    <a:lstStyle/>
                    <a:p>
                      <a:r>
                        <a:rPr lang="en-US" dirty="0"/>
                        <a:t>40 INR</a:t>
                      </a:r>
                    </a:p>
                  </a:txBody>
                  <a:tcPr/>
                </a:tc>
                <a:extLst>
                  <a:ext uri="{0D108BD9-81ED-4DB2-BD59-A6C34878D82A}">
                    <a16:rowId xmlns:a16="http://schemas.microsoft.com/office/drawing/2014/main" val="3619440941"/>
                  </a:ext>
                </a:extLst>
              </a:tr>
            </a:tbl>
          </a:graphicData>
        </a:graphic>
      </p:graphicFrame>
      <p:graphicFrame>
        <p:nvGraphicFramePr>
          <p:cNvPr id="21" name="Table 20">
            <a:extLst>
              <a:ext uri="{FF2B5EF4-FFF2-40B4-BE49-F238E27FC236}">
                <a16:creationId xmlns:a16="http://schemas.microsoft.com/office/drawing/2014/main" id="{DF5254EB-1F2F-47F3-BA32-93D98B6F71A5}"/>
              </a:ext>
            </a:extLst>
          </p:cNvPr>
          <p:cNvGraphicFramePr>
            <a:graphicFrameLocks noGrp="1"/>
          </p:cNvGraphicFramePr>
          <p:nvPr>
            <p:extLst>
              <p:ext uri="{D42A27DB-BD31-4B8C-83A1-F6EECF244321}">
                <p14:modId xmlns:p14="http://schemas.microsoft.com/office/powerpoint/2010/main" val="118621135"/>
              </p:ext>
            </p:extLst>
          </p:nvPr>
        </p:nvGraphicFramePr>
        <p:xfrm>
          <a:off x="8162925" y="1154229"/>
          <a:ext cx="3823425" cy="2614576"/>
        </p:xfrm>
        <a:graphic>
          <a:graphicData uri="http://schemas.openxmlformats.org/drawingml/2006/table">
            <a:tbl>
              <a:tblPr firstRow="1" bandRow="1">
                <a:tableStyleId>{2D5ABB26-0587-4C30-8999-92F81FD0307C}</a:tableStyleId>
              </a:tblPr>
              <a:tblGrid>
                <a:gridCol w="1437884">
                  <a:extLst>
                    <a:ext uri="{9D8B030D-6E8A-4147-A177-3AD203B41FA5}">
                      <a16:colId xmlns:a16="http://schemas.microsoft.com/office/drawing/2014/main" val="4114945403"/>
                    </a:ext>
                  </a:extLst>
                </a:gridCol>
                <a:gridCol w="2385541">
                  <a:extLst>
                    <a:ext uri="{9D8B030D-6E8A-4147-A177-3AD203B41FA5}">
                      <a16:colId xmlns:a16="http://schemas.microsoft.com/office/drawing/2014/main" val="2375264985"/>
                    </a:ext>
                  </a:extLst>
                </a:gridCol>
              </a:tblGrid>
              <a:tr h="785776">
                <a:tc>
                  <a:txBody>
                    <a:bodyPr/>
                    <a:lstStyle/>
                    <a:p>
                      <a:r>
                        <a:rPr lang="en-US" sz="2000" dirty="0"/>
                        <a:t>increases</a:t>
                      </a:r>
                    </a:p>
                  </a:txBody>
                  <a:tcPr/>
                </a:tc>
                <a:tc>
                  <a:txBody>
                    <a:bodyPr/>
                    <a:lstStyle/>
                    <a:p>
                      <a:r>
                        <a:rPr lang="en-US" dirty="0"/>
                        <a:t> </a:t>
                      </a:r>
                      <a:r>
                        <a:rPr lang="en-US" sz="2400" dirty="0"/>
                        <a:t>Every year (%)</a:t>
                      </a:r>
                    </a:p>
                  </a:txBody>
                  <a:tcPr/>
                </a:tc>
                <a:extLst>
                  <a:ext uri="{0D108BD9-81ED-4DB2-BD59-A6C34878D82A}">
                    <a16:rowId xmlns:a16="http://schemas.microsoft.com/office/drawing/2014/main" val="2093139439"/>
                  </a:ext>
                </a:extLst>
              </a:tr>
              <a:tr h="349234">
                <a:tc>
                  <a:txBody>
                    <a:bodyPr/>
                    <a:lstStyle/>
                    <a:p>
                      <a:r>
                        <a:rPr lang="en-US" dirty="0"/>
                        <a:t>Rent </a:t>
                      </a:r>
                    </a:p>
                  </a:txBody>
                  <a:tcPr/>
                </a:tc>
                <a:tc>
                  <a:txBody>
                    <a:bodyPr/>
                    <a:lstStyle/>
                    <a:p>
                      <a:r>
                        <a:rPr lang="en-US" dirty="0"/>
                        <a:t>9</a:t>
                      </a:r>
                    </a:p>
                  </a:txBody>
                  <a:tcPr/>
                </a:tc>
                <a:extLst>
                  <a:ext uri="{0D108BD9-81ED-4DB2-BD59-A6C34878D82A}">
                    <a16:rowId xmlns:a16="http://schemas.microsoft.com/office/drawing/2014/main" val="3720323813"/>
                  </a:ext>
                </a:extLst>
              </a:tr>
              <a:tr h="349234">
                <a:tc>
                  <a:txBody>
                    <a:bodyPr/>
                    <a:lstStyle/>
                    <a:p>
                      <a:r>
                        <a:rPr lang="en-US" dirty="0"/>
                        <a:t>Electricity</a:t>
                      </a:r>
                    </a:p>
                  </a:txBody>
                  <a:tcPr/>
                </a:tc>
                <a:tc>
                  <a:txBody>
                    <a:bodyPr/>
                    <a:lstStyle/>
                    <a:p>
                      <a:r>
                        <a:rPr lang="en-US" dirty="0"/>
                        <a:t>6</a:t>
                      </a:r>
                    </a:p>
                  </a:txBody>
                  <a:tcPr/>
                </a:tc>
                <a:extLst>
                  <a:ext uri="{0D108BD9-81ED-4DB2-BD59-A6C34878D82A}">
                    <a16:rowId xmlns:a16="http://schemas.microsoft.com/office/drawing/2014/main" val="3476727"/>
                  </a:ext>
                </a:extLst>
              </a:tr>
              <a:tr h="349234">
                <a:tc>
                  <a:txBody>
                    <a:bodyPr/>
                    <a:lstStyle/>
                    <a:p>
                      <a:r>
                        <a:rPr lang="en-US" dirty="0"/>
                        <a:t>Battery </a:t>
                      </a:r>
                    </a:p>
                  </a:txBody>
                  <a:tcPr/>
                </a:tc>
                <a:tc>
                  <a:txBody>
                    <a:bodyPr/>
                    <a:lstStyle/>
                    <a:p>
                      <a:r>
                        <a:rPr lang="en-US" dirty="0"/>
                        <a:t>2</a:t>
                      </a:r>
                    </a:p>
                  </a:txBody>
                  <a:tcPr/>
                </a:tc>
                <a:extLst>
                  <a:ext uri="{0D108BD9-81ED-4DB2-BD59-A6C34878D82A}">
                    <a16:rowId xmlns:a16="http://schemas.microsoft.com/office/drawing/2014/main" val="257563965"/>
                  </a:ext>
                </a:extLst>
              </a:tr>
              <a:tr h="349234">
                <a:tc>
                  <a:txBody>
                    <a:bodyPr/>
                    <a:lstStyle/>
                    <a:p>
                      <a:r>
                        <a:rPr lang="en-US" dirty="0"/>
                        <a:t>Marketing</a:t>
                      </a:r>
                    </a:p>
                  </a:txBody>
                  <a:tcPr/>
                </a:tc>
                <a:tc>
                  <a:txBody>
                    <a:bodyPr/>
                    <a:lstStyle/>
                    <a:p>
                      <a:r>
                        <a:rPr lang="en-US" dirty="0"/>
                        <a:t>15</a:t>
                      </a:r>
                    </a:p>
                  </a:txBody>
                  <a:tcPr/>
                </a:tc>
                <a:extLst>
                  <a:ext uri="{0D108BD9-81ED-4DB2-BD59-A6C34878D82A}">
                    <a16:rowId xmlns:a16="http://schemas.microsoft.com/office/drawing/2014/main" val="3994739902"/>
                  </a:ext>
                </a:extLst>
              </a:tr>
              <a:tr h="349234">
                <a:tc>
                  <a:txBody>
                    <a:bodyPr/>
                    <a:lstStyle/>
                    <a:p>
                      <a:r>
                        <a:rPr lang="en-US" dirty="0"/>
                        <a:t>Salary</a:t>
                      </a:r>
                    </a:p>
                  </a:txBody>
                  <a:tcPr/>
                </a:tc>
                <a:tc>
                  <a:txBody>
                    <a:bodyPr/>
                    <a:lstStyle/>
                    <a:p>
                      <a:r>
                        <a:rPr lang="en-US" dirty="0"/>
                        <a:t>10</a:t>
                      </a:r>
                    </a:p>
                  </a:txBody>
                  <a:tcPr/>
                </a:tc>
                <a:extLst>
                  <a:ext uri="{0D108BD9-81ED-4DB2-BD59-A6C34878D82A}">
                    <a16:rowId xmlns:a16="http://schemas.microsoft.com/office/drawing/2014/main" val="4253002857"/>
                  </a:ext>
                </a:extLst>
              </a:tr>
            </a:tbl>
          </a:graphicData>
        </a:graphic>
      </p:graphicFrame>
      <p:sp>
        <p:nvSpPr>
          <p:cNvPr id="22" name="TextBox 21">
            <a:extLst>
              <a:ext uri="{FF2B5EF4-FFF2-40B4-BE49-F238E27FC236}">
                <a16:creationId xmlns:a16="http://schemas.microsoft.com/office/drawing/2014/main" id="{99519B3B-90E2-4F4E-8F24-7D62E21B969B}"/>
              </a:ext>
            </a:extLst>
          </p:cNvPr>
          <p:cNvSpPr txBox="1"/>
          <p:nvPr/>
        </p:nvSpPr>
        <p:spPr>
          <a:xfrm>
            <a:off x="8519189" y="696883"/>
            <a:ext cx="3867150" cy="523220"/>
          </a:xfrm>
          <a:prstGeom prst="rect">
            <a:avLst/>
          </a:prstGeom>
          <a:noFill/>
        </p:spPr>
        <p:txBody>
          <a:bodyPr wrap="square" rtlCol="0">
            <a:spAutoFit/>
          </a:bodyPr>
          <a:lstStyle/>
          <a:p>
            <a:r>
              <a:rPr lang="en-US" sz="2800" b="1" dirty="0"/>
              <a:t>Factors </a:t>
            </a:r>
          </a:p>
        </p:txBody>
      </p:sp>
      <p:graphicFrame>
        <p:nvGraphicFramePr>
          <p:cNvPr id="36" name="Chart 35">
            <a:extLst>
              <a:ext uri="{FF2B5EF4-FFF2-40B4-BE49-F238E27FC236}">
                <a16:creationId xmlns:a16="http://schemas.microsoft.com/office/drawing/2014/main" id="{D697610F-A2E5-4CF4-865E-BF403423AC01}"/>
              </a:ext>
            </a:extLst>
          </p:cNvPr>
          <p:cNvGraphicFramePr/>
          <p:nvPr>
            <p:extLst>
              <p:ext uri="{D42A27DB-BD31-4B8C-83A1-F6EECF244321}">
                <p14:modId xmlns:p14="http://schemas.microsoft.com/office/powerpoint/2010/main" val="1145401852"/>
              </p:ext>
            </p:extLst>
          </p:nvPr>
        </p:nvGraphicFramePr>
        <p:xfrm>
          <a:off x="7832924" y="3933487"/>
          <a:ext cx="4140001" cy="28479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701464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2E1965-B4E9-4BDA-BD48-0B84AEE26683}"/>
              </a:ext>
            </a:extLst>
          </p:cNvPr>
          <p:cNvSpPr txBox="1"/>
          <p:nvPr/>
        </p:nvSpPr>
        <p:spPr>
          <a:xfrm>
            <a:off x="1085850" y="0"/>
            <a:ext cx="10477499" cy="769441"/>
          </a:xfrm>
          <a:prstGeom prst="rect">
            <a:avLst/>
          </a:prstGeom>
          <a:noFill/>
        </p:spPr>
        <p:txBody>
          <a:bodyPr wrap="square" rtlCol="0">
            <a:spAutoFit/>
          </a:bodyPr>
          <a:lstStyle/>
          <a:p>
            <a:r>
              <a:rPr lang="en-US" sz="4400" b="1" dirty="0"/>
              <a:t>Cost and Profit Revenue Breakdown</a:t>
            </a:r>
          </a:p>
        </p:txBody>
      </p:sp>
      <p:graphicFrame>
        <p:nvGraphicFramePr>
          <p:cNvPr id="5" name="Table 4">
            <a:extLst>
              <a:ext uri="{FF2B5EF4-FFF2-40B4-BE49-F238E27FC236}">
                <a16:creationId xmlns:a16="http://schemas.microsoft.com/office/drawing/2014/main" id="{233F683F-4457-443C-92CB-51FFB67F8DCE}"/>
              </a:ext>
            </a:extLst>
          </p:cNvPr>
          <p:cNvGraphicFramePr>
            <a:graphicFrameLocks noGrp="1"/>
          </p:cNvGraphicFramePr>
          <p:nvPr>
            <p:extLst>
              <p:ext uri="{D42A27DB-BD31-4B8C-83A1-F6EECF244321}">
                <p14:modId xmlns:p14="http://schemas.microsoft.com/office/powerpoint/2010/main" val="1126689913"/>
              </p:ext>
            </p:extLst>
          </p:nvPr>
        </p:nvGraphicFramePr>
        <p:xfrm>
          <a:off x="161924" y="719665"/>
          <a:ext cx="11839575" cy="3566160"/>
        </p:xfrm>
        <a:graphic>
          <a:graphicData uri="http://schemas.openxmlformats.org/drawingml/2006/table">
            <a:tbl>
              <a:tblPr firstRow="1" bandRow="1">
                <a:tableStyleId>{5DA37D80-6434-44D0-A028-1B22A696006F}</a:tableStyleId>
              </a:tblPr>
              <a:tblGrid>
                <a:gridCol w="3946525">
                  <a:extLst>
                    <a:ext uri="{9D8B030D-6E8A-4147-A177-3AD203B41FA5}">
                      <a16:colId xmlns:a16="http://schemas.microsoft.com/office/drawing/2014/main" val="3639112460"/>
                    </a:ext>
                  </a:extLst>
                </a:gridCol>
                <a:gridCol w="3946525">
                  <a:extLst>
                    <a:ext uri="{9D8B030D-6E8A-4147-A177-3AD203B41FA5}">
                      <a16:colId xmlns:a16="http://schemas.microsoft.com/office/drawing/2014/main" val="1788955360"/>
                    </a:ext>
                  </a:extLst>
                </a:gridCol>
                <a:gridCol w="3946525">
                  <a:extLst>
                    <a:ext uri="{9D8B030D-6E8A-4147-A177-3AD203B41FA5}">
                      <a16:colId xmlns:a16="http://schemas.microsoft.com/office/drawing/2014/main" val="2110047658"/>
                    </a:ext>
                  </a:extLst>
                </a:gridCol>
              </a:tblGrid>
              <a:tr h="3433235">
                <a:tc>
                  <a:txBody>
                    <a:bodyPr/>
                    <a:lstStyle/>
                    <a:p>
                      <a:pPr algn="ctr"/>
                      <a:r>
                        <a:rPr lang="en-US" sz="2400" dirty="0"/>
                        <a:t>Starting costing</a:t>
                      </a:r>
                    </a:p>
                    <a:p>
                      <a:pPr algn="l"/>
                      <a:endParaRPr lang="en-US" sz="2400" b="0" dirty="0"/>
                    </a:p>
                    <a:p>
                      <a:pPr algn="l"/>
                      <a:r>
                        <a:rPr lang="en-US" sz="2000" b="0" dirty="0"/>
                        <a:t>No. of drones              :880</a:t>
                      </a:r>
                    </a:p>
                    <a:p>
                      <a:pPr algn="l"/>
                      <a:r>
                        <a:rPr lang="en-US" sz="2000" b="0" dirty="0"/>
                        <a:t>Stock drones              :120</a:t>
                      </a:r>
                    </a:p>
                    <a:p>
                      <a:pPr algn="l"/>
                      <a:r>
                        <a:rPr lang="en-US" sz="2000" b="0" dirty="0"/>
                        <a:t>Total drones               :1000     </a:t>
                      </a:r>
                    </a:p>
                    <a:p>
                      <a:pPr algn="l"/>
                      <a:r>
                        <a:rPr lang="en-US" sz="2000" b="0" dirty="0"/>
                        <a:t>Cost of one drones   :1,30,000</a:t>
                      </a:r>
                    </a:p>
                    <a:p>
                      <a:pPr algn="l"/>
                      <a:endParaRPr lang="en-US" sz="2000" b="0" dirty="0"/>
                    </a:p>
                    <a:p>
                      <a:pPr algn="l"/>
                      <a:r>
                        <a:rPr lang="en-US" sz="2000" b="0" dirty="0"/>
                        <a:t>           Total Investment 13.cr</a:t>
                      </a:r>
                    </a:p>
                    <a:p>
                      <a:pPr algn="l"/>
                      <a:r>
                        <a:rPr lang="en-US" sz="2000" b="0" dirty="0"/>
                        <a:t>Compound capital at 6% for 5 years 17.50 </a:t>
                      </a:r>
                      <a:r>
                        <a:rPr lang="en-US" sz="2000" b="0" dirty="0" err="1"/>
                        <a:t>cr</a:t>
                      </a:r>
                      <a:endParaRPr lang="en-US" sz="2000" b="0" dirty="0"/>
                    </a:p>
                  </a:txBody>
                  <a:tcPr/>
                </a:tc>
                <a:tc>
                  <a:txBody>
                    <a:bodyPr/>
                    <a:lstStyle/>
                    <a:p>
                      <a:pPr algn="ctr"/>
                      <a:r>
                        <a:rPr lang="en-US" sz="2400" dirty="0"/>
                        <a:t>Variable Cost</a:t>
                      </a:r>
                    </a:p>
                    <a:p>
                      <a:pPr algn="ctr"/>
                      <a:endParaRPr lang="en-US" sz="2400" dirty="0"/>
                    </a:p>
                    <a:p>
                      <a:pPr algn="l"/>
                      <a:r>
                        <a:rPr lang="en-US" sz="2000" b="0" dirty="0"/>
                        <a:t>Maintenance cost       :8-10 </a:t>
                      </a:r>
                      <a:r>
                        <a:rPr lang="en-US" sz="2000" b="0" dirty="0" err="1"/>
                        <a:t>cr</a:t>
                      </a:r>
                      <a:endParaRPr lang="en-US" sz="2000" b="0" dirty="0"/>
                    </a:p>
                    <a:p>
                      <a:pPr algn="l"/>
                      <a:r>
                        <a:rPr lang="en-US" sz="2000" b="0" dirty="0"/>
                        <a:t>Battery replacement  :4-6 </a:t>
                      </a:r>
                      <a:r>
                        <a:rPr lang="en-US" sz="2000" b="0" dirty="0" err="1"/>
                        <a:t>cr</a:t>
                      </a:r>
                      <a:endParaRPr lang="en-US" sz="2000" b="0" dirty="0"/>
                    </a:p>
                    <a:p>
                      <a:pPr algn="l"/>
                      <a:r>
                        <a:rPr lang="en-US" sz="2000" b="0" dirty="0"/>
                        <a:t>Marketing                     :4-5 lakh</a:t>
                      </a:r>
                    </a:p>
                    <a:p>
                      <a:pPr algn="l"/>
                      <a:r>
                        <a:rPr lang="en-US" sz="2000" b="0" dirty="0"/>
                        <a:t>Electricity                   :22-25 lakh</a:t>
                      </a:r>
                    </a:p>
                    <a:p>
                      <a:pPr algn="l"/>
                      <a:endParaRPr lang="en-US" sz="2000" b="0" dirty="0"/>
                    </a:p>
                    <a:p>
                      <a:pPr algn="l"/>
                      <a:endParaRPr lang="en-US" sz="2000" b="0" dirty="0"/>
                    </a:p>
                    <a:p>
                      <a:pPr algn="ctr"/>
                      <a:r>
                        <a:rPr lang="en-US" sz="2000" b="0" dirty="0"/>
                        <a:t>Total variable cost year </a:t>
                      </a:r>
                    </a:p>
                    <a:p>
                      <a:pPr algn="ctr"/>
                      <a:r>
                        <a:rPr lang="en-US" sz="2000" b="0" dirty="0"/>
                        <a:t>13-15 </a:t>
                      </a:r>
                      <a:r>
                        <a:rPr lang="en-US" sz="2000" b="0" dirty="0" err="1"/>
                        <a:t>cr</a:t>
                      </a:r>
                      <a:endParaRPr lang="en-US" sz="2000" b="0" dirty="0"/>
                    </a:p>
                  </a:txBody>
                  <a:tcPr/>
                </a:tc>
                <a:tc>
                  <a:txBody>
                    <a:bodyPr/>
                    <a:lstStyle/>
                    <a:p>
                      <a:pPr algn="ctr"/>
                      <a:r>
                        <a:rPr lang="en-US" sz="2400" dirty="0"/>
                        <a:t> fixed Cost</a:t>
                      </a:r>
                    </a:p>
                    <a:p>
                      <a:pPr algn="ctr"/>
                      <a:endParaRPr lang="en-US" sz="2400" dirty="0"/>
                    </a:p>
                    <a:p>
                      <a:pPr algn="l"/>
                      <a:r>
                        <a:rPr lang="en-US" sz="2000" b="0" dirty="0"/>
                        <a:t>Rent                               :2cr</a:t>
                      </a:r>
                    </a:p>
                    <a:p>
                      <a:pPr algn="l"/>
                      <a:r>
                        <a:rPr lang="en-US" sz="2000" b="0" dirty="0"/>
                        <a:t>Salary                            :3cr</a:t>
                      </a:r>
                    </a:p>
                    <a:p>
                      <a:pPr algn="l"/>
                      <a:r>
                        <a:rPr lang="en-US" sz="2000" b="0" dirty="0"/>
                        <a:t>License                          :2cr</a:t>
                      </a:r>
                    </a:p>
                    <a:p>
                      <a:pPr algn="l"/>
                      <a:r>
                        <a:rPr lang="en-US" sz="2000" b="0" dirty="0"/>
                        <a:t>Broadband charges    :1,30,000</a:t>
                      </a:r>
                    </a:p>
                    <a:p>
                      <a:pPr algn="l"/>
                      <a:r>
                        <a:rPr lang="en-US" sz="2000" b="0" dirty="0"/>
                        <a:t>Software charges         :2lakh</a:t>
                      </a:r>
                    </a:p>
                    <a:p>
                      <a:pPr algn="l"/>
                      <a:endParaRPr lang="en-US" sz="2000" b="0" dirty="0"/>
                    </a:p>
                    <a:p>
                      <a:pPr algn="l"/>
                      <a:r>
                        <a:rPr lang="en-US" sz="2000" b="0" dirty="0"/>
                        <a:t>      Total fixed cost year</a:t>
                      </a:r>
                    </a:p>
                    <a:p>
                      <a:pPr algn="l"/>
                      <a:r>
                        <a:rPr lang="en-US" sz="2000" b="0" dirty="0"/>
                        <a:t>                  10-12 </a:t>
                      </a:r>
                      <a:r>
                        <a:rPr lang="en-US" sz="2000" b="0" dirty="0" err="1"/>
                        <a:t>cr</a:t>
                      </a:r>
                      <a:r>
                        <a:rPr lang="en-US" sz="2000" b="0" dirty="0"/>
                        <a:t> </a:t>
                      </a:r>
                    </a:p>
                  </a:txBody>
                  <a:tcPr/>
                </a:tc>
                <a:extLst>
                  <a:ext uri="{0D108BD9-81ED-4DB2-BD59-A6C34878D82A}">
                    <a16:rowId xmlns:a16="http://schemas.microsoft.com/office/drawing/2014/main" val="2866458755"/>
                  </a:ext>
                </a:extLst>
              </a:tr>
            </a:tbl>
          </a:graphicData>
        </a:graphic>
      </p:graphicFrame>
      <p:graphicFrame>
        <p:nvGraphicFramePr>
          <p:cNvPr id="6" name="Table 5">
            <a:extLst>
              <a:ext uri="{FF2B5EF4-FFF2-40B4-BE49-F238E27FC236}">
                <a16:creationId xmlns:a16="http://schemas.microsoft.com/office/drawing/2014/main" id="{24EAD58F-5202-4603-9D19-05465E7DA7FA}"/>
              </a:ext>
            </a:extLst>
          </p:cNvPr>
          <p:cNvGraphicFramePr>
            <a:graphicFrameLocks noGrp="1"/>
          </p:cNvGraphicFramePr>
          <p:nvPr>
            <p:extLst>
              <p:ext uri="{D42A27DB-BD31-4B8C-83A1-F6EECF244321}">
                <p14:modId xmlns:p14="http://schemas.microsoft.com/office/powerpoint/2010/main" val="1936759937"/>
              </p:ext>
            </p:extLst>
          </p:nvPr>
        </p:nvGraphicFramePr>
        <p:xfrm>
          <a:off x="1152525" y="4459605"/>
          <a:ext cx="8705850" cy="1859280"/>
        </p:xfrm>
        <a:graphic>
          <a:graphicData uri="http://schemas.openxmlformats.org/drawingml/2006/table">
            <a:tbl>
              <a:tblPr firstRow="1" bandRow="1">
                <a:tableStyleId>{0E3FDE45-AF77-4B5C-9715-49D594BDF05E}</a:tableStyleId>
              </a:tblPr>
              <a:tblGrid>
                <a:gridCol w="8705850">
                  <a:extLst>
                    <a:ext uri="{9D8B030D-6E8A-4147-A177-3AD203B41FA5}">
                      <a16:colId xmlns:a16="http://schemas.microsoft.com/office/drawing/2014/main" val="3595382975"/>
                    </a:ext>
                  </a:extLst>
                </a:gridCol>
              </a:tblGrid>
              <a:tr h="1678729">
                <a:tc>
                  <a:txBody>
                    <a:bodyPr/>
                    <a:lstStyle/>
                    <a:p>
                      <a:endParaRPr lang="en-US" sz="2000" b="0" dirty="0"/>
                    </a:p>
                    <a:p>
                      <a:r>
                        <a:rPr lang="en-US" sz="2000" b="0" dirty="0"/>
                        <a:t>               </a:t>
                      </a:r>
                      <a:r>
                        <a:rPr lang="en-US" sz="2400" b="0" dirty="0"/>
                        <a:t>Net profit  = Revenue – (Variable cost + fixed cost )</a:t>
                      </a:r>
                    </a:p>
                    <a:p>
                      <a:endParaRPr lang="en-US" sz="2400" b="0" dirty="0"/>
                    </a:p>
                    <a:p>
                      <a:r>
                        <a:rPr lang="en-US" sz="2400" b="0" dirty="0"/>
                        <a:t>            Final profit = Net profit – Initial investment </a:t>
                      </a:r>
                    </a:p>
                  </a:txBody>
                  <a:tcPr/>
                </a:tc>
                <a:extLst>
                  <a:ext uri="{0D108BD9-81ED-4DB2-BD59-A6C34878D82A}">
                    <a16:rowId xmlns:a16="http://schemas.microsoft.com/office/drawing/2014/main" val="1668837363"/>
                  </a:ext>
                </a:extLst>
              </a:tr>
            </a:tbl>
          </a:graphicData>
        </a:graphic>
      </p:graphicFrame>
    </p:spTree>
    <p:extLst>
      <p:ext uri="{BB962C8B-B14F-4D97-AF65-F5344CB8AC3E}">
        <p14:creationId xmlns:p14="http://schemas.microsoft.com/office/powerpoint/2010/main" val="391675673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703DF9-12F3-45F6-9C7E-A79F97E35C45}"/>
              </a:ext>
            </a:extLst>
          </p:cNvPr>
          <p:cNvSpPr txBox="1"/>
          <p:nvPr/>
        </p:nvSpPr>
        <p:spPr>
          <a:xfrm>
            <a:off x="2681288" y="15329"/>
            <a:ext cx="7629525" cy="769441"/>
          </a:xfrm>
          <a:prstGeom prst="rect">
            <a:avLst/>
          </a:prstGeom>
          <a:noFill/>
        </p:spPr>
        <p:txBody>
          <a:bodyPr wrap="square" rtlCol="0">
            <a:spAutoFit/>
          </a:bodyPr>
          <a:lstStyle/>
          <a:p>
            <a:r>
              <a:rPr lang="en-US" sz="4400" dirty="0"/>
              <a:t>Graphical Representation</a:t>
            </a:r>
          </a:p>
        </p:txBody>
      </p:sp>
      <p:graphicFrame>
        <p:nvGraphicFramePr>
          <p:cNvPr id="15" name="Chart 14">
            <a:extLst>
              <a:ext uri="{FF2B5EF4-FFF2-40B4-BE49-F238E27FC236}">
                <a16:creationId xmlns:a16="http://schemas.microsoft.com/office/drawing/2014/main" id="{F00140CA-2E2F-4C48-B967-BBF3349DEE2F}"/>
              </a:ext>
            </a:extLst>
          </p:cNvPr>
          <p:cNvGraphicFramePr/>
          <p:nvPr>
            <p:extLst>
              <p:ext uri="{D42A27DB-BD31-4B8C-83A1-F6EECF244321}">
                <p14:modId xmlns:p14="http://schemas.microsoft.com/office/powerpoint/2010/main" val="2052650989"/>
              </p:ext>
            </p:extLst>
          </p:nvPr>
        </p:nvGraphicFramePr>
        <p:xfrm>
          <a:off x="4257674" y="1266824"/>
          <a:ext cx="4924426" cy="38882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A5D1E898-48A6-44F3-B9BE-A2E68CE65CDB}"/>
              </a:ext>
            </a:extLst>
          </p:cNvPr>
          <p:cNvGraphicFramePr/>
          <p:nvPr>
            <p:extLst>
              <p:ext uri="{D42A27DB-BD31-4B8C-83A1-F6EECF244321}">
                <p14:modId xmlns:p14="http://schemas.microsoft.com/office/powerpoint/2010/main" val="2949665036"/>
              </p:ext>
            </p:extLst>
          </p:nvPr>
        </p:nvGraphicFramePr>
        <p:xfrm>
          <a:off x="133351" y="885823"/>
          <a:ext cx="3952874" cy="428625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a:extLst>
              <a:ext uri="{FF2B5EF4-FFF2-40B4-BE49-F238E27FC236}">
                <a16:creationId xmlns:a16="http://schemas.microsoft.com/office/drawing/2014/main" id="{94F378CF-52DF-4766-B5DA-3F19718284B2}"/>
              </a:ext>
            </a:extLst>
          </p:cNvPr>
          <p:cNvGraphicFramePr/>
          <p:nvPr>
            <p:extLst>
              <p:ext uri="{D42A27DB-BD31-4B8C-83A1-F6EECF244321}">
                <p14:modId xmlns:p14="http://schemas.microsoft.com/office/powerpoint/2010/main" val="2596806466"/>
              </p:ext>
            </p:extLst>
          </p:nvPr>
        </p:nvGraphicFramePr>
        <p:xfrm>
          <a:off x="9182100" y="1171574"/>
          <a:ext cx="2876549" cy="409575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Table 26">
            <a:extLst>
              <a:ext uri="{FF2B5EF4-FFF2-40B4-BE49-F238E27FC236}">
                <a16:creationId xmlns:a16="http://schemas.microsoft.com/office/drawing/2014/main" id="{055D0E2E-0B5A-40AA-B94F-DE4A477CEA51}"/>
              </a:ext>
            </a:extLst>
          </p:cNvPr>
          <p:cNvGraphicFramePr>
            <a:graphicFrameLocks noGrp="1"/>
          </p:cNvGraphicFramePr>
          <p:nvPr>
            <p:extLst>
              <p:ext uri="{D42A27DB-BD31-4B8C-83A1-F6EECF244321}">
                <p14:modId xmlns:p14="http://schemas.microsoft.com/office/powerpoint/2010/main" val="3780289560"/>
              </p:ext>
            </p:extLst>
          </p:nvPr>
        </p:nvGraphicFramePr>
        <p:xfrm>
          <a:off x="290513" y="5448299"/>
          <a:ext cx="3709987" cy="640080"/>
        </p:xfrm>
        <a:graphic>
          <a:graphicData uri="http://schemas.openxmlformats.org/drawingml/2006/table">
            <a:tbl>
              <a:tblPr firstRow="1" bandRow="1">
                <a:tableStyleId>{306799F8-075E-4A3A-A7F6-7FBC6576F1A4}</a:tableStyleId>
              </a:tblPr>
              <a:tblGrid>
                <a:gridCol w="3709987">
                  <a:extLst>
                    <a:ext uri="{9D8B030D-6E8A-4147-A177-3AD203B41FA5}">
                      <a16:colId xmlns:a16="http://schemas.microsoft.com/office/drawing/2014/main" val="3755434464"/>
                    </a:ext>
                  </a:extLst>
                </a:gridCol>
              </a:tblGrid>
              <a:tr h="640080">
                <a:tc>
                  <a:txBody>
                    <a:bodyPr/>
                    <a:lstStyle/>
                    <a:p>
                      <a:pPr algn="ctr"/>
                      <a:r>
                        <a:rPr lang="en-US" sz="1800" dirty="0"/>
                        <a:t>We got losses 1</a:t>
                      </a:r>
                      <a:r>
                        <a:rPr lang="en-US" sz="1800" baseline="30000" dirty="0"/>
                        <a:t>st</a:t>
                      </a:r>
                      <a:r>
                        <a:rPr lang="en-US" sz="1800" dirty="0"/>
                        <a:t> 2 years after that we increases the profit.</a:t>
                      </a:r>
                      <a:endParaRPr lang="en-US" sz="1800" b="0" dirty="0"/>
                    </a:p>
                  </a:txBody>
                  <a:tcPr/>
                </a:tc>
                <a:extLst>
                  <a:ext uri="{0D108BD9-81ED-4DB2-BD59-A6C34878D82A}">
                    <a16:rowId xmlns:a16="http://schemas.microsoft.com/office/drawing/2014/main" val="1680459134"/>
                  </a:ext>
                </a:extLst>
              </a:tr>
            </a:tbl>
          </a:graphicData>
        </a:graphic>
      </p:graphicFrame>
      <p:graphicFrame>
        <p:nvGraphicFramePr>
          <p:cNvPr id="29" name="Table 28">
            <a:extLst>
              <a:ext uri="{FF2B5EF4-FFF2-40B4-BE49-F238E27FC236}">
                <a16:creationId xmlns:a16="http://schemas.microsoft.com/office/drawing/2014/main" id="{59FC6951-97E7-4B26-A809-E17D52A7E232}"/>
              </a:ext>
            </a:extLst>
          </p:cNvPr>
          <p:cNvGraphicFramePr>
            <a:graphicFrameLocks noGrp="1"/>
          </p:cNvGraphicFramePr>
          <p:nvPr>
            <p:extLst>
              <p:ext uri="{D42A27DB-BD31-4B8C-83A1-F6EECF244321}">
                <p14:modId xmlns:p14="http://schemas.microsoft.com/office/powerpoint/2010/main" val="3761753236"/>
              </p:ext>
            </p:extLst>
          </p:nvPr>
        </p:nvGraphicFramePr>
        <p:xfrm>
          <a:off x="4733925" y="5431330"/>
          <a:ext cx="3709987" cy="640080"/>
        </p:xfrm>
        <a:graphic>
          <a:graphicData uri="http://schemas.openxmlformats.org/drawingml/2006/table">
            <a:tbl>
              <a:tblPr firstRow="1" bandRow="1">
                <a:tableStyleId>{69C7853C-536D-4A76-A0AE-DD22124D55A5}</a:tableStyleId>
              </a:tblPr>
              <a:tblGrid>
                <a:gridCol w="3709987">
                  <a:extLst>
                    <a:ext uri="{9D8B030D-6E8A-4147-A177-3AD203B41FA5}">
                      <a16:colId xmlns:a16="http://schemas.microsoft.com/office/drawing/2014/main" val="223029700"/>
                    </a:ext>
                  </a:extLst>
                </a:gridCol>
              </a:tblGrid>
              <a:tr h="445687">
                <a:tc>
                  <a:txBody>
                    <a:bodyPr/>
                    <a:lstStyle/>
                    <a:p>
                      <a:r>
                        <a:rPr lang="en-US" dirty="0"/>
                        <a:t>In this graph there is net profit vs variable</a:t>
                      </a:r>
                      <a:endParaRPr lang="en-US" dirty="0">
                        <a:latin typeface="Adobe Devanagari" panose="02040503050201020203" pitchFamily="18" charset="0"/>
                        <a:cs typeface="Adobe Devanagari" panose="02040503050201020203" pitchFamily="18" charset="0"/>
                      </a:endParaRPr>
                    </a:p>
                  </a:txBody>
                  <a:tcPr/>
                </a:tc>
                <a:extLst>
                  <a:ext uri="{0D108BD9-81ED-4DB2-BD59-A6C34878D82A}">
                    <a16:rowId xmlns:a16="http://schemas.microsoft.com/office/drawing/2014/main" val="418491343"/>
                  </a:ext>
                </a:extLst>
              </a:tr>
            </a:tbl>
          </a:graphicData>
        </a:graphic>
      </p:graphicFrame>
      <p:graphicFrame>
        <p:nvGraphicFramePr>
          <p:cNvPr id="30" name="Table 29">
            <a:extLst>
              <a:ext uri="{FF2B5EF4-FFF2-40B4-BE49-F238E27FC236}">
                <a16:creationId xmlns:a16="http://schemas.microsoft.com/office/drawing/2014/main" id="{91860AE2-C28D-430A-9138-F66F2D455918}"/>
              </a:ext>
            </a:extLst>
          </p:cNvPr>
          <p:cNvGraphicFramePr>
            <a:graphicFrameLocks noGrp="1"/>
          </p:cNvGraphicFramePr>
          <p:nvPr>
            <p:extLst>
              <p:ext uri="{D42A27DB-BD31-4B8C-83A1-F6EECF244321}">
                <p14:modId xmlns:p14="http://schemas.microsoft.com/office/powerpoint/2010/main" val="3161818819"/>
              </p:ext>
            </p:extLst>
          </p:nvPr>
        </p:nvGraphicFramePr>
        <p:xfrm>
          <a:off x="9024940" y="5431330"/>
          <a:ext cx="2782362" cy="738651"/>
        </p:xfrm>
        <a:graphic>
          <a:graphicData uri="http://schemas.openxmlformats.org/drawingml/2006/table">
            <a:tbl>
              <a:tblPr firstRow="1" bandRow="1">
                <a:tableStyleId>{284E427A-3D55-4303-BF80-6455036E1DE7}</a:tableStyleId>
              </a:tblPr>
              <a:tblGrid>
                <a:gridCol w="2782362">
                  <a:extLst>
                    <a:ext uri="{9D8B030D-6E8A-4147-A177-3AD203B41FA5}">
                      <a16:colId xmlns:a16="http://schemas.microsoft.com/office/drawing/2014/main" val="1871274001"/>
                    </a:ext>
                  </a:extLst>
                </a:gridCol>
              </a:tblGrid>
              <a:tr h="738651">
                <a:tc>
                  <a:txBody>
                    <a:bodyPr/>
                    <a:lstStyle/>
                    <a:p>
                      <a:r>
                        <a:rPr lang="en-US" dirty="0"/>
                        <a:t>In this graph orders are increases </a:t>
                      </a:r>
                      <a:r>
                        <a:rPr lang="en-US" dirty="0" err="1"/>
                        <a:t>yeae</a:t>
                      </a:r>
                      <a:r>
                        <a:rPr lang="en-US" dirty="0"/>
                        <a:t> to year</a:t>
                      </a:r>
                      <a:endParaRPr lang="en-US" dirty="0">
                        <a:latin typeface="Adobe Devanagari" panose="02040503050201020203" pitchFamily="18" charset="0"/>
                        <a:cs typeface="Adobe Devanagari" panose="02040503050201020203" pitchFamily="18" charset="0"/>
                      </a:endParaRPr>
                    </a:p>
                  </a:txBody>
                  <a:tcPr/>
                </a:tc>
                <a:extLst>
                  <a:ext uri="{0D108BD9-81ED-4DB2-BD59-A6C34878D82A}">
                    <a16:rowId xmlns:a16="http://schemas.microsoft.com/office/drawing/2014/main" val="163627929"/>
                  </a:ext>
                </a:extLst>
              </a:tr>
            </a:tbl>
          </a:graphicData>
        </a:graphic>
      </p:graphicFrame>
    </p:spTree>
    <p:extLst>
      <p:ext uri="{BB962C8B-B14F-4D97-AF65-F5344CB8AC3E}">
        <p14:creationId xmlns:p14="http://schemas.microsoft.com/office/powerpoint/2010/main" val="1551353955"/>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a:extLst>
              <a:ext uri="{FF2B5EF4-FFF2-40B4-BE49-F238E27FC236}">
                <a16:creationId xmlns:a16="http://schemas.microsoft.com/office/drawing/2014/main" id="{38AD0162-A5CB-4423-86A2-2A216996392C}"/>
              </a:ext>
            </a:extLst>
          </p:cNvPr>
          <p:cNvGraphicFramePr>
            <a:graphicFrameLocks noGrp="1"/>
          </p:cNvGraphicFramePr>
          <p:nvPr>
            <p:extLst>
              <p:ext uri="{D42A27DB-BD31-4B8C-83A1-F6EECF244321}">
                <p14:modId xmlns:p14="http://schemas.microsoft.com/office/powerpoint/2010/main" val="2770553440"/>
              </p:ext>
            </p:extLst>
          </p:nvPr>
        </p:nvGraphicFramePr>
        <p:xfrm>
          <a:off x="0" y="0"/>
          <a:ext cx="12185650" cy="6851015"/>
        </p:xfrm>
        <a:graphic>
          <a:graphicData uri="http://schemas.openxmlformats.org/drawingml/2006/table">
            <a:tbl>
              <a:tblPr firstRow="1" bandRow="1">
                <a:tableStyleId>{3C2FFA5D-87B4-456A-9821-1D502468CF0F}</a:tableStyleId>
              </a:tblPr>
              <a:tblGrid>
                <a:gridCol w="6092825">
                  <a:extLst>
                    <a:ext uri="{9D8B030D-6E8A-4147-A177-3AD203B41FA5}">
                      <a16:colId xmlns:a16="http://schemas.microsoft.com/office/drawing/2014/main" val="20000"/>
                    </a:ext>
                  </a:extLst>
                </a:gridCol>
                <a:gridCol w="6092825">
                  <a:extLst>
                    <a:ext uri="{9D8B030D-6E8A-4147-A177-3AD203B41FA5}">
                      <a16:colId xmlns:a16="http://schemas.microsoft.com/office/drawing/2014/main" val="20001"/>
                    </a:ext>
                  </a:extLst>
                </a:gridCol>
              </a:tblGrid>
              <a:tr h="854075">
                <a:tc>
                  <a:txBody>
                    <a:bodyPr/>
                    <a:lstStyle/>
                    <a:p>
                      <a:pPr algn="ctr">
                        <a:lnSpc>
                          <a:spcPct val="100000"/>
                        </a:lnSpc>
                        <a:spcBef>
                          <a:spcPts val="80"/>
                        </a:spcBef>
                      </a:pPr>
                      <a:r>
                        <a:rPr sz="4000" b="1" spc="-20" dirty="0">
                          <a:solidFill>
                            <a:srgbClr val="FFFFFF"/>
                          </a:solidFill>
                        </a:rPr>
                        <a:t>Pros</a:t>
                      </a:r>
                      <a:endParaRPr sz="4000" dirty="0">
                        <a:latin typeface="Calibri"/>
                        <a:cs typeface="Calibri"/>
                      </a:endParaRPr>
                    </a:p>
                  </a:txBody>
                  <a:tcPr marL="0" marR="0" marT="10160" marB="0"/>
                </a:tc>
                <a:tc>
                  <a:txBody>
                    <a:bodyPr/>
                    <a:lstStyle/>
                    <a:p>
                      <a:pPr marL="5080" algn="ctr">
                        <a:lnSpc>
                          <a:spcPct val="100000"/>
                        </a:lnSpc>
                        <a:spcBef>
                          <a:spcPts val="80"/>
                        </a:spcBef>
                      </a:pPr>
                      <a:r>
                        <a:rPr sz="4000" b="1" spc="-20" dirty="0">
                          <a:solidFill>
                            <a:srgbClr val="FFFFFF"/>
                          </a:solidFill>
                        </a:rPr>
                        <a:t>Cons</a:t>
                      </a:r>
                      <a:endParaRPr sz="4000">
                        <a:latin typeface="Calibri"/>
                        <a:cs typeface="Calibri"/>
                      </a:endParaRPr>
                    </a:p>
                  </a:txBody>
                  <a:tcPr marL="0" marR="0" marT="10160" marB="0"/>
                </a:tc>
                <a:extLst>
                  <a:ext uri="{0D108BD9-81ED-4DB2-BD59-A6C34878D82A}">
                    <a16:rowId xmlns:a16="http://schemas.microsoft.com/office/drawing/2014/main" val="10000"/>
                  </a:ext>
                </a:extLst>
              </a:tr>
              <a:tr h="857250">
                <a:tc>
                  <a:txBody>
                    <a:bodyPr/>
                    <a:lstStyle/>
                    <a:p>
                      <a:pPr marL="88265">
                        <a:lnSpc>
                          <a:spcPct val="100000"/>
                        </a:lnSpc>
                        <a:spcBef>
                          <a:spcPts val="240"/>
                        </a:spcBef>
                      </a:pPr>
                      <a:r>
                        <a:rPr sz="1800" dirty="0"/>
                        <a:t>Time</a:t>
                      </a:r>
                      <a:r>
                        <a:rPr sz="1800" spc="-40" dirty="0"/>
                        <a:t> </a:t>
                      </a:r>
                      <a:r>
                        <a:rPr sz="1800" dirty="0"/>
                        <a:t>saving</a:t>
                      </a:r>
                      <a:r>
                        <a:rPr sz="1800" spc="-40" dirty="0"/>
                        <a:t> </a:t>
                      </a:r>
                      <a:r>
                        <a:rPr sz="1800" dirty="0"/>
                        <a:t>&amp;</a:t>
                      </a:r>
                      <a:r>
                        <a:rPr sz="1800" spc="-40" dirty="0"/>
                        <a:t> </a:t>
                      </a:r>
                      <a:r>
                        <a:rPr sz="1800" dirty="0"/>
                        <a:t>fast</a:t>
                      </a:r>
                      <a:r>
                        <a:rPr sz="1800" spc="-35" dirty="0"/>
                        <a:t> </a:t>
                      </a:r>
                      <a:r>
                        <a:rPr sz="1800" spc="-10" dirty="0"/>
                        <a:t>delivery</a:t>
                      </a:r>
                      <a:endParaRPr sz="1800">
                        <a:latin typeface="Calibri"/>
                        <a:cs typeface="Calibri"/>
                      </a:endParaRPr>
                    </a:p>
                  </a:txBody>
                  <a:tcPr marL="0" marR="0" marT="30480" marB="0"/>
                </a:tc>
                <a:tc>
                  <a:txBody>
                    <a:bodyPr/>
                    <a:lstStyle/>
                    <a:p>
                      <a:pPr marL="92075">
                        <a:lnSpc>
                          <a:spcPct val="100000"/>
                        </a:lnSpc>
                        <a:spcBef>
                          <a:spcPts val="240"/>
                        </a:spcBef>
                      </a:pPr>
                      <a:r>
                        <a:rPr sz="1800" dirty="0"/>
                        <a:t>Limited</a:t>
                      </a:r>
                      <a:r>
                        <a:rPr sz="1800" spc="-60" dirty="0"/>
                        <a:t> </a:t>
                      </a:r>
                      <a:r>
                        <a:rPr sz="1800" spc="-20" dirty="0"/>
                        <a:t>Range</a:t>
                      </a:r>
                      <a:endParaRPr sz="1800">
                        <a:latin typeface="Calibri"/>
                        <a:cs typeface="Calibri"/>
                      </a:endParaRPr>
                    </a:p>
                  </a:txBody>
                  <a:tcPr marL="0" marR="0" marT="30480" marB="0"/>
                </a:tc>
                <a:extLst>
                  <a:ext uri="{0D108BD9-81ED-4DB2-BD59-A6C34878D82A}">
                    <a16:rowId xmlns:a16="http://schemas.microsoft.com/office/drawing/2014/main" val="10001"/>
                  </a:ext>
                </a:extLst>
              </a:tr>
              <a:tr h="857250">
                <a:tc>
                  <a:txBody>
                    <a:bodyPr/>
                    <a:lstStyle/>
                    <a:p>
                      <a:pPr marL="88265">
                        <a:lnSpc>
                          <a:spcPct val="100000"/>
                        </a:lnSpc>
                        <a:spcBef>
                          <a:spcPts val="245"/>
                        </a:spcBef>
                      </a:pPr>
                      <a:r>
                        <a:rPr sz="1800" dirty="0"/>
                        <a:t>Less</a:t>
                      </a:r>
                      <a:r>
                        <a:rPr sz="1800" spc="-50" dirty="0"/>
                        <a:t> </a:t>
                      </a:r>
                      <a:r>
                        <a:rPr sz="1800" dirty="0"/>
                        <a:t>chances</a:t>
                      </a:r>
                      <a:r>
                        <a:rPr sz="1800" spc="-30" dirty="0"/>
                        <a:t> </a:t>
                      </a:r>
                      <a:r>
                        <a:rPr sz="1800" dirty="0"/>
                        <a:t>for</a:t>
                      </a:r>
                      <a:r>
                        <a:rPr sz="1800" spc="-50" dirty="0"/>
                        <a:t> </a:t>
                      </a:r>
                      <a:r>
                        <a:rPr sz="1800" dirty="0"/>
                        <a:t>late</a:t>
                      </a:r>
                      <a:r>
                        <a:rPr sz="1800" spc="-30" dirty="0"/>
                        <a:t> </a:t>
                      </a:r>
                      <a:r>
                        <a:rPr sz="1800" dirty="0"/>
                        <a:t>delivery</a:t>
                      </a:r>
                      <a:r>
                        <a:rPr sz="1800" spc="-50" dirty="0"/>
                        <a:t> </a:t>
                      </a:r>
                      <a:r>
                        <a:rPr sz="1800" dirty="0"/>
                        <a:t>&amp;</a:t>
                      </a:r>
                      <a:r>
                        <a:rPr sz="1800" spc="-50" dirty="0"/>
                        <a:t> </a:t>
                      </a:r>
                      <a:r>
                        <a:rPr sz="1800" spc="-10" dirty="0"/>
                        <a:t>improves</a:t>
                      </a:r>
                      <a:r>
                        <a:rPr sz="1800" spc="-40" dirty="0"/>
                        <a:t> </a:t>
                      </a:r>
                      <a:r>
                        <a:rPr sz="1800" dirty="0"/>
                        <a:t>accuracy</a:t>
                      </a:r>
                      <a:r>
                        <a:rPr sz="1800" spc="-45" dirty="0"/>
                        <a:t> </a:t>
                      </a:r>
                      <a:r>
                        <a:rPr sz="1800" dirty="0"/>
                        <a:t>in</a:t>
                      </a:r>
                      <a:r>
                        <a:rPr sz="1800" spc="-35" dirty="0"/>
                        <a:t> </a:t>
                      </a:r>
                      <a:r>
                        <a:rPr sz="1800" spc="-10" dirty="0"/>
                        <a:t>delivery</a:t>
                      </a:r>
                      <a:endParaRPr sz="1800" dirty="0">
                        <a:latin typeface="Calibri"/>
                        <a:cs typeface="Calibri"/>
                      </a:endParaRPr>
                    </a:p>
                  </a:txBody>
                  <a:tcPr marL="0" marR="0" marT="31115" marB="0"/>
                </a:tc>
                <a:tc>
                  <a:txBody>
                    <a:bodyPr/>
                    <a:lstStyle/>
                    <a:p>
                      <a:pPr marL="92075">
                        <a:lnSpc>
                          <a:spcPct val="100000"/>
                        </a:lnSpc>
                        <a:spcBef>
                          <a:spcPts val="245"/>
                        </a:spcBef>
                      </a:pPr>
                      <a:r>
                        <a:rPr sz="1800" dirty="0"/>
                        <a:t>Can’t</a:t>
                      </a:r>
                      <a:r>
                        <a:rPr sz="1800" spc="-35" dirty="0"/>
                        <a:t> </a:t>
                      </a:r>
                      <a:r>
                        <a:rPr sz="1800" dirty="0"/>
                        <a:t>carry</a:t>
                      </a:r>
                      <a:r>
                        <a:rPr sz="1800" spc="-35" dirty="0"/>
                        <a:t> </a:t>
                      </a:r>
                      <a:r>
                        <a:rPr sz="1800" dirty="0"/>
                        <a:t>heavy</a:t>
                      </a:r>
                      <a:r>
                        <a:rPr sz="1800" spc="-40" dirty="0"/>
                        <a:t> </a:t>
                      </a:r>
                      <a:r>
                        <a:rPr sz="1800" spc="-10" dirty="0"/>
                        <a:t>weight</a:t>
                      </a:r>
                      <a:endParaRPr sz="1800">
                        <a:latin typeface="Calibri"/>
                        <a:cs typeface="Calibri"/>
                      </a:endParaRPr>
                    </a:p>
                  </a:txBody>
                  <a:tcPr marL="0" marR="0" marT="31115" marB="0"/>
                </a:tc>
                <a:extLst>
                  <a:ext uri="{0D108BD9-81ED-4DB2-BD59-A6C34878D82A}">
                    <a16:rowId xmlns:a16="http://schemas.microsoft.com/office/drawing/2014/main" val="10002"/>
                  </a:ext>
                </a:extLst>
              </a:tr>
              <a:tr h="857250">
                <a:tc>
                  <a:txBody>
                    <a:bodyPr/>
                    <a:lstStyle/>
                    <a:p>
                      <a:pPr marL="88265">
                        <a:lnSpc>
                          <a:spcPct val="100000"/>
                        </a:lnSpc>
                        <a:spcBef>
                          <a:spcPts val="245"/>
                        </a:spcBef>
                      </a:pPr>
                      <a:r>
                        <a:rPr sz="1800" dirty="0"/>
                        <a:t>Using</a:t>
                      </a:r>
                      <a:r>
                        <a:rPr sz="1800" spc="-35" dirty="0"/>
                        <a:t> </a:t>
                      </a:r>
                      <a:r>
                        <a:rPr sz="1800" dirty="0"/>
                        <a:t>shorter</a:t>
                      </a:r>
                      <a:r>
                        <a:rPr sz="1800" spc="-30" dirty="0"/>
                        <a:t> </a:t>
                      </a:r>
                      <a:r>
                        <a:rPr sz="1800" dirty="0"/>
                        <a:t>&amp;</a:t>
                      </a:r>
                      <a:r>
                        <a:rPr sz="1800" spc="-30" dirty="0"/>
                        <a:t> </a:t>
                      </a:r>
                      <a:r>
                        <a:rPr sz="1800" dirty="0"/>
                        <a:t>direct</a:t>
                      </a:r>
                      <a:r>
                        <a:rPr sz="1800" spc="-25" dirty="0"/>
                        <a:t> </a:t>
                      </a:r>
                      <a:r>
                        <a:rPr sz="1800" spc="-10" dirty="0"/>
                        <a:t>routes</a:t>
                      </a:r>
                      <a:endParaRPr sz="1800">
                        <a:latin typeface="Calibri"/>
                        <a:cs typeface="Calibri"/>
                      </a:endParaRPr>
                    </a:p>
                  </a:txBody>
                  <a:tcPr marL="0" marR="0" marT="31115" marB="0"/>
                </a:tc>
                <a:tc>
                  <a:txBody>
                    <a:bodyPr/>
                    <a:lstStyle/>
                    <a:p>
                      <a:pPr marL="92075">
                        <a:lnSpc>
                          <a:spcPct val="100000"/>
                        </a:lnSpc>
                        <a:spcBef>
                          <a:spcPts val="245"/>
                        </a:spcBef>
                      </a:pPr>
                      <a:r>
                        <a:rPr sz="1800" spc="-10" dirty="0"/>
                        <a:t>Dangerous</a:t>
                      </a:r>
                      <a:r>
                        <a:rPr sz="1800" spc="-25" dirty="0"/>
                        <a:t> </a:t>
                      </a:r>
                      <a:r>
                        <a:rPr sz="1800" dirty="0"/>
                        <a:t>neat</a:t>
                      </a:r>
                      <a:r>
                        <a:rPr sz="1800" spc="-35" dirty="0"/>
                        <a:t> </a:t>
                      </a:r>
                      <a:r>
                        <a:rPr sz="1800" dirty="0"/>
                        <a:t>to</a:t>
                      </a:r>
                      <a:r>
                        <a:rPr sz="1800" spc="-30" dirty="0"/>
                        <a:t> </a:t>
                      </a:r>
                      <a:r>
                        <a:rPr sz="1800" dirty="0"/>
                        <a:t>Airports</a:t>
                      </a:r>
                      <a:r>
                        <a:rPr sz="1800" spc="-35" dirty="0"/>
                        <a:t> </a:t>
                      </a:r>
                      <a:r>
                        <a:rPr sz="1800" dirty="0"/>
                        <a:t>&amp;</a:t>
                      </a:r>
                      <a:r>
                        <a:rPr sz="1800" spc="-25" dirty="0"/>
                        <a:t> </a:t>
                      </a:r>
                      <a:r>
                        <a:rPr sz="1800" dirty="0"/>
                        <a:t>Military</a:t>
                      </a:r>
                      <a:r>
                        <a:rPr sz="1800" spc="-20" dirty="0"/>
                        <a:t> </a:t>
                      </a:r>
                      <a:r>
                        <a:rPr sz="1800" spc="-10" dirty="0"/>
                        <a:t>Areas</a:t>
                      </a:r>
                      <a:endParaRPr sz="1800">
                        <a:latin typeface="Calibri"/>
                        <a:cs typeface="Calibri"/>
                      </a:endParaRPr>
                    </a:p>
                  </a:txBody>
                  <a:tcPr marL="0" marR="0" marT="31115" marB="0"/>
                </a:tc>
                <a:extLst>
                  <a:ext uri="{0D108BD9-81ED-4DB2-BD59-A6C34878D82A}">
                    <a16:rowId xmlns:a16="http://schemas.microsoft.com/office/drawing/2014/main" val="10003"/>
                  </a:ext>
                </a:extLst>
              </a:tr>
              <a:tr h="857250">
                <a:tc>
                  <a:txBody>
                    <a:bodyPr/>
                    <a:lstStyle/>
                    <a:p>
                      <a:pPr marL="88265">
                        <a:lnSpc>
                          <a:spcPct val="100000"/>
                        </a:lnSpc>
                        <a:spcBef>
                          <a:spcPts val="245"/>
                        </a:spcBef>
                      </a:pPr>
                      <a:r>
                        <a:rPr sz="1800" spc="-10" dirty="0"/>
                        <a:t>Environment</a:t>
                      </a:r>
                      <a:r>
                        <a:rPr sz="1800" spc="-40" dirty="0"/>
                        <a:t> </a:t>
                      </a:r>
                      <a:r>
                        <a:rPr sz="1800" spc="-10" dirty="0"/>
                        <a:t>Friendly</a:t>
                      </a:r>
                      <a:endParaRPr sz="1800">
                        <a:latin typeface="Calibri"/>
                        <a:cs typeface="Calibri"/>
                      </a:endParaRPr>
                    </a:p>
                  </a:txBody>
                  <a:tcPr marL="0" marR="0" marT="31115" marB="0"/>
                </a:tc>
                <a:tc>
                  <a:txBody>
                    <a:bodyPr/>
                    <a:lstStyle/>
                    <a:p>
                      <a:pPr marL="92075">
                        <a:lnSpc>
                          <a:spcPct val="100000"/>
                        </a:lnSpc>
                        <a:spcBef>
                          <a:spcPts val="245"/>
                        </a:spcBef>
                      </a:pPr>
                      <a:r>
                        <a:rPr sz="1800" dirty="0"/>
                        <a:t>Drone</a:t>
                      </a:r>
                      <a:r>
                        <a:rPr sz="1800" spc="-40" dirty="0"/>
                        <a:t> </a:t>
                      </a:r>
                      <a:r>
                        <a:rPr sz="1800" dirty="0"/>
                        <a:t>delivery</a:t>
                      </a:r>
                      <a:r>
                        <a:rPr sz="1800" spc="-50" dirty="0"/>
                        <a:t> </a:t>
                      </a:r>
                      <a:r>
                        <a:rPr sz="1800" dirty="0"/>
                        <a:t>is</a:t>
                      </a:r>
                      <a:r>
                        <a:rPr sz="1800" spc="-60" dirty="0"/>
                        <a:t> </a:t>
                      </a:r>
                      <a:r>
                        <a:rPr sz="1800" dirty="0"/>
                        <a:t>vulnerable</a:t>
                      </a:r>
                      <a:r>
                        <a:rPr sz="1800" spc="-35" dirty="0"/>
                        <a:t> </a:t>
                      </a:r>
                      <a:r>
                        <a:rPr sz="1800" dirty="0"/>
                        <a:t>to</a:t>
                      </a:r>
                      <a:r>
                        <a:rPr sz="1800" spc="-45" dirty="0"/>
                        <a:t> </a:t>
                      </a:r>
                      <a:r>
                        <a:rPr sz="1800" spc="-10" dirty="0"/>
                        <a:t>weather</a:t>
                      </a:r>
                      <a:endParaRPr sz="1800">
                        <a:latin typeface="Calibri"/>
                        <a:cs typeface="Calibri"/>
                      </a:endParaRPr>
                    </a:p>
                  </a:txBody>
                  <a:tcPr marL="0" marR="0" marT="31115" marB="0"/>
                </a:tc>
                <a:extLst>
                  <a:ext uri="{0D108BD9-81ED-4DB2-BD59-A6C34878D82A}">
                    <a16:rowId xmlns:a16="http://schemas.microsoft.com/office/drawing/2014/main" val="10004"/>
                  </a:ext>
                </a:extLst>
              </a:tr>
              <a:tr h="857250">
                <a:tc>
                  <a:txBody>
                    <a:bodyPr/>
                    <a:lstStyle/>
                    <a:p>
                      <a:pPr marL="88265">
                        <a:lnSpc>
                          <a:spcPct val="100000"/>
                        </a:lnSpc>
                        <a:spcBef>
                          <a:spcPts val="245"/>
                        </a:spcBef>
                      </a:pPr>
                      <a:r>
                        <a:rPr sz="1800" dirty="0"/>
                        <a:t>Low</a:t>
                      </a:r>
                      <a:r>
                        <a:rPr sz="1800" spc="-50" dirty="0"/>
                        <a:t> </a:t>
                      </a:r>
                      <a:r>
                        <a:rPr sz="1800" spc="-10" dirty="0"/>
                        <a:t>operational</a:t>
                      </a:r>
                      <a:r>
                        <a:rPr sz="1800" spc="-60" dirty="0"/>
                        <a:t> </a:t>
                      </a:r>
                      <a:r>
                        <a:rPr sz="1800" dirty="0"/>
                        <a:t>charges</a:t>
                      </a:r>
                      <a:r>
                        <a:rPr sz="1800" spc="-55" dirty="0"/>
                        <a:t> </a:t>
                      </a:r>
                      <a:r>
                        <a:rPr sz="1800" dirty="0"/>
                        <a:t>compare</a:t>
                      </a:r>
                      <a:r>
                        <a:rPr sz="1800" spc="-50" dirty="0"/>
                        <a:t> </a:t>
                      </a:r>
                      <a:r>
                        <a:rPr sz="1800" dirty="0"/>
                        <a:t>to</a:t>
                      </a:r>
                      <a:r>
                        <a:rPr sz="1800" spc="-65" dirty="0"/>
                        <a:t> </a:t>
                      </a:r>
                      <a:r>
                        <a:rPr sz="1800" dirty="0"/>
                        <a:t>vehicle</a:t>
                      </a:r>
                      <a:r>
                        <a:rPr sz="1800" spc="-50" dirty="0"/>
                        <a:t> </a:t>
                      </a:r>
                      <a:r>
                        <a:rPr sz="1800" dirty="0"/>
                        <a:t>services,</a:t>
                      </a:r>
                      <a:r>
                        <a:rPr sz="1800" spc="-65" dirty="0"/>
                        <a:t> </a:t>
                      </a:r>
                      <a:r>
                        <a:rPr sz="1800" spc="-10" dirty="0"/>
                        <a:t>Reduce</a:t>
                      </a:r>
                      <a:endParaRPr sz="1800"/>
                    </a:p>
                    <a:p>
                      <a:pPr marL="88265">
                        <a:lnSpc>
                          <a:spcPct val="100000"/>
                        </a:lnSpc>
                      </a:pPr>
                      <a:r>
                        <a:rPr sz="1800" dirty="0"/>
                        <a:t>Operational</a:t>
                      </a:r>
                      <a:r>
                        <a:rPr sz="1800" spc="-100" dirty="0"/>
                        <a:t> </a:t>
                      </a:r>
                      <a:r>
                        <a:rPr sz="1800" spc="-10" dirty="0"/>
                        <a:t>Costs</a:t>
                      </a:r>
                      <a:endParaRPr sz="1800">
                        <a:latin typeface="Calibri"/>
                        <a:cs typeface="Calibri"/>
                      </a:endParaRPr>
                    </a:p>
                  </a:txBody>
                  <a:tcPr marL="0" marR="0" marT="31115" marB="0"/>
                </a:tc>
                <a:tc>
                  <a:txBody>
                    <a:bodyPr/>
                    <a:lstStyle/>
                    <a:p>
                      <a:pPr marL="92075">
                        <a:lnSpc>
                          <a:spcPct val="100000"/>
                        </a:lnSpc>
                        <a:spcBef>
                          <a:spcPts val="245"/>
                        </a:spcBef>
                      </a:pPr>
                      <a:r>
                        <a:rPr sz="1800" dirty="0"/>
                        <a:t>Wildlife</a:t>
                      </a:r>
                      <a:r>
                        <a:rPr sz="1800" spc="-85" dirty="0"/>
                        <a:t> </a:t>
                      </a:r>
                      <a:r>
                        <a:rPr sz="1800" spc="-10" dirty="0"/>
                        <a:t>Issues</a:t>
                      </a:r>
                      <a:endParaRPr sz="1800">
                        <a:latin typeface="Calibri"/>
                        <a:cs typeface="Calibri"/>
                      </a:endParaRPr>
                    </a:p>
                  </a:txBody>
                  <a:tcPr marL="0" marR="0" marT="31115" marB="0"/>
                </a:tc>
                <a:extLst>
                  <a:ext uri="{0D108BD9-81ED-4DB2-BD59-A6C34878D82A}">
                    <a16:rowId xmlns:a16="http://schemas.microsoft.com/office/drawing/2014/main" val="10005"/>
                  </a:ext>
                </a:extLst>
              </a:tr>
              <a:tr h="857250">
                <a:tc>
                  <a:txBody>
                    <a:bodyPr/>
                    <a:lstStyle/>
                    <a:p>
                      <a:pPr marL="88265">
                        <a:lnSpc>
                          <a:spcPct val="100000"/>
                        </a:lnSpc>
                        <a:spcBef>
                          <a:spcPts val="250"/>
                        </a:spcBef>
                      </a:pPr>
                      <a:r>
                        <a:rPr sz="1800" dirty="0"/>
                        <a:t>Promotes</a:t>
                      </a:r>
                      <a:r>
                        <a:rPr sz="1800" spc="-50" dirty="0"/>
                        <a:t> </a:t>
                      </a:r>
                      <a:r>
                        <a:rPr sz="1800" spc="-20" dirty="0"/>
                        <a:t>Tertiary</a:t>
                      </a:r>
                      <a:r>
                        <a:rPr sz="1800" spc="-45" dirty="0"/>
                        <a:t> </a:t>
                      </a:r>
                      <a:r>
                        <a:rPr sz="1800" spc="-10" dirty="0"/>
                        <a:t>Businesses</a:t>
                      </a:r>
                      <a:endParaRPr sz="1800">
                        <a:latin typeface="Calibri"/>
                        <a:cs typeface="Calibri"/>
                      </a:endParaRPr>
                    </a:p>
                  </a:txBody>
                  <a:tcPr marL="0" marR="0" marT="31750" marB="0"/>
                </a:tc>
                <a:tc>
                  <a:txBody>
                    <a:bodyPr/>
                    <a:lstStyle/>
                    <a:p>
                      <a:pPr marL="92075">
                        <a:lnSpc>
                          <a:spcPct val="100000"/>
                        </a:lnSpc>
                        <a:spcBef>
                          <a:spcPts val="250"/>
                        </a:spcBef>
                      </a:pPr>
                      <a:r>
                        <a:rPr sz="1800" dirty="0"/>
                        <a:t>Expensive</a:t>
                      </a:r>
                      <a:r>
                        <a:rPr sz="1800" spc="-40" dirty="0"/>
                        <a:t> </a:t>
                      </a:r>
                      <a:r>
                        <a:rPr sz="1800" dirty="0"/>
                        <a:t>Device</a:t>
                      </a:r>
                      <a:r>
                        <a:rPr sz="1800" spc="-5" dirty="0"/>
                        <a:t> </a:t>
                      </a:r>
                      <a:r>
                        <a:rPr sz="1800" dirty="0"/>
                        <a:t>&amp;</a:t>
                      </a:r>
                      <a:r>
                        <a:rPr sz="1800" spc="-20" dirty="0"/>
                        <a:t> </a:t>
                      </a:r>
                      <a:r>
                        <a:rPr sz="1800" spc="-10" dirty="0"/>
                        <a:t>Defective</a:t>
                      </a:r>
                      <a:endParaRPr sz="1800">
                        <a:latin typeface="Calibri"/>
                        <a:cs typeface="Calibri"/>
                      </a:endParaRPr>
                    </a:p>
                  </a:txBody>
                  <a:tcPr marL="0" marR="0" marT="31750" marB="0"/>
                </a:tc>
                <a:extLst>
                  <a:ext uri="{0D108BD9-81ED-4DB2-BD59-A6C34878D82A}">
                    <a16:rowId xmlns:a16="http://schemas.microsoft.com/office/drawing/2014/main" val="10006"/>
                  </a:ext>
                </a:extLst>
              </a:tr>
              <a:tr h="853440">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dirty="0">
                        <a:latin typeface="Times New Roman"/>
                        <a:cs typeface="Times New Roman"/>
                      </a:endParaRPr>
                    </a:p>
                  </a:txBody>
                  <a:tcPr marL="0" marR="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32414342"/>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455</TotalTime>
  <Words>589</Words>
  <Application>Microsoft Office PowerPoint</Application>
  <PresentationFormat>Widescreen</PresentationFormat>
  <Paragraphs>169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Adobe Devanagari</vt:lpstr>
      <vt:lpstr>Arial</vt:lpstr>
      <vt:lpstr>Calibri</vt:lpstr>
      <vt:lpstr>Century Gothic</vt:lpstr>
      <vt:lpstr>Times New Roman</vt:lpstr>
      <vt:lpstr>Wingdings 3</vt:lpstr>
      <vt:lpstr>Ion Boardroom</vt:lpstr>
      <vt:lpstr>       DRONE DELIVERY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drone-enabled delivery system    a case study</dc:title>
  <dc:creator>bhairavi gandhi</dc:creator>
  <cp:lastModifiedBy>Tamanna Yadav</cp:lastModifiedBy>
  <cp:revision>56</cp:revision>
  <dcterms:created xsi:type="dcterms:W3CDTF">2023-09-23T15:01:55Z</dcterms:created>
  <dcterms:modified xsi:type="dcterms:W3CDTF">2023-10-08T09:05:16Z</dcterms:modified>
</cp:coreProperties>
</file>