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Bradley Hand ITC" panose="03070402050302030203" pitchFamily="66" charset="0"/>
      <p:regular r:id="rId19"/>
    </p:embeddedFont>
    <p:embeddedFont>
      <p:font typeface="Cooper Black" panose="0208090404030B020404" pitchFamily="18" charset="0"/>
      <p:regular r:id="rId20"/>
    </p:embeddedFont>
    <p:embeddedFont>
      <p:font typeface="Futura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1B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508" y="227032"/>
            <a:ext cx="17758984" cy="9832936"/>
          </a:xfrm>
          <a:custGeom>
            <a:avLst/>
            <a:gdLst/>
            <a:ahLst/>
            <a:cxnLst/>
            <a:rect l="l" t="t" r="r" b="b"/>
            <a:pathLst>
              <a:path w="17758984" h="9832936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b="-2017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757198" y="2337798"/>
            <a:ext cx="16773604" cy="5741516"/>
            <a:chOff x="0" y="0"/>
            <a:chExt cx="52563188" cy="17992100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52418409" cy="17847321"/>
            </a:xfrm>
            <a:custGeom>
              <a:avLst/>
              <a:gdLst/>
              <a:ahLst/>
              <a:cxnLst/>
              <a:rect l="l" t="t" r="r" b="b"/>
              <a:pathLst>
                <a:path w="52418409" h="17847321">
                  <a:moveTo>
                    <a:pt x="0" y="0"/>
                  </a:moveTo>
                  <a:lnTo>
                    <a:pt x="52418409" y="0"/>
                  </a:lnTo>
                  <a:lnTo>
                    <a:pt x="52418409" y="17847321"/>
                  </a:lnTo>
                  <a:lnTo>
                    <a:pt x="0" y="1784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52563185" cy="17992100"/>
            </a:xfrm>
            <a:custGeom>
              <a:avLst/>
              <a:gdLst/>
              <a:ahLst/>
              <a:cxnLst/>
              <a:rect l="l" t="t" r="r" b="b"/>
              <a:pathLst>
                <a:path w="52563185" h="17992100">
                  <a:moveTo>
                    <a:pt x="52418407" y="17847320"/>
                  </a:moveTo>
                  <a:lnTo>
                    <a:pt x="52563185" y="17847320"/>
                  </a:lnTo>
                  <a:lnTo>
                    <a:pt x="52563185" y="17992100"/>
                  </a:lnTo>
                  <a:lnTo>
                    <a:pt x="52418407" y="17992100"/>
                  </a:lnTo>
                  <a:lnTo>
                    <a:pt x="52418407" y="17847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847320"/>
                  </a:lnTo>
                  <a:lnTo>
                    <a:pt x="0" y="17847320"/>
                  </a:lnTo>
                  <a:lnTo>
                    <a:pt x="0" y="144780"/>
                  </a:lnTo>
                  <a:close/>
                  <a:moveTo>
                    <a:pt x="0" y="17847320"/>
                  </a:moveTo>
                  <a:lnTo>
                    <a:pt x="144780" y="17847320"/>
                  </a:lnTo>
                  <a:lnTo>
                    <a:pt x="144780" y="17992100"/>
                  </a:lnTo>
                  <a:lnTo>
                    <a:pt x="0" y="17992100"/>
                  </a:lnTo>
                  <a:lnTo>
                    <a:pt x="0" y="17847320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17847320"/>
                  </a:lnTo>
                  <a:lnTo>
                    <a:pt x="52418407" y="17847320"/>
                  </a:lnTo>
                  <a:lnTo>
                    <a:pt x="52418407" y="144780"/>
                  </a:lnTo>
                  <a:close/>
                  <a:moveTo>
                    <a:pt x="144780" y="17847320"/>
                  </a:moveTo>
                  <a:lnTo>
                    <a:pt x="52418407" y="17847320"/>
                  </a:lnTo>
                  <a:lnTo>
                    <a:pt x="52418407" y="17992100"/>
                  </a:lnTo>
                  <a:lnTo>
                    <a:pt x="144780" y="17992100"/>
                  </a:lnTo>
                  <a:lnTo>
                    <a:pt x="144780" y="17847320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27004" y="2555415"/>
            <a:ext cx="15732296" cy="482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84"/>
              </a:lnSpc>
            </a:pPr>
            <a:r>
              <a:rPr lang="en-US" sz="13800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PIZZA SALES ANALYSIS</a:t>
            </a:r>
          </a:p>
        </p:txBody>
      </p:sp>
      <p:sp>
        <p:nvSpPr>
          <p:cNvPr id="7" name="Freeform 7"/>
          <p:cNvSpPr/>
          <p:nvPr/>
        </p:nvSpPr>
        <p:spPr>
          <a:xfrm>
            <a:off x="13045605" y="5208556"/>
            <a:ext cx="4213695" cy="4512659"/>
          </a:xfrm>
          <a:custGeom>
            <a:avLst/>
            <a:gdLst/>
            <a:ahLst/>
            <a:cxnLst/>
            <a:rect l="l" t="t" r="r" b="b"/>
            <a:pathLst>
              <a:path w="4213695" h="4512659">
                <a:moveTo>
                  <a:pt x="0" y="0"/>
                </a:moveTo>
                <a:lnTo>
                  <a:pt x="4213695" y="0"/>
                </a:lnTo>
                <a:lnTo>
                  <a:pt x="4213695" y="4512659"/>
                </a:lnTo>
                <a:lnTo>
                  <a:pt x="0" y="45126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D7CF0-264A-C66B-75A2-D06EA2AC46C0}"/>
              </a:ext>
            </a:extLst>
          </p:cNvPr>
          <p:cNvSpPr txBox="1"/>
          <p:nvPr/>
        </p:nvSpPr>
        <p:spPr>
          <a:xfrm>
            <a:off x="8458200" y="7333451"/>
            <a:ext cx="733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radley Hand ITC" panose="03070402050302030203" pitchFamily="66" charset="0"/>
              </a:rPr>
              <a:t>By Anurag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 rot="-1320666">
            <a:off x="14847810" y="4266065"/>
            <a:ext cx="3013118" cy="1393567"/>
          </a:xfrm>
          <a:custGeom>
            <a:avLst/>
            <a:gdLst/>
            <a:ahLst/>
            <a:cxnLst/>
            <a:rect l="l" t="t" r="r" b="b"/>
            <a:pathLst>
              <a:path w="3013118" h="1393567">
                <a:moveTo>
                  <a:pt x="0" y="0"/>
                </a:moveTo>
                <a:lnTo>
                  <a:pt x="3013118" y="0"/>
                </a:lnTo>
                <a:lnTo>
                  <a:pt x="3013118" y="1393568"/>
                </a:lnTo>
                <a:lnTo>
                  <a:pt x="0" y="1393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03617" y="2722233"/>
            <a:ext cx="9804138" cy="5145953"/>
          </a:xfrm>
          <a:custGeom>
            <a:avLst/>
            <a:gdLst/>
            <a:ahLst/>
            <a:cxnLst/>
            <a:rect l="l" t="t" r="r" b="b"/>
            <a:pathLst>
              <a:path w="9804138" h="5145953">
                <a:moveTo>
                  <a:pt x="0" y="0"/>
                </a:moveTo>
                <a:lnTo>
                  <a:pt x="9804138" y="0"/>
                </a:lnTo>
                <a:lnTo>
                  <a:pt x="9804138" y="5145953"/>
                </a:lnTo>
                <a:lnTo>
                  <a:pt x="0" y="5145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507755" y="3643262"/>
            <a:ext cx="4515321" cy="3303894"/>
          </a:xfrm>
          <a:custGeom>
            <a:avLst/>
            <a:gdLst/>
            <a:ahLst/>
            <a:cxnLst/>
            <a:rect l="l" t="t" r="r" b="b"/>
            <a:pathLst>
              <a:path w="4515321" h="3303894">
                <a:moveTo>
                  <a:pt x="0" y="0"/>
                </a:moveTo>
                <a:lnTo>
                  <a:pt x="4515322" y="0"/>
                </a:lnTo>
                <a:lnTo>
                  <a:pt x="4515322" y="3303894"/>
                </a:lnTo>
                <a:lnTo>
                  <a:pt x="0" y="33038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13482" y="7908383"/>
            <a:ext cx="15061037" cy="1244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utura Bold"/>
              </a:rPr>
              <a:t>Highest Category Sold: Classic; 14888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1476" y="145367"/>
            <a:ext cx="17736524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Find the total quantity of each pizza category ordered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390626" y="3660603"/>
            <a:ext cx="9901546" cy="2965793"/>
          </a:xfrm>
          <a:custGeom>
            <a:avLst/>
            <a:gdLst/>
            <a:ahLst/>
            <a:cxnLst/>
            <a:rect l="l" t="t" r="r" b="b"/>
            <a:pathLst>
              <a:path w="9901546" h="2965793">
                <a:moveTo>
                  <a:pt x="0" y="0"/>
                </a:moveTo>
                <a:lnTo>
                  <a:pt x="9901546" y="0"/>
                </a:lnTo>
                <a:lnTo>
                  <a:pt x="9901546" y="2965794"/>
                </a:lnTo>
                <a:lnTo>
                  <a:pt x="0" y="2965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407521" y="1829126"/>
            <a:ext cx="3608851" cy="7323845"/>
          </a:xfrm>
          <a:custGeom>
            <a:avLst/>
            <a:gdLst/>
            <a:ahLst/>
            <a:cxnLst/>
            <a:rect l="l" t="t" r="r" b="b"/>
            <a:pathLst>
              <a:path w="3608851" h="7323845">
                <a:moveTo>
                  <a:pt x="0" y="0"/>
                </a:moveTo>
                <a:lnTo>
                  <a:pt x="3608851" y="0"/>
                </a:lnTo>
                <a:lnTo>
                  <a:pt x="3608851" y="7323845"/>
                </a:lnTo>
                <a:lnTo>
                  <a:pt x="0" y="7323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0" y="8013712"/>
            <a:ext cx="15061037" cy="1244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utura Bold"/>
              </a:rPr>
              <a:t>Highest Selling Hour: 12pm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738" y="299708"/>
            <a:ext cx="17736524" cy="2316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6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Determine the distribution of orders by hour of the day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823022" y="2722233"/>
            <a:ext cx="9041489" cy="6042361"/>
          </a:xfrm>
          <a:custGeom>
            <a:avLst/>
            <a:gdLst/>
            <a:ahLst/>
            <a:cxnLst/>
            <a:rect l="l" t="t" r="r" b="b"/>
            <a:pathLst>
              <a:path w="9041489" h="6042361">
                <a:moveTo>
                  <a:pt x="0" y="0"/>
                </a:moveTo>
                <a:lnTo>
                  <a:pt x="9041489" y="0"/>
                </a:lnTo>
                <a:lnTo>
                  <a:pt x="9041489" y="6042361"/>
                </a:lnTo>
                <a:lnTo>
                  <a:pt x="0" y="6042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631557" y="4232673"/>
            <a:ext cx="6042962" cy="3021481"/>
          </a:xfrm>
          <a:custGeom>
            <a:avLst/>
            <a:gdLst/>
            <a:ahLst/>
            <a:cxnLst/>
            <a:rect l="l" t="t" r="r" b="b"/>
            <a:pathLst>
              <a:path w="6042962" h="3021481">
                <a:moveTo>
                  <a:pt x="0" y="0"/>
                </a:moveTo>
                <a:lnTo>
                  <a:pt x="6042961" y="0"/>
                </a:lnTo>
                <a:lnTo>
                  <a:pt x="6042961" y="3021481"/>
                </a:lnTo>
                <a:lnTo>
                  <a:pt x="0" y="3021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13482" y="8507419"/>
            <a:ext cx="15061037" cy="1244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utura Bold"/>
              </a:rPr>
              <a:t>Highest distribution: Classic; 30%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738" y="290183"/>
            <a:ext cx="17736524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Find the category-wise distribution of pizzas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615036" y="2546135"/>
            <a:ext cx="10400867" cy="5510907"/>
          </a:xfrm>
          <a:custGeom>
            <a:avLst/>
            <a:gdLst/>
            <a:ahLst/>
            <a:cxnLst/>
            <a:rect l="l" t="t" r="r" b="b"/>
            <a:pathLst>
              <a:path w="10400867" h="5510907">
                <a:moveTo>
                  <a:pt x="0" y="0"/>
                </a:moveTo>
                <a:lnTo>
                  <a:pt x="10400867" y="0"/>
                </a:lnTo>
                <a:lnTo>
                  <a:pt x="10400867" y="5510907"/>
                </a:lnTo>
                <a:lnTo>
                  <a:pt x="0" y="5510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221425" y="4359725"/>
            <a:ext cx="5037875" cy="1883727"/>
          </a:xfrm>
          <a:custGeom>
            <a:avLst/>
            <a:gdLst/>
            <a:ahLst/>
            <a:cxnLst/>
            <a:rect l="l" t="t" r="r" b="b"/>
            <a:pathLst>
              <a:path w="5037875" h="1883727">
                <a:moveTo>
                  <a:pt x="0" y="0"/>
                </a:moveTo>
                <a:lnTo>
                  <a:pt x="5037875" y="0"/>
                </a:lnTo>
                <a:lnTo>
                  <a:pt x="5037875" y="1883727"/>
                </a:lnTo>
                <a:lnTo>
                  <a:pt x="0" y="1883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13482" y="8238101"/>
            <a:ext cx="15061037" cy="1244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utura Bold"/>
              </a:rPr>
              <a:t>Average Order per Day: 138.48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738" y="290183"/>
            <a:ext cx="17736524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Calculate the average number of pizzas ordered per day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770909" y="2560198"/>
            <a:ext cx="9103754" cy="6099067"/>
          </a:xfrm>
          <a:custGeom>
            <a:avLst/>
            <a:gdLst/>
            <a:ahLst/>
            <a:cxnLst/>
            <a:rect l="l" t="t" r="r" b="b"/>
            <a:pathLst>
              <a:path w="9103754" h="6099067">
                <a:moveTo>
                  <a:pt x="0" y="0"/>
                </a:moveTo>
                <a:lnTo>
                  <a:pt x="9103754" y="0"/>
                </a:lnTo>
                <a:lnTo>
                  <a:pt x="9103754" y="6099067"/>
                </a:lnTo>
                <a:lnTo>
                  <a:pt x="0" y="6099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675000" y="4815104"/>
            <a:ext cx="6886770" cy="1589255"/>
          </a:xfrm>
          <a:custGeom>
            <a:avLst/>
            <a:gdLst/>
            <a:ahLst/>
            <a:cxnLst/>
            <a:rect l="l" t="t" r="r" b="b"/>
            <a:pathLst>
              <a:path w="6886770" h="1589255">
                <a:moveTo>
                  <a:pt x="0" y="0"/>
                </a:moveTo>
                <a:lnTo>
                  <a:pt x="6886770" y="0"/>
                </a:lnTo>
                <a:lnTo>
                  <a:pt x="6886770" y="1589255"/>
                </a:lnTo>
                <a:lnTo>
                  <a:pt x="0" y="15892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13482" y="8696649"/>
            <a:ext cx="1506103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Futura Bold"/>
              </a:rPr>
              <a:t>Highest Revenue Pizza: The Thai Chicken Pizza; 43434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738" y="290183"/>
            <a:ext cx="17736524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Determine the top 3 most ordered </a:t>
            </a:r>
            <a:r>
              <a:rPr lang="en-US" sz="6999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pizza type </a:t>
            </a: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based on revenue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958405"/>
            <a:ext cx="10556949" cy="6017872"/>
          </a:xfrm>
          <a:custGeom>
            <a:avLst/>
            <a:gdLst/>
            <a:ahLst/>
            <a:cxnLst/>
            <a:rect l="l" t="t" r="r" b="b"/>
            <a:pathLst>
              <a:path w="10556949" h="6017872">
                <a:moveTo>
                  <a:pt x="0" y="0"/>
                </a:moveTo>
                <a:lnTo>
                  <a:pt x="10556949" y="0"/>
                </a:lnTo>
                <a:lnTo>
                  <a:pt x="10556949" y="6017872"/>
                </a:lnTo>
                <a:lnTo>
                  <a:pt x="0" y="6017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183915" y="3222179"/>
            <a:ext cx="4754986" cy="4370190"/>
          </a:xfrm>
          <a:custGeom>
            <a:avLst/>
            <a:gdLst/>
            <a:ahLst/>
            <a:cxnLst/>
            <a:rect l="l" t="t" r="r" b="b"/>
            <a:pathLst>
              <a:path w="4754986" h="4370190">
                <a:moveTo>
                  <a:pt x="0" y="0"/>
                </a:moveTo>
                <a:lnTo>
                  <a:pt x="4754986" y="0"/>
                </a:lnTo>
                <a:lnTo>
                  <a:pt x="4754986" y="4370190"/>
                </a:lnTo>
                <a:lnTo>
                  <a:pt x="0" y="4370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5738" y="290183"/>
            <a:ext cx="17736524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Analyze the cumulative revenue generated over 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722233"/>
            <a:ext cx="9438170" cy="7157939"/>
          </a:xfrm>
          <a:custGeom>
            <a:avLst/>
            <a:gdLst/>
            <a:ahLst/>
            <a:cxnLst/>
            <a:rect l="l" t="t" r="r" b="b"/>
            <a:pathLst>
              <a:path w="9438170" h="7157939">
                <a:moveTo>
                  <a:pt x="0" y="0"/>
                </a:moveTo>
                <a:lnTo>
                  <a:pt x="9438170" y="0"/>
                </a:lnTo>
                <a:lnTo>
                  <a:pt x="9438170" y="7157939"/>
                </a:lnTo>
                <a:lnTo>
                  <a:pt x="0" y="7157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466870" y="3455394"/>
            <a:ext cx="7367030" cy="4500953"/>
          </a:xfrm>
          <a:custGeom>
            <a:avLst/>
            <a:gdLst/>
            <a:ahLst/>
            <a:cxnLst/>
            <a:rect l="l" t="t" r="r" b="b"/>
            <a:pathLst>
              <a:path w="7367030" h="4500953">
                <a:moveTo>
                  <a:pt x="0" y="0"/>
                </a:moveTo>
                <a:lnTo>
                  <a:pt x="7367030" y="0"/>
                </a:lnTo>
                <a:lnTo>
                  <a:pt x="7367030" y="4500953"/>
                </a:lnTo>
                <a:lnTo>
                  <a:pt x="0" y="4500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5738" y="309233"/>
            <a:ext cx="17736524" cy="2069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Determine the top 3 most ordered pizza types based on revenue for each pizza category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13481" y="1943100"/>
            <a:ext cx="15061037" cy="6844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000" dirty="0">
                <a:solidFill>
                  <a:srgbClr val="000000"/>
                </a:solidFill>
                <a:latin typeface="Futura Bold"/>
              </a:rPr>
              <a:t>Use social media ads to highlight your </a:t>
            </a:r>
            <a:r>
              <a:rPr lang="en-US" sz="5400" dirty="0">
                <a:solidFill>
                  <a:srgbClr val="000000"/>
                </a:solidFill>
                <a:latin typeface="Futura Bold"/>
              </a:rPr>
              <a:t>top-selling</a:t>
            </a:r>
            <a:r>
              <a:rPr lang="en-US" sz="6000" dirty="0">
                <a:solidFill>
                  <a:srgbClr val="000000"/>
                </a:solidFill>
                <a:latin typeface="Futura Bold"/>
              </a:rPr>
              <a:t> items and deals, focusing on large Classic Deluxe Pizzas. Engage customers with posts that include customer reviews, mouth-watering photos, and limited-time offers specifically aimed at afternoon buyers.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5738" y="290183"/>
            <a:ext cx="1773652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 rot="-1320666">
            <a:off x="13360767" y="3651912"/>
            <a:ext cx="4283407" cy="1981076"/>
          </a:xfrm>
          <a:custGeom>
            <a:avLst/>
            <a:gdLst/>
            <a:ahLst/>
            <a:cxnLst/>
            <a:rect l="l" t="t" r="r" b="b"/>
            <a:pathLst>
              <a:path w="4283407" h="1981076">
                <a:moveTo>
                  <a:pt x="0" y="0"/>
                </a:moveTo>
                <a:lnTo>
                  <a:pt x="4283407" y="0"/>
                </a:lnTo>
                <a:lnTo>
                  <a:pt x="4283407" y="1981076"/>
                </a:lnTo>
                <a:lnTo>
                  <a:pt x="0" y="1981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1358480" flipH="1">
            <a:off x="1042784" y="3669565"/>
            <a:ext cx="4283407" cy="1981076"/>
          </a:xfrm>
          <a:custGeom>
            <a:avLst/>
            <a:gdLst/>
            <a:ahLst/>
            <a:cxnLst/>
            <a:rect l="l" t="t" r="r" b="b"/>
            <a:pathLst>
              <a:path w="4283407" h="1981076">
                <a:moveTo>
                  <a:pt x="4283407" y="0"/>
                </a:moveTo>
                <a:lnTo>
                  <a:pt x="0" y="0"/>
                </a:lnTo>
                <a:lnTo>
                  <a:pt x="0" y="1981076"/>
                </a:lnTo>
                <a:lnTo>
                  <a:pt x="4283407" y="1981076"/>
                </a:lnTo>
                <a:lnTo>
                  <a:pt x="42834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816582" y="2077143"/>
            <a:ext cx="15061037" cy="7350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Futura Bold"/>
              </a:rPr>
              <a:t>Determine KPIs for orders and sales revenue for year 2015.</a:t>
            </a:r>
          </a:p>
          <a:p>
            <a:pPr algn="ctr">
              <a:lnSpc>
                <a:spcPts val="6440"/>
              </a:lnSpc>
            </a:pPr>
            <a:endParaRPr lang="en-US" sz="4600">
              <a:solidFill>
                <a:srgbClr val="000000"/>
              </a:solidFill>
              <a:latin typeface="Futura Bold"/>
            </a:endParaRPr>
          </a:p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Futura Bold"/>
              </a:rPr>
              <a:t>Find out best selling item, category based on quantity and revenue.</a:t>
            </a:r>
          </a:p>
          <a:p>
            <a:pPr algn="ctr">
              <a:lnSpc>
                <a:spcPts val="6440"/>
              </a:lnSpc>
            </a:pPr>
            <a:endParaRPr lang="en-US" sz="4600">
              <a:solidFill>
                <a:srgbClr val="000000"/>
              </a:solidFill>
              <a:latin typeface="Futura Bold"/>
            </a:endParaRPr>
          </a:p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Futura Bold"/>
              </a:rPr>
              <a:t>Analyze the cumulative revenue generated over time.</a:t>
            </a:r>
          </a:p>
          <a:p>
            <a:pPr algn="ctr">
              <a:lnSpc>
                <a:spcPts val="6440"/>
              </a:lnSpc>
            </a:pPr>
            <a:endParaRPr lang="en-US" sz="4600">
              <a:solidFill>
                <a:srgbClr val="000000"/>
              </a:solidFill>
              <a:latin typeface="Futura Bold"/>
            </a:endParaRPr>
          </a:p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Futura Bold"/>
              </a:rPr>
              <a:t>Provide insights to run an ad campaign to improve thier sales.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738" y="290183"/>
            <a:ext cx="1773652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Problem</a:t>
            </a:r>
            <a:r>
              <a:rPr lang="en-US" sz="6999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to solve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812410" y="2722233"/>
            <a:ext cx="4379819" cy="3571639"/>
          </a:xfrm>
          <a:custGeom>
            <a:avLst/>
            <a:gdLst/>
            <a:ahLst/>
            <a:cxnLst/>
            <a:rect l="l" t="t" r="r" b="b"/>
            <a:pathLst>
              <a:path w="4379819" h="3571639">
                <a:moveTo>
                  <a:pt x="0" y="0"/>
                </a:moveTo>
                <a:lnTo>
                  <a:pt x="4379819" y="0"/>
                </a:lnTo>
                <a:lnTo>
                  <a:pt x="4379819" y="3571638"/>
                </a:lnTo>
                <a:lnTo>
                  <a:pt x="0" y="357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812410" y="5730341"/>
            <a:ext cx="4712406" cy="3931824"/>
          </a:xfrm>
          <a:custGeom>
            <a:avLst/>
            <a:gdLst/>
            <a:ahLst/>
            <a:cxnLst/>
            <a:rect l="l" t="t" r="r" b="b"/>
            <a:pathLst>
              <a:path w="4712406" h="3931824">
                <a:moveTo>
                  <a:pt x="0" y="0"/>
                </a:moveTo>
                <a:lnTo>
                  <a:pt x="4712406" y="0"/>
                </a:lnTo>
                <a:lnTo>
                  <a:pt x="4712406" y="3931823"/>
                </a:lnTo>
                <a:lnTo>
                  <a:pt x="0" y="3931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655828" y="2722233"/>
            <a:ext cx="4303638" cy="3758059"/>
          </a:xfrm>
          <a:custGeom>
            <a:avLst/>
            <a:gdLst/>
            <a:ahLst/>
            <a:cxnLst/>
            <a:rect l="l" t="t" r="r" b="b"/>
            <a:pathLst>
              <a:path w="4303638" h="3758059">
                <a:moveTo>
                  <a:pt x="0" y="0"/>
                </a:moveTo>
                <a:lnTo>
                  <a:pt x="4303638" y="0"/>
                </a:lnTo>
                <a:lnTo>
                  <a:pt x="4303638" y="3758059"/>
                </a:lnTo>
                <a:lnTo>
                  <a:pt x="0" y="375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25" r="-25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655828" y="5889732"/>
            <a:ext cx="4327315" cy="3368568"/>
          </a:xfrm>
          <a:custGeom>
            <a:avLst/>
            <a:gdLst/>
            <a:ahLst/>
            <a:cxnLst/>
            <a:rect l="l" t="t" r="r" b="b"/>
            <a:pathLst>
              <a:path w="4327315" h="3368568">
                <a:moveTo>
                  <a:pt x="0" y="0"/>
                </a:moveTo>
                <a:lnTo>
                  <a:pt x="4327314" y="0"/>
                </a:lnTo>
                <a:lnTo>
                  <a:pt x="4327314" y="3368568"/>
                </a:lnTo>
                <a:lnTo>
                  <a:pt x="0" y="33685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75738" y="290183"/>
            <a:ext cx="1773652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Table Details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500284" y="1483983"/>
            <a:ext cx="13437767" cy="8109195"/>
          </a:xfrm>
          <a:custGeom>
            <a:avLst/>
            <a:gdLst/>
            <a:ahLst/>
            <a:cxnLst/>
            <a:rect l="l" t="t" r="r" b="b"/>
            <a:pathLst>
              <a:path w="13437767" h="8109195">
                <a:moveTo>
                  <a:pt x="0" y="0"/>
                </a:moveTo>
                <a:lnTo>
                  <a:pt x="13437767" y="0"/>
                </a:lnTo>
                <a:lnTo>
                  <a:pt x="13437767" y="8109195"/>
                </a:lnTo>
                <a:lnTo>
                  <a:pt x="0" y="8109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92" b="-169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75738" y="145367"/>
            <a:ext cx="1773652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Schema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 rot="-1320666">
            <a:off x="13360767" y="3651912"/>
            <a:ext cx="4283407" cy="1981076"/>
          </a:xfrm>
          <a:custGeom>
            <a:avLst/>
            <a:gdLst/>
            <a:ahLst/>
            <a:cxnLst/>
            <a:rect l="l" t="t" r="r" b="b"/>
            <a:pathLst>
              <a:path w="4283407" h="1981076">
                <a:moveTo>
                  <a:pt x="0" y="0"/>
                </a:moveTo>
                <a:lnTo>
                  <a:pt x="4283407" y="0"/>
                </a:lnTo>
                <a:lnTo>
                  <a:pt x="4283407" y="1981076"/>
                </a:lnTo>
                <a:lnTo>
                  <a:pt x="0" y="1981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1358480" flipH="1">
            <a:off x="1042784" y="3669565"/>
            <a:ext cx="4283407" cy="1981076"/>
          </a:xfrm>
          <a:custGeom>
            <a:avLst/>
            <a:gdLst/>
            <a:ahLst/>
            <a:cxnLst/>
            <a:rect l="l" t="t" r="r" b="b"/>
            <a:pathLst>
              <a:path w="4283407" h="1981076">
                <a:moveTo>
                  <a:pt x="4283407" y="0"/>
                </a:moveTo>
                <a:lnTo>
                  <a:pt x="0" y="0"/>
                </a:lnTo>
                <a:lnTo>
                  <a:pt x="0" y="1981076"/>
                </a:lnTo>
                <a:lnTo>
                  <a:pt x="4283407" y="1981076"/>
                </a:lnTo>
                <a:lnTo>
                  <a:pt x="42834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264869" y="2730359"/>
            <a:ext cx="7758262" cy="2413141"/>
          </a:xfrm>
          <a:custGeom>
            <a:avLst/>
            <a:gdLst/>
            <a:ahLst/>
            <a:cxnLst/>
            <a:rect l="l" t="t" r="r" b="b"/>
            <a:pathLst>
              <a:path w="7758262" h="2413141">
                <a:moveTo>
                  <a:pt x="0" y="0"/>
                </a:moveTo>
                <a:lnTo>
                  <a:pt x="7758262" y="0"/>
                </a:lnTo>
                <a:lnTo>
                  <a:pt x="7758262" y="2413141"/>
                </a:lnTo>
                <a:lnTo>
                  <a:pt x="0" y="241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74" r="-20824" b="-5847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7050523" y="5624674"/>
            <a:ext cx="4186954" cy="2059711"/>
          </a:xfrm>
          <a:custGeom>
            <a:avLst/>
            <a:gdLst/>
            <a:ahLst/>
            <a:cxnLst/>
            <a:rect l="l" t="t" r="r" b="b"/>
            <a:pathLst>
              <a:path w="4186954" h="2059711">
                <a:moveTo>
                  <a:pt x="0" y="0"/>
                </a:moveTo>
                <a:lnTo>
                  <a:pt x="4186954" y="0"/>
                </a:lnTo>
                <a:lnTo>
                  <a:pt x="4186954" y="2059711"/>
                </a:lnTo>
                <a:lnTo>
                  <a:pt x="0" y="20597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613482" y="7908383"/>
            <a:ext cx="15061037" cy="1244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utura Bold"/>
              </a:rPr>
              <a:t>Total orders: 21350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738" y="290183"/>
            <a:ext cx="17736524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Retrieve the total number of orders placed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4345735" y="3779955"/>
            <a:ext cx="3261094" cy="2727090"/>
          </a:xfrm>
          <a:custGeom>
            <a:avLst/>
            <a:gdLst/>
            <a:ahLst/>
            <a:cxnLst/>
            <a:rect l="l" t="t" r="r" b="b"/>
            <a:pathLst>
              <a:path w="3261094" h="2727090">
                <a:moveTo>
                  <a:pt x="0" y="0"/>
                </a:moveTo>
                <a:lnTo>
                  <a:pt x="3261094" y="0"/>
                </a:lnTo>
                <a:lnTo>
                  <a:pt x="3261094" y="2727090"/>
                </a:lnTo>
                <a:lnTo>
                  <a:pt x="0" y="2727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47114" y="3776662"/>
            <a:ext cx="3195073" cy="2671880"/>
          </a:xfrm>
          <a:custGeom>
            <a:avLst/>
            <a:gdLst/>
            <a:ahLst/>
            <a:cxnLst/>
            <a:rect l="l" t="t" r="r" b="b"/>
            <a:pathLst>
              <a:path w="3195073" h="2671880">
                <a:moveTo>
                  <a:pt x="0" y="0"/>
                </a:moveTo>
                <a:lnTo>
                  <a:pt x="3195073" y="0"/>
                </a:lnTo>
                <a:lnTo>
                  <a:pt x="3195073" y="2671880"/>
                </a:lnTo>
                <a:lnTo>
                  <a:pt x="0" y="2671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237462" y="3072261"/>
            <a:ext cx="9813076" cy="3376281"/>
          </a:xfrm>
          <a:custGeom>
            <a:avLst/>
            <a:gdLst/>
            <a:ahLst/>
            <a:cxnLst/>
            <a:rect l="l" t="t" r="r" b="b"/>
            <a:pathLst>
              <a:path w="9813076" h="3376281">
                <a:moveTo>
                  <a:pt x="0" y="0"/>
                </a:moveTo>
                <a:lnTo>
                  <a:pt x="9813076" y="0"/>
                </a:lnTo>
                <a:lnTo>
                  <a:pt x="9813076" y="3376281"/>
                </a:lnTo>
                <a:lnTo>
                  <a:pt x="0" y="3376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7116919" y="6600942"/>
            <a:ext cx="4054162" cy="1790588"/>
          </a:xfrm>
          <a:custGeom>
            <a:avLst/>
            <a:gdLst/>
            <a:ahLst/>
            <a:cxnLst/>
            <a:rect l="l" t="t" r="r" b="b"/>
            <a:pathLst>
              <a:path w="4054162" h="1790588">
                <a:moveTo>
                  <a:pt x="0" y="0"/>
                </a:moveTo>
                <a:lnTo>
                  <a:pt x="4054162" y="0"/>
                </a:lnTo>
                <a:lnTo>
                  <a:pt x="4054162" y="1790588"/>
                </a:lnTo>
                <a:lnTo>
                  <a:pt x="0" y="17905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613482" y="8286755"/>
            <a:ext cx="15061037" cy="1244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utura Bold"/>
              </a:rPr>
              <a:t>Total Revenue: 817860.05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738" y="487915"/>
            <a:ext cx="17736524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Calculate the total revenue generated from pizza sales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5116098" y="2962717"/>
            <a:ext cx="2527938" cy="3095361"/>
          </a:xfrm>
          <a:custGeom>
            <a:avLst/>
            <a:gdLst/>
            <a:ahLst/>
            <a:cxnLst/>
            <a:rect l="l" t="t" r="r" b="b"/>
            <a:pathLst>
              <a:path w="2527938" h="3095361">
                <a:moveTo>
                  <a:pt x="0" y="0"/>
                </a:moveTo>
                <a:lnTo>
                  <a:pt x="2527938" y="0"/>
                </a:lnTo>
                <a:lnTo>
                  <a:pt x="2527938" y="3095362"/>
                </a:lnTo>
                <a:lnTo>
                  <a:pt x="0" y="309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706366" y="2962717"/>
            <a:ext cx="2527938" cy="3095361"/>
          </a:xfrm>
          <a:custGeom>
            <a:avLst/>
            <a:gdLst/>
            <a:ahLst/>
            <a:cxnLst/>
            <a:rect l="l" t="t" r="r" b="b"/>
            <a:pathLst>
              <a:path w="2527938" h="3095361">
                <a:moveTo>
                  <a:pt x="2527938" y="0"/>
                </a:moveTo>
                <a:lnTo>
                  <a:pt x="0" y="0"/>
                </a:lnTo>
                <a:lnTo>
                  <a:pt x="0" y="3095362"/>
                </a:lnTo>
                <a:lnTo>
                  <a:pt x="2527938" y="3095362"/>
                </a:lnTo>
                <a:lnTo>
                  <a:pt x="252793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446044" y="1938875"/>
            <a:ext cx="9857516" cy="4119204"/>
          </a:xfrm>
          <a:custGeom>
            <a:avLst/>
            <a:gdLst/>
            <a:ahLst/>
            <a:cxnLst/>
            <a:rect l="l" t="t" r="r" b="b"/>
            <a:pathLst>
              <a:path w="9857516" h="4119204">
                <a:moveTo>
                  <a:pt x="0" y="0"/>
                </a:moveTo>
                <a:lnTo>
                  <a:pt x="9857516" y="0"/>
                </a:lnTo>
                <a:lnTo>
                  <a:pt x="9857516" y="4119204"/>
                </a:lnTo>
                <a:lnTo>
                  <a:pt x="0" y="41192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869598" y="6058079"/>
            <a:ext cx="4548804" cy="1611576"/>
          </a:xfrm>
          <a:custGeom>
            <a:avLst/>
            <a:gdLst/>
            <a:ahLst/>
            <a:cxnLst/>
            <a:rect l="l" t="t" r="r" b="b"/>
            <a:pathLst>
              <a:path w="4548804" h="1611576">
                <a:moveTo>
                  <a:pt x="0" y="0"/>
                </a:moveTo>
                <a:lnTo>
                  <a:pt x="4548804" y="0"/>
                </a:lnTo>
                <a:lnTo>
                  <a:pt x="4548804" y="1611576"/>
                </a:lnTo>
                <a:lnTo>
                  <a:pt x="0" y="16115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75738" y="8091299"/>
            <a:ext cx="17736524" cy="1244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utura Bold"/>
              </a:rPr>
              <a:t>Highest Priced Pizza: The Greek Pizza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738" y="450321"/>
            <a:ext cx="1773652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Identify the highest-priced pizza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510545" y="2863322"/>
            <a:ext cx="2242948" cy="3366526"/>
          </a:xfrm>
          <a:custGeom>
            <a:avLst/>
            <a:gdLst/>
            <a:ahLst/>
            <a:cxnLst/>
            <a:rect l="l" t="t" r="r" b="b"/>
            <a:pathLst>
              <a:path w="2242948" h="3366526">
                <a:moveTo>
                  <a:pt x="0" y="0"/>
                </a:moveTo>
                <a:lnTo>
                  <a:pt x="2242947" y="0"/>
                </a:lnTo>
                <a:lnTo>
                  <a:pt x="2242947" y="3366525"/>
                </a:lnTo>
                <a:lnTo>
                  <a:pt x="0" y="336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536293" y="2863322"/>
            <a:ext cx="2273414" cy="3412253"/>
          </a:xfrm>
          <a:custGeom>
            <a:avLst/>
            <a:gdLst/>
            <a:ahLst/>
            <a:cxnLst/>
            <a:rect l="l" t="t" r="r" b="b"/>
            <a:pathLst>
              <a:path w="2273414" h="3412253">
                <a:moveTo>
                  <a:pt x="0" y="0"/>
                </a:moveTo>
                <a:lnTo>
                  <a:pt x="2273414" y="0"/>
                </a:lnTo>
                <a:lnTo>
                  <a:pt x="2273414" y="3412253"/>
                </a:lnTo>
                <a:lnTo>
                  <a:pt x="0" y="34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925676" y="3019502"/>
            <a:ext cx="9135751" cy="4247996"/>
          </a:xfrm>
          <a:custGeom>
            <a:avLst/>
            <a:gdLst/>
            <a:ahLst/>
            <a:cxnLst/>
            <a:rect l="l" t="t" r="r" b="b"/>
            <a:pathLst>
              <a:path w="9135751" h="4247996">
                <a:moveTo>
                  <a:pt x="0" y="0"/>
                </a:moveTo>
                <a:lnTo>
                  <a:pt x="9135751" y="0"/>
                </a:lnTo>
                <a:lnTo>
                  <a:pt x="9135751" y="4247996"/>
                </a:lnTo>
                <a:lnTo>
                  <a:pt x="0" y="4247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233611" y="3773499"/>
            <a:ext cx="3302682" cy="2740003"/>
          </a:xfrm>
          <a:custGeom>
            <a:avLst/>
            <a:gdLst/>
            <a:ahLst/>
            <a:cxnLst/>
            <a:rect l="l" t="t" r="r" b="b"/>
            <a:pathLst>
              <a:path w="3302682" h="2740003">
                <a:moveTo>
                  <a:pt x="0" y="0"/>
                </a:moveTo>
                <a:lnTo>
                  <a:pt x="3302682" y="0"/>
                </a:lnTo>
                <a:lnTo>
                  <a:pt x="3302682" y="2740002"/>
                </a:lnTo>
                <a:lnTo>
                  <a:pt x="0" y="27400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75738" y="7825106"/>
            <a:ext cx="17736524" cy="1244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utura Bold"/>
              </a:rPr>
              <a:t>Most Common Size Ordered: Large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738" y="431271"/>
            <a:ext cx="17736524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Identify the most common pizza size ordered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789909" y="2744383"/>
            <a:ext cx="8354091" cy="5601675"/>
          </a:xfrm>
          <a:custGeom>
            <a:avLst/>
            <a:gdLst/>
            <a:ahLst/>
            <a:cxnLst/>
            <a:rect l="l" t="t" r="r" b="b"/>
            <a:pathLst>
              <a:path w="8354091" h="5601675">
                <a:moveTo>
                  <a:pt x="0" y="0"/>
                </a:moveTo>
                <a:lnTo>
                  <a:pt x="8354091" y="0"/>
                </a:lnTo>
                <a:lnTo>
                  <a:pt x="8354091" y="5601675"/>
                </a:lnTo>
                <a:lnTo>
                  <a:pt x="0" y="5601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551388" y="3881941"/>
            <a:ext cx="6707912" cy="2523118"/>
          </a:xfrm>
          <a:custGeom>
            <a:avLst/>
            <a:gdLst/>
            <a:ahLst/>
            <a:cxnLst/>
            <a:rect l="l" t="t" r="r" b="b"/>
            <a:pathLst>
              <a:path w="6707912" h="2523118">
                <a:moveTo>
                  <a:pt x="0" y="0"/>
                </a:moveTo>
                <a:lnTo>
                  <a:pt x="6707912" y="0"/>
                </a:lnTo>
                <a:lnTo>
                  <a:pt x="6707912" y="2523118"/>
                </a:lnTo>
                <a:lnTo>
                  <a:pt x="0" y="2523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5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218038" y="8317900"/>
            <a:ext cx="13851925" cy="94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6"/>
              </a:lnSpc>
            </a:pPr>
            <a:r>
              <a:rPr lang="en-US" sz="4976">
                <a:solidFill>
                  <a:srgbClr val="000000"/>
                </a:solidFill>
                <a:latin typeface="Futura Bold"/>
              </a:rPr>
              <a:t>Top Pizza Ordered: The Classic Delux Pizza; 2453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738" y="431271"/>
            <a:ext cx="17736524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List the top 5 most ordered pizza types along with their quantities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268</Words>
  <Application>Microsoft Office PowerPoint</Application>
  <PresentationFormat>Custom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Bradley Hand ITC</vt:lpstr>
      <vt:lpstr>Cooper Black</vt:lpstr>
      <vt:lpstr>Futura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Punctuation English Educational Presentation Red and Green Pizza Party</dc:title>
  <cp:lastModifiedBy>Sharma, Anurag</cp:lastModifiedBy>
  <cp:revision>3</cp:revision>
  <dcterms:created xsi:type="dcterms:W3CDTF">2006-08-16T00:00:00Z</dcterms:created>
  <dcterms:modified xsi:type="dcterms:W3CDTF">2024-07-28T13:49:31Z</dcterms:modified>
  <dc:identifier>DAGGgmYzrMk</dc:identifier>
</cp:coreProperties>
</file>