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BF0FCD-0235-4326-A4C8-23371DC618DC}">
  <a:tblStyle styleId="{CABF0FCD-0235-4326-A4C8-23371DC618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62faf1e60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62faf1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62faf1e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62faf1e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2faf1e60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62faf1e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2faf1e6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2faf1e6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2faf1e6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2faf1e6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2faf1e6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2faf1e6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hyperlink" Target="mailto:yurhamafif.edu@gmail.com" TargetMode="External"/><Relationship Id="rId5" Type="http://schemas.openxmlformats.org/officeDocument/2006/relationships/hyperlink" Target="http://github.com/itsapep" TargetMode="External"/><Relationship Id="rId6" Type="http://schemas.openxmlformats.org/officeDocument/2006/relationships/image" Target="../media/image3.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kaggle.com/mkechinov/ecommerce-behavior-data-from-multi-category-st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E-Commerce Behaviour Data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Mining Project - Yurham Afif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Conclusion?</a:t>
            </a:r>
            <a:endParaRPr/>
          </a:p>
        </p:txBody>
      </p:sp>
      <p:sp>
        <p:nvSpPr>
          <p:cNvPr id="167" name="Google Shape;167;p22"/>
          <p:cNvSpPr txBox="1"/>
          <p:nvPr>
            <p:ph idx="1" type="subTitle"/>
          </p:nvPr>
        </p:nvSpPr>
        <p:spPr>
          <a:xfrm>
            <a:off x="143100" y="2769000"/>
            <a:ext cx="42900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Campaign Pop!</a:t>
            </a:r>
            <a:endParaRPr/>
          </a:p>
        </p:txBody>
      </p:sp>
      <p:sp>
        <p:nvSpPr>
          <p:cNvPr id="168" name="Google Shape;16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Create Event to</a:t>
            </a:r>
            <a:r>
              <a:rPr lang="id"/>
              <a:t> Begin and End a Month!</a:t>
            </a:r>
            <a:endParaRPr/>
          </a:p>
          <a:p>
            <a:pPr indent="0" lvl="0" marL="0" rtl="0" algn="l">
              <a:spcBef>
                <a:spcPts val="1600"/>
              </a:spcBef>
              <a:spcAft>
                <a:spcPts val="0"/>
              </a:spcAft>
              <a:buNone/>
            </a:pPr>
            <a:r>
              <a:rPr lang="id"/>
              <a:t>Tuesday and Friday also Promising!</a:t>
            </a:r>
            <a:endParaRPr/>
          </a:p>
          <a:p>
            <a:pPr indent="0" lvl="0" marL="0" rtl="0" algn="l">
              <a:spcBef>
                <a:spcPts val="1600"/>
              </a:spcBef>
              <a:spcAft>
                <a:spcPts val="1600"/>
              </a:spcAft>
              <a:buNone/>
            </a:pPr>
            <a:r>
              <a:rPr lang="id"/>
              <a:t>Focus on Visit Pattern!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E-Commerce Behaviour Data</a:t>
            </a:r>
            <a:endParaRPr/>
          </a:p>
        </p:txBody>
      </p:sp>
      <p:sp>
        <p:nvSpPr>
          <p:cNvPr id="174" name="Google Shape;174;p2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Mining Project - Yurham Afif</a:t>
            </a:r>
            <a:endParaRPr/>
          </a:p>
        </p:txBody>
      </p:sp>
      <p:pic>
        <p:nvPicPr>
          <p:cNvPr id="175" name="Google Shape;175;p23"/>
          <p:cNvPicPr preferRelativeResize="0"/>
          <p:nvPr/>
        </p:nvPicPr>
        <p:blipFill>
          <a:blip r:embed="rId3">
            <a:alphaModFix/>
          </a:blip>
          <a:stretch>
            <a:fillRect/>
          </a:stretch>
        </p:blipFill>
        <p:spPr>
          <a:xfrm>
            <a:off x="806450" y="3383525"/>
            <a:ext cx="309349" cy="309350"/>
          </a:xfrm>
          <a:prstGeom prst="rect">
            <a:avLst/>
          </a:prstGeom>
          <a:noFill/>
          <a:ln>
            <a:noFill/>
          </a:ln>
        </p:spPr>
      </p:pic>
      <p:sp>
        <p:nvSpPr>
          <p:cNvPr id="176" name="Google Shape;176;p23"/>
          <p:cNvSpPr txBox="1"/>
          <p:nvPr/>
        </p:nvSpPr>
        <p:spPr>
          <a:xfrm>
            <a:off x="1123175" y="334442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u="sng">
                <a:solidFill>
                  <a:schemeClr val="lt1"/>
                </a:solidFill>
                <a:latin typeface="Roboto"/>
                <a:ea typeface="Roboto"/>
                <a:cs typeface="Roboto"/>
                <a:sym typeface="Roboto"/>
                <a:hlinkClick r:id="rId4">
                  <a:extLst>
                    <a:ext uri="{A12FA001-AC4F-418D-AE19-62706E023703}">
                      <ahyp:hlinkClr val="tx"/>
                    </a:ext>
                  </a:extLst>
                </a:hlinkClick>
              </a:rPr>
              <a:t>yurhamafif.edu@gmail.com</a:t>
            </a:r>
            <a:endParaRPr sz="1200">
              <a:solidFill>
                <a:schemeClr val="lt1"/>
              </a:solidFill>
              <a:latin typeface="Roboto"/>
              <a:ea typeface="Roboto"/>
              <a:cs typeface="Roboto"/>
              <a:sym typeface="Roboto"/>
            </a:endParaRPr>
          </a:p>
        </p:txBody>
      </p:sp>
      <p:sp>
        <p:nvSpPr>
          <p:cNvPr id="177" name="Google Shape;177;p23"/>
          <p:cNvSpPr txBox="1"/>
          <p:nvPr/>
        </p:nvSpPr>
        <p:spPr>
          <a:xfrm>
            <a:off x="1123175" y="369287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latin typeface="Roboto"/>
                <a:ea typeface="Roboto"/>
                <a:cs typeface="Roboto"/>
                <a:sym typeface="Roboto"/>
              </a:rPr>
              <a:t>Yurham Afif</a:t>
            </a:r>
            <a:endParaRPr sz="1200">
              <a:solidFill>
                <a:schemeClr val="lt1"/>
              </a:solidFill>
              <a:latin typeface="Roboto"/>
              <a:ea typeface="Roboto"/>
              <a:cs typeface="Roboto"/>
              <a:sym typeface="Roboto"/>
            </a:endParaRPr>
          </a:p>
        </p:txBody>
      </p:sp>
      <p:sp>
        <p:nvSpPr>
          <p:cNvPr id="178" name="Google Shape;178;p23"/>
          <p:cNvSpPr txBox="1"/>
          <p:nvPr/>
        </p:nvSpPr>
        <p:spPr>
          <a:xfrm>
            <a:off x="1123175" y="4062175"/>
            <a:ext cx="2502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u="sng">
                <a:solidFill>
                  <a:schemeClr val="lt1"/>
                </a:solidFill>
                <a:latin typeface="Roboto"/>
                <a:ea typeface="Roboto"/>
                <a:cs typeface="Roboto"/>
                <a:sym typeface="Roboto"/>
                <a:hlinkClick r:id="rId5">
                  <a:extLst>
                    <a:ext uri="{A12FA001-AC4F-418D-AE19-62706E023703}">
                      <ahyp:hlinkClr val="tx"/>
                    </a:ext>
                  </a:extLst>
                </a:hlinkClick>
              </a:rPr>
              <a:t>itsapep</a:t>
            </a:r>
            <a:endParaRPr sz="1200">
              <a:solidFill>
                <a:schemeClr val="lt1"/>
              </a:solidFill>
              <a:latin typeface="Roboto"/>
              <a:ea typeface="Roboto"/>
              <a:cs typeface="Roboto"/>
              <a:sym typeface="Roboto"/>
            </a:endParaRPr>
          </a:p>
        </p:txBody>
      </p:sp>
      <p:pic>
        <p:nvPicPr>
          <p:cNvPr id="179" name="Google Shape;179;p23"/>
          <p:cNvPicPr preferRelativeResize="0"/>
          <p:nvPr/>
        </p:nvPicPr>
        <p:blipFill>
          <a:blip r:embed="rId6">
            <a:alphaModFix/>
          </a:blip>
          <a:stretch>
            <a:fillRect/>
          </a:stretch>
        </p:blipFill>
        <p:spPr>
          <a:xfrm>
            <a:off x="806450" y="3713731"/>
            <a:ext cx="309350" cy="386690"/>
          </a:xfrm>
          <a:prstGeom prst="rect">
            <a:avLst/>
          </a:prstGeom>
          <a:noFill/>
          <a:ln>
            <a:noFill/>
          </a:ln>
        </p:spPr>
      </p:pic>
      <p:pic>
        <p:nvPicPr>
          <p:cNvPr id="180" name="Google Shape;180;p23"/>
          <p:cNvPicPr preferRelativeResize="0"/>
          <p:nvPr/>
        </p:nvPicPr>
        <p:blipFill>
          <a:blip r:embed="rId7">
            <a:alphaModFix/>
          </a:blip>
          <a:stretch>
            <a:fillRect/>
          </a:stretch>
        </p:blipFill>
        <p:spPr>
          <a:xfrm>
            <a:off x="806449" y="4087583"/>
            <a:ext cx="309351" cy="3016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 case : E-Commerce Behaviour Data</a:t>
            </a:r>
            <a:endParaRPr/>
          </a:p>
        </p:txBody>
      </p:sp>
      <p:sp>
        <p:nvSpPr>
          <p:cNvPr id="92" name="Google Shape;92;p1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3" name="Google Shape;93;p1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Objective Statement:</a:t>
            </a:r>
            <a:endParaRPr>
              <a:solidFill>
                <a:schemeClr val="lt1"/>
              </a:solidFill>
            </a:endParaRPr>
          </a:p>
        </p:txBody>
      </p:sp>
      <p:sp>
        <p:nvSpPr>
          <p:cNvPr id="94" name="Google Shape;94;p1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fontScale="85000"/>
          </a:bodyPr>
          <a:lstStyle/>
          <a:p>
            <a:pPr indent="-314960" lvl="0" marL="457200" rtl="0" algn="l">
              <a:spcBef>
                <a:spcPts val="0"/>
              </a:spcBef>
              <a:spcAft>
                <a:spcPts val="0"/>
              </a:spcAft>
              <a:buSzPct val="100000"/>
              <a:buChar char="●"/>
            </a:pPr>
            <a:r>
              <a:rPr lang="id" sz="1600"/>
              <a:t>Get Business insight of </a:t>
            </a:r>
            <a:r>
              <a:rPr lang="id" sz="1600"/>
              <a:t>the daily web visit trend</a:t>
            </a:r>
            <a:endParaRPr sz="1600"/>
          </a:p>
          <a:p>
            <a:pPr indent="-314960" lvl="0" marL="457200" rtl="0" algn="l">
              <a:spcBef>
                <a:spcPts val="0"/>
              </a:spcBef>
              <a:spcAft>
                <a:spcPts val="0"/>
              </a:spcAft>
              <a:buSzPct val="100000"/>
              <a:buChar char="●"/>
            </a:pPr>
            <a:r>
              <a:rPr lang="id" sz="1600"/>
              <a:t>Get Business insight of the daily visitors trend</a:t>
            </a:r>
            <a:endParaRPr sz="1600"/>
          </a:p>
          <a:p>
            <a:pPr indent="-314960" lvl="0" marL="457200" rtl="0" algn="l">
              <a:spcBef>
                <a:spcPts val="0"/>
              </a:spcBef>
              <a:spcAft>
                <a:spcPts val="0"/>
              </a:spcAft>
              <a:buSzPct val="100000"/>
              <a:buChar char="●"/>
            </a:pPr>
            <a:r>
              <a:rPr lang="id" sz="1600"/>
              <a:t>Get Business insight of the web conversion performance</a:t>
            </a:r>
            <a:endParaRPr sz="1600"/>
          </a:p>
          <a:p>
            <a:pPr indent="0" lvl="0" marL="0" rtl="0" algn="l">
              <a:spcBef>
                <a:spcPts val="1600"/>
              </a:spcBef>
              <a:spcAft>
                <a:spcPts val="800"/>
              </a:spcAft>
              <a:buNone/>
            </a:pPr>
            <a:r>
              <a:rPr b="1" lang="id" sz="1600"/>
              <a:t>Source Data: </a:t>
            </a:r>
            <a:r>
              <a:rPr lang="id" sz="1600" u="sng">
                <a:solidFill>
                  <a:schemeClr val="hlink"/>
                </a:solidFill>
                <a:hlinkClick r:id="rId3"/>
              </a:rPr>
              <a:t>E-Commerce Behavior Data</a:t>
            </a:r>
            <a:r>
              <a:rPr lang="id" sz="1600"/>
              <a:t> Oct 2019</a:t>
            </a:r>
            <a:endParaRPr sz="1600"/>
          </a:p>
        </p:txBody>
      </p:sp>
      <p:sp>
        <p:nvSpPr>
          <p:cNvPr id="95" name="Google Shape;95;p1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6" name="Google Shape;96;p1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Challenges:</a:t>
            </a:r>
            <a:endParaRPr>
              <a:solidFill>
                <a:schemeClr val="lt1"/>
              </a:solidFill>
            </a:endParaRPr>
          </a:p>
        </p:txBody>
      </p:sp>
      <p:sp>
        <p:nvSpPr>
          <p:cNvPr id="97" name="Google Shape;97;p1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Large size of data, can not maintain by excel spreadsheet.</a:t>
            </a:r>
            <a:endParaRPr sz="1600"/>
          </a:p>
          <a:p>
            <a:pPr indent="0" lvl="0" marL="0" rtl="0" algn="l">
              <a:spcBef>
                <a:spcPts val="800"/>
              </a:spcBef>
              <a:spcAft>
                <a:spcPts val="0"/>
              </a:spcAft>
              <a:buNone/>
            </a:pPr>
            <a:r>
              <a:rPr b="1" lang="id" sz="1600"/>
              <a:t>Method/Analytic Technique: </a:t>
            </a:r>
            <a:endParaRPr b="1" sz="1600"/>
          </a:p>
          <a:p>
            <a:pPr indent="-330200" lvl="0" marL="457200" rtl="0" algn="l">
              <a:spcBef>
                <a:spcPts val="800"/>
              </a:spcBef>
              <a:spcAft>
                <a:spcPts val="0"/>
              </a:spcAft>
              <a:buSzPts val="1600"/>
              <a:buChar char="●"/>
            </a:pPr>
            <a:r>
              <a:rPr lang="id" sz="1600"/>
              <a:t>Descriptive analysis</a:t>
            </a:r>
            <a:endParaRPr sz="1600"/>
          </a:p>
          <a:p>
            <a:pPr indent="-330200" lvl="0" marL="457200" rtl="0" algn="l">
              <a:spcBef>
                <a:spcPts val="800"/>
              </a:spcBef>
              <a:spcAft>
                <a:spcPts val="800"/>
              </a:spcAft>
              <a:buSzPts val="1600"/>
              <a:buChar char="●"/>
            </a:pPr>
            <a:r>
              <a:rPr lang="id" sz="1600"/>
              <a:t>Graph analysis</a:t>
            </a:r>
            <a:endParaRPr sz="1600"/>
          </a:p>
        </p:txBody>
      </p:sp>
      <p:sp>
        <p:nvSpPr>
          <p:cNvPr id="98" name="Google Shape;98;p1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S</a:t>
            </a:r>
            <a:r>
              <a:rPr lang="id">
                <a:solidFill>
                  <a:schemeClr val="lt1"/>
                </a:solidFill>
              </a:rPr>
              <a:t>uccess</a:t>
            </a:r>
            <a:r>
              <a:rPr lang="id">
                <a:solidFill>
                  <a:schemeClr val="lt1"/>
                </a:solidFill>
              </a:rPr>
              <a:t> Criteria: </a:t>
            </a:r>
            <a:endParaRPr>
              <a:solidFill>
                <a:schemeClr val="lt1"/>
              </a:solidFill>
            </a:endParaRPr>
          </a:p>
        </p:txBody>
      </p:sp>
      <p:sp>
        <p:nvSpPr>
          <p:cNvPr id="100" name="Google Shape;100;p1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d" sz="1600"/>
              <a:t>Explore the behaviour of ecommerce business </a:t>
            </a:r>
            <a:r>
              <a:rPr lang="id" sz="1600"/>
              <a:t> insight</a:t>
            </a:r>
            <a:r>
              <a:rPr lang="id" sz="1600"/>
              <a:t>.</a:t>
            </a:r>
            <a:endParaRPr sz="1600"/>
          </a:p>
          <a:p>
            <a:pPr indent="0" lvl="0" marL="0" rtl="0" algn="l">
              <a:spcBef>
                <a:spcPts val="800"/>
              </a:spcBef>
              <a:spcAft>
                <a:spcPts val="0"/>
              </a:spcAft>
              <a:buNone/>
            </a:pPr>
            <a:r>
              <a:rPr b="1" lang="id" sz="1600"/>
              <a:t>Expected Outcome</a:t>
            </a:r>
            <a:endParaRPr b="1" sz="1600"/>
          </a:p>
          <a:p>
            <a:pPr indent="-314960" lvl="0" marL="457200" rtl="0" algn="l">
              <a:spcBef>
                <a:spcPts val="800"/>
              </a:spcBef>
              <a:spcAft>
                <a:spcPts val="0"/>
              </a:spcAft>
              <a:buSzPct val="100000"/>
              <a:buChar char="●"/>
            </a:pPr>
            <a:r>
              <a:rPr lang="id" sz="1600"/>
              <a:t>the trend of the daily web visit</a:t>
            </a:r>
            <a:endParaRPr sz="1600"/>
          </a:p>
          <a:p>
            <a:pPr indent="-314960" lvl="0" marL="457200" rtl="0" algn="l">
              <a:spcBef>
                <a:spcPts val="0"/>
              </a:spcBef>
              <a:spcAft>
                <a:spcPts val="0"/>
              </a:spcAft>
              <a:buSzPct val="100000"/>
              <a:buChar char="●"/>
            </a:pPr>
            <a:r>
              <a:rPr lang="id" sz="1600"/>
              <a:t>the trend of the daily visitors</a:t>
            </a:r>
            <a:endParaRPr sz="1600"/>
          </a:p>
          <a:p>
            <a:pPr indent="-314960" lvl="0" marL="457200" rtl="0" algn="l">
              <a:spcBef>
                <a:spcPts val="0"/>
              </a:spcBef>
              <a:spcAft>
                <a:spcPts val="0"/>
              </a:spcAft>
              <a:buSzPct val="100000"/>
              <a:buChar char="●"/>
            </a:pPr>
            <a:r>
              <a:rPr lang="id" sz="1600"/>
              <a:t>the performance of the web conversion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Business</a:t>
            </a:r>
            <a:r>
              <a:rPr lang="id"/>
              <a:t> understanding</a:t>
            </a:r>
            <a:endParaRPr/>
          </a:p>
        </p:txBody>
      </p:sp>
      <p:grpSp>
        <p:nvGrpSpPr>
          <p:cNvPr id="106" name="Google Shape;106;p15"/>
          <p:cNvGrpSpPr/>
          <p:nvPr/>
        </p:nvGrpSpPr>
        <p:grpSpPr>
          <a:xfrm>
            <a:off x="431915" y="1304875"/>
            <a:ext cx="4288565" cy="3416400"/>
            <a:chOff x="431925" y="1304875"/>
            <a:chExt cx="2628925" cy="3416400"/>
          </a:xfrm>
        </p:grpSpPr>
        <p:sp>
          <p:nvSpPr>
            <p:cNvPr id="107" name="Google Shape;10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5"/>
          <p:cNvSpPr txBox="1"/>
          <p:nvPr>
            <p:ph idx="4294967295" type="body"/>
          </p:nvPr>
        </p:nvSpPr>
        <p:spPr>
          <a:xfrm>
            <a:off x="553459" y="1304875"/>
            <a:ext cx="4069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What’s </a:t>
            </a:r>
            <a:r>
              <a:rPr i="1" lang="id">
                <a:solidFill>
                  <a:schemeClr val="lt1"/>
                </a:solidFill>
              </a:rPr>
              <a:t>e-commerce</a:t>
            </a:r>
            <a:r>
              <a:rPr lang="id">
                <a:solidFill>
                  <a:schemeClr val="lt1"/>
                </a:solidFill>
              </a:rPr>
              <a:t>?</a:t>
            </a:r>
            <a:endParaRPr>
              <a:solidFill>
                <a:schemeClr val="lt1"/>
              </a:solidFill>
            </a:endParaRPr>
          </a:p>
        </p:txBody>
      </p:sp>
      <p:sp>
        <p:nvSpPr>
          <p:cNvPr id="110" name="Google Shape;110;p15"/>
          <p:cNvSpPr txBox="1"/>
          <p:nvPr>
            <p:ph idx="4294967295" type="body"/>
          </p:nvPr>
        </p:nvSpPr>
        <p:spPr>
          <a:xfrm>
            <a:off x="556558" y="1850300"/>
            <a:ext cx="4043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E-commerce (electronic commerce) business is an online interaction of commodities transaction (buying or selling). </a:t>
            </a:r>
            <a:endParaRPr sz="1600"/>
          </a:p>
          <a:p>
            <a:pPr indent="0" lvl="0" marL="0" rtl="0" algn="l">
              <a:spcBef>
                <a:spcPts val="1600"/>
              </a:spcBef>
              <a:spcAft>
                <a:spcPts val="1600"/>
              </a:spcAft>
              <a:buNone/>
            </a:pPr>
            <a:r>
              <a:rPr lang="id" sz="1600"/>
              <a:t>Every single transaction we made on e-commerce are producing a large amount of data, which termed as behavioural data, as human behaviour is a major source of data in the current digital economy. </a:t>
            </a:r>
            <a:endParaRPr sz="1600"/>
          </a:p>
        </p:txBody>
      </p:sp>
      <p:sp>
        <p:nvSpPr>
          <p:cNvPr id="111" name="Google Shape;111;p15"/>
          <p:cNvSpPr txBox="1"/>
          <p:nvPr/>
        </p:nvSpPr>
        <p:spPr>
          <a:xfrm>
            <a:off x="4889674" y="1304875"/>
            <a:ext cx="39426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4884275" y="1304875"/>
            <a:ext cx="39426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4987756" y="1304875"/>
            <a:ext cx="3741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What can we grasp?</a:t>
            </a:r>
            <a:endParaRPr>
              <a:solidFill>
                <a:schemeClr val="lt1"/>
              </a:solidFill>
            </a:endParaRPr>
          </a:p>
        </p:txBody>
      </p:sp>
      <p:sp>
        <p:nvSpPr>
          <p:cNvPr id="114" name="Google Shape;114;p15"/>
          <p:cNvSpPr txBox="1"/>
          <p:nvPr>
            <p:ph idx="4294967295" type="body"/>
          </p:nvPr>
        </p:nvSpPr>
        <p:spPr>
          <a:xfrm>
            <a:off x="4998741" y="1850300"/>
            <a:ext cx="3717300" cy="2794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d" sz="1600"/>
              <a:t>So, behavioural data is important for predict and enhance the performance of a company. Based on Kaggle's dataset link given above, we could determine some business question using the data that we need to answer, such as:</a:t>
            </a:r>
            <a:endParaRPr sz="1600"/>
          </a:p>
          <a:p>
            <a:pPr indent="-314960" lvl="0" marL="457200" rtl="0" algn="l">
              <a:spcBef>
                <a:spcPts val="1600"/>
              </a:spcBef>
              <a:spcAft>
                <a:spcPts val="0"/>
              </a:spcAft>
              <a:buSzPct val="100000"/>
              <a:buChar char="●"/>
            </a:pPr>
            <a:r>
              <a:rPr lang="id" sz="1600"/>
              <a:t>How is the trend of the daily web visit?</a:t>
            </a:r>
            <a:endParaRPr sz="1600"/>
          </a:p>
          <a:p>
            <a:pPr indent="-314960" lvl="0" marL="457200" rtl="0" algn="l">
              <a:spcBef>
                <a:spcPts val="0"/>
              </a:spcBef>
              <a:spcAft>
                <a:spcPts val="0"/>
              </a:spcAft>
              <a:buSzPct val="100000"/>
              <a:buChar char="●"/>
            </a:pPr>
            <a:r>
              <a:rPr lang="id" sz="1600"/>
              <a:t>How is the trend of the daily visitors?</a:t>
            </a:r>
            <a:endParaRPr sz="1600"/>
          </a:p>
          <a:p>
            <a:pPr indent="-314960" lvl="0" marL="457200" rtl="0" algn="l">
              <a:spcBef>
                <a:spcPts val="0"/>
              </a:spcBef>
              <a:spcAft>
                <a:spcPts val="0"/>
              </a:spcAft>
              <a:buSzPct val="100000"/>
              <a:buChar char="●"/>
            </a:pPr>
            <a:r>
              <a:rPr lang="id" sz="1600"/>
              <a:t>How is the performance of the web conversion?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Understanding</a:t>
            </a:r>
            <a:endParaRPr/>
          </a:p>
        </p:txBody>
      </p:sp>
      <p:sp>
        <p:nvSpPr>
          <p:cNvPr id="120" name="Google Shape;120;p16"/>
          <p:cNvSpPr txBox="1"/>
          <p:nvPr>
            <p:ph idx="1" type="body"/>
          </p:nvPr>
        </p:nvSpPr>
        <p:spPr>
          <a:xfrm>
            <a:off x="311700" y="696575"/>
            <a:ext cx="8520600" cy="98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B</a:t>
            </a:r>
            <a:r>
              <a:rPr lang="id"/>
              <a:t>ehaviour data for October 2019 from a large multi-category online store. Each row in the file represents an event. All events are related to products and users. Each event is like many-to-many relation between products and users. The file structure are given below.</a:t>
            </a:r>
            <a:endParaRPr/>
          </a:p>
        </p:txBody>
      </p:sp>
      <p:graphicFrame>
        <p:nvGraphicFramePr>
          <p:cNvPr id="121" name="Google Shape;121;p16"/>
          <p:cNvGraphicFramePr/>
          <p:nvPr/>
        </p:nvGraphicFramePr>
        <p:xfrm>
          <a:off x="311700" y="1619250"/>
          <a:ext cx="3000000" cy="3000000"/>
        </p:xfrm>
        <a:graphic>
          <a:graphicData uri="http://schemas.openxmlformats.org/drawingml/2006/table">
            <a:tbl>
              <a:tblPr>
                <a:noFill/>
                <a:tableStyleId>{CABF0FCD-0235-4326-A4C8-23371DC618DC}</a:tableStyleId>
              </a:tblPr>
              <a:tblGrid>
                <a:gridCol w="1514350"/>
                <a:gridCol w="7006250"/>
              </a:tblGrid>
              <a:tr h="225150">
                <a:tc>
                  <a:txBody>
                    <a:bodyPr/>
                    <a:lstStyle/>
                    <a:p>
                      <a:pPr indent="0" lvl="0" marL="0" rtl="0" algn="l">
                        <a:lnSpc>
                          <a:spcPct val="228571"/>
                        </a:lnSpc>
                        <a:spcBef>
                          <a:spcPts val="0"/>
                        </a:spcBef>
                        <a:spcAft>
                          <a:spcPts val="0"/>
                        </a:spcAft>
                        <a:buNone/>
                      </a:pPr>
                      <a:r>
                        <a:rPr lang="id" sz="950">
                          <a:highlight>
                            <a:srgbClr val="FFFFFF"/>
                          </a:highlight>
                          <a:latin typeface="Roboto"/>
                          <a:ea typeface="Roboto"/>
                          <a:cs typeface="Roboto"/>
                          <a:sym typeface="Roboto"/>
                        </a:rPr>
                        <a:t>Property</a:t>
                      </a:r>
                      <a:endParaRPr sz="950">
                        <a:highlight>
                          <a:srgbClr val="FFFFFF"/>
                        </a:highlight>
                        <a:latin typeface="Roboto"/>
                        <a:ea typeface="Roboto"/>
                        <a:cs typeface="Roboto"/>
                        <a:sym typeface="Roboto"/>
                      </a:endParaRPr>
                    </a:p>
                  </a:txBody>
                  <a:tcPr marT="85725" marB="66675" marR="228600" marL="228600" anchor="ctr">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solidFill>
                      <a:srgbClr val="FBFBFB"/>
                    </a:solidFill>
                  </a:tcPr>
                </a:tc>
                <a:tc>
                  <a:txBody>
                    <a:bodyPr/>
                    <a:lstStyle/>
                    <a:p>
                      <a:pPr indent="0" lvl="0" marL="0" rtl="0" algn="l">
                        <a:lnSpc>
                          <a:spcPct val="228571"/>
                        </a:lnSpc>
                        <a:spcBef>
                          <a:spcPts val="0"/>
                        </a:spcBef>
                        <a:spcAft>
                          <a:spcPts val="0"/>
                        </a:spcAft>
                        <a:buNone/>
                      </a:pPr>
                      <a:r>
                        <a:rPr lang="id" sz="950">
                          <a:highlight>
                            <a:srgbClr val="FFFFFF"/>
                          </a:highlight>
                          <a:latin typeface="Roboto"/>
                          <a:ea typeface="Roboto"/>
                          <a:cs typeface="Roboto"/>
                          <a:sym typeface="Roboto"/>
                        </a:rPr>
                        <a:t>Description</a:t>
                      </a:r>
                      <a:endParaRPr sz="950">
                        <a:highlight>
                          <a:srgbClr val="FFFFFF"/>
                        </a:highlight>
                        <a:latin typeface="Roboto"/>
                        <a:ea typeface="Roboto"/>
                        <a:cs typeface="Roboto"/>
                        <a:sym typeface="Roboto"/>
                      </a:endParaRPr>
                    </a:p>
                  </a:txBody>
                  <a:tcPr marT="85725" marB="66675" marR="228600" marL="228600" anchor="ctr">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solidFill>
                      <a:srgbClr val="FBFBFB"/>
                    </a:solidFill>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event_time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Time when event happened at (in UTC).</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event_type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Only one kind of event: purchase.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product_id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ID of a product</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category_id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Product's category ID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357775">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category_code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Product's category taxonomy (code name) if it was possible to make it. Usually present for meaningful categories and skipped for different kinds of accessories.</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brand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Downcased string of brand name. Can be missed.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price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Float price of a product. Present.</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225150">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user_id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Permanent user ID.</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r h="357775">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 user_session**</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d" sz="950">
                          <a:highlight>
                            <a:srgbClr val="FFFFFF"/>
                          </a:highlight>
                          <a:latin typeface="Roboto"/>
                          <a:ea typeface="Roboto"/>
                          <a:cs typeface="Roboto"/>
                          <a:sym typeface="Roboto"/>
                        </a:rPr>
                        <a:t>Temporary user's session ID. Same for each user's session. Is changed every time user come back to online store from a long pause.</a:t>
                      </a:r>
                      <a:endParaRPr sz="950">
                        <a:highlight>
                          <a:srgbClr val="FFFFFF"/>
                        </a:highlight>
                        <a:latin typeface="Roboto"/>
                        <a:ea typeface="Roboto"/>
                        <a:cs typeface="Roboto"/>
                        <a:sym typeface="Roboto"/>
                      </a:endParaRPr>
                    </a:p>
                  </a:txBody>
                  <a:tcPr marT="85725" marB="66675" marR="228600" marL="228600">
                    <a:lnL cap="flat" cmpd="sng" w="9525">
                      <a:solidFill>
                        <a:srgbClr val="DEDFE0"/>
                      </a:solidFill>
                      <a:prstDash val="solid"/>
                      <a:round/>
                      <a:headEnd len="sm" w="sm" type="none"/>
                      <a:tailEnd len="sm" w="sm" type="none"/>
                    </a:lnL>
                    <a:lnR cap="flat" cmpd="sng" w="9525">
                      <a:solidFill>
                        <a:srgbClr val="DEDFE0"/>
                      </a:solidFill>
                      <a:prstDash val="solid"/>
                      <a:round/>
                      <a:headEnd len="sm" w="sm" type="none"/>
                      <a:tailEnd len="sm" w="sm" type="none"/>
                    </a:lnR>
                    <a:lnT cap="flat" cmpd="sng" w="9525">
                      <a:solidFill>
                        <a:srgbClr val="DEDFE0"/>
                      </a:solidFill>
                      <a:prstDash val="solid"/>
                      <a:round/>
                      <a:headEnd len="sm" w="sm" type="none"/>
                      <a:tailEnd len="sm" w="sm" type="none"/>
                    </a:lnT>
                    <a:lnB cap="flat" cmpd="sng" w="9525">
                      <a:solidFill>
                        <a:srgbClr val="DEDFE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Preparation and Cleansing</a:t>
            </a:r>
            <a:endParaRPr/>
          </a:p>
        </p:txBody>
      </p:sp>
      <p:grpSp>
        <p:nvGrpSpPr>
          <p:cNvPr id="127" name="Google Shape;127;p17"/>
          <p:cNvGrpSpPr/>
          <p:nvPr/>
        </p:nvGrpSpPr>
        <p:grpSpPr>
          <a:xfrm>
            <a:off x="431944" y="1304875"/>
            <a:ext cx="3592952" cy="3416400"/>
            <a:chOff x="431925" y="1304875"/>
            <a:chExt cx="2628925" cy="3416400"/>
          </a:xfrm>
        </p:grpSpPr>
        <p:sp>
          <p:nvSpPr>
            <p:cNvPr id="128" name="Google Shape;128;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7"/>
          <p:cNvSpPr txBox="1"/>
          <p:nvPr>
            <p:ph idx="4294967295" type="body"/>
          </p:nvPr>
        </p:nvSpPr>
        <p:spPr>
          <a:xfrm>
            <a:off x="533749" y="1304875"/>
            <a:ext cx="34089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Preparation</a:t>
            </a:r>
            <a:endParaRPr>
              <a:solidFill>
                <a:schemeClr val="lt1"/>
              </a:solidFill>
            </a:endParaRPr>
          </a:p>
        </p:txBody>
      </p:sp>
      <p:sp>
        <p:nvSpPr>
          <p:cNvPr id="131" name="Google Shape;131;p17"/>
          <p:cNvSpPr txBox="1"/>
          <p:nvPr>
            <p:ph idx="4294967295" type="body"/>
          </p:nvPr>
        </p:nvSpPr>
        <p:spPr>
          <a:xfrm>
            <a:off x="536345" y="1850300"/>
            <a:ext cx="33873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id" sz="1600"/>
              <a:t>Data used: Oct 2019.csv</a:t>
            </a:r>
            <a:endParaRPr sz="1600"/>
          </a:p>
          <a:p>
            <a:pPr indent="-330200" lvl="0" marL="457200" rtl="0" algn="l">
              <a:spcBef>
                <a:spcPts val="0"/>
              </a:spcBef>
              <a:spcAft>
                <a:spcPts val="0"/>
              </a:spcAft>
              <a:buSzPts val="1600"/>
              <a:buChar char="●"/>
            </a:pPr>
            <a:r>
              <a:rPr lang="id" sz="1600"/>
              <a:t>Code Used: Python Version: 3.7.6 </a:t>
            </a:r>
            <a:endParaRPr sz="1600"/>
          </a:p>
          <a:p>
            <a:pPr indent="-330200" lvl="0" marL="457200" rtl="0" algn="l">
              <a:spcBef>
                <a:spcPts val="0"/>
              </a:spcBef>
              <a:spcAft>
                <a:spcPts val="0"/>
              </a:spcAft>
              <a:buSzPts val="1600"/>
              <a:buChar char="●"/>
            </a:pPr>
            <a:r>
              <a:rPr lang="id" sz="1600"/>
              <a:t>Packages: Pandas, Numpy and Matplotlib. </a:t>
            </a:r>
            <a:endParaRPr sz="1600"/>
          </a:p>
        </p:txBody>
      </p:sp>
      <p:sp>
        <p:nvSpPr>
          <p:cNvPr id="132" name="Google Shape;132;p17"/>
          <p:cNvSpPr txBox="1"/>
          <p:nvPr/>
        </p:nvSpPr>
        <p:spPr>
          <a:xfrm>
            <a:off x="4358327" y="1304875"/>
            <a:ext cx="4473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4352200" y="1304875"/>
            <a:ext cx="4473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ph idx="4294967295" type="body"/>
          </p:nvPr>
        </p:nvSpPr>
        <p:spPr>
          <a:xfrm>
            <a:off x="4469627" y="1304875"/>
            <a:ext cx="4245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Cleansing</a:t>
            </a:r>
            <a:endParaRPr>
              <a:solidFill>
                <a:schemeClr val="lt1"/>
              </a:solidFill>
            </a:endParaRPr>
          </a:p>
        </p:txBody>
      </p:sp>
      <p:sp>
        <p:nvSpPr>
          <p:cNvPr id="135" name="Google Shape;135;p17"/>
          <p:cNvSpPr txBox="1"/>
          <p:nvPr>
            <p:ph idx="4294967295" type="body"/>
          </p:nvPr>
        </p:nvSpPr>
        <p:spPr>
          <a:xfrm>
            <a:off x="4482093" y="1850300"/>
            <a:ext cx="4218300" cy="2794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id" sz="1600"/>
              <a:t>Check for each column and find if any column is redundant or useless.</a:t>
            </a:r>
            <a:endParaRPr sz="1600"/>
          </a:p>
          <a:p>
            <a:pPr indent="-330200" lvl="0" marL="457200" rtl="0" algn="l">
              <a:spcBef>
                <a:spcPts val="0"/>
              </a:spcBef>
              <a:spcAft>
                <a:spcPts val="0"/>
              </a:spcAft>
              <a:buSzPts val="1600"/>
              <a:buChar char="●"/>
            </a:pPr>
            <a:r>
              <a:rPr lang="id" sz="1600"/>
              <a:t>Check for missing values.</a:t>
            </a:r>
            <a:endParaRPr sz="1600"/>
          </a:p>
          <a:p>
            <a:pPr indent="-330200" lvl="0" marL="457200" rtl="0" algn="l">
              <a:spcBef>
                <a:spcPts val="0"/>
              </a:spcBef>
              <a:spcAft>
                <a:spcPts val="0"/>
              </a:spcAft>
              <a:buSzPts val="1600"/>
              <a:buChar char="●"/>
            </a:pPr>
            <a:r>
              <a:rPr lang="id" sz="1600"/>
              <a:t>Check if the data format is already suitable for algorithm.</a:t>
            </a:r>
            <a:endParaRPr sz="1600"/>
          </a:p>
          <a:p>
            <a:pPr indent="-330200" lvl="0" marL="457200" rtl="0" algn="l">
              <a:spcBef>
                <a:spcPts val="0"/>
              </a:spcBef>
              <a:spcAft>
                <a:spcPts val="0"/>
              </a:spcAft>
              <a:buSzPts val="1600"/>
              <a:buChar char="●"/>
            </a:pPr>
            <a:r>
              <a:rPr lang="id" sz="1600"/>
              <a:t>Check for value that are not consistent with general common sense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Campaign Pop when Begin and End a Month!</a:t>
            </a:r>
            <a:endParaRPr/>
          </a:p>
        </p:txBody>
      </p:sp>
      <p:sp>
        <p:nvSpPr>
          <p:cNvPr id="146" name="Google Shape;146;p19"/>
          <p:cNvSpPr txBox="1"/>
          <p:nvPr>
            <p:ph idx="1" type="body"/>
          </p:nvPr>
        </p:nvSpPr>
        <p:spPr>
          <a:xfrm>
            <a:off x="5962300" y="945675"/>
            <a:ext cx="2870100" cy="393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d" sz="1600"/>
              <a:t>How is the trend of the daily web visit?</a:t>
            </a:r>
            <a:endParaRPr sz="1600"/>
          </a:p>
          <a:p>
            <a:pPr indent="0" lvl="0" marL="0" rtl="0" algn="l">
              <a:spcBef>
                <a:spcPts val="1600"/>
              </a:spcBef>
              <a:spcAft>
                <a:spcPts val="1600"/>
              </a:spcAft>
              <a:buNone/>
            </a:pPr>
            <a:r>
              <a:rPr lang="id" sz="1600"/>
              <a:t>High visit are mostly happened in the middle of October and on Sunday every week. It seems like customers tend to hold their desire to open the web in first and last week of the month. The business team are suggested to provide promising campaign during that moment, especially on Sunday.</a:t>
            </a:r>
            <a:endParaRPr sz="1600"/>
          </a:p>
        </p:txBody>
      </p:sp>
      <p:pic>
        <p:nvPicPr>
          <p:cNvPr id="147" name="Google Shape;147;p19"/>
          <p:cNvPicPr preferRelativeResize="0"/>
          <p:nvPr/>
        </p:nvPicPr>
        <p:blipFill>
          <a:blip r:embed="rId3">
            <a:alphaModFix/>
          </a:blip>
          <a:stretch>
            <a:fillRect/>
          </a:stretch>
        </p:blipFill>
        <p:spPr>
          <a:xfrm>
            <a:off x="311700" y="945675"/>
            <a:ext cx="5471175" cy="403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Tuesday and Friday also Promising!</a:t>
            </a:r>
            <a:endParaRPr/>
          </a:p>
        </p:txBody>
      </p:sp>
      <p:sp>
        <p:nvSpPr>
          <p:cNvPr id="153" name="Google Shape;153;p20"/>
          <p:cNvSpPr txBox="1"/>
          <p:nvPr>
            <p:ph idx="1" type="body"/>
          </p:nvPr>
        </p:nvSpPr>
        <p:spPr>
          <a:xfrm>
            <a:off x="5962300" y="945675"/>
            <a:ext cx="2870100" cy="3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How is the trend of the daily visitors?</a:t>
            </a:r>
            <a:endParaRPr sz="1600"/>
          </a:p>
          <a:p>
            <a:pPr indent="0" lvl="0" marL="0" rtl="0" algn="l">
              <a:spcBef>
                <a:spcPts val="1600"/>
              </a:spcBef>
              <a:spcAft>
                <a:spcPts val="1600"/>
              </a:spcAft>
              <a:buNone/>
            </a:pPr>
            <a:r>
              <a:rPr lang="id" sz="1600"/>
              <a:t>The visitor pattern are not quite different with the visit count, but higher intensity of visitor are happened on Tuesday and Friday. This also a promising day to increase sale by add some campaign during weekdays.</a:t>
            </a:r>
            <a:endParaRPr sz="1600"/>
          </a:p>
        </p:txBody>
      </p:sp>
      <p:pic>
        <p:nvPicPr>
          <p:cNvPr id="154" name="Google Shape;154;p20"/>
          <p:cNvPicPr preferRelativeResize="0"/>
          <p:nvPr/>
        </p:nvPicPr>
        <p:blipFill>
          <a:blip r:embed="rId3">
            <a:alphaModFix/>
          </a:blip>
          <a:stretch>
            <a:fillRect/>
          </a:stretch>
        </p:blipFill>
        <p:spPr>
          <a:xfrm>
            <a:off x="311700" y="945675"/>
            <a:ext cx="5495751" cy="404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Focus on Visit Pattern!</a:t>
            </a:r>
            <a:endParaRPr/>
          </a:p>
        </p:txBody>
      </p:sp>
      <p:sp>
        <p:nvSpPr>
          <p:cNvPr id="160" name="Google Shape;160;p21"/>
          <p:cNvSpPr txBox="1"/>
          <p:nvPr>
            <p:ph idx="1" type="body"/>
          </p:nvPr>
        </p:nvSpPr>
        <p:spPr>
          <a:xfrm>
            <a:off x="5962300" y="945675"/>
            <a:ext cx="2870100" cy="3623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d" sz="1600"/>
              <a:t>How is the performance of the web conversion?</a:t>
            </a:r>
            <a:endParaRPr sz="1600"/>
          </a:p>
          <a:p>
            <a:pPr indent="0" lvl="0" marL="0" rtl="0" algn="l">
              <a:spcBef>
                <a:spcPts val="1600"/>
              </a:spcBef>
              <a:spcAft>
                <a:spcPts val="0"/>
              </a:spcAft>
              <a:buNone/>
            </a:pPr>
            <a:r>
              <a:rPr lang="id" sz="1600"/>
              <a:t>Most sales are happened in the beginning and middle of October. Sunday and Monday are the most significant day for checkout the cart, though there is no quite significant difference between other days in a week. Business team shall keep their focus on attracting visitors based on their visit pattern.</a:t>
            </a:r>
            <a:endParaRPr sz="1600"/>
          </a:p>
          <a:p>
            <a:pPr indent="0" lvl="0" marL="0" rtl="0" algn="l">
              <a:spcBef>
                <a:spcPts val="1600"/>
              </a:spcBef>
              <a:spcAft>
                <a:spcPts val="1600"/>
              </a:spcAft>
              <a:buNone/>
            </a:pPr>
            <a:r>
              <a:t/>
            </a:r>
            <a:endParaRPr/>
          </a:p>
        </p:txBody>
      </p:sp>
      <p:pic>
        <p:nvPicPr>
          <p:cNvPr id="161" name="Google Shape;161;p21"/>
          <p:cNvPicPr preferRelativeResize="0"/>
          <p:nvPr/>
        </p:nvPicPr>
        <p:blipFill>
          <a:blip r:embed="rId3">
            <a:alphaModFix/>
          </a:blip>
          <a:stretch>
            <a:fillRect/>
          </a:stretch>
        </p:blipFill>
        <p:spPr>
          <a:xfrm>
            <a:off x="311700" y="945675"/>
            <a:ext cx="5495751" cy="404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