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73963318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73963318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62faf1e60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62faf1e6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73963318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73963318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62faf1e6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62faf1e6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62faf1e6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62faf1e6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62faf1e60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62faf1e6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73963318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73963318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62faf1e6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62faf1e6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739633183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73963318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hyperlink" Target="mailto:yurhamafif.edu@gmail.com" TargetMode="External"/><Relationship Id="rId5" Type="http://schemas.openxmlformats.org/officeDocument/2006/relationships/hyperlink" Target="http://github.com/itsapep" TargetMode="External"/><Relationship Id="rId6" Type="http://schemas.openxmlformats.org/officeDocument/2006/relationships/image" Target="../media/image15.png"/><Relationship Id="rId7"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1.png"/><Relationship Id="rId9"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14.png"/><Relationship Id="rId7" Type="http://schemas.openxmlformats.org/officeDocument/2006/relationships/image" Target="../media/image2.png"/><Relationship Id="rId8"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www.kaggle.com/rashikrahmanpritom/heart-attack-analysis-prediction-datas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id"/>
              <a:t>Heart Attack Analysis &amp; Prediction </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Final Project - Yurham Afif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311700" y="1814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Classification - k-nearest neighbors vote</a:t>
            </a:r>
            <a:endParaRPr/>
          </a:p>
        </p:txBody>
      </p:sp>
      <p:sp>
        <p:nvSpPr>
          <p:cNvPr id="165" name="Google Shape;165;p22"/>
          <p:cNvSpPr txBox="1"/>
          <p:nvPr>
            <p:ph idx="1" type="body"/>
          </p:nvPr>
        </p:nvSpPr>
        <p:spPr>
          <a:xfrm>
            <a:off x="3800475" y="945675"/>
            <a:ext cx="5031900" cy="393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1600"/>
              <a:t>Training Evaluation</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rPr lang="id" sz="1600"/>
              <a:t>Confusion Matrix</a:t>
            </a:r>
            <a:endParaRPr sz="1600"/>
          </a:p>
        </p:txBody>
      </p:sp>
      <p:sp>
        <p:nvSpPr>
          <p:cNvPr id="166" name="Google Shape;166;p22"/>
          <p:cNvSpPr txBox="1"/>
          <p:nvPr/>
        </p:nvSpPr>
        <p:spPr>
          <a:xfrm>
            <a:off x="311700" y="945675"/>
            <a:ext cx="3124200" cy="110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d" sz="1600">
                <a:solidFill>
                  <a:schemeClr val="dk2"/>
                </a:solidFill>
                <a:latin typeface="Roboto"/>
                <a:ea typeface="Roboto"/>
                <a:cs typeface="Roboto"/>
                <a:sym typeface="Roboto"/>
              </a:rPr>
              <a:t>Real vs predicted data</a:t>
            </a:r>
            <a:endParaRPr sz="1600">
              <a:solidFill>
                <a:schemeClr val="dk2"/>
              </a:solidFill>
              <a:latin typeface="Roboto"/>
              <a:ea typeface="Roboto"/>
              <a:cs typeface="Roboto"/>
              <a:sym typeface="Roboto"/>
            </a:endParaRPr>
          </a:p>
          <a:p>
            <a:pPr indent="0" lvl="0" marL="0" rtl="0" algn="l">
              <a:lnSpc>
                <a:spcPct val="115000"/>
              </a:lnSpc>
              <a:spcBef>
                <a:spcPts val="1600"/>
              </a:spcBef>
              <a:spcAft>
                <a:spcPts val="1600"/>
              </a:spcAft>
              <a:buNone/>
            </a:pPr>
            <a:r>
              <a:rPr lang="id" sz="1300">
                <a:solidFill>
                  <a:schemeClr val="dk2"/>
                </a:solidFill>
                <a:latin typeface="Roboto"/>
                <a:ea typeface="Roboto"/>
                <a:cs typeface="Roboto"/>
                <a:sym typeface="Roboto"/>
              </a:rPr>
              <a:t>(1) for positive and (0) for negative case, 10 head data</a:t>
            </a:r>
            <a:endParaRPr sz="1300">
              <a:solidFill>
                <a:schemeClr val="dk2"/>
              </a:solidFill>
              <a:latin typeface="Roboto"/>
              <a:ea typeface="Roboto"/>
              <a:cs typeface="Roboto"/>
              <a:sym typeface="Roboto"/>
            </a:endParaRPr>
          </a:p>
        </p:txBody>
      </p:sp>
      <p:pic>
        <p:nvPicPr>
          <p:cNvPr id="167" name="Google Shape;167;p22"/>
          <p:cNvPicPr preferRelativeResize="0"/>
          <p:nvPr/>
        </p:nvPicPr>
        <p:blipFill>
          <a:blip r:embed="rId3">
            <a:alphaModFix/>
          </a:blip>
          <a:stretch>
            <a:fillRect/>
          </a:stretch>
        </p:blipFill>
        <p:spPr>
          <a:xfrm>
            <a:off x="628650" y="1975450"/>
            <a:ext cx="1647825" cy="2381250"/>
          </a:xfrm>
          <a:prstGeom prst="rect">
            <a:avLst/>
          </a:prstGeom>
          <a:noFill/>
          <a:ln>
            <a:noFill/>
          </a:ln>
        </p:spPr>
      </p:pic>
      <p:pic>
        <p:nvPicPr>
          <p:cNvPr id="168" name="Google Shape;168;p22"/>
          <p:cNvPicPr preferRelativeResize="0"/>
          <p:nvPr/>
        </p:nvPicPr>
        <p:blipFill>
          <a:blip r:embed="rId4">
            <a:alphaModFix/>
          </a:blip>
          <a:stretch>
            <a:fillRect/>
          </a:stretch>
        </p:blipFill>
        <p:spPr>
          <a:xfrm>
            <a:off x="4105275" y="1370225"/>
            <a:ext cx="3114675" cy="400050"/>
          </a:xfrm>
          <a:prstGeom prst="rect">
            <a:avLst/>
          </a:prstGeom>
          <a:noFill/>
          <a:ln>
            <a:noFill/>
          </a:ln>
        </p:spPr>
      </p:pic>
      <p:pic>
        <p:nvPicPr>
          <p:cNvPr id="169" name="Google Shape;169;p22"/>
          <p:cNvPicPr preferRelativeResize="0"/>
          <p:nvPr/>
        </p:nvPicPr>
        <p:blipFill>
          <a:blip r:embed="rId5">
            <a:alphaModFix/>
          </a:blip>
          <a:stretch>
            <a:fillRect/>
          </a:stretch>
        </p:blipFill>
        <p:spPr>
          <a:xfrm>
            <a:off x="4105263" y="2414588"/>
            <a:ext cx="3400425" cy="1266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d"/>
              <a:t>Conclusion?</a:t>
            </a:r>
            <a:endParaRPr/>
          </a:p>
        </p:txBody>
      </p:sp>
      <p:sp>
        <p:nvSpPr>
          <p:cNvPr id="175" name="Google Shape;175;p23"/>
          <p:cNvSpPr txBox="1"/>
          <p:nvPr>
            <p:ph idx="1" type="subTitle"/>
          </p:nvPr>
        </p:nvSpPr>
        <p:spPr>
          <a:xfrm>
            <a:off x="143100" y="2769000"/>
            <a:ext cx="42900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Stay Healthy!</a:t>
            </a:r>
            <a:endParaRPr/>
          </a:p>
        </p:txBody>
      </p:sp>
      <p:sp>
        <p:nvSpPr>
          <p:cNvPr id="176" name="Google Shape;176;p2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d" sz="1500"/>
              <a:t>Thalassemia - </a:t>
            </a:r>
            <a:r>
              <a:rPr lang="id" sz="1500"/>
              <a:t>genetic</a:t>
            </a:r>
            <a:r>
              <a:rPr lang="id" sz="1500"/>
              <a:t> factor lead to heart attack due to cholesterol, especially female</a:t>
            </a:r>
            <a:endParaRPr sz="1500"/>
          </a:p>
          <a:p>
            <a:pPr indent="0" lvl="0" marL="0" rtl="0" algn="l">
              <a:spcBef>
                <a:spcPts val="1600"/>
              </a:spcBef>
              <a:spcAft>
                <a:spcPts val="0"/>
              </a:spcAft>
              <a:buNone/>
            </a:pPr>
            <a:r>
              <a:rPr lang="id" sz="1500"/>
              <a:t>female still carry </a:t>
            </a:r>
            <a:endParaRPr sz="1500"/>
          </a:p>
          <a:p>
            <a:pPr indent="0" lvl="0" marL="0" rtl="0" algn="l">
              <a:spcBef>
                <a:spcPts val="1600"/>
              </a:spcBef>
              <a:spcAft>
                <a:spcPts val="0"/>
              </a:spcAft>
              <a:buNone/>
            </a:pPr>
            <a:r>
              <a:rPr lang="id" sz="1500"/>
              <a:t>Mind your age - higher factor lead to heart attack in 10 years</a:t>
            </a:r>
            <a:endParaRPr sz="1500"/>
          </a:p>
          <a:p>
            <a:pPr indent="0" lvl="0" marL="0" rtl="0" algn="l">
              <a:spcBef>
                <a:spcPts val="1600"/>
              </a:spcBef>
              <a:spcAft>
                <a:spcPts val="1600"/>
              </a:spcAft>
              <a:buNone/>
            </a:pPr>
            <a:r>
              <a:rPr lang="id" sz="1500"/>
              <a:t>Model accuracy ~70%</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id"/>
              <a:t>Heart Attack Analysis &amp; Prediction </a:t>
            </a:r>
            <a:endParaRPr/>
          </a:p>
        </p:txBody>
      </p:sp>
      <p:sp>
        <p:nvSpPr>
          <p:cNvPr id="182" name="Google Shape;182;p24"/>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Final</a:t>
            </a:r>
            <a:r>
              <a:rPr lang="id"/>
              <a:t> Project - Yurham Afif</a:t>
            </a:r>
            <a:endParaRPr/>
          </a:p>
        </p:txBody>
      </p:sp>
      <p:pic>
        <p:nvPicPr>
          <p:cNvPr id="183" name="Google Shape;183;p24"/>
          <p:cNvPicPr preferRelativeResize="0"/>
          <p:nvPr/>
        </p:nvPicPr>
        <p:blipFill>
          <a:blip r:embed="rId3">
            <a:alphaModFix/>
          </a:blip>
          <a:stretch>
            <a:fillRect/>
          </a:stretch>
        </p:blipFill>
        <p:spPr>
          <a:xfrm>
            <a:off x="806450" y="3383525"/>
            <a:ext cx="309349" cy="309350"/>
          </a:xfrm>
          <a:prstGeom prst="rect">
            <a:avLst/>
          </a:prstGeom>
          <a:noFill/>
          <a:ln>
            <a:noFill/>
          </a:ln>
        </p:spPr>
      </p:pic>
      <p:sp>
        <p:nvSpPr>
          <p:cNvPr id="184" name="Google Shape;184;p24"/>
          <p:cNvSpPr txBox="1"/>
          <p:nvPr/>
        </p:nvSpPr>
        <p:spPr>
          <a:xfrm>
            <a:off x="1123175" y="3344425"/>
            <a:ext cx="250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u="sng">
                <a:solidFill>
                  <a:schemeClr val="lt1"/>
                </a:solidFill>
                <a:latin typeface="Roboto"/>
                <a:ea typeface="Roboto"/>
                <a:cs typeface="Roboto"/>
                <a:sym typeface="Roboto"/>
                <a:hlinkClick r:id="rId4">
                  <a:extLst>
                    <a:ext uri="{A12FA001-AC4F-418D-AE19-62706E023703}">
                      <ahyp:hlinkClr val="tx"/>
                    </a:ext>
                  </a:extLst>
                </a:hlinkClick>
              </a:rPr>
              <a:t>yurhamafif.edu@gmail.com</a:t>
            </a:r>
            <a:endParaRPr sz="1200">
              <a:solidFill>
                <a:schemeClr val="lt1"/>
              </a:solidFill>
              <a:latin typeface="Roboto"/>
              <a:ea typeface="Roboto"/>
              <a:cs typeface="Roboto"/>
              <a:sym typeface="Roboto"/>
            </a:endParaRPr>
          </a:p>
        </p:txBody>
      </p:sp>
      <p:sp>
        <p:nvSpPr>
          <p:cNvPr id="185" name="Google Shape;185;p24"/>
          <p:cNvSpPr txBox="1"/>
          <p:nvPr/>
        </p:nvSpPr>
        <p:spPr>
          <a:xfrm>
            <a:off x="1123175" y="3692875"/>
            <a:ext cx="250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lt1"/>
                </a:solidFill>
                <a:latin typeface="Roboto"/>
                <a:ea typeface="Roboto"/>
                <a:cs typeface="Roboto"/>
                <a:sym typeface="Roboto"/>
              </a:rPr>
              <a:t>Yurham Afif</a:t>
            </a:r>
            <a:endParaRPr sz="1200">
              <a:solidFill>
                <a:schemeClr val="lt1"/>
              </a:solidFill>
              <a:latin typeface="Roboto"/>
              <a:ea typeface="Roboto"/>
              <a:cs typeface="Roboto"/>
              <a:sym typeface="Roboto"/>
            </a:endParaRPr>
          </a:p>
        </p:txBody>
      </p:sp>
      <p:sp>
        <p:nvSpPr>
          <p:cNvPr id="186" name="Google Shape;186;p24"/>
          <p:cNvSpPr txBox="1"/>
          <p:nvPr/>
        </p:nvSpPr>
        <p:spPr>
          <a:xfrm>
            <a:off x="1123175" y="4062175"/>
            <a:ext cx="250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u="sng">
                <a:solidFill>
                  <a:schemeClr val="lt1"/>
                </a:solidFill>
                <a:latin typeface="Roboto"/>
                <a:ea typeface="Roboto"/>
                <a:cs typeface="Roboto"/>
                <a:sym typeface="Roboto"/>
                <a:hlinkClick r:id="rId5">
                  <a:extLst>
                    <a:ext uri="{A12FA001-AC4F-418D-AE19-62706E023703}">
                      <ahyp:hlinkClr val="tx"/>
                    </a:ext>
                  </a:extLst>
                </a:hlinkClick>
              </a:rPr>
              <a:t>itsapep</a:t>
            </a:r>
            <a:endParaRPr sz="1200">
              <a:solidFill>
                <a:schemeClr val="lt1"/>
              </a:solidFill>
              <a:latin typeface="Roboto"/>
              <a:ea typeface="Roboto"/>
              <a:cs typeface="Roboto"/>
              <a:sym typeface="Roboto"/>
            </a:endParaRPr>
          </a:p>
        </p:txBody>
      </p:sp>
      <p:pic>
        <p:nvPicPr>
          <p:cNvPr id="187" name="Google Shape;187;p24"/>
          <p:cNvPicPr preferRelativeResize="0"/>
          <p:nvPr/>
        </p:nvPicPr>
        <p:blipFill>
          <a:blip r:embed="rId6">
            <a:alphaModFix/>
          </a:blip>
          <a:stretch>
            <a:fillRect/>
          </a:stretch>
        </p:blipFill>
        <p:spPr>
          <a:xfrm>
            <a:off x="806450" y="3713731"/>
            <a:ext cx="309350" cy="386690"/>
          </a:xfrm>
          <a:prstGeom prst="rect">
            <a:avLst/>
          </a:prstGeom>
          <a:noFill/>
          <a:ln>
            <a:noFill/>
          </a:ln>
        </p:spPr>
      </p:pic>
      <p:pic>
        <p:nvPicPr>
          <p:cNvPr id="188" name="Google Shape;188;p24"/>
          <p:cNvPicPr preferRelativeResize="0"/>
          <p:nvPr/>
        </p:nvPicPr>
        <p:blipFill>
          <a:blip r:embed="rId7">
            <a:alphaModFix/>
          </a:blip>
          <a:stretch>
            <a:fillRect/>
          </a:stretch>
        </p:blipFill>
        <p:spPr>
          <a:xfrm>
            <a:off x="806449" y="4087583"/>
            <a:ext cx="309351" cy="30168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311700" y="181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Tuesday and Friday also Promising!</a:t>
            </a:r>
            <a:endParaRPr/>
          </a:p>
        </p:txBody>
      </p:sp>
      <p:sp>
        <p:nvSpPr>
          <p:cNvPr id="194" name="Google Shape;194;p25"/>
          <p:cNvSpPr txBox="1"/>
          <p:nvPr>
            <p:ph idx="1" type="body"/>
          </p:nvPr>
        </p:nvSpPr>
        <p:spPr>
          <a:xfrm>
            <a:off x="5962300" y="945675"/>
            <a:ext cx="2870100" cy="36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600"/>
              <a:t>How is the trend of the daily visitors?</a:t>
            </a:r>
            <a:endParaRPr sz="1600"/>
          </a:p>
          <a:p>
            <a:pPr indent="0" lvl="0" marL="0" rtl="0" algn="l">
              <a:spcBef>
                <a:spcPts val="1600"/>
              </a:spcBef>
              <a:spcAft>
                <a:spcPts val="1600"/>
              </a:spcAft>
              <a:buNone/>
            </a:pPr>
            <a:r>
              <a:rPr lang="id" sz="1600"/>
              <a:t>The visitor pattern are not quite different with the visit count, but higher intensity of visitor are happened on Tuesday and Friday. This also a promising day to increase sale by add some campaign during weekdays.</a:t>
            </a:r>
            <a:endParaRPr sz="1600"/>
          </a:p>
        </p:txBody>
      </p:sp>
      <p:pic>
        <p:nvPicPr>
          <p:cNvPr id="195" name="Google Shape;195;p25"/>
          <p:cNvPicPr preferRelativeResize="0"/>
          <p:nvPr/>
        </p:nvPicPr>
        <p:blipFill>
          <a:blip r:embed="rId3">
            <a:alphaModFix/>
          </a:blip>
          <a:stretch>
            <a:fillRect/>
          </a:stretch>
        </p:blipFill>
        <p:spPr>
          <a:xfrm>
            <a:off x="152400" y="993325"/>
            <a:ext cx="5762625" cy="3380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311700" y="1814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Most </a:t>
            </a:r>
            <a:endParaRPr/>
          </a:p>
        </p:txBody>
      </p:sp>
      <p:sp>
        <p:nvSpPr>
          <p:cNvPr id="201" name="Google Shape;201;p26"/>
          <p:cNvSpPr txBox="1"/>
          <p:nvPr>
            <p:ph idx="1" type="body"/>
          </p:nvPr>
        </p:nvSpPr>
        <p:spPr>
          <a:xfrm>
            <a:off x="5962300" y="945675"/>
            <a:ext cx="2870100" cy="393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id" sz="1600"/>
              <a:t>How is the trend of the daily web visit?</a:t>
            </a:r>
            <a:endParaRPr sz="1600"/>
          </a:p>
          <a:p>
            <a:pPr indent="0" lvl="0" marL="0" rtl="0" algn="l">
              <a:spcBef>
                <a:spcPts val="1600"/>
              </a:spcBef>
              <a:spcAft>
                <a:spcPts val="1600"/>
              </a:spcAft>
              <a:buNone/>
            </a:pPr>
            <a:r>
              <a:rPr lang="id" sz="1600"/>
              <a:t>High visit are mostly happened in the middle of October and on Sunday every week. It seems like customers tend to hold their desire to open the web in first and last week of the month. The business team are suggested to provide promising campaign during that moment, especially on Sunday.</a:t>
            </a:r>
            <a:endParaRPr sz="1600"/>
          </a:p>
        </p:txBody>
      </p:sp>
      <p:pic>
        <p:nvPicPr>
          <p:cNvPr id="202" name="Google Shape;202;p26"/>
          <p:cNvPicPr preferRelativeResize="0"/>
          <p:nvPr/>
        </p:nvPicPr>
        <p:blipFill>
          <a:blip r:embed="rId3">
            <a:alphaModFix/>
          </a:blip>
          <a:stretch>
            <a:fillRect/>
          </a:stretch>
        </p:blipFill>
        <p:spPr>
          <a:xfrm>
            <a:off x="152400" y="941600"/>
            <a:ext cx="3531274" cy="2071426"/>
          </a:xfrm>
          <a:prstGeom prst="rect">
            <a:avLst/>
          </a:prstGeom>
          <a:noFill/>
          <a:ln>
            <a:noFill/>
          </a:ln>
        </p:spPr>
      </p:pic>
      <p:pic>
        <p:nvPicPr>
          <p:cNvPr id="203" name="Google Shape;203;p26"/>
          <p:cNvPicPr preferRelativeResize="0"/>
          <p:nvPr/>
        </p:nvPicPr>
        <p:blipFill>
          <a:blip r:embed="rId4">
            <a:alphaModFix/>
          </a:blip>
          <a:stretch>
            <a:fillRect/>
          </a:stretch>
        </p:blipFill>
        <p:spPr>
          <a:xfrm>
            <a:off x="152400" y="3165426"/>
            <a:ext cx="3112340" cy="1825674"/>
          </a:xfrm>
          <a:prstGeom prst="rect">
            <a:avLst/>
          </a:prstGeom>
          <a:noFill/>
          <a:ln>
            <a:noFill/>
          </a:ln>
        </p:spPr>
      </p:pic>
      <p:pic>
        <p:nvPicPr>
          <p:cNvPr id="204" name="Google Shape;204;p26"/>
          <p:cNvPicPr preferRelativeResize="0"/>
          <p:nvPr/>
        </p:nvPicPr>
        <p:blipFill>
          <a:blip r:embed="rId5">
            <a:alphaModFix/>
          </a:blip>
          <a:stretch>
            <a:fillRect/>
          </a:stretch>
        </p:blipFill>
        <p:spPr>
          <a:xfrm>
            <a:off x="3836074" y="2846349"/>
            <a:ext cx="1794149" cy="1825675"/>
          </a:xfrm>
          <a:prstGeom prst="rect">
            <a:avLst/>
          </a:prstGeom>
          <a:noFill/>
          <a:ln>
            <a:noFill/>
          </a:ln>
        </p:spPr>
      </p:pic>
      <p:pic>
        <p:nvPicPr>
          <p:cNvPr id="205" name="Google Shape;205;p26"/>
          <p:cNvPicPr preferRelativeResize="0"/>
          <p:nvPr/>
        </p:nvPicPr>
        <p:blipFill>
          <a:blip r:embed="rId6">
            <a:alphaModFix/>
          </a:blip>
          <a:stretch>
            <a:fillRect/>
          </a:stretch>
        </p:blipFill>
        <p:spPr>
          <a:xfrm>
            <a:off x="4803100" y="860493"/>
            <a:ext cx="3531274" cy="2233637"/>
          </a:xfrm>
          <a:prstGeom prst="rect">
            <a:avLst/>
          </a:prstGeom>
          <a:noFill/>
          <a:ln>
            <a:noFill/>
          </a:ln>
        </p:spPr>
      </p:pic>
      <p:pic>
        <p:nvPicPr>
          <p:cNvPr id="206" name="Google Shape;206;p26"/>
          <p:cNvPicPr preferRelativeResize="0"/>
          <p:nvPr/>
        </p:nvPicPr>
        <p:blipFill>
          <a:blip r:embed="rId7">
            <a:alphaModFix/>
          </a:blip>
          <a:stretch>
            <a:fillRect/>
          </a:stretch>
        </p:blipFill>
        <p:spPr>
          <a:xfrm>
            <a:off x="4943463" y="3013013"/>
            <a:ext cx="4200525" cy="3019425"/>
          </a:xfrm>
          <a:prstGeom prst="rect">
            <a:avLst/>
          </a:prstGeom>
          <a:noFill/>
          <a:ln>
            <a:noFill/>
          </a:ln>
        </p:spPr>
      </p:pic>
      <p:pic>
        <p:nvPicPr>
          <p:cNvPr id="207" name="Google Shape;207;p26"/>
          <p:cNvPicPr preferRelativeResize="0"/>
          <p:nvPr/>
        </p:nvPicPr>
        <p:blipFill>
          <a:blip r:embed="rId8">
            <a:alphaModFix/>
          </a:blip>
          <a:stretch>
            <a:fillRect/>
          </a:stretch>
        </p:blipFill>
        <p:spPr>
          <a:xfrm>
            <a:off x="-12" y="3840138"/>
            <a:ext cx="4200525" cy="3019425"/>
          </a:xfrm>
          <a:prstGeom prst="rect">
            <a:avLst/>
          </a:prstGeom>
          <a:noFill/>
          <a:ln>
            <a:noFill/>
          </a:ln>
        </p:spPr>
      </p:pic>
      <p:pic>
        <p:nvPicPr>
          <p:cNvPr id="208" name="Google Shape;208;p26"/>
          <p:cNvPicPr preferRelativeResize="0"/>
          <p:nvPr/>
        </p:nvPicPr>
        <p:blipFill>
          <a:blip r:embed="rId9">
            <a:alphaModFix/>
          </a:blip>
          <a:stretch>
            <a:fillRect/>
          </a:stretch>
        </p:blipFill>
        <p:spPr>
          <a:xfrm>
            <a:off x="1010413" y="1747838"/>
            <a:ext cx="4238625" cy="3019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Heart Attack Analysis &amp; Prediction Dataset</a:t>
            </a:r>
            <a:endParaRPr/>
          </a:p>
        </p:txBody>
      </p:sp>
      <p:sp>
        <p:nvSpPr>
          <p:cNvPr id="92" name="Google Shape;92;p14"/>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3" name="Google Shape;93;p14"/>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a:solidFill>
                  <a:schemeClr val="lt1"/>
                </a:solidFill>
              </a:rPr>
              <a:t>Objective Statement:</a:t>
            </a:r>
            <a:endParaRPr>
              <a:solidFill>
                <a:schemeClr val="lt1"/>
              </a:solidFill>
            </a:endParaRPr>
          </a:p>
        </p:txBody>
      </p:sp>
      <p:sp>
        <p:nvSpPr>
          <p:cNvPr id="94" name="Google Shape;94;p14"/>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id" sz="1600"/>
              <a:t>Get health understanding that affect heart attack</a:t>
            </a:r>
            <a:endParaRPr sz="1600"/>
          </a:p>
          <a:p>
            <a:pPr indent="0" lvl="0" marL="0" rtl="0" algn="l">
              <a:spcBef>
                <a:spcPts val="800"/>
              </a:spcBef>
              <a:spcAft>
                <a:spcPts val="0"/>
              </a:spcAft>
              <a:buNone/>
            </a:pPr>
            <a:r>
              <a:rPr b="1" lang="id" sz="1600"/>
              <a:t>Source Data: </a:t>
            </a:r>
            <a:endParaRPr b="1" sz="1600"/>
          </a:p>
          <a:p>
            <a:pPr indent="0" lvl="0" marL="0" rtl="0" algn="l">
              <a:spcBef>
                <a:spcPts val="800"/>
              </a:spcBef>
              <a:spcAft>
                <a:spcPts val="0"/>
              </a:spcAft>
              <a:buNone/>
            </a:pPr>
            <a:r>
              <a:rPr lang="id" sz="1600" u="sng">
                <a:solidFill>
                  <a:schemeClr val="hlink"/>
                </a:solidFill>
                <a:hlinkClick r:id="rId3"/>
              </a:rPr>
              <a:t>Heart Attack Analysis &amp; Prediction Dataset</a:t>
            </a:r>
            <a:endParaRPr sz="1600"/>
          </a:p>
          <a:p>
            <a:pPr indent="0" lvl="0" marL="0" rtl="0" algn="l">
              <a:spcBef>
                <a:spcPts val="800"/>
              </a:spcBef>
              <a:spcAft>
                <a:spcPts val="800"/>
              </a:spcAft>
              <a:buNone/>
            </a:pPr>
            <a:r>
              <a:rPr lang="id" sz="1600"/>
              <a:t>heart.csv</a:t>
            </a:r>
            <a:endParaRPr sz="1600"/>
          </a:p>
        </p:txBody>
      </p:sp>
      <p:sp>
        <p:nvSpPr>
          <p:cNvPr id="95" name="Google Shape;95;p14"/>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6" name="Google Shape;96;p14"/>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a:solidFill>
                  <a:schemeClr val="lt1"/>
                </a:solidFill>
              </a:rPr>
              <a:t>Challenges:</a:t>
            </a:r>
            <a:endParaRPr>
              <a:solidFill>
                <a:schemeClr val="lt1"/>
              </a:solidFill>
            </a:endParaRPr>
          </a:p>
        </p:txBody>
      </p:sp>
      <p:sp>
        <p:nvSpPr>
          <p:cNvPr id="97" name="Google Shape;97;p14"/>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600"/>
              <a:t>Data understanding - health and medical</a:t>
            </a:r>
            <a:endParaRPr sz="1600"/>
          </a:p>
          <a:p>
            <a:pPr indent="0" lvl="0" marL="0" rtl="0" algn="l">
              <a:spcBef>
                <a:spcPts val="800"/>
              </a:spcBef>
              <a:spcAft>
                <a:spcPts val="0"/>
              </a:spcAft>
              <a:buNone/>
            </a:pPr>
            <a:r>
              <a:rPr b="1" lang="id" sz="1600"/>
              <a:t>Method/Analytic Technique: </a:t>
            </a:r>
            <a:endParaRPr b="1" sz="1600"/>
          </a:p>
          <a:p>
            <a:pPr indent="-330200" lvl="0" marL="457200" rtl="0" algn="l">
              <a:spcBef>
                <a:spcPts val="800"/>
              </a:spcBef>
              <a:spcAft>
                <a:spcPts val="0"/>
              </a:spcAft>
              <a:buSzPts val="1600"/>
              <a:buChar char="●"/>
            </a:pPr>
            <a:r>
              <a:rPr lang="id" sz="1600"/>
              <a:t>Descriptive analysis</a:t>
            </a:r>
            <a:endParaRPr sz="1600"/>
          </a:p>
          <a:p>
            <a:pPr indent="-330200" lvl="0" marL="457200" rtl="0" algn="l">
              <a:spcBef>
                <a:spcPts val="800"/>
              </a:spcBef>
              <a:spcAft>
                <a:spcPts val="800"/>
              </a:spcAft>
              <a:buSzPts val="1600"/>
              <a:buChar char="●"/>
            </a:pPr>
            <a:r>
              <a:rPr lang="id" sz="1600"/>
              <a:t>Graph analysis</a:t>
            </a:r>
            <a:endParaRPr sz="1600"/>
          </a:p>
        </p:txBody>
      </p:sp>
      <p:sp>
        <p:nvSpPr>
          <p:cNvPr id="98" name="Google Shape;98;p14"/>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9" name="Google Shape;99;p14"/>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a:solidFill>
                  <a:schemeClr val="lt1"/>
                </a:solidFill>
              </a:rPr>
              <a:t>S</a:t>
            </a:r>
            <a:r>
              <a:rPr lang="id">
                <a:solidFill>
                  <a:schemeClr val="lt1"/>
                </a:solidFill>
              </a:rPr>
              <a:t>uccess</a:t>
            </a:r>
            <a:r>
              <a:rPr lang="id">
                <a:solidFill>
                  <a:schemeClr val="lt1"/>
                </a:solidFill>
              </a:rPr>
              <a:t> Criteria: </a:t>
            </a:r>
            <a:endParaRPr>
              <a:solidFill>
                <a:schemeClr val="lt1"/>
              </a:solidFill>
            </a:endParaRPr>
          </a:p>
        </p:txBody>
      </p:sp>
      <p:sp>
        <p:nvSpPr>
          <p:cNvPr id="100" name="Google Shape;100;p14"/>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id" sz="1600"/>
              <a:t>Explore the relation of health </a:t>
            </a:r>
            <a:r>
              <a:rPr lang="id" sz="1600"/>
              <a:t>condition</a:t>
            </a:r>
            <a:r>
              <a:rPr lang="id" sz="1600"/>
              <a:t> and heart attack</a:t>
            </a:r>
            <a:endParaRPr sz="1600"/>
          </a:p>
          <a:p>
            <a:pPr indent="0" lvl="0" marL="0" rtl="0" algn="l">
              <a:spcBef>
                <a:spcPts val="800"/>
              </a:spcBef>
              <a:spcAft>
                <a:spcPts val="0"/>
              </a:spcAft>
              <a:buNone/>
            </a:pPr>
            <a:r>
              <a:rPr b="1" lang="id" sz="1600"/>
              <a:t>Expected Outcome</a:t>
            </a:r>
            <a:endParaRPr b="1" sz="1600"/>
          </a:p>
          <a:p>
            <a:pPr indent="-330200" lvl="0" marL="457200" rtl="0" algn="l">
              <a:spcBef>
                <a:spcPts val="800"/>
              </a:spcBef>
              <a:spcAft>
                <a:spcPts val="0"/>
              </a:spcAft>
              <a:buSzPts val="1600"/>
              <a:buChar char="●"/>
            </a:pPr>
            <a:r>
              <a:rPr lang="id" sz="1600"/>
              <a:t>Preventive act of heart attack disease</a:t>
            </a:r>
            <a:endParaRPr sz="1600"/>
          </a:p>
          <a:p>
            <a:pPr indent="-330200" lvl="0" marL="457200" rtl="0" algn="l">
              <a:spcBef>
                <a:spcPts val="0"/>
              </a:spcBef>
              <a:spcAft>
                <a:spcPts val="0"/>
              </a:spcAft>
              <a:buSzPts val="1600"/>
              <a:buChar char="●"/>
            </a:pPr>
            <a:r>
              <a:rPr lang="id" sz="1600"/>
              <a:t>predict disease based on the data</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Topic understanding</a:t>
            </a:r>
            <a:endParaRPr/>
          </a:p>
        </p:txBody>
      </p:sp>
      <p:grpSp>
        <p:nvGrpSpPr>
          <p:cNvPr id="106" name="Google Shape;106;p15"/>
          <p:cNvGrpSpPr/>
          <p:nvPr/>
        </p:nvGrpSpPr>
        <p:grpSpPr>
          <a:xfrm>
            <a:off x="431915" y="1304875"/>
            <a:ext cx="4288565" cy="3416400"/>
            <a:chOff x="431925" y="1304875"/>
            <a:chExt cx="2628925" cy="3416400"/>
          </a:xfrm>
        </p:grpSpPr>
        <p:sp>
          <p:nvSpPr>
            <p:cNvPr id="107" name="Google Shape;107;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5"/>
          <p:cNvSpPr txBox="1"/>
          <p:nvPr>
            <p:ph idx="4294967295" type="body"/>
          </p:nvPr>
        </p:nvSpPr>
        <p:spPr>
          <a:xfrm>
            <a:off x="553459" y="1304875"/>
            <a:ext cx="40692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lt1"/>
                </a:solidFill>
              </a:rPr>
              <a:t>What’s </a:t>
            </a:r>
            <a:r>
              <a:rPr i="1" lang="id">
                <a:solidFill>
                  <a:schemeClr val="lt1"/>
                </a:solidFill>
              </a:rPr>
              <a:t>heart attack</a:t>
            </a:r>
            <a:r>
              <a:rPr lang="id">
                <a:solidFill>
                  <a:schemeClr val="lt1"/>
                </a:solidFill>
              </a:rPr>
              <a:t>?</a:t>
            </a:r>
            <a:endParaRPr>
              <a:solidFill>
                <a:schemeClr val="lt1"/>
              </a:solidFill>
            </a:endParaRPr>
          </a:p>
        </p:txBody>
      </p:sp>
      <p:sp>
        <p:nvSpPr>
          <p:cNvPr id="110" name="Google Shape;110;p15"/>
          <p:cNvSpPr txBox="1"/>
          <p:nvPr>
            <p:ph idx="4294967295" type="body"/>
          </p:nvPr>
        </p:nvSpPr>
        <p:spPr>
          <a:xfrm>
            <a:off x="556558" y="1850300"/>
            <a:ext cx="40434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600"/>
              <a:t>A heart attack occurs when the flow of blood to the heart is blocked. The blockage is most often a buildup of fat, cholesterol and other substances, which form a plaque in the arteries that feed the heart (coronary arteries)</a:t>
            </a:r>
            <a:endParaRPr sz="1600"/>
          </a:p>
        </p:txBody>
      </p:sp>
      <p:sp>
        <p:nvSpPr>
          <p:cNvPr id="111" name="Google Shape;111;p15"/>
          <p:cNvSpPr txBox="1"/>
          <p:nvPr/>
        </p:nvSpPr>
        <p:spPr>
          <a:xfrm>
            <a:off x="4889674" y="1304875"/>
            <a:ext cx="39426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4884275" y="1304875"/>
            <a:ext cx="39426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txBox="1"/>
          <p:nvPr>
            <p:ph idx="4294967295" type="body"/>
          </p:nvPr>
        </p:nvSpPr>
        <p:spPr>
          <a:xfrm>
            <a:off x="4987756" y="1304875"/>
            <a:ext cx="37410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lt1"/>
                </a:solidFill>
              </a:rPr>
              <a:t>What can we grasp?</a:t>
            </a:r>
            <a:endParaRPr>
              <a:solidFill>
                <a:schemeClr val="lt1"/>
              </a:solidFill>
            </a:endParaRPr>
          </a:p>
        </p:txBody>
      </p:sp>
      <p:sp>
        <p:nvSpPr>
          <p:cNvPr id="114" name="Google Shape;114;p15"/>
          <p:cNvSpPr txBox="1"/>
          <p:nvPr>
            <p:ph idx="4294967295" type="body"/>
          </p:nvPr>
        </p:nvSpPr>
        <p:spPr>
          <a:xfrm>
            <a:off x="4998741" y="1850300"/>
            <a:ext cx="37173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1600"/>
              <a:t>So, behavioural data is important for predict the causality of heart attack. Hence we can do some prevention steps.</a:t>
            </a:r>
            <a:endParaRPr sz="1600"/>
          </a:p>
          <a:p>
            <a:pPr indent="-330200" lvl="0" marL="457200" rtl="0" algn="l">
              <a:spcBef>
                <a:spcPts val="1600"/>
              </a:spcBef>
              <a:spcAft>
                <a:spcPts val="0"/>
              </a:spcAft>
              <a:buSzPts val="1600"/>
              <a:buChar char="●"/>
            </a:pPr>
            <a:r>
              <a:rPr lang="id" sz="1600"/>
              <a:t>What is the most affecting factor to heart attack in 10 years?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311700" y="181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 Understanding</a:t>
            </a:r>
            <a:endParaRPr/>
          </a:p>
        </p:txBody>
      </p:sp>
      <p:sp>
        <p:nvSpPr>
          <p:cNvPr id="120" name="Google Shape;120;p16"/>
          <p:cNvSpPr txBox="1"/>
          <p:nvPr>
            <p:ph idx="1" type="body"/>
          </p:nvPr>
        </p:nvSpPr>
        <p:spPr>
          <a:xfrm>
            <a:off x="311700" y="696575"/>
            <a:ext cx="8520600" cy="4351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d" sz="1300"/>
              <a:t>The dataset is publically available on the Kaggle website, and it is from an ongoing cardiovascular study on residents of the town of Framingham, Massachusetts. The classification goal is to predict whether the patient has 10-year risk of future coronary heart disease (CHD).The dataset provides the patients’ information</a:t>
            </a:r>
            <a:endParaRPr sz="1300"/>
          </a:p>
          <a:p>
            <a:pPr indent="-295275" lvl="0" marL="457200" rtl="0" algn="l">
              <a:spcBef>
                <a:spcPts val="1600"/>
              </a:spcBef>
              <a:spcAft>
                <a:spcPts val="0"/>
              </a:spcAft>
              <a:buClr>
                <a:srgbClr val="000000"/>
              </a:buClr>
              <a:buSzPts val="1050"/>
              <a:buFont typeface="Arial"/>
              <a:buChar char="●"/>
            </a:pPr>
            <a:r>
              <a:rPr lang="id" sz="1050">
                <a:solidFill>
                  <a:srgbClr val="000000"/>
                </a:solidFill>
                <a:highlight>
                  <a:srgbClr val="FFFFFF"/>
                </a:highlight>
                <a:latin typeface="Arial"/>
                <a:ea typeface="Arial"/>
                <a:cs typeface="Arial"/>
                <a:sym typeface="Arial"/>
              </a:rPr>
              <a:t>Age : Age of the patient</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id" sz="1050">
                <a:solidFill>
                  <a:srgbClr val="000000"/>
                </a:solidFill>
                <a:highlight>
                  <a:srgbClr val="FFFFFF"/>
                </a:highlight>
                <a:latin typeface="Arial"/>
                <a:ea typeface="Arial"/>
                <a:cs typeface="Arial"/>
                <a:sym typeface="Arial"/>
              </a:rPr>
              <a:t>Sex : Sex of the patient</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id" sz="1050">
                <a:solidFill>
                  <a:srgbClr val="000000"/>
                </a:solidFill>
                <a:highlight>
                  <a:srgbClr val="FFFFFF"/>
                </a:highlight>
                <a:latin typeface="Arial"/>
                <a:ea typeface="Arial"/>
                <a:cs typeface="Arial"/>
                <a:sym typeface="Arial"/>
              </a:rPr>
              <a:t>exang: exercise induced angina (1 = yes; 0 = no)</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id" sz="1050">
                <a:solidFill>
                  <a:srgbClr val="000000"/>
                </a:solidFill>
                <a:highlight>
                  <a:srgbClr val="FFFFFF"/>
                </a:highlight>
                <a:latin typeface="Arial"/>
                <a:ea typeface="Arial"/>
                <a:cs typeface="Arial"/>
                <a:sym typeface="Arial"/>
              </a:rPr>
              <a:t>ca: number of major vessels (0-3)</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id" sz="1050">
                <a:solidFill>
                  <a:srgbClr val="000000"/>
                </a:solidFill>
                <a:highlight>
                  <a:srgbClr val="FFFFFF"/>
                </a:highlight>
                <a:latin typeface="Arial"/>
                <a:ea typeface="Arial"/>
                <a:cs typeface="Arial"/>
                <a:sym typeface="Arial"/>
              </a:rPr>
              <a:t>cp : Chest Pain type chest pain type</a:t>
            </a:r>
            <a:endParaRPr sz="1050">
              <a:solidFill>
                <a:srgbClr val="000000"/>
              </a:solidFill>
              <a:highlight>
                <a:srgbClr val="FFFFFF"/>
              </a:highlight>
              <a:latin typeface="Arial"/>
              <a:ea typeface="Arial"/>
              <a:cs typeface="Arial"/>
              <a:sym typeface="Arial"/>
            </a:endParaRPr>
          </a:p>
          <a:p>
            <a:pPr indent="-295275" lvl="1" marL="1028700" rtl="0" algn="l">
              <a:spcBef>
                <a:spcPts val="0"/>
              </a:spcBef>
              <a:spcAft>
                <a:spcPts val="0"/>
              </a:spcAft>
              <a:buClr>
                <a:srgbClr val="000000"/>
              </a:buClr>
              <a:buSzPts val="1050"/>
              <a:buFont typeface="Arial"/>
              <a:buChar char="○"/>
            </a:pPr>
            <a:r>
              <a:rPr lang="id" sz="1050">
                <a:solidFill>
                  <a:srgbClr val="000000"/>
                </a:solidFill>
                <a:highlight>
                  <a:srgbClr val="FFFFFF"/>
                </a:highlight>
                <a:latin typeface="Arial"/>
                <a:ea typeface="Arial"/>
                <a:cs typeface="Arial"/>
                <a:sym typeface="Arial"/>
              </a:rPr>
              <a:t>Value 1: typical angina</a:t>
            </a:r>
            <a:endParaRPr sz="1050">
              <a:solidFill>
                <a:srgbClr val="000000"/>
              </a:solidFill>
              <a:highlight>
                <a:srgbClr val="FFFFFF"/>
              </a:highlight>
              <a:latin typeface="Arial"/>
              <a:ea typeface="Arial"/>
              <a:cs typeface="Arial"/>
              <a:sym typeface="Arial"/>
            </a:endParaRPr>
          </a:p>
          <a:p>
            <a:pPr indent="-295275" lvl="1" marL="1028700" rtl="0" algn="l">
              <a:spcBef>
                <a:spcPts val="0"/>
              </a:spcBef>
              <a:spcAft>
                <a:spcPts val="0"/>
              </a:spcAft>
              <a:buClr>
                <a:srgbClr val="000000"/>
              </a:buClr>
              <a:buSzPts val="1050"/>
              <a:buFont typeface="Arial"/>
              <a:buChar char="○"/>
            </a:pPr>
            <a:r>
              <a:rPr lang="id" sz="1050">
                <a:solidFill>
                  <a:srgbClr val="000000"/>
                </a:solidFill>
                <a:highlight>
                  <a:srgbClr val="FFFFFF"/>
                </a:highlight>
                <a:latin typeface="Arial"/>
                <a:ea typeface="Arial"/>
                <a:cs typeface="Arial"/>
                <a:sym typeface="Arial"/>
              </a:rPr>
              <a:t>Value 2: atypical angina</a:t>
            </a:r>
            <a:endParaRPr sz="1050">
              <a:solidFill>
                <a:srgbClr val="000000"/>
              </a:solidFill>
              <a:highlight>
                <a:srgbClr val="FFFFFF"/>
              </a:highlight>
              <a:latin typeface="Arial"/>
              <a:ea typeface="Arial"/>
              <a:cs typeface="Arial"/>
              <a:sym typeface="Arial"/>
            </a:endParaRPr>
          </a:p>
          <a:p>
            <a:pPr indent="-295275" lvl="1" marL="1028700" rtl="0" algn="l">
              <a:spcBef>
                <a:spcPts val="0"/>
              </a:spcBef>
              <a:spcAft>
                <a:spcPts val="0"/>
              </a:spcAft>
              <a:buClr>
                <a:srgbClr val="000000"/>
              </a:buClr>
              <a:buSzPts val="1050"/>
              <a:buFont typeface="Arial"/>
              <a:buChar char="○"/>
            </a:pPr>
            <a:r>
              <a:rPr lang="id" sz="1050">
                <a:solidFill>
                  <a:srgbClr val="000000"/>
                </a:solidFill>
                <a:highlight>
                  <a:srgbClr val="FFFFFF"/>
                </a:highlight>
                <a:latin typeface="Arial"/>
                <a:ea typeface="Arial"/>
                <a:cs typeface="Arial"/>
                <a:sym typeface="Arial"/>
              </a:rPr>
              <a:t>Value 3: non-anginal pain</a:t>
            </a:r>
            <a:endParaRPr sz="1050">
              <a:solidFill>
                <a:srgbClr val="000000"/>
              </a:solidFill>
              <a:highlight>
                <a:srgbClr val="FFFFFF"/>
              </a:highlight>
              <a:latin typeface="Arial"/>
              <a:ea typeface="Arial"/>
              <a:cs typeface="Arial"/>
              <a:sym typeface="Arial"/>
            </a:endParaRPr>
          </a:p>
          <a:p>
            <a:pPr indent="-295275" lvl="1" marL="1028700" rtl="0" algn="l">
              <a:spcBef>
                <a:spcPts val="0"/>
              </a:spcBef>
              <a:spcAft>
                <a:spcPts val="0"/>
              </a:spcAft>
              <a:buClr>
                <a:srgbClr val="000000"/>
              </a:buClr>
              <a:buSzPts val="1050"/>
              <a:buFont typeface="Arial"/>
              <a:buChar char="○"/>
            </a:pPr>
            <a:r>
              <a:rPr lang="id" sz="1050">
                <a:solidFill>
                  <a:srgbClr val="000000"/>
                </a:solidFill>
                <a:highlight>
                  <a:srgbClr val="FFFFFF"/>
                </a:highlight>
                <a:latin typeface="Arial"/>
                <a:ea typeface="Arial"/>
                <a:cs typeface="Arial"/>
                <a:sym typeface="Arial"/>
              </a:rPr>
              <a:t>Value 4: asymptomatic</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id" sz="1050">
                <a:solidFill>
                  <a:srgbClr val="000000"/>
                </a:solidFill>
                <a:highlight>
                  <a:srgbClr val="FFFFFF"/>
                </a:highlight>
                <a:latin typeface="Arial"/>
                <a:ea typeface="Arial"/>
                <a:cs typeface="Arial"/>
                <a:sym typeface="Arial"/>
              </a:rPr>
              <a:t>trtbps : resting blood pressure (in mm Hg)</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id" sz="1050">
                <a:solidFill>
                  <a:srgbClr val="000000"/>
                </a:solidFill>
                <a:highlight>
                  <a:srgbClr val="FFFFFF"/>
                </a:highlight>
                <a:latin typeface="Arial"/>
                <a:ea typeface="Arial"/>
                <a:cs typeface="Arial"/>
                <a:sym typeface="Arial"/>
              </a:rPr>
              <a:t>chol : cholestoral in mg/dl fetched via BMI sensor</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id" sz="1050">
                <a:solidFill>
                  <a:srgbClr val="000000"/>
                </a:solidFill>
                <a:highlight>
                  <a:srgbClr val="FFFFFF"/>
                </a:highlight>
                <a:latin typeface="Arial"/>
                <a:ea typeface="Arial"/>
                <a:cs typeface="Arial"/>
                <a:sym typeface="Arial"/>
              </a:rPr>
              <a:t>fbs : (fasting blood sugar &gt; 120 mg/dl) (1 = true; 0 = false)</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id" sz="1050">
                <a:solidFill>
                  <a:srgbClr val="000000"/>
                </a:solidFill>
                <a:highlight>
                  <a:srgbClr val="FFFFFF"/>
                </a:highlight>
                <a:latin typeface="Arial"/>
                <a:ea typeface="Arial"/>
                <a:cs typeface="Arial"/>
                <a:sym typeface="Arial"/>
              </a:rPr>
              <a:t>rest_ecg : resting electrocardiographic results</a:t>
            </a:r>
            <a:endParaRPr sz="1050">
              <a:solidFill>
                <a:srgbClr val="000000"/>
              </a:solidFill>
              <a:highlight>
                <a:srgbClr val="FFFFFF"/>
              </a:highlight>
              <a:latin typeface="Arial"/>
              <a:ea typeface="Arial"/>
              <a:cs typeface="Arial"/>
              <a:sym typeface="Arial"/>
            </a:endParaRPr>
          </a:p>
          <a:p>
            <a:pPr indent="-295275" lvl="1" marL="1028700" rtl="0" algn="l">
              <a:spcBef>
                <a:spcPts val="0"/>
              </a:spcBef>
              <a:spcAft>
                <a:spcPts val="0"/>
              </a:spcAft>
              <a:buClr>
                <a:srgbClr val="000000"/>
              </a:buClr>
              <a:buSzPts val="1050"/>
              <a:buFont typeface="Arial"/>
              <a:buChar char="○"/>
            </a:pPr>
            <a:r>
              <a:rPr lang="id" sz="1050">
                <a:solidFill>
                  <a:srgbClr val="000000"/>
                </a:solidFill>
                <a:highlight>
                  <a:srgbClr val="FFFFFF"/>
                </a:highlight>
                <a:latin typeface="Arial"/>
                <a:ea typeface="Arial"/>
                <a:cs typeface="Arial"/>
                <a:sym typeface="Arial"/>
              </a:rPr>
              <a:t>Value 0: normal</a:t>
            </a:r>
            <a:endParaRPr sz="1050">
              <a:solidFill>
                <a:srgbClr val="000000"/>
              </a:solidFill>
              <a:highlight>
                <a:srgbClr val="FFFFFF"/>
              </a:highlight>
              <a:latin typeface="Arial"/>
              <a:ea typeface="Arial"/>
              <a:cs typeface="Arial"/>
              <a:sym typeface="Arial"/>
            </a:endParaRPr>
          </a:p>
          <a:p>
            <a:pPr indent="-295275" lvl="1" marL="1028700" rtl="0" algn="l">
              <a:spcBef>
                <a:spcPts val="0"/>
              </a:spcBef>
              <a:spcAft>
                <a:spcPts val="0"/>
              </a:spcAft>
              <a:buClr>
                <a:srgbClr val="000000"/>
              </a:buClr>
              <a:buSzPts val="1050"/>
              <a:buFont typeface="Arial"/>
              <a:buChar char="○"/>
            </a:pPr>
            <a:r>
              <a:rPr lang="id" sz="1050">
                <a:solidFill>
                  <a:srgbClr val="000000"/>
                </a:solidFill>
                <a:highlight>
                  <a:srgbClr val="FFFFFF"/>
                </a:highlight>
                <a:latin typeface="Arial"/>
                <a:ea typeface="Arial"/>
                <a:cs typeface="Arial"/>
                <a:sym typeface="Arial"/>
              </a:rPr>
              <a:t>Value 1: having ST-T wave abnormality (T wave inversions and/or ST elevation or depression of &gt; 0.05 mV)</a:t>
            </a:r>
            <a:endParaRPr sz="1050">
              <a:solidFill>
                <a:srgbClr val="000000"/>
              </a:solidFill>
              <a:highlight>
                <a:srgbClr val="FFFFFF"/>
              </a:highlight>
              <a:latin typeface="Arial"/>
              <a:ea typeface="Arial"/>
              <a:cs typeface="Arial"/>
              <a:sym typeface="Arial"/>
            </a:endParaRPr>
          </a:p>
          <a:p>
            <a:pPr indent="-295275" lvl="1" marL="1028700" rtl="0" algn="l">
              <a:spcBef>
                <a:spcPts val="0"/>
              </a:spcBef>
              <a:spcAft>
                <a:spcPts val="0"/>
              </a:spcAft>
              <a:buClr>
                <a:srgbClr val="000000"/>
              </a:buClr>
              <a:buSzPts val="1050"/>
              <a:buFont typeface="Arial"/>
              <a:buChar char="○"/>
            </a:pPr>
            <a:r>
              <a:rPr lang="id" sz="1050">
                <a:solidFill>
                  <a:srgbClr val="000000"/>
                </a:solidFill>
                <a:highlight>
                  <a:srgbClr val="FFFFFF"/>
                </a:highlight>
                <a:latin typeface="Arial"/>
                <a:ea typeface="Arial"/>
                <a:cs typeface="Arial"/>
                <a:sym typeface="Arial"/>
              </a:rPr>
              <a:t>Value 2: showing probable or definite left ventricular hypertrophy by Estes' criteria</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id" sz="1050">
                <a:solidFill>
                  <a:srgbClr val="000000"/>
                </a:solidFill>
                <a:highlight>
                  <a:srgbClr val="FFFFFF"/>
                </a:highlight>
                <a:latin typeface="Arial"/>
                <a:ea typeface="Arial"/>
                <a:cs typeface="Arial"/>
                <a:sym typeface="Arial"/>
              </a:rPr>
              <a:t>thalach : maximum heart rate achieved</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id" sz="1050">
                <a:solidFill>
                  <a:srgbClr val="000000"/>
                </a:solidFill>
                <a:highlight>
                  <a:srgbClr val="FFFFFF"/>
                </a:highlight>
                <a:latin typeface="Arial"/>
                <a:ea typeface="Arial"/>
                <a:cs typeface="Arial"/>
                <a:sym typeface="Arial"/>
              </a:rPr>
              <a:t>thall : thallasemia rate (0 = non carrying </a:t>
            </a:r>
            <a:r>
              <a:rPr lang="id" sz="1050">
                <a:solidFill>
                  <a:srgbClr val="202124"/>
                </a:solidFill>
                <a:highlight>
                  <a:srgbClr val="FFFFFF"/>
                </a:highlight>
                <a:latin typeface="Arial"/>
                <a:ea typeface="Arial"/>
                <a:cs typeface="Arial"/>
                <a:sym typeface="Arial"/>
              </a:rPr>
              <a:t>1 = normal; 2 = fixed defect; 3 = reversable defect</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id" sz="1050">
                <a:solidFill>
                  <a:srgbClr val="000000"/>
                </a:solidFill>
                <a:highlight>
                  <a:srgbClr val="FFFFFF"/>
                </a:highlight>
                <a:latin typeface="Arial"/>
                <a:ea typeface="Arial"/>
                <a:cs typeface="Arial"/>
                <a:sym typeface="Arial"/>
              </a:rPr>
              <a:t>target : 0= less chance of heart attack 1= more chance of heart attack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 Preparation and Cleansing</a:t>
            </a:r>
            <a:endParaRPr/>
          </a:p>
        </p:txBody>
      </p:sp>
      <p:grpSp>
        <p:nvGrpSpPr>
          <p:cNvPr id="126" name="Google Shape;126;p17"/>
          <p:cNvGrpSpPr/>
          <p:nvPr/>
        </p:nvGrpSpPr>
        <p:grpSpPr>
          <a:xfrm>
            <a:off x="431944" y="1304875"/>
            <a:ext cx="3592952" cy="3416400"/>
            <a:chOff x="431925" y="1304875"/>
            <a:chExt cx="2628925" cy="3416400"/>
          </a:xfrm>
        </p:grpSpPr>
        <p:sp>
          <p:nvSpPr>
            <p:cNvPr id="127" name="Google Shape;127;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7"/>
          <p:cNvSpPr txBox="1"/>
          <p:nvPr>
            <p:ph idx="4294967295" type="body"/>
          </p:nvPr>
        </p:nvSpPr>
        <p:spPr>
          <a:xfrm>
            <a:off x="533749" y="1304875"/>
            <a:ext cx="34089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lt1"/>
                </a:solidFill>
              </a:rPr>
              <a:t>Preparation</a:t>
            </a:r>
            <a:endParaRPr>
              <a:solidFill>
                <a:schemeClr val="lt1"/>
              </a:solidFill>
            </a:endParaRPr>
          </a:p>
        </p:txBody>
      </p:sp>
      <p:sp>
        <p:nvSpPr>
          <p:cNvPr id="130" name="Google Shape;130;p17"/>
          <p:cNvSpPr txBox="1"/>
          <p:nvPr>
            <p:ph idx="4294967295" type="body"/>
          </p:nvPr>
        </p:nvSpPr>
        <p:spPr>
          <a:xfrm>
            <a:off x="536345" y="1850300"/>
            <a:ext cx="33873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id" sz="1600"/>
              <a:t>Data used: heart.csv</a:t>
            </a:r>
            <a:endParaRPr sz="1600"/>
          </a:p>
          <a:p>
            <a:pPr indent="-330200" lvl="0" marL="457200" rtl="0" algn="l">
              <a:spcBef>
                <a:spcPts val="0"/>
              </a:spcBef>
              <a:spcAft>
                <a:spcPts val="0"/>
              </a:spcAft>
              <a:buSzPts val="1600"/>
              <a:buChar char="●"/>
            </a:pPr>
            <a:r>
              <a:rPr lang="id" sz="1600"/>
              <a:t>Code Used: Python Version: 3.7.6 </a:t>
            </a:r>
            <a:endParaRPr sz="1600"/>
          </a:p>
          <a:p>
            <a:pPr indent="-330200" lvl="0" marL="457200" rtl="0" algn="l">
              <a:spcBef>
                <a:spcPts val="0"/>
              </a:spcBef>
              <a:spcAft>
                <a:spcPts val="0"/>
              </a:spcAft>
              <a:buSzPts val="1600"/>
              <a:buChar char="●"/>
            </a:pPr>
            <a:r>
              <a:rPr lang="id" sz="1600"/>
              <a:t>Packages: Pandas, Numpy and Matplotlib. </a:t>
            </a:r>
            <a:endParaRPr sz="1600"/>
          </a:p>
        </p:txBody>
      </p:sp>
      <p:sp>
        <p:nvSpPr>
          <p:cNvPr id="131" name="Google Shape;131;p17"/>
          <p:cNvSpPr txBox="1"/>
          <p:nvPr/>
        </p:nvSpPr>
        <p:spPr>
          <a:xfrm>
            <a:off x="4358327" y="1304875"/>
            <a:ext cx="4473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4352200" y="1304875"/>
            <a:ext cx="4473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txBox="1"/>
          <p:nvPr>
            <p:ph idx="4294967295" type="body"/>
          </p:nvPr>
        </p:nvSpPr>
        <p:spPr>
          <a:xfrm>
            <a:off x="4469627" y="1304875"/>
            <a:ext cx="42453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lt1"/>
                </a:solidFill>
              </a:rPr>
              <a:t>Cleansing</a:t>
            </a:r>
            <a:endParaRPr>
              <a:solidFill>
                <a:schemeClr val="lt1"/>
              </a:solidFill>
            </a:endParaRPr>
          </a:p>
        </p:txBody>
      </p:sp>
      <p:sp>
        <p:nvSpPr>
          <p:cNvPr id="134" name="Google Shape;134;p17"/>
          <p:cNvSpPr txBox="1"/>
          <p:nvPr>
            <p:ph idx="4294967295" type="body"/>
          </p:nvPr>
        </p:nvSpPr>
        <p:spPr>
          <a:xfrm>
            <a:off x="4482093" y="1850300"/>
            <a:ext cx="4218300" cy="2794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id" sz="1600"/>
              <a:t>Check for each column and find if any column is redundant or useless.</a:t>
            </a:r>
            <a:endParaRPr sz="1600"/>
          </a:p>
          <a:p>
            <a:pPr indent="-330200" lvl="0" marL="457200" rtl="0" algn="l">
              <a:spcBef>
                <a:spcPts val="0"/>
              </a:spcBef>
              <a:spcAft>
                <a:spcPts val="0"/>
              </a:spcAft>
              <a:buSzPts val="1600"/>
              <a:buChar char="●"/>
            </a:pPr>
            <a:r>
              <a:rPr lang="id" sz="1600"/>
              <a:t>Check for missing values.</a:t>
            </a:r>
            <a:endParaRPr sz="1600"/>
          </a:p>
          <a:p>
            <a:pPr indent="-330200" lvl="0" marL="457200" rtl="0" algn="l">
              <a:spcBef>
                <a:spcPts val="0"/>
              </a:spcBef>
              <a:spcAft>
                <a:spcPts val="0"/>
              </a:spcAft>
              <a:buSzPts val="1600"/>
              <a:buChar char="●"/>
            </a:pPr>
            <a:r>
              <a:rPr lang="id" sz="1600"/>
              <a:t>Check if the data format is already suitable for algorithm.</a:t>
            </a:r>
            <a:endParaRPr sz="1600"/>
          </a:p>
          <a:p>
            <a:pPr indent="-330200" lvl="0" marL="457200" rtl="0" algn="l">
              <a:spcBef>
                <a:spcPts val="0"/>
              </a:spcBef>
              <a:spcAft>
                <a:spcPts val="0"/>
              </a:spcAft>
              <a:buSzPts val="1600"/>
              <a:buChar char="●"/>
            </a:pPr>
            <a:r>
              <a:rPr lang="id" sz="1600"/>
              <a:t>Check for value that are not consistent with general common sense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d"/>
              <a:t>Exploratory Data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311700" y="1814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Correlation map - to output (10YearCHD)</a:t>
            </a:r>
            <a:endParaRPr/>
          </a:p>
        </p:txBody>
      </p:sp>
      <p:sp>
        <p:nvSpPr>
          <p:cNvPr id="145" name="Google Shape;145;p19"/>
          <p:cNvSpPr txBox="1"/>
          <p:nvPr>
            <p:ph idx="1" type="body"/>
          </p:nvPr>
        </p:nvSpPr>
        <p:spPr>
          <a:xfrm>
            <a:off x="4867275" y="945675"/>
            <a:ext cx="3965100" cy="393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1500"/>
              <a:t>chestPain, restECG, maxHeartRate - direct correlation</a:t>
            </a:r>
            <a:endParaRPr sz="1500"/>
          </a:p>
          <a:p>
            <a:pPr indent="0" lvl="0" marL="0" rtl="0" algn="l">
              <a:spcBef>
                <a:spcPts val="1600"/>
              </a:spcBef>
              <a:spcAft>
                <a:spcPts val="0"/>
              </a:spcAft>
              <a:buNone/>
            </a:pPr>
            <a:r>
              <a:rPr lang="id" sz="1500"/>
              <a:t>Age factor affects restBloodP, cholesterol, bloodVessel</a:t>
            </a:r>
            <a:endParaRPr sz="1500"/>
          </a:p>
          <a:p>
            <a:pPr indent="0" lvl="0" marL="0" rtl="0" algn="l">
              <a:spcBef>
                <a:spcPts val="1600"/>
              </a:spcBef>
              <a:spcAft>
                <a:spcPts val="1600"/>
              </a:spcAft>
              <a:buNone/>
            </a:pPr>
            <a:r>
              <a:rPr lang="id" sz="1500"/>
              <a:t>Female (0) carry higher risk of cholesterol which related to </a:t>
            </a:r>
            <a:r>
              <a:rPr lang="id" sz="1500"/>
              <a:t>thalassemia (reversible defect)</a:t>
            </a:r>
            <a:endParaRPr sz="1500"/>
          </a:p>
        </p:txBody>
      </p:sp>
      <p:pic>
        <p:nvPicPr>
          <p:cNvPr id="146" name="Google Shape;146;p19"/>
          <p:cNvPicPr preferRelativeResize="0"/>
          <p:nvPr/>
        </p:nvPicPr>
        <p:blipFill>
          <a:blip r:embed="rId3">
            <a:alphaModFix/>
          </a:blip>
          <a:stretch>
            <a:fillRect/>
          </a:stretch>
        </p:blipFill>
        <p:spPr>
          <a:xfrm>
            <a:off x="681051" y="945676"/>
            <a:ext cx="3776650" cy="3843026"/>
          </a:xfrm>
          <a:prstGeom prst="rect">
            <a:avLst/>
          </a:prstGeom>
          <a:noFill/>
          <a:ln>
            <a:noFill/>
          </a:ln>
        </p:spPr>
      </p:pic>
      <p:pic>
        <p:nvPicPr>
          <p:cNvPr id="147" name="Google Shape;147;p19"/>
          <p:cNvPicPr preferRelativeResize="0"/>
          <p:nvPr/>
        </p:nvPicPr>
        <p:blipFill>
          <a:blip r:embed="rId4">
            <a:alphaModFix/>
          </a:blip>
          <a:stretch>
            <a:fillRect/>
          </a:stretch>
        </p:blipFill>
        <p:spPr>
          <a:xfrm>
            <a:off x="5402401" y="3083200"/>
            <a:ext cx="2693850" cy="191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311700" y="181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sex vs exAngina </a:t>
            </a:r>
            <a:r>
              <a:rPr lang="id" sz="2300"/>
              <a:t>(exercise induced chestPain) </a:t>
            </a:r>
            <a:r>
              <a:rPr lang="id" sz="2700"/>
              <a:t>vs Output</a:t>
            </a:r>
            <a:endParaRPr sz="2700"/>
          </a:p>
        </p:txBody>
      </p:sp>
      <p:sp>
        <p:nvSpPr>
          <p:cNvPr id="153" name="Google Shape;153;p20"/>
          <p:cNvSpPr txBox="1"/>
          <p:nvPr>
            <p:ph idx="1" type="body"/>
          </p:nvPr>
        </p:nvSpPr>
        <p:spPr>
          <a:xfrm>
            <a:off x="5962300" y="945675"/>
            <a:ext cx="2870100" cy="36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600"/>
              <a:t>female with asymptomatic and male with atypical angina/chestPain are more likely to have heart attack</a:t>
            </a:r>
            <a:endParaRPr sz="1600"/>
          </a:p>
          <a:p>
            <a:pPr indent="0" lvl="0" marL="0" rtl="0" algn="l">
              <a:spcBef>
                <a:spcPts val="1600"/>
              </a:spcBef>
              <a:spcAft>
                <a:spcPts val="0"/>
              </a:spcAft>
              <a:buNone/>
            </a:pPr>
            <a:r>
              <a:rPr lang="id" sz="1600"/>
              <a:t>female still carry higher risk of heart attack compared to male due to exAngina</a:t>
            </a:r>
            <a:endParaRPr sz="1600"/>
          </a:p>
          <a:p>
            <a:pPr indent="0" lvl="0" marL="0" rtl="0" algn="l">
              <a:spcBef>
                <a:spcPts val="1600"/>
              </a:spcBef>
              <a:spcAft>
                <a:spcPts val="1600"/>
              </a:spcAft>
              <a:buNone/>
            </a:pPr>
            <a:r>
              <a:t/>
            </a:r>
            <a:endParaRPr sz="1600"/>
          </a:p>
        </p:txBody>
      </p:sp>
      <p:pic>
        <p:nvPicPr>
          <p:cNvPr id="154" name="Google Shape;154;p20"/>
          <p:cNvPicPr preferRelativeResize="0"/>
          <p:nvPr/>
        </p:nvPicPr>
        <p:blipFill>
          <a:blip r:embed="rId3">
            <a:alphaModFix/>
          </a:blip>
          <a:stretch>
            <a:fillRect/>
          </a:stretch>
        </p:blipFill>
        <p:spPr>
          <a:xfrm>
            <a:off x="447675" y="945675"/>
            <a:ext cx="5381626" cy="3156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d"/>
              <a:t>Modelling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